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9"/>
  </p:handoutMasterIdLst>
  <p:sldIdLst>
    <p:sldId id="355" r:id="rId2"/>
    <p:sldId id="256" r:id="rId3"/>
    <p:sldId id="286" r:id="rId4"/>
    <p:sldId id="362" r:id="rId5"/>
    <p:sldId id="257" r:id="rId6"/>
    <p:sldId id="258" r:id="rId7"/>
    <p:sldId id="313" r:id="rId8"/>
    <p:sldId id="314" r:id="rId9"/>
    <p:sldId id="315" r:id="rId10"/>
    <p:sldId id="283" r:id="rId11"/>
    <p:sldId id="334" r:id="rId12"/>
    <p:sldId id="335" r:id="rId13"/>
    <p:sldId id="357" r:id="rId14"/>
    <p:sldId id="336" r:id="rId15"/>
    <p:sldId id="360" r:id="rId16"/>
    <p:sldId id="361" r:id="rId17"/>
    <p:sldId id="339" r:id="rId18"/>
    <p:sldId id="341" r:id="rId19"/>
    <p:sldId id="343" r:id="rId20"/>
    <p:sldId id="345" r:id="rId21"/>
    <p:sldId id="346" r:id="rId22"/>
    <p:sldId id="347" r:id="rId23"/>
    <p:sldId id="352" r:id="rId24"/>
    <p:sldId id="348" r:id="rId25"/>
    <p:sldId id="349" r:id="rId26"/>
    <p:sldId id="358" r:id="rId27"/>
    <p:sldId id="359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0CAA16-0FF2-4754-9A02-D896A8D142E8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3B306-B2A1-4873-8C51-5B1F326BDB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62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DB5A0-DF44-4E0B-9297-BA0BF7029DFF}" type="datetimeFigureOut">
              <a:rPr lang="en-GB" smtClean="0"/>
              <a:pPr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ps.org.uk/sites/default/files/documents/code_of_human_research_ethics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ps.org.uk/system/files/Public%20files/inf206-guidelines-for-internet-mediated-research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65212" y="2276872"/>
            <a:ext cx="8229600" cy="18288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hlink"/>
                </a:solidFill>
              </a:rPr>
              <a:t>Psychological </a:t>
            </a:r>
            <a:r>
              <a:rPr lang="en-GB" dirty="0" smtClean="0">
                <a:solidFill>
                  <a:schemeClr val="hlink"/>
                </a:solidFill>
              </a:rPr>
              <a:t>research &amp; ethics </a:t>
            </a:r>
            <a:r>
              <a:rPr lang="en-GB" dirty="0" smtClean="0">
                <a:solidFill>
                  <a:schemeClr val="hlink"/>
                </a:solidFill>
              </a:rPr>
              <a:t/>
            </a:r>
            <a:br>
              <a:rPr lang="en-GB" dirty="0" smtClean="0">
                <a:solidFill>
                  <a:schemeClr val="hlink"/>
                </a:solidFill>
              </a:rPr>
            </a:br>
            <a:endParaRPr lang="en-GB" dirty="0" smtClean="0">
              <a:solidFill>
                <a:schemeClr val="hlink"/>
              </a:solidFill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419872" y="4535800"/>
            <a:ext cx="25922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Dr </a:t>
            </a:r>
            <a:r>
              <a:rPr lang="en-GB" sz="2400" dirty="0" smtClean="0"/>
              <a:t>Ceri </a:t>
            </a:r>
            <a:r>
              <a:rPr lang="en-GB" sz="2400" dirty="0"/>
              <a:t>Phelps </a:t>
            </a:r>
            <a:endParaRPr lang="en-US" sz="2400" dirty="0"/>
          </a:p>
        </p:txBody>
      </p:sp>
      <p:sp>
        <p:nvSpPr>
          <p:cNvPr id="4" name="Title 1"/>
          <p:cNvSpPr>
            <a:spLocks noGrp="1"/>
          </p:cNvSpPr>
          <p:nvPr/>
        </p:nvSpPr>
        <p:spPr>
          <a:xfrm>
            <a:off x="899592" y="692696"/>
            <a:ext cx="7416824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 smtClean="0"/>
              <a:t>Research Design &amp; Analysis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2041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Research Ethics..... Why?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476672"/>
            <a:ext cx="4278858" cy="5792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30" y="-20366"/>
            <a:ext cx="8229600" cy="1143000"/>
          </a:xfrm>
        </p:spPr>
        <p:txBody>
          <a:bodyPr/>
          <a:lstStyle/>
          <a:p>
            <a:r>
              <a:rPr lang="en-GB" dirty="0" smtClean="0"/>
              <a:t>A little bit about me…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75" y="1217238"/>
            <a:ext cx="8229600" cy="5616624"/>
          </a:xfrm>
        </p:spPr>
        <p:txBody>
          <a:bodyPr>
            <a:normAutofit/>
          </a:bodyPr>
          <a:lstStyle/>
          <a:p>
            <a:r>
              <a:rPr lang="en-GB" sz="2400" dirty="0"/>
              <a:t>Health Care Professions Council Registered Psychologist  </a:t>
            </a:r>
            <a:endParaRPr lang="en-US" sz="2400" dirty="0"/>
          </a:p>
          <a:p>
            <a:endParaRPr lang="en-GB" sz="2400" dirty="0" smtClean="0"/>
          </a:p>
          <a:p>
            <a:r>
              <a:rPr lang="en-GB" sz="2400" dirty="0" smtClean="0"/>
              <a:t>Research experience in applied and educational settings (government, NHS and University)</a:t>
            </a:r>
          </a:p>
          <a:p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Over 15 years experience in successful NHS ethics applications including large multicentre RCTs of complex interventions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 smtClean="0"/>
              <a:t>Ex-committee member of South West Wales NHS Research Ethics Committee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289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319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British Psychological Society Code of Human Research Ethics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684035" name="Rectangle 3"/>
          <p:cNvSpPr>
            <a:spLocks noGrp="1" noChangeArrowheads="1"/>
          </p:cNvSpPr>
          <p:nvPr>
            <p:ph idx="1"/>
          </p:nvPr>
        </p:nvSpPr>
        <p:spPr>
          <a:xfrm>
            <a:off x="473319" y="1987285"/>
            <a:ext cx="8229600" cy="4525963"/>
          </a:xfrm>
        </p:spPr>
        <p:txBody>
          <a:bodyPr>
            <a:normAutofit/>
          </a:bodyPr>
          <a:lstStyle/>
          <a:p>
            <a:pPr algn="ctr" eaLnBrk="1" hangingPunct="1">
              <a:buFont typeface="Wingdings" pitchFamily="2" charset="2"/>
              <a:buNone/>
              <a:defRPr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The moral principles by which we conduct ourselves as psychological researchers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GB" sz="3600" b="1" dirty="0">
              <a:latin typeface="Arial" pitchFamily="34" charset="0"/>
              <a:cs typeface="Arial" pitchFamily="34" charset="0"/>
            </a:endParaRPr>
          </a:p>
          <a:p>
            <a:pPr algn="ctr">
              <a:buNone/>
              <a:defRPr/>
            </a:pPr>
            <a:r>
              <a:rPr lang="en-US" sz="2200" b="1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en-US" sz="2200" b="1" dirty="0" smtClean="0">
                <a:latin typeface="Arial" pitchFamily="34" charset="0"/>
                <a:cs typeface="Arial" pitchFamily="34" charset="0"/>
                <a:hlinkClick r:id="rId2"/>
              </a:rPr>
              <a:t>www.bps.org.uk/sites/default/files/documents/code_of_human_research_ethics.pdf</a:t>
            </a:r>
            <a:endParaRPr lang="en-US" sz="2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  <a:defRPr/>
            </a:pPr>
            <a:endParaRPr lang="en-US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836712"/>
            <a:ext cx="8229600" cy="5400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As researchers we have we have a moral obligation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 participants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the academic/professional field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 employers/funding body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ourselves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Students and professionals alike have this obligation</a:t>
            </a:r>
          </a:p>
          <a:p>
            <a:pPr>
              <a:defRPr/>
            </a:pPr>
            <a:endParaRPr lang="en-US" sz="24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50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Why do we need it?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9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4726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Ensure no undue harm is caused to participants</a:t>
            </a:r>
          </a:p>
          <a:p>
            <a:pPr eaLnBrk="1" hangingPunct="1"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Counteract power issues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Protect ourselves as researchers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Demonstrate awareness of appreciation and importance of ethical standards in research </a:t>
            </a:r>
          </a:p>
          <a:p>
            <a:pPr lvl="1">
              <a:defRPr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Should be part of learning outcomes in student research!</a:t>
            </a:r>
          </a:p>
        </p:txBody>
      </p:sp>
    </p:spTree>
    <p:extLst>
      <p:ext uri="{BB962C8B-B14F-4D97-AF65-F5344CB8AC3E}">
        <p14:creationId xmlns:p14="http://schemas.microsoft.com/office/powerpoint/2010/main" val="20752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The main issues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54006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Beneficence and </a:t>
            </a:r>
            <a:r>
              <a:rPr lang="en-GB" sz="2000" b="1" dirty="0" err="1" smtClean="0">
                <a:latin typeface="Arial" pitchFamily="34" charset="0"/>
                <a:cs typeface="Arial" pitchFamily="34" charset="0"/>
              </a:rPr>
              <a:t>Nonmaleficence</a:t>
            </a: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The benefits of research versus the harm that can be caused by the research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In human research we aim for no harm…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Is temporary discomfort harmful? What if the research is highly significant?</a:t>
            </a:r>
          </a:p>
          <a:p>
            <a:pPr lvl="1" eaLnBrk="1" hangingPunct="1"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457200" lvl="1" indent="0" eaLnBrk="1" hangingPunct="1">
              <a:buNone/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Responsibility</a:t>
            </a:r>
          </a:p>
          <a:p>
            <a:pPr marL="0" indent="0" eaLnBrk="1" hangingPunct="1">
              <a:buNone/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We are in positions of trust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Must not abuse this</a:t>
            </a:r>
          </a:p>
          <a:p>
            <a:pPr marL="457200" lvl="1" indent="0" eaLnBrk="1" hangingPunct="1">
              <a:buNone/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22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The main issues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836712"/>
            <a:ext cx="8229600" cy="5400600"/>
          </a:xfrm>
        </p:spPr>
        <p:txBody>
          <a:bodyPr>
            <a:noAutofit/>
          </a:bodyPr>
          <a:lstStyle/>
          <a:p>
            <a:pPr marL="914400" lvl="2" indent="0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Respect for our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participants</a:t>
            </a:r>
          </a:p>
          <a:p>
            <a:pPr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right to informed consent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withdraw from studies/treatment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be fully informed of the study they are taking part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in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Integrity</a:t>
            </a: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report our findings truthfully and honestly – even if they aren’t what we wanted to see!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respect the work of others, even if we disagree with it</a:t>
            </a:r>
          </a:p>
        </p:txBody>
      </p:sp>
    </p:spTree>
    <p:extLst>
      <p:ext uri="{BB962C8B-B14F-4D97-AF65-F5344CB8AC3E}">
        <p14:creationId xmlns:p14="http://schemas.microsoft.com/office/powerpoint/2010/main" val="3225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886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sz="1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dirty="0" smtClean="0"/>
              <a:t> “</a:t>
            </a:r>
            <a:r>
              <a:rPr lang="en-GB" sz="2000" b="1" dirty="0" smtClean="0"/>
              <a:t>Risks attend us every moment in life, and to say that research should involve no risks would be inappropriate” (BPS).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 smtClean="0"/>
              <a:t>BUT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 smtClean="0"/>
              <a:t>Research ethics form should convince the ethics committee that the researcher: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 smtClean="0"/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Is aware of the potential harms/consequences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Has ensured the participants know their rights as participants 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</a:t>
            </a:r>
            <a:r>
              <a:rPr lang="en-GB" sz="2000" b="1" dirty="0" smtClean="0"/>
              <a:t>as put steps in place to minimise such harms occurring (with follow-up procedures if necessary)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Demonstrates a commitment to relevant ethical and professional standards</a:t>
            </a:r>
          </a:p>
          <a:p>
            <a:pPr marL="0" indent="0">
              <a:buNone/>
              <a:defRPr/>
            </a:pPr>
            <a:endParaRPr lang="en-GB" sz="2000" b="1" dirty="0" smtClean="0"/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sz="2000" b="1" dirty="0" smtClean="0"/>
          </a:p>
          <a:p>
            <a:pPr eaLnBrk="1" hangingPunct="1">
              <a:defRPr/>
            </a:pPr>
            <a:endParaRPr lang="en-GB" sz="14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Risk in Research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33467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 – at appropriate levels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Clarity and comprehension of research materials 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Appropriate for target audience?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No potential coercion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35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“There are no ethical issues with this research”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7245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www.bps.org.uk/system/files/Public%20files/inf206-guidelines-for-internet-mediated-research.pdf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183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“There are no ethical issues with this research”</a:t>
            </a:r>
            <a:endParaRPr lang="en-GB" sz="4400" dirty="0"/>
          </a:p>
        </p:txBody>
      </p:sp>
      <p:sp>
        <p:nvSpPr>
          <p:cNvPr id="5" name="Multiply 4"/>
          <p:cNvSpPr/>
          <p:nvPr/>
        </p:nvSpPr>
        <p:spPr>
          <a:xfrm>
            <a:off x="1331640" y="980728"/>
            <a:ext cx="5760640" cy="547260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72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Completing ethics applications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What we expect to see: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smtClean="0"/>
              <a:t> </a:t>
            </a:r>
            <a:r>
              <a:rPr lang="en-GB" sz="2000" dirty="0" smtClean="0"/>
              <a:t>clear brief lay summary of project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</a:t>
            </a:r>
            <a:r>
              <a:rPr lang="en-GB" sz="2000" dirty="0" smtClean="0"/>
              <a:t>detailed explanation of recruitment and data collection processes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 smtClean="0"/>
              <a:t>Explanation/justification of consent processes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</a:t>
            </a:r>
            <a:r>
              <a:rPr lang="en-GB" sz="2000" dirty="0" smtClean="0"/>
              <a:t>acknowledgement of potential ethical issues and how these have been specifically addressed for the project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 smtClean="0"/>
              <a:t> justification for any sensitive research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1479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886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sz="1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dirty="0" smtClean="0"/>
              <a:t> “</a:t>
            </a:r>
            <a:r>
              <a:rPr lang="en-GB" sz="2000" b="1" dirty="0" smtClean="0"/>
              <a:t>Risks attend us every moment in life, and to say that research should involve no risks would be inappropriate” (BPS).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 smtClean="0"/>
              <a:t>BUT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 smtClean="0"/>
              <a:t>Research ethics form should convince the ethics committee that the researcher: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 smtClean="0"/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Is aware of the potential harms/consequences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Has ensured the participants know their rights as participants 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</a:t>
            </a:r>
            <a:r>
              <a:rPr lang="en-GB" sz="2000" b="1" dirty="0" smtClean="0"/>
              <a:t>as put steps in place to minimise such harms occurring (with follow-up procedures if necessary)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 smtClean="0"/>
              <a:t>Demonstrates a commitment to relevant ethical and professional standards</a:t>
            </a:r>
          </a:p>
          <a:p>
            <a:pPr marL="0" indent="0">
              <a:buNone/>
              <a:defRPr/>
            </a:pPr>
            <a:endParaRPr lang="en-GB" sz="2000" b="1" dirty="0" smtClean="0"/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sz="2000" b="1" dirty="0" smtClean="0"/>
          </a:p>
          <a:p>
            <a:pPr eaLnBrk="1" hangingPunct="1">
              <a:defRPr/>
            </a:pPr>
            <a:endParaRPr lang="en-GB" sz="14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Risk in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81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solidFill>
                  <a:schemeClr val="hlink"/>
                </a:solidFill>
              </a:rPr>
              <a:t>Informed consent</a:t>
            </a:r>
            <a:endParaRPr lang="en-US" sz="2800" smtClean="0">
              <a:solidFill>
                <a:schemeClr val="hlink"/>
              </a:solidFill>
            </a:endParaRPr>
          </a:p>
        </p:txBody>
      </p:sp>
      <p:sp>
        <p:nvSpPr>
          <p:cNvPr id="68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Giving the participant a reasonable idea of what will be expected of them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Filling in questionnaires about attitudes and beliefs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Being observed for research purposes</a:t>
            </a:r>
            <a:endParaRPr lang="en-GB" sz="20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Viewing images on a computer screen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It may be necessary to withhold certain information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If it would inform the participant what the study is about and influence their responses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If there is no other way to carry out the study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In that case, a full explanation of the nature of the study must be supplied in a debrief at the end of the study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55157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915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Right to withdraw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9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Acts as a failsafe for informed consent</a:t>
            </a:r>
          </a:p>
          <a:p>
            <a:pPr lvl="1" eaLnBrk="1" hangingPunct="1">
              <a:defRPr/>
            </a:pPr>
            <a:r>
              <a:rPr lang="en-GB" sz="2000" dirty="0" smtClean="0"/>
              <a:t>The right to withdraw at any time, without fear of penalty</a:t>
            </a:r>
          </a:p>
          <a:p>
            <a:pPr lvl="1" eaLnBrk="1" hangingPunct="1">
              <a:defRPr/>
            </a:pPr>
            <a:endParaRPr lang="en-GB" sz="2000" dirty="0" smtClean="0"/>
          </a:p>
          <a:p>
            <a:pPr>
              <a:defRPr/>
            </a:pPr>
            <a:r>
              <a:rPr lang="en-GB" sz="2400" dirty="0" smtClean="0"/>
              <a:t>Following deception - can also choose to withdraw their data immediately following study participation if they are uncomfortable following the debrief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3273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904656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  <a:defRPr/>
            </a:pPr>
            <a:r>
              <a:rPr lang="en-GB" b="1" dirty="0" smtClean="0"/>
              <a:t>Debriefing</a:t>
            </a:r>
            <a:r>
              <a:rPr lang="en-GB" dirty="0" smtClean="0"/>
              <a:t> </a:t>
            </a:r>
          </a:p>
          <a:p>
            <a:pPr marL="0" indent="0" eaLnBrk="1" hangingPunct="1"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Full disclosure of the nature of the study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Following the research, especially where any deception or withholding of information had taken place, the importance of appropriate debriefing</a:t>
            </a:r>
            <a:r>
              <a:rPr lang="en-GB" dirty="0"/>
              <a:t> </a:t>
            </a:r>
            <a:r>
              <a:rPr lang="en-GB" dirty="0" smtClean="0"/>
              <a:t>is key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In some circumstances, </a:t>
            </a:r>
            <a:r>
              <a:rPr lang="en-GB" b="1" dirty="0" smtClean="0"/>
              <a:t>the verbal description of the nature of the investigation may not be sufficient to eliminate all possibility of harmful after-effects</a:t>
            </a:r>
            <a:r>
              <a:rPr lang="en-GB" dirty="0" smtClean="0"/>
              <a:t>.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For example, </a:t>
            </a:r>
            <a:r>
              <a:rPr lang="en-GB" b="1" dirty="0" smtClean="0"/>
              <a:t>a study in which negative mood was induced requires the induction of a happy mood state before the participant leaves the study setting.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49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Anonymity/Confidentiality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17412" name="TextBox 5"/>
          <p:cNvSpPr txBox="1">
            <a:spLocks noChangeArrowheads="1"/>
          </p:cNvSpPr>
          <p:nvPr/>
        </p:nvSpPr>
        <p:spPr bwMode="auto">
          <a:xfrm>
            <a:off x="357188" y="1268760"/>
            <a:ext cx="828675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/>
              <a:t>Is your </a:t>
            </a:r>
            <a:r>
              <a:rPr lang="en-GB" sz="2400" dirty="0" smtClean="0"/>
              <a:t>data</a:t>
            </a:r>
          </a:p>
          <a:p>
            <a:pPr lvl="1"/>
            <a:r>
              <a:rPr lang="en-GB" sz="2400" dirty="0" smtClean="0"/>
              <a:t> </a:t>
            </a:r>
            <a:r>
              <a:rPr lang="en-GB" sz="2400" dirty="0"/>
              <a:t>a) confidential?  </a:t>
            </a:r>
            <a:endParaRPr lang="en-GB" sz="2400" dirty="0" smtClean="0"/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b) anonymous?</a:t>
            </a:r>
          </a:p>
          <a:p>
            <a:endParaRPr lang="en-GB" sz="2400" dirty="0"/>
          </a:p>
          <a:p>
            <a:r>
              <a:rPr lang="en-GB" sz="2400" dirty="0"/>
              <a:t>Confidentiality: </a:t>
            </a:r>
          </a:p>
          <a:p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How are you going to make sure that any hard copies or electronic data is stored confidentially?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Locked filing cabinets, password-protected files etc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558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Anonymity/Confidentiality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18436" name="TextBox 5"/>
          <p:cNvSpPr txBox="1">
            <a:spLocks noChangeArrowheads="1"/>
          </p:cNvSpPr>
          <p:nvPr/>
        </p:nvSpPr>
        <p:spPr bwMode="auto">
          <a:xfrm>
            <a:off x="428625" y="1000125"/>
            <a:ext cx="8286750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Anonymity: 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you should remove any identifiable information from any questionnaires or transcripts, allocate a unique ID number and store consent forms and other identifiable information separately from the main data.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If collecting qualitative data use pseudonyms or ID numbers in place of real names.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Be wary of information relating to context/specific stories!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endParaRPr lang="en-GB" sz="2400"/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470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Consent for children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 smtClean="0"/>
              <a:t>You need to be very careful if using children under the age of 18 for your research.</a:t>
            </a:r>
          </a:p>
          <a:p>
            <a:pPr lvl="1">
              <a:defRPr/>
            </a:pPr>
            <a:r>
              <a:rPr lang="en-GB" sz="2000" dirty="0" smtClean="0"/>
              <a:t>Parental consent </a:t>
            </a:r>
          </a:p>
          <a:p>
            <a:pPr lvl="1">
              <a:defRPr/>
            </a:pPr>
            <a:r>
              <a:rPr lang="en-GB" sz="2000" dirty="0" smtClean="0"/>
              <a:t>Other consent e.g., School?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r>
              <a:rPr lang="en-GB" sz="2400" dirty="0" smtClean="0"/>
              <a:t>Children aged 16 upwards sometimes judged competent to give consent themselves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 smtClean="0"/>
              <a:t>Specific guidelines depending on professional body/type of research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57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14543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For consent to be considered both legal and ethical it must be: </a:t>
            </a:r>
            <a:endParaRPr lang="en-GB" b="1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Given </a:t>
            </a:r>
            <a:r>
              <a:rPr lang="en-GB" dirty="0"/>
              <a:t>by a person with capacity;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Voluntarily </a:t>
            </a:r>
            <a:r>
              <a:rPr lang="en-GB" dirty="0"/>
              <a:t>given, with no undue influence;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Given by someone who has been adequately informed;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</a:t>
            </a:r>
            <a:r>
              <a:rPr lang="en-GB" dirty="0"/>
              <a:t>fair choice. </a:t>
            </a:r>
          </a:p>
          <a:p>
            <a:endParaRPr lang="en-GB" dirty="0" smtClean="0"/>
          </a:p>
          <a:p>
            <a:r>
              <a:rPr lang="en-GB" dirty="0" smtClean="0"/>
              <a:t>Consent V Assent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4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9831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“I wasn't worried until I completed this questionnaire”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Potential for discomfort, distress &amp; anxiety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7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Does your research have any potential for making people more anxious, worried or distressed?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If so, what efforts are you making to minimise this risk?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What will you do if someone does report distress as a result of taking part in your research?  </a:t>
            </a:r>
          </a:p>
        </p:txBody>
      </p:sp>
    </p:spTree>
    <p:extLst>
      <p:ext uri="{BB962C8B-B14F-4D97-AF65-F5344CB8AC3E}">
        <p14:creationId xmlns:p14="http://schemas.microsoft.com/office/powerpoint/2010/main" val="158806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476672"/>
            <a:ext cx="4278858" cy="5792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375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0000"/>
                    </a14:imgEffect>
                    <a14:imgEffect>
                      <a14:brightnessContrast bright="37000" contrast="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133346" y="424677"/>
            <a:ext cx="4278858" cy="5792342"/>
          </a:xfrm>
          <a:prstGeom prst="rect">
            <a:avLst/>
          </a:prstGeom>
          <a:noFill/>
        </p:spPr>
      </p:pic>
      <p:sp>
        <p:nvSpPr>
          <p:cNvPr id="3" name="Rounded Rectangular Callout 2"/>
          <p:cNvSpPr/>
          <p:nvPr/>
        </p:nvSpPr>
        <p:spPr>
          <a:xfrm>
            <a:off x="5130282" y="374849"/>
            <a:ext cx="3816424" cy="1368152"/>
          </a:xfrm>
          <a:prstGeom prst="wedgeRoundRectCallout">
            <a:avLst>
              <a:gd name="adj1" fmla="val -3149"/>
              <a:gd name="adj2" fmla="val 9830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wasn’t worried until I completed your questionnaire”</a:t>
            </a:r>
            <a:endParaRPr lang="en-GB" sz="2400" dirty="0"/>
          </a:p>
        </p:txBody>
      </p:sp>
      <p:sp>
        <p:nvSpPr>
          <p:cNvPr id="7" name="Rounded Rectangular Callout 6"/>
          <p:cNvSpPr/>
          <p:nvPr/>
        </p:nvSpPr>
        <p:spPr>
          <a:xfrm>
            <a:off x="305914" y="374849"/>
            <a:ext cx="3564396" cy="1152128"/>
          </a:xfrm>
          <a:prstGeom prst="wedgeRoundRectCallout">
            <a:avLst>
              <a:gd name="adj1" fmla="val -43367"/>
              <a:gd name="adj2" fmla="val 12137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felt that I couldn’t say no”</a:t>
            </a:r>
            <a:endParaRPr lang="en-GB" sz="2400" dirty="0"/>
          </a:p>
        </p:txBody>
      </p:sp>
      <p:sp>
        <p:nvSpPr>
          <p:cNvPr id="8" name="Rounded Rectangular Callout 7"/>
          <p:cNvSpPr/>
          <p:nvPr/>
        </p:nvSpPr>
        <p:spPr>
          <a:xfrm>
            <a:off x="4912568" y="2862747"/>
            <a:ext cx="3816424" cy="1368152"/>
          </a:xfrm>
          <a:prstGeom prst="wedgeRoundRectCallout">
            <a:avLst>
              <a:gd name="adj1" fmla="val -39088"/>
              <a:gd name="adj2" fmla="val -854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wouldn’t have wanted my child to have done that”</a:t>
            </a:r>
            <a:endParaRPr lang="en-GB" sz="2400" dirty="0"/>
          </a:p>
        </p:txBody>
      </p:sp>
      <p:sp>
        <p:nvSpPr>
          <p:cNvPr id="9" name="Rounded Rectangular Callout 8"/>
          <p:cNvSpPr/>
          <p:nvPr/>
        </p:nvSpPr>
        <p:spPr>
          <a:xfrm>
            <a:off x="683568" y="3282270"/>
            <a:ext cx="3816424" cy="1368152"/>
          </a:xfrm>
          <a:prstGeom prst="wedgeRoundRectCallout">
            <a:avLst>
              <a:gd name="adj1" fmla="val 39066"/>
              <a:gd name="adj2" fmla="val -1045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didn’t really understand what I was being asked to do ”</a:t>
            </a:r>
            <a:endParaRPr lang="en-GB" sz="2400" dirty="0"/>
          </a:p>
        </p:txBody>
      </p:sp>
      <p:sp>
        <p:nvSpPr>
          <p:cNvPr id="10" name="Rounded Rectangular Callout 9"/>
          <p:cNvSpPr/>
          <p:nvPr/>
        </p:nvSpPr>
        <p:spPr>
          <a:xfrm>
            <a:off x="340127" y="5178829"/>
            <a:ext cx="3816424" cy="1368152"/>
          </a:xfrm>
          <a:prstGeom prst="wedgeRoundRectCallout">
            <a:avLst>
              <a:gd name="adj1" fmla="val -5145"/>
              <a:gd name="adj2" fmla="val -711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don’t want my words used in your research”</a:t>
            </a:r>
            <a:endParaRPr lang="en-GB" sz="2400" dirty="0"/>
          </a:p>
        </p:txBody>
      </p:sp>
      <p:sp>
        <p:nvSpPr>
          <p:cNvPr id="11" name="Rounded Rectangular Callout 10"/>
          <p:cNvSpPr/>
          <p:nvPr/>
        </p:nvSpPr>
        <p:spPr>
          <a:xfrm>
            <a:off x="4860302" y="4848867"/>
            <a:ext cx="3816424" cy="1368152"/>
          </a:xfrm>
          <a:prstGeom prst="wedgeRoundRectCallout">
            <a:avLst>
              <a:gd name="adj1" fmla="val -43652"/>
              <a:gd name="adj2" fmla="val -823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didn’t know it would be recorded”</a:t>
            </a:r>
            <a:endParaRPr lang="en-GB" sz="2400" dirty="0"/>
          </a:p>
        </p:txBody>
      </p:sp>
      <p:sp>
        <p:nvSpPr>
          <p:cNvPr id="12" name="Rounded Rectangular Callout 11"/>
          <p:cNvSpPr/>
          <p:nvPr/>
        </p:nvSpPr>
        <p:spPr>
          <a:xfrm>
            <a:off x="1369872" y="1758621"/>
            <a:ext cx="3816424" cy="1094052"/>
          </a:xfrm>
          <a:prstGeom prst="wedgeRoundRectCallout">
            <a:avLst>
              <a:gd name="adj1" fmla="val 48764"/>
              <a:gd name="adj2" fmla="val -807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“Now I feel stupid”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825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1141</Words>
  <Application>Microsoft Office PowerPoint</Application>
  <PresentationFormat>On-screen Show (4:3)</PresentationFormat>
  <Paragraphs>231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Office Theme</vt:lpstr>
      <vt:lpstr>Psychological research &amp; ethics  </vt:lpstr>
      <vt:lpstr>Research Ethics..... Why? </vt:lpstr>
      <vt:lpstr>PowerPoint Presentation</vt:lpstr>
      <vt:lpstr>A little bit about me…</vt:lpstr>
      <vt:lpstr>British Psychological Society Code of Human Research Ethics </vt:lpstr>
      <vt:lpstr>PowerPoint Presentation</vt:lpstr>
      <vt:lpstr>Why do we need it?</vt:lpstr>
      <vt:lpstr>The main issues</vt:lpstr>
      <vt:lpstr>The main issues</vt:lpstr>
      <vt:lpstr>Risk in Research</vt:lpstr>
      <vt:lpstr>Key ethical considerations in any project</vt:lpstr>
      <vt:lpstr>Key ethical considerations in any project</vt:lpstr>
      <vt:lpstr>Online research</vt:lpstr>
      <vt:lpstr>Key ethical considerations in any project</vt:lpstr>
      <vt:lpstr>Completing ethics applications </vt:lpstr>
      <vt:lpstr>Risk in Research</vt:lpstr>
      <vt:lpstr>Informed consent</vt:lpstr>
      <vt:lpstr>Right to withdraw</vt:lpstr>
      <vt:lpstr>PowerPoint Presentation</vt:lpstr>
      <vt:lpstr>Anonymity/Confidentiality  </vt:lpstr>
      <vt:lpstr>Anonymity/Confidentiality  </vt:lpstr>
      <vt:lpstr>Consent for children </vt:lpstr>
      <vt:lpstr>PowerPoint Presentation</vt:lpstr>
      <vt:lpstr>Potential for discomfort, distress &amp; anxiety </vt:lpstr>
      <vt:lpstr>PowerPoint Presentation</vt:lpstr>
      <vt:lpstr>PowerPoint Presentation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edu-cp</dc:creator>
  <cp:lastModifiedBy>Ceri Phelps</cp:lastModifiedBy>
  <cp:revision>107</cp:revision>
  <cp:lastPrinted>2016-10-06T10:32:02Z</cp:lastPrinted>
  <dcterms:created xsi:type="dcterms:W3CDTF">2012-07-13T06:34:37Z</dcterms:created>
  <dcterms:modified xsi:type="dcterms:W3CDTF">2018-02-28T15:29:45Z</dcterms:modified>
</cp:coreProperties>
</file>