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1"/>
  </p:sldMasterIdLst>
  <p:sldIdLst>
    <p:sldId id="269" r:id="rId2"/>
    <p:sldId id="257" r:id="rId3"/>
    <p:sldId id="271" r:id="rId4"/>
    <p:sldId id="272" r:id="rId5"/>
    <p:sldId id="273" r:id="rId6"/>
    <p:sldId id="274" r:id="rId7"/>
    <p:sldId id="275" r:id="rId8"/>
    <p:sldId id="276" r:id="rId9"/>
    <p:sldId id="277" r:id="rId10"/>
    <p:sldId id="260" r:id="rId11"/>
    <p:sldId id="259" r:id="rId12"/>
    <p:sldId id="262" r:id="rId13"/>
    <p:sldId id="263" r:id="rId14"/>
    <p:sldId id="264" r:id="rId15"/>
    <p:sldId id="265" r:id="rId16"/>
    <p:sldId id="26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42ACEE3-2DAD-453C-8646-9EED2EBB8FF5}" type="datetimeFigureOut">
              <a:rPr lang="en-GB" smtClean="0"/>
              <a:t>25/04/2023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3516075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242ACEE3-2DAD-453C-8646-9EED2EBB8FF5}" type="datetimeFigureOut">
              <a:rPr lang="en-GB" smtClean="0"/>
              <a:t>25/04/2023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3505221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2ACEE3-2DAD-453C-8646-9EED2EBB8FF5}" type="datetimeFigureOut">
              <a:rPr lang="en-GB" smtClean="0"/>
              <a:t>25/04/2023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38969937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42ACEE3-2DAD-453C-8646-9EED2EBB8FF5}" type="datetimeFigureOut">
              <a:rPr lang="en-GB" smtClean="0"/>
              <a:t>25/04/2023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6669420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42ACEE3-2DAD-453C-8646-9EED2EBB8FF5}" type="datetimeFigureOut">
              <a:rPr lang="en-GB" smtClean="0"/>
              <a:t>25/04/2023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2203440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242ACEE3-2DAD-453C-8646-9EED2EBB8FF5}" type="datetimeFigureOut">
              <a:rPr lang="en-GB" smtClean="0"/>
              <a:t>25/04/2023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37689442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42ACEE3-2DAD-453C-8646-9EED2EBB8FF5}" type="datetimeFigureOut">
              <a:rPr lang="en-GB" smtClean="0"/>
              <a:t>25/04/2023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33424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242ACEE3-2DAD-453C-8646-9EED2EBB8FF5}" type="datetimeFigureOut">
              <a:rPr lang="en-GB" smtClean="0"/>
              <a:t>25/04/2023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24615413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42ACEE3-2DAD-453C-8646-9EED2EBB8FF5}" type="datetimeFigureOut">
              <a:rPr lang="en-GB" smtClean="0"/>
              <a:t>25/04/2023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1249689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42ACEE3-2DAD-453C-8646-9EED2EBB8FF5}" type="datetimeFigureOut">
              <a:rPr lang="en-GB" smtClean="0"/>
              <a:t>25/04/2023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1442375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42ACEE3-2DAD-453C-8646-9EED2EBB8FF5}" type="datetimeFigureOut">
              <a:rPr lang="en-GB" smtClean="0"/>
              <a:t>25/04/2023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9791251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42ACEE3-2DAD-453C-8646-9EED2EBB8FF5}" type="datetimeFigureOut">
              <a:rPr lang="en-GB" smtClean="0"/>
              <a:t>25/04/2023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43580E-076A-4128-AFC5-156ED55021FC}"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7472252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2ACEE3-2DAD-453C-8646-9EED2EBB8FF5}" type="datetimeFigureOut">
              <a:rPr lang="en-GB" smtClean="0"/>
              <a:t>25/04/2023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40242914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42ACEE3-2DAD-453C-8646-9EED2EBB8FF5}" type="datetimeFigureOut">
              <a:rPr lang="en-GB" smtClean="0"/>
              <a:t>25/04/2023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28236329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42ACEE3-2DAD-453C-8646-9EED2EBB8FF5}" type="datetimeFigureOut">
              <a:rPr lang="en-GB" smtClean="0"/>
              <a:t>25/04/2023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6339248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2ACEE3-2DAD-453C-8646-9EED2EBB8FF5}" type="datetimeFigureOut">
              <a:rPr lang="en-GB" smtClean="0"/>
              <a:t>25/04/2023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11865795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2ACEE3-2DAD-453C-8646-9EED2EBB8FF5}" type="datetimeFigureOut">
              <a:rPr lang="en-GB" smtClean="0"/>
              <a:t>25/04/2023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43580E-076A-4128-AFC5-156ED55021FC}" type="slidenum">
              <a:rPr lang="en-GB" smtClean="0"/>
              <a:t>‹#›</a:t>
            </a:fld>
            <a:endParaRPr lang="en-GB"/>
          </a:p>
        </p:txBody>
      </p:sp>
    </p:spTree>
    <p:extLst>
      <p:ext uri="{BB962C8B-B14F-4D97-AF65-F5344CB8AC3E}">
        <p14:creationId xmlns:p14="http://schemas.microsoft.com/office/powerpoint/2010/main" val="1747467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42ACEE3-2DAD-453C-8646-9EED2EBB8FF5}" type="datetimeFigureOut">
              <a:rPr lang="en-GB" smtClean="0"/>
              <a:t>25/04/2023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D43580E-076A-4128-AFC5-156ED55021FC}" type="slidenum">
              <a:rPr lang="en-GB" smtClean="0"/>
              <a:t>‹#›</a:t>
            </a:fld>
            <a:endParaRPr lang="en-GB"/>
          </a:p>
        </p:txBody>
      </p:sp>
    </p:spTree>
    <p:extLst>
      <p:ext uri="{BB962C8B-B14F-4D97-AF65-F5344CB8AC3E}">
        <p14:creationId xmlns:p14="http://schemas.microsoft.com/office/powerpoint/2010/main" val="2483194773"/>
      </p:ext>
    </p:extLst>
  </p:cSld>
  <p:clrMap bg1="dk1" tx1="lt1" bg2="dk2" tx2="lt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hC86_sVwkh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83096" y="1447800"/>
            <a:ext cx="11039061" cy="3329581"/>
          </a:xfrm>
        </p:spPr>
        <p:txBody>
          <a:bodyPr>
            <a:normAutofit fontScale="90000"/>
          </a:bodyPr>
          <a:lstStyle/>
          <a:p>
            <a:r>
              <a:rPr lang="en-GB" b="1" dirty="0">
                <a:latin typeface="Calibri" panose="020F0502020204030204" pitchFamily="34" charset="0"/>
                <a:cs typeface="Calibri" panose="020F0502020204030204" pitchFamily="34" charset="0"/>
              </a:rPr>
              <a:t>BMBM4009 </a:t>
            </a:r>
            <a:br>
              <a:rPr lang="en-GB" b="1" dirty="0">
                <a:latin typeface="Calibri" panose="020F0502020204030204" pitchFamily="34" charset="0"/>
                <a:cs typeface="Calibri" panose="020F0502020204030204" pitchFamily="34" charset="0"/>
              </a:rPr>
            </a:br>
            <a:r>
              <a:rPr lang="en-GB" b="1" dirty="0">
                <a:latin typeface="Calibri" panose="020F0502020204030204" pitchFamily="34" charset="0"/>
                <a:cs typeface="Calibri" panose="020F0502020204030204" pitchFamily="34" charset="0"/>
              </a:rPr>
              <a:t>UNIT 4</a:t>
            </a:r>
            <a:br>
              <a:rPr lang="en-GB" b="1" dirty="0">
                <a:latin typeface="Calibri" panose="020F0502020204030204" pitchFamily="34" charset="0"/>
                <a:cs typeface="Calibri" panose="020F0502020204030204" pitchFamily="34" charset="0"/>
              </a:rPr>
            </a:br>
            <a:r>
              <a:rPr lang="en-GB" b="1" dirty="0">
                <a:latin typeface="Calibri" panose="020F0502020204030204" pitchFamily="34" charset="0"/>
                <a:cs typeface="Calibri" panose="020F0502020204030204" pitchFamily="34" charset="0"/>
              </a:rPr>
              <a:t>PROBLEM SOLVING CHALLENGE</a:t>
            </a:r>
          </a:p>
        </p:txBody>
      </p:sp>
      <p:sp>
        <p:nvSpPr>
          <p:cNvPr id="3" name="Subtitle 2"/>
          <p:cNvSpPr>
            <a:spLocks noGrp="1"/>
          </p:cNvSpPr>
          <p:nvPr>
            <p:ph type="subTitle" idx="1"/>
          </p:nvPr>
        </p:nvSpPr>
        <p:spPr>
          <a:xfrm>
            <a:off x="689112" y="4777380"/>
            <a:ext cx="10721009" cy="861420"/>
          </a:xfrm>
        </p:spPr>
        <p:txBody>
          <a:bodyPr/>
          <a:lstStyle/>
          <a:p>
            <a:endParaRPr lang="en-GB" dirty="0"/>
          </a:p>
        </p:txBody>
      </p:sp>
    </p:spTree>
    <p:extLst>
      <p:ext uri="{BB962C8B-B14F-4D97-AF65-F5344CB8AC3E}">
        <p14:creationId xmlns:p14="http://schemas.microsoft.com/office/powerpoint/2010/main" val="25487218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81" y="365125"/>
            <a:ext cx="11410681" cy="729579"/>
          </a:xfrm>
        </p:spPr>
        <p:txBody>
          <a:bodyPr/>
          <a:lstStyle/>
          <a:p>
            <a:r>
              <a:rPr lang="en-GB" b="1" dirty="0">
                <a:latin typeface="+mn-lt"/>
              </a:rPr>
              <a:t> </a:t>
            </a:r>
            <a:r>
              <a:rPr lang="en-GB" b="1" dirty="0">
                <a:latin typeface="Calibri" panose="020F0502020204030204" pitchFamily="34" charset="0"/>
                <a:cs typeface="Calibri" panose="020F0502020204030204" pitchFamily="34" charset="0"/>
              </a:rPr>
              <a:t>Unit 4 – Applying Design Thinking  </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437881" y="1326524"/>
            <a:ext cx="11178863" cy="4850439"/>
          </a:xfrm>
        </p:spPr>
        <p:txBody>
          <a:bodyPr>
            <a:normAutofit/>
          </a:bodyPr>
          <a:lstStyle/>
          <a:p>
            <a:r>
              <a:rPr lang="en-GB" sz="2400" dirty="0">
                <a:latin typeface="Calibri" panose="020F0502020204030204" pitchFamily="34" charset="0"/>
                <a:cs typeface="Calibri" panose="020F0502020204030204" pitchFamily="34" charset="0"/>
              </a:rPr>
              <a:t>In Unit 4 you will apply the knowledge you have learnt in Unit 1, Unit 2 and Unit 3 to a real life problem solving challenge - Assignment 2 </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A </a:t>
            </a:r>
            <a:r>
              <a:rPr lang="en-GB" sz="2400" dirty="0">
                <a:effectLst/>
                <a:latin typeface="Calibri" panose="020F0502020204030204" pitchFamily="34" charset="0"/>
                <a:ea typeface="Times New Roman" panose="02020603050405020304" pitchFamily="18" charset="0"/>
                <a:cs typeface="Calibri" panose="020F0502020204030204" pitchFamily="34" charset="0"/>
              </a:rPr>
              <a:t>group</a:t>
            </a:r>
            <a:r>
              <a:rPr lang="en-GB" sz="2400" b="1" dirty="0">
                <a:effectLst/>
                <a:latin typeface="Calibri" panose="020F0502020204030204" pitchFamily="34" charset="0"/>
                <a:ea typeface="Times New Roman" panose="02020603050405020304" pitchFamily="18" charset="0"/>
                <a:cs typeface="Calibri" panose="020F0502020204030204" pitchFamily="34" charset="0"/>
              </a:rPr>
              <a:t> </a:t>
            </a:r>
            <a:r>
              <a:rPr lang="en-GB" sz="2400" dirty="0">
                <a:effectLst/>
                <a:latin typeface="Calibri" panose="020F0502020204030204" pitchFamily="34" charset="0"/>
                <a:ea typeface="Times New Roman" panose="02020603050405020304" pitchFamily="18" charset="0"/>
                <a:cs typeface="Calibri" panose="020F0502020204030204" pitchFamily="34" charset="0"/>
              </a:rPr>
              <a:t>presentation with support material. Each individual in the group to contribute 2 minutes to the presentation and each individual to contribute 1000 words to the supporting materials. (Max 6 in a group)</a:t>
            </a:r>
          </a:p>
          <a:p>
            <a:endParaRPr lang="en-GB" sz="2400" dirty="0">
              <a:effectLst/>
              <a:latin typeface="Calibri" panose="020F0502020204030204" pitchFamily="34" charset="0"/>
              <a:ea typeface="Times New Roman" panose="02020603050405020304" pitchFamily="18" charset="0"/>
              <a:cs typeface="Calibri" panose="020F0502020204030204" pitchFamily="34" charset="0"/>
            </a:endParaRPr>
          </a:p>
          <a:p>
            <a:r>
              <a:rPr lang="en-GB" sz="2400" dirty="0">
                <a:effectLst/>
                <a:latin typeface="Calibri" panose="020F0502020204030204" pitchFamily="34" charset="0"/>
                <a:ea typeface="Times New Roman" panose="02020603050405020304" pitchFamily="18" charset="0"/>
                <a:cs typeface="Calibri" panose="020F0502020204030204" pitchFamily="34" charset="0"/>
              </a:rPr>
              <a:t>Produce a group presentation and supporting material that reflects on the application of learning from this module to the development of a solution to the given problem.  </a:t>
            </a:r>
          </a:p>
        </p:txBody>
      </p:sp>
    </p:spTree>
    <p:extLst>
      <p:ext uri="{BB962C8B-B14F-4D97-AF65-F5344CB8AC3E}">
        <p14:creationId xmlns:p14="http://schemas.microsoft.com/office/powerpoint/2010/main" val="2455196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81" y="365125"/>
            <a:ext cx="11410681" cy="729579"/>
          </a:xfrm>
        </p:spPr>
        <p:txBody>
          <a:bodyPr/>
          <a:lstStyle/>
          <a:p>
            <a:r>
              <a:rPr lang="en-GB" b="1" dirty="0">
                <a:latin typeface="+mn-lt"/>
              </a:rPr>
              <a:t> </a:t>
            </a:r>
            <a:r>
              <a:rPr lang="en-GB" b="1" dirty="0">
                <a:latin typeface="Calibri" panose="020F0502020204030204" pitchFamily="34" charset="0"/>
                <a:cs typeface="Calibri" panose="020F0502020204030204" pitchFamily="34" charset="0"/>
              </a:rPr>
              <a:t>Assignment 2 – The Problem</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437881" y="1326524"/>
            <a:ext cx="11178863" cy="4850439"/>
          </a:xfrm>
        </p:spPr>
        <p:txBody>
          <a:bodyPr>
            <a:normAutofit/>
          </a:bodyPr>
          <a:lstStyle/>
          <a:p>
            <a:pPr marL="457200" algn="just">
              <a:lnSpc>
                <a:spcPct val="115000"/>
              </a:lnSpc>
            </a:pPr>
            <a:r>
              <a:rPr lang="en-GB" sz="2400" dirty="0">
                <a:effectLst/>
                <a:latin typeface="Calibri" panose="020F0502020204030204" pitchFamily="34" charset="0"/>
                <a:ea typeface="Times New Roman" panose="02020603050405020304" pitchFamily="18" charset="0"/>
                <a:cs typeface="Calibri" panose="020F0502020204030204" pitchFamily="34" charset="0"/>
              </a:rPr>
              <a:t>Recycling behaviour at the UWTSD SA1 Waterfront Campus is poor. Though there are basic recycling facilities (one bin for general rubbish and one for all recyclable material), generally the bins are full of mixed rubbish. This makes it difficult for the University to take advantage of savings that can be made by reducing the amount of non-recyclable rubbish generated by the campus. </a:t>
            </a:r>
          </a:p>
          <a:p>
            <a:pPr marL="114300" indent="0" algn="just">
              <a:lnSpc>
                <a:spcPct val="115000"/>
              </a:lnSpc>
              <a:buNone/>
            </a:pPr>
            <a:r>
              <a:rPr lang="en-GB" sz="2400" dirty="0">
                <a:effectLst/>
                <a:latin typeface="Calibri" panose="020F0502020204030204" pitchFamily="34" charset="0"/>
                <a:ea typeface="Times New Roman" panose="02020603050405020304" pitchFamily="18" charset="0"/>
                <a:cs typeface="Calibri" panose="020F0502020204030204" pitchFamily="34" charset="0"/>
              </a:rPr>
              <a:t> </a:t>
            </a:r>
          </a:p>
          <a:p>
            <a:pPr marL="457200" algn="just">
              <a:lnSpc>
                <a:spcPct val="115000"/>
              </a:lnSpc>
            </a:pPr>
            <a:r>
              <a:rPr lang="en-GB" sz="2400" dirty="0">
                <a:effectLst/>
                <a:latin typeface="Calibri" panose="020F0502020204030204" pitchFamily="34" charset="0"/>
                <a:ea typeface="Times New Roman" panose="02020603050405020304" pitchFamily="18" charset="0"/>
                <a:cs typeface="Calibri" panose="020F0502020204030204" pitchFamily="34" charset="0"/>
              </a:rPr>
              <a:t>The aim of your project is to reduce the cost of waste disposal for the University.</a:t>
            </a:r>
          </a:p>
          <a:p>
            <a:pPr marL="114300" indent="0" algn="just">
              <a:lnSpc>
                <a:spcPct val="115000"/>
              </a:lnSpc>
              <a:buNone/>
            </a:pPr>
            <a:r>
              <a:rPr lang="en-GB" sz="2400" dirty="0">
                <a:effectLst/>
                <a:latin typeface="Calibri" panose="020F0502020204030204" pitchFamily="34" charset="0"/>
                <a:ea typeface="Times New Roman" panose="02020603050405020304" pitchFamily="18" charset="0"/>
                <a:cs typeface="Calibri" panose="020F0502020204030204" pitchFamily="34" charset="0"/>
              </a:rPr>
              <a:t> </a:t>
            </a:r>
          </a:p>
          <a:p>
            <a:pPr marL="457200" algn="just">
              <a:lnSpc>
                <a:spcPct val="115000"/>
              </a:lnSpc>
            </a:pPr>
            <a:r>
              <a:rPr lang="en-GB" sz="2400" dirty="0">
                <a:effectLst/>
                <a:latin typeface="Calibri" panose="020F0502020204030204" pitchFamily="34" charset="0"/>
                <a:ea typeface="Times New Roman" panose="02020603050405020304" pitchFamily="18" charset="0"/>
                <a:cs typeface="Calibri" panose="020F0502020204030204" pitchFamily="34" charset="0"/>
              </a:rPr>
              <a:t>Your investigation should consider how waste can be reduced, reused or recycled. </a:t>
            </a:r>
          </a:p>
          <a:p>
            <a:pPr marL="114300" indent="0" algn="just">
              <a:lnSpc>
                <a:spcPct val="115000"/>
              </a:lnSpc>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73973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81" y="365125"/>
            <a:ext cx="11410681" cy="729579"/>
          </a:xfrm>
        </p:spPr>
        <p:txBody>
          <a:bodyPr/>
          <a:lstStyle/>
          <a:p>
            <a:r>
              <a:rPr lang="en-GB" b="1" dirty="0">
                <a:latin typeface="+mn-lt"/>
              </a:rPr>
              <a:t> </a:t>
            </a:r>
            <a:r>
              <a:rPr lang="en-GB" b="1" dirty="0">
                <a:latin typeface="Calibri" panose="020F0502020204030204" pitchFamily="34" charset="0"/>
                <a:cs typeface="Calibri" panose="020F0502020204030204" pitchFamily="34" charset="0"/>
              </a:rPr>
              <a:t>Assignment 2 – The Task</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437881" y="1326524"/>
            <a:ext cx="11178863" cy="4850439"/>
          </a:xfrm>
        </p:spPr>
        <p:txBody>
          <a:bodyPr>
            <a:normAutofit fontScale="92500" lnSpcReduction="10000"/>
          </a:bodyPr>
          <a:lstStyle/>
          <a:p>
            <a:pPr marL="0" lvl="0" indent="0" algn="just">
              <a:lnSpc>
                <a:spcPct val="115000"/>
              </a:lnSpc>
              <a:buNone/>
            </a:pPr>
            <a:r>
              <a:rPr lang="en-GB" sz="2400" dirty="0">
                <a:effectLst/>
                <a:latin typeface="Calibri" panose="020F0502020204030204" pitchFamily="34" charset="0"/>
                <a:ea typeface="Times New Roman" panose="02020603050405020304" pitchFamily="18" charset="0"/>
                <a:cs typeface="Calibri" panose="020F0502020204030204" pitchFamily="34" charset="0"/>
              </a:rPr>
              <a:t>You should focus on:</a:t>
            </a:r>
          </a:p>
          <a:p>
            <a:pPr marL="342900" lvl="0" indent="-342900" algn="just">
              <a:lnSpc>
                <a:spcPct val="115000"/>
              </a:lnSpc>
              <a:buFont typeface="Symbol" panose="05050102010706020507" pitchFamily="18" charset="2"/>
              <a:buChar char=""/>
            </a:pPr>
            <a:r>
              <a:rPr lang="en-GB" sz="2400" dirty="0">
                <a:effectLst/>
                <a:latin typeface="Calibri" panose="020F0502020204030204" pitchFamily="34" charset="0"/>
                <a:ea typeface="Times New Roman" panose="02020603050405020304" pitchFamily="18" charset="0"/>
                <a:cs typeface="Calibri" panose="020F0502020204030204" pitchFamily="34" charset="0"/>
              </a:rPr>
              <a:t>How the Design Thinking principles were applied in the development of your idea. </a:t>
            </a:r>
          </a:p>
          <a:p>
            <a:pPr marL="342900" lvl="0" indent="-342900" algn="just">
              <a:lnSpc>
                <a:spcPct val="115000"/>
              </a:lnSpc>
              <a:buFont typeface="Symbol" panose="05050102010706020507" pitchFamily="18" charset="2"/>
              <a:buChar char=""/>
            </a:pPr>
            <a:r>
              <a:rPr lang="en-GB" sz="2400" dirty="0">
                <a:effectLst/>
                <a:latin typeface="Calibri" panose="020F0502020204030204" pitchFamily="34" charset="0"/>
                <a:ea typeface="Times New Roman" panose="02020603050405020304" pitchFamily="18" charset="0"/>
                <a:cs typeface="Calibri" panose="020F0502020204030204" pitchFamily="34" charset="0"/>
              </a:rPr>
              <a:t>You should </a:t>
            </a:r>
            <a:r>
              <a:rPr lang="en-GB" sz="2400" b="1" u="sng" dirty="0">
                <a:effectLst/>
                <a:latin typeface="Calibri" panose="020F0502020204030204" pitchFamily="34" charset="0"/>
                <a:ea typeface="Times New Roman" panose="02020603050405020304" pitchFamily="18" charset="0"/>
                <a:cs typeface="Calibri" panose="020F0502020204030204" pitchFamily="34" charset="0"/>
              </a:rPr>
              <a:t>reflect on each stage of the design thinking process </a:t>
            </a:r>
            <a:r>
              <a:rPr lang="en-GB" sz="2400" dirty="0">
                <a:effectLst/>
                <a:latin typeface="Calibri" panose="020F0502020204030204" pitchFamily="34" charset="0"/>
                <a:ea typeface="Times New Roman" panose="02020603050405020304" pitchFamily="18" charset="0"/>
                <a:cs typeface="Calibri" panose="020F0502020204030204" pitchFamily="34" charset="0"/>
              </a:rPr>
              <a:t>using a reflective framework such as Gibbs. whilst m</a:t>
            </a:r>
          </a:p>
          <a:p>
            <a:pPr marL="342900" lvl="0" indent="-342900" algn="just">
              <a:lnSpc>
                <a:spcPct val="115000"/>
              </a:lnSpc>
              <a:buFont typeface="Symbol" panose="05050102010706020507" pitchFamily="18" charset="2"/>
              <a:buChar char=""/>
            </a:pPr>
            <a:r>
              <a:rPr lang="en-GB" sz="2400" dirty="0">
                <a:effectLst/>
                <a:latin typeface="Calibri" panose="020F0502020204030204" pitchFamily="34" charset="0"/>
                <a:ea typeface="Times New Roman" panose="02020603050405020304" pitchFamily="18" charset="0"/>
                <a:cs typeface="Calibri" panose="020F0502020204030204" pitchFamily="34" charset="0"/>
              </a:rPr>
              <a:t>You should make reference to the process of collaborative working and how you utilised the skills introduced in Unit 2 to work effectively as a team. You should consider how you applied the following skills during the Design Thinking process:</a:t>
            </a:r>
          </a:p>
          <a:p>
            <a:pPr lvl="1" indent="-342900" algn="just">
              <a:lnSpc>
                <a:spcPct val="115000"/>
              </a:lnSpc>
              <a:buFont typeface="Symbol" panose="05050102010706020507" pitchFamily="18" charset="2"/>
              <a:buChar char=""/>
            </a:pPr>
            <a:r>
              <a:rPr lang="en-GB" sz="2200" dirty="0">
                <a:latin typeface="Calibri" panose="020F0502020204030204" pitchFamily="34" charset="0"/>
                <a:ea typeface="Times New Roman" panose="02020603050405020304" pitchFamily="18" charset="0"/>
                <a:cs typeface="Calibri" panose="020F0502020204030204" pitchFamily="34" charset="0"/>
              </a:rPr>
              <a:t>Influencing</a:t>
            </a:r>
          </a:p>
          <a:p>
            <a:pPr lvl="1" indent="-342900" algn="just">
              <a:lnSpc>
                <a:spcPct val="115000"/>
              </a:lnSpc>
              <a:buFont typeface="Symbol" panose="05050102010706020507" pitchFamily="18" charset="2"/>
              <a:buChar char=""/>
            </a:pPr>
            <a:r>
              <a:rPr lang="en-GB" sz="2200" dirty="0">
                <a:latin typeface="Calibri" panose="020F0502020204030204" pitchFamily="34" charset="0"/>
                <a:ea typeface="Times New Roman" panose="02020603050405020304" pitchFamily="18" charset="0"/>
                <a:cs typeface="Calibri" panose="020F0502020204030204" pitchFamily="34" charset="0"/>
              </a:rPr>
              <a:t>C</a:t>
            </a:r>
            <a:r>
              <a:rPr lang="en-GB" sz="2200" dirty="0">
                <a:effectLst/>
                <a:latin typeface="Calibri" panose="020F0502020204030204" pitchFamily="34" charset="0"/>
                <a:ea typeface="Times New Roman" panose="02020603050405020304" pitchFamily="18" charset="0"/>
                <a:cs typeface="Calibri" panose="020F0502020204030204" pitchFamily="34" charset="0"/>
              </a:rPr>
              <a:t>ritical </a:t>
            </a:r>
            <a:r>
              <a:rPr lang="en-GB" sz="2200" dirty="0">
                <a:latin typeface="Calibri" panose="020F0502020204030204" pitchFamily="34" charset="0"/>
                <a:ea typeface="Times New Roman" panose="02020603050405020304" pitchFamily="18" charset="0"/>
                <a:cs typeface="Calibri" panose="020F0502020204030204" pitchFamily="34" charset="0"/>
              </a:rPr>
              <a:t>T</a:t>
            </a:r>
            <a:r>
              <a:rPr lang="en-GB" sz="2200" dirty="0">
                <a:effectLst/>
                <a:latin typeface="Calibri" panose="020F0502020204030204" pitchFamily="34" charset="0"/>
                <a:ea typeface="Times New Roman" panose="02020603050405020304" pitchFamily="18" charset="0"/>
                <a:cs typeface="Calibri" panose="020F0502020204030204" pitchFamily="34" charset="0"/>
              </a:rPr>
              <a:t>hinking</a:t>
            </a:r>
          </a:p>
          <a:p>
            <a:pPr lvl="1" indent="-342900" algn="just">
              <a:lnSpc>
                <a:spcPct val="115000"/>
              </a:lnSpc>
              <a:buFont typeface="Symbol" panose="05050102010706020507" pitchFamily="18" charset="2"/>
              <a:buChar char=""/>
            </a:pPr>
            <a:r>
              <a:rPr lang="en-GB" sz="2200" dirty="0">
                <a:latin typeface="Calibri" panose="020F0502020204030204" pitchFamily="34" charset="0"/>
                <a:ea typeface="Times New Roman" panose="02020603050405020304" pitchFamily="18" charset="0"/>
                <a:cs typeface="Calibri" panose="020F0502020204030204" pitchFamily="34" charset="0"/>
              </a:rPr>
              <a:t>C</a:t>
            </a:r>
            <a:r>
              <a:rPr lang="en-GB" sz="2200" dirty="0">
                <a:effectLst/>
                <a:latin typeface="Calibri" panose="020F0502020204030204" pitchFamily="34" charset="0"/>
                <a:ea typeface="Times New Roman" panose="02020603050405020304" pitchFamily="18" charset="0"/>
                <a:cs typeface="Calibri" panose="020F0502020204030204" pitchFamily="34" charset="0"/>
              </a:rPr>
              <a:t>onflict </a:t>
            </a:r>
            <a:r>
              <a:rPr lang="en-GB" sz="2200" dirty="0">
                <a:latin typeface="Calibri" panose="020F0502020204030204" pitchFamily="34" charset="0"/>
                <a:ea typeface="Times New Roman" panose="02020603050405020304" pitchFamily="18" charset="0"/>
                <a:cs typeface="Calibri" panose="020F0502020204030204" pitchFamily="34" charset="0"/>
              </a:rPr>
              <a:t>M</a:t>
            </a:r>
            <a:r>
              <a:rPr lang="en-GB" sz="2200" dirty="0">
                <a:effectLst/>
                <a:latin typeface="Calibri" panose="020F0502020204030204" pitchFamily="34" charset="0"/>
                <a:ea typeface="Times New Roman" panose="02020603050405020304" pitchFamily="18" charset="0"/>
                <a:cs typeface="Calibri" panose="020F0502020204030204" pitchFamily="34" charset="0"/>
              </a:rPr>
              <a:t>anagement </a:t>
            </a:r>
            <a:endParaRPr lang="en-GB" sz="2200" dirty="0">
              <a:latin typeface="Calibri" panose="020F0502020204030204" pitchFamily="34" charset="0"/>
              <a:ea typeface="Times New Roman" panose="02020603050405020304" pitchFamily="18" charset="0"/>
              <a:cs typeface="Calibri" panose="020F0502020204030204" pitchFamily="34" charset="0"/>
            </a:endParaRPr>
          </a:p>
          <a:p>
            <a:pPr lvl="1" indent="-342900" algn="just">
              <a:lnSpc>
                <a:spcPct val="115000"/>
              </a:lnSpc>
              <a:buFont typeface="Symbol" panose="05050102010706020507" pitchFamily="18" charset="2"/>
              <a:buChar char=""/>
            </a:pPr>
            <a:r>
              <a:rPr lang="en-GB" sz="2200" dirty="0">
                <a:effectLst/>
                <a:latin typeface="Calibri" panose="020F0502020204030204" pitchFamily="34" charset="0"/>
                <a:ea typeface="Times New Roman" panose="02020603050405020304" pitchFamily="18" charset="0"/>
                <a:cs typeface="Calibri" panose="020F0502020204030204" pitchFamily="34" charset="0"/>
              </a:rPr>
              <a:t>Decision </a:t>
            </a:r>
            <a:r>
              <a:rPr lang="en-GB" sz="2200" dirty="0">
                <a:latin typeface="Calibri" panose="020F0502020204030204" pitchFamily="34" charset="0"/>
                <a:ea typeface="Times New Roman" panose="02020603050405020304" pitchFamily="18" charset="0"/>
                <a:cs typeface="Calibri" panose="020F0502020204030204" pitchFamily="34" charset="0"/>
              </a:rPr>
              <a:t>M</a:t>
            </a:r>
            <a:r>
              <a:rPr lang="en-GB" sz="2200" dirty="0">
                <a:effectLst/>
                <a:latin typeface="Calibri" panose="020F0502020204030204" pitchFamily="34" charset="0"/>
                <a:ea typeface="Times New Roman" panose="02020603050405020304" pitchFamily="18" charset="0"/>
                <a:cs typeface="Calibri" panose="020F0502020204030204" pitchFamily="34" charset="0"/>
              </a:rPr>
              <a:t>aking</a:t>
            </a:r>
          </a:p>
          <a:p>
            <a:pPr marL="457200" algn="just">
              <a:lnSpc>
                <a:spcPct val="115000"/>
              </a:lnSpc>
            </a:pPr>
            <a:endParaRPr lang="en-GB" sz="2400" dirty="0">
              <a:effectLst/>
              <a:latin typeface="Calibri" panose="020F0502020204030204" pitchFamily="34" charset="0"/>
              <a:ea typeface="Times New Roman" panose="02020603050405020304" pitchFamily="18" charset="0"/>
              <a:cs typeface="Calibri" panose="020F0502020204030204" pitchFamily="34" charset="0"/>
            </a:endParaRPr>
          </a:p>
          <a:p>
            <a:pPr marL="114300" indent="0" algn="just">
              <a:lnSpc>
                <a:spcPct val="115000"/>
              </a:lnSpc>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39082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81" y="365125"/>
            <a:ext cx="11410681" cy="729579"/>
          </a:xfrm>
        </p:spPr>
        <p:txBody>
          <a:bodyPr/>
          <a:lstStyle/>
          <a:p>
            <a:r>
              <a:rPr lang="en-GB" b="1" dirty="0">
                <a:latin typeface="+mn-lt"/>
              </a:rPr>
              <a:t> </a:t>
            </a:r>
            <a:r>
              <a:rPr lang="en-GB" b="1" dirty="0">
                <a:latin typeface="Calibri" panose="020F0502020204030204" pitchFamily="34" charset="0"/>
                <a:cs typeface="Calibri" panose="020F0502020204030204" pitchFamily="34" charset="0"/>
              </a:rPr>
              <a:t>Assignment 2 – The Task</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437881" y="1326524"/>
            <a:ext cx="11178863" cy="4850439"/>
          </a:xfrm>
        </p:spPr>
        <p:txBody>
          <a:bodyPr>
            <a:normAutofit/>
          </a:bodyPr>
          <a:lstStyle/>
          <a:p>
            <a:pPr marL="457200" algn="just">
              <a:lnSpc>
                <a:spcPct val="115000"/>
              </a:lnSpc>
            </a:pPr>
            <a:r>
              <a:rPr lang="en-GB" sz="2400" dirty="0">
                <a:effectLst/>
                <a:latin typeface="Calibri" panose="020F0502020204030204" pitchFamily="34" charset="0"/>
                <a:ea typeface="Times New Roman" panose="02020603050405020304" pitchFamily="18" charset="0"/>
                <a:cs typeface="Calibri" panose="020F0502020204030204" pitchFamily="34" charset="0"/>
              </a:rPr>
              <a:t>For each phase of the Design Thinking Process you should describe:</a:t>
            </a:r>
          </a:p>
          <a:p>
            <a:pPr marL="857250" lvl="1" algn="just">
              <a:lnSpc>
                <a:spcPct val="115000"/>
              </a:lnSpc>
            </a:pPr>
            <a:r>
              <a:rPr lang="en-GB" sz="2400" dirty="0">
                <a:effectLst/>
                <a:latin typeface="Calibri" panose="020F0502020204030204" pitchFamily="34" charset="0"/>
                <a:ea typeface="Times New Roman" panose="02020603050405020304" pitchFamily="18" charset="0"/>
                <a:cs typeface="Calibri" panose="020F0502020204030204" pitchFamily="34" charset="0"/>
              </a:rPr>
              <a:t>What happened</a:t>
            </a:r>
          </a:p>
          <a:p>
            <a:pPr marL="857250" lvl="1" algn="just">
              <a:lnSpc>
                <a:spcPct val="115000"/>
              </a:lnSpc>
            </a:pPr>
            <a:r>
              <a:rPr lang="en-GB" sz="2400" dirty="0">
                <a:latin typeface="Calibri" panose="020F0502020204030204" pitchFamily="34" charset="0"/>
                <a:ea typeface="Times New Roman" panose="02020603050405020304" pitchFamily="18" charset="0"/>
                <a:cs typeface="Calibri" panose="020F0502020204030204" pitchFamily="34" charset="0"/>
              </a:rPr>
              <a:t>H</a:t>
            </a:r>
            <a:r>
              <a:rPr lang="en-GB" sz="2400" dirty="0">
                <a:effectLst/>
                <a:latin typeface="Calibri" panose="020F0502020204030204" pitchFamily="34" charset="0"/>
                <a:ea typeface="Times New Roman" panose="02020603050405020304" pitchFamily="18" charset="0"/>
                <a:cs typeface="Calibri" panose="020F0502020204030204" pitchFamily="34" charset="0"/>
              </a:rPr>
              <a:t>ow you were thinking or feeling</a:t>
            </a:r>
          </a:p>
          <a:p>
            <a:pPr marL="857250" lvl="1" algn="just">
              <a:lnSpc>
                <a:spcPct val="115000"/>
              </a:lnSpc>
            </a:pPr>
            <a:r>
              <a:rPr lang="en-GB" sz="2400" dirty="0">
                <a:latin typeface="Calibri" panose="020F0502020204030204" pitchFamily="34" charset="0"/>
                <a:ea typeface="Times New Roman" panose="02020603050405020304" pitchFamily="18" charset="0"/>
                <a:cs typeface="Calibri" panose="020F0502020204030204" pitchFamily="34" charset="0"/>
              </a:rPr>
              <a:t>W</a:t>
            </a:r>
            <a:r>
              <a:rPr lang="en-GB" sz="2400" dirty="0">
                <a:effectLst/>
                <a:latin typeface="Calibri" panose="020F0502020204030204" pitchFamily="34" charset="0"/>
                <a:ea typeface="Times New Roman" panose="02020603050405020304" pitchFamily="18" charset="0"/>
                <a:cs typeface="Calibri" panose="020F0502020204030204" pitchFamily="34" charset="0"/>
              </a:rPr>
              <a:t>hat was good or bad about the experience. </a:t>
            </a:r>
          </a:p>
          <a:p>
            <a:pPr marL="571500" lvl="1" indent="0" algn="just">
              <a:lnSpc>
                <a:spcPct val="115000"/>
              </a:lnSpc>
              <a:buNone/>
            </a:pPr>
            <a:endParaRPr lang="en-GB" sz="2400" dirty="0">
              <a:effectLst/>
              <a:latin typeface="Calibri" panose="020F0502020204030204" pitchFamily="34" charset="0"/>
              <a:ea typeface="Times New Roman" panose="02020603050405020304" pitchFamily="18" charset="0"/>
              <a:cs typeface="Calibri" panose="020F0502020204030204" pitchFamily="34" charset="0"/>
            </a:endParaRPr>
          </a:p>
          <a:p>
            <a:pPr marL="457200" algn="just">
              <a:lnSpc>
                <a:spcPct val="115000"/>
              </a:lnSpc>
            </a:pPr>
            <a:r>
              <a:rPr lang="en-GB" sz="2400" dirty="0">
                <a:effectLst/>
                <a:latin typeface="Calibri" panose="020F0502020204030204" pitchFamily="34" charset="0"/>
                <a:ea typeface="Times New Roman" panose="02020603050405020304" pitchFamily="18" charset="0"/>
                <a:cs typeface="Calibri" panose="020F0502020204030204" pitchFamily="34" charset="0"/>
              </a:rPr>
              <a:t>You should then analyse this using relevant theory from the module and conclude what you have learnt from the experience, including what you would do differently next time. </a:t>
            </a:r>
          </a:p>
          <a:p>
            <a:pPr marL="457200" algn="just">
              <a:lnSpc>
                <a:spcPct val="115000"/>
              </a:lnSpc>
            </a:pPr>
            <a:endParaRPr lang="en-GB" sz="2400" dirty="0">
              <a:effectLst/>
              <a:latin typeface="Calibri" panose="020F0502020204030204" pitchFamily="34" charset="0"/>
              <a:ea typeface="Times New Roman" panose="02020603050405020304" pitchFamily="18" charset="0"/>
              <a:cs typeface="Calibri" panose="020F0502020204030204" pitchFamily="34" charset="0"/>
            </a:endParaRPr>
          </a:p>
          <a:p>
            <a:pPr marL="114300" indent="0" algn="just">
              <a:lnSpc>
                <a:spcPct val="115000"/>
              </a:lnSpc>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78171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81" y="365125"/>
            <a:ext cx="11410681" cy="729579"/>
          </a:xfrm>
        </p:spPr>
        <p:txBody>
          <a:bodyPr/>
          <a:lstStyle/>
          <a:p>
            <a:r>
              <a:rPr lang="en-GB" b="1" dirty="0">
                <a:latin typeface="+mn-lt"/>
              </a:rPr>
              <a:t> </a:t>
            </a:r>
            <a:r>
              <a:rPr lang="en-GB" b="1" dirty="0">
                <a:latin typeface="Calibri" panose="020F0502020204030204" pitchFamily="34" charset="0"/>
                <a:cs typeface="Calibri" panose="020F0502020204030204" pitchFamily="34" charset="0"/>
              </a:rPr>
              <a:t>Assignment 2 – The Task</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437881" y="1326524"/>
            <a:ext cx="11178863" cy="4850439"/>
          </a:xfrm>
        </p:spPr>
        <p:txBody>
          <a:bodyPr>
            <a:normAutofit fontScale="92500"/>
          </a:bodyPr>
          <a:lstStyle/>
          <a:p>
            <a:pPr marL="457200" algn="just">
              <a:lnSpc>
                <a:spcPct val="115000"/>
              </a:lnSpc>
            </a:pPr>
            <a:r>
              <a:rPr lang="en-GB" sz="2400" dirty="0">
                <a:effectLst/>
                <a:latin typeface="Calibri" panose="020F0502020204030204" pitchFamily="34" charset="0"/>
                <a:ea typeface="Times New Roman" panose="02020603050405020304" pitchFamily="18" charset="0"/>
                <a:cs typeface="Calibri" panose="020F0502020204030204" pitchFamily="34" charset="0"/>
              </a:rPr>
              <a:t>You should decide how you will divide up the work across the group to ensure that all elements are covered and tasks are equally distributed. Your plan should outline who will cover what and be included as an appendix to the submission. </a:t>
            </a:r>
          </a:p>
          <a:p>
            <a:pPr marL="0" indent="0" algn="just">
              <a:lnSpc>
                <a:spcPct val="115000"/>
              </a:lnSpc>
              <a:buNone/>
            </a:pPr>
            <a:endParaRPr lang="en-GB" sz="2400" dirty="0">
              <a:effectLst/>
              <a:latin typeface="Calibri" panose="020F0502020204030204" pitchFamily="34" charset="0"/>
              <a:ea typeface="Times New Roman" panose="02020603050405020304" pitchFamily="18" charset="0"/>
              <a:cs typeface="Calibri" panose="020F0502020204030204" pitchFamily="34" charset="0"/>
            </a:endParaRPr>
          </a:p>
          <a:p>
            <a:pPr marL="457200" algn="just">
              <a:lnSpc>
                <a:spcPct val="115000"/>
              </a:lnSpc>
            </a:pPr>
            <a:r>
              <a:rPr lang="en-GB" sz="2400" dirty="0">
                <a:effectLst/>
                <a:latin typeface="Calibri" panose="020F0502020204030204" pitchFamily="34" charset="0"/>
                <a:ea typeface="Times New Roman" panose="02020603050405020304" pitchFamily="18" charset="0"/>
                <a:cs typeface="Calibri" panose="020F0502020204030204" pitchFamily="34" charset="0"/>
              </a:rPr>
              <a:t>For the presentation you will </a:t>
            </a:r>
            <a:r>
              <a:rPr lang="en-GB" sz="2400" b="1" u="sng" dirty="0">
                <a:effectLst/>
                <a:latin typeface="Calibri" panose="020F0502020204030204" pitchFamily="34" charset="0"/>
                <a:ea typeface="Times New Roman" panose="02020603050405020304" pitchFamily="18" charset="0"/>
                <a:cs typeface="Calibri" panose="020F0502020204030204" pitchFamily="34" charset="0"/>
              </a:rPr>
              <a:t>summarise the key points of the reflections </a:t>
            </a:r>
            <a:r>
              <a:rPr lang="en-GB" sz="2400" dirty="0">
                <a:effectLst/>
                <a:latin typeface="Calibri" panose="020F0502020204030204" pitchFamily="34" charset="0"/>
                <a:ea typeface="Times New Roman" panose="02020603050405020304" pitchFamily="18" charset="0"/>
                <a:cs typeface="Calibri" panose="020F0502020204030204" pitchFamily="34" charset="0"/>
              </a:rPr>
              <a:t>focussing on the challenges you had to overcome and what you would do to improve the outcomes should you be asked to undertake something similar in the future. The presentation should conform to a </a:t>
            </a:r>
            <a:r>
              <a:rPr lang="en-GB" sz="2400" b="1" u="sng" dirty="0">
                <a:effectLst/>
                <a:latin typeface="Calibri" panose="020F0502020204030204" pitchFamily="34" charset="0"/>
                <a:ea typeface="Times New Roman" panose="02020603050405020304" pitchFamily="18" charset="0"/>
                <a:cs typeface="Calibri" panose="020F0502020204030204" pitchFamily="34" charset="0"/>
              </a:rPr>
              <a:t>Pecha Kucha format and be recorded using a platform of your choice</a:t>
            </a:r>
            <a:r>
              <a:rPr lang="en-GB" sz="2400" dirty="0">
                <a:effectLst/>
                <a:latin typeface="Calibri" panose="020F0502020204030204" pitchFamily="34" charset="0"/>
                <a:ea typeface="Times New Roman" panose="02020603050405020304" pitchFamily="18" charset="0"/>
                <a:cs typeface="Calibri" panose="020F0502020204030204" pitchFamily="34" charset="0"/>
              </a:rPr>
              <a:t>.</a:t>
            </a:r>
          </a:p>
          <a:p>
            <a:pPr marL="0" indent="0" algn="just">
              <a:lnSpc>
                <a:spcPct val="115000"/>
              </a:lnSpc>
              <a:buNone/>
            </a:pPr>
            <a:endParaRPr lang="en-GB" sz="2400" dirty="0">
              <a:effectLst/>
              <a:latin typeface="Calibri" panose="020F0502020204030204" pitchFamily="34" charset="0"/>
              <a:ea typeface="Times New Roman" panose="02020603050405020304" pitchFamily="18" charset="0"/>
              <a:cs typeface="Calibri" panose="020F0502020204030204" pitchFamily="34" charset="0"/>
            </a:endParaRPr>
          </a:p>
          <a:p>
            <a:pPr marL="457200" algn="just">
              <a:lnSpc>
                <a:spcPct val="115000"/>
              </a:lnSpc>
            </a:pPr>
            <a:r>
              <a:rPr lang="en-GB" sz="2400" dirty="0">
                <a:effectLst/>
                <a:latin typeface="Calibri" panose="020F0502020204030204" pitchFamily="34" charset="0"/>
                <a:ea typeface="Times New Roman" panose="02020603050405020304" pitchFamily="18" charset="0"/>
                <a:cs typeface="Calibri" panose="020F0502020204030204" pitchFamily="34" charset="0"/>
              </a:rPr>
              <a:t>Your supporting document should be visually appealing and professionally presented using Word, PowerPoint, or other appropriate software such as Canva.  </a:t>
            </a:r>
          </a:p>
          <a:p>
            <a:pPr marL="457200" algn="just">
              <a:lnSpc>
                <a:spcPct val="115000"/>
              </a:lnSpc>
            </a:pPr>
            <a:endParaRPr lang="en-GB" sz="2400" dirty="0">
              <a:effectLst/>
              <a:latin typeface="Calibri" panose="020F0502020204030204" pitchFamily="34" charset="0"/>
              <a:ea typeface="Times New Roman" panose="02020603050405020304" pitchFamily="18" charset="0"/>
              <a:cs typeface="Calibri" panose="020F0502020204030204" pitchFamily="34" charset="0"/>
            </a:endParaRPr>
          </a:p>
          <a:p>
            <a:pPr marL="114300" indent="0" algn="just">
              <a:lnSpc>
                <a:spcPct val="115000"/>
              </a:lnSpc>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90887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A6E63-DE08-DA66-9638-E4053E3363E1}"/>
              </a:ext>
            </a:extLst>
          </p:cNvPr>
          <p:cNvSpPr>
            <a:spLocks noGrp="1"/>
          </p:cNvSpPr>
          <p:nvPr>
            <p:ph type="title"/>
          </p:nvPr>
        </p:nvSpPr>
        <p:spPr>
          <a:xfrm>
            <a:off x="646111" y="452718"/>
            <a:ext cx="10684498" cy="1084534"/>
          </a:xfrm>
        </p:spPr>
        <p:txBody>
          <a:bodyPr/>
          <a:lstStyle/>
          <a:p>
            <a:r>
              <a:rPr lang="en-GB" dirty="0"/>
              <a:t>Pecha Kucha Presentation</a:t>
            </a:r>
          </a:p>
        </p:txBody>
      </p:sp>
      <p:sp>
        <p:nvSpPr>
          <p:cNvPr id="3" name="Content Placeholder 2">
            <a:extLst>
              <a:ext uri="{FF2B5EF4-FFF2-40B4-BE49-F238E27FC236}">
                <a16:creationId xmlns:a16="http://schemas.microsoft.com/office/drawing/2014/main" id="{6113B59A-711D-E4C4-31BE-17B614FDF778}"/>
              </a:ext>
            </a:extLst>
          </p:cNvPr>
          <p:cNvSpPr>
            <a:spLocks noGrp="1"/>
          </p:cNvSpPr>
          <p:nvPr>
            <p:ph idx="1"/>
          </p:nvPr>
        </p:nvSpPr>
        <p:spPr>
          <a:xfrm>
            <a:off x="645130" y="1789044"/>
            <a:ext cx="10685479" cy="4459356"/>
          </a:xfrm>
        </p:spPr>
        <p:txBody>
          <a:bodyPr>
            <a:normAutofit/>
          </a:bodyPr>
          <a:lstStyle/>
          <a:p>
            <a:r>
              <a:rPr lang="en-GB" sz="2400" b="0" i="0" dirty="0">
                <a:effectLst/>
                <a:latin typeface="Calibri" panose="020F0502020204030204" pitchFamily="34" charset="0"/>
                <a:cs typeface="Calibri" panose="020F0502020204030204" pitchFamily="34" charset="0"/>
              </a:rPr>
              <a:t>A Pecha Kucha presentation is a format that uses 20 slides or images that are displayed for 20 seconds each. </a:t>
            </a:r>
          </a:p>
          <a:p>
            <a:endParaRPr lang="en-GB" sz="2400" b="0" i="0" dirty="0">
              <a:effectLst/>
              <a:latin typeface="Calibri" panose="020F0502020204030204" pitchFamily="34" charset="0"/>
              <a:cs typeface="Calibri" panose="020F0502020204030204" pitchFamily="34" charset="0"/>
            </a:endParaRPr>
          </a:p>
          <a:p>
            <a:r>
              <a:rPr lang="en-GB" sz="2400" b="0" i="0" dirty="0">
                <a:effectLst/>
                <a:latin typeface="Calibri" panose="020F0502020204030204" pitchFamily="34" charset="0"/>
                <a:cs typeface="Calibri" panose="020F0502020204030204" pitchFamily="34" charset="0"/>
              </a:rPr>
              <a:t>The slides will move automatically as the presenter is speaking. </a:t>
            </a:r>
          </a:p>
          <a:p>
            <a:endParaRPr lang="en-GB" sz="2400" b="0" i="0" dirty="0">
              <a:effectLst/>
              <a:latin typeface="Calibri" panose="020F0502020204030204" pitchFamily="34" charset="0"/>
              <a:cs typeface="Calibri" panose="020F0502020204030204" pitchFamily="34" charset="0"/>
            </a:endParaRPr>
          </a:p>
          <a:p>
            <a:r>
              <a:rPr lang="en-GB" sz="2400" b="0" i="0" dirty="0">
                <a:effectLst/>
                <a:latin typeface="Calibri" panose="020F0502020204030204" pitchFamily="34" charset="0"/>
                <a:cs typeface="Calibri" panose="020F0502020204030204" pitchFamily="34" charset="0"/>
              </a:rPr>
              <a:t>This format ensures that the speaker is concise, keeps the presentation moving, and gets through all of their content.</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hlinkClick r:id="rId2"/>
              </a:rPr>
              <a:t>https://www.youtube.com/watch?v=hC86_sVwkhE</a:t>
            </a:r>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75237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08AB3-C7B7-DAE7-9225-035F3022CC80}"/>
              </a:ext>
            </a:extLst>
          </p:cNvPr>
          <p:cNvSpPr>
            <a:spLocks noGrp="1"/>
          </p:cNvSpPr>
          <p:nvPr>
            <p:ph type="title"/>
          </p:nvPr>
        </p:nvSpPr>
        <p:spPr>
          <a:xfrm>
            <a:off x="646111" y="452718"/>
            <a:ext cx="10909785" cy="899004"/>
          </a:xfrm>
        </p:spPr>
        <p:txBody>
          <a:bodyPr/>
          <a:lstStyle/>
          <a:p>
            <a:r>
              <a:rPr lang="en-GB" b="1" dirty="0">
                <a:latin typeface="Calibri" panose="020F0502020204030204" pitchFamily="34" charset="0"/>
                <a:cs typeface="Calibri" panose="020F0502020204030204" pitchFamily="34" charset="0"/>
              </a:rPr>
              <a:t>Gibbs Reflective Cycle</a:t>
            </a:r>
          </a:p>
        </p:txBody>
      </p:sp>
      <p:pic>
        <p:nvPicPr>
          <p:cNvPr id="1026" name="Picture 2" descr="A circular diagram showing the 6 stages of Gibbs' Reflective cycle">
            <a:extLst>
              <a:ext uri="{FF2B5EF4-FFF2-40B4-BE49-F238E27FC236}">
                <a16:creationId xmlns:a16="http://schemas.microsoft.com/office/drawing/2014/main" id="{0848B766-1DED-B7E8-98AC-C8E8B704781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46111" y="1630363"/>
            <a:ext cx="10909785" cy="4618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8554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30972-5987-1450-13C4-FEB3AF9024F3}"/>
              </a:ext>
            </a:extLst>
          </p:cNvPr>
          <p:cNvSpPr>
            <a:spLocks noGrp="1"/>
          </p:cNvSpPr>
          <p:nvPr>
            <p:ph type="title"/>
          </p:nvPr>
        </p:nvSpPr>
        <p:spPr>
          <a:xfrm>
            <a:off x="516837" y="452718"/>
            <a:ext cx="11211338" cy="885752"/>
          </a:xfrm>
        </p:spPr>
        <p:txBody>
          <a:bodyPr/>
          <a:lstStyle/>
          <a:p>
            <a:r>
              <a:rPr lang="en-GB" b="1" dirty="0">
                <a:latin typeface="Calibri" panose="020F0502020204030204" pitchFamily="34" charset="0"/>
                <a:cs typeface="Calibri" panose="020F0502020204030204" pitchFamily="34" charset="0"/>
              </a:rPr>
              <a:t>Gibbs Reflective Cycle</a:t>
            </a:r>
          </a:p>
        </p:txBody>
      </p:sp>
      <p:sp>
        <p:nvSpPr>
          <p:cNvPr id="3" name="Content Placeholder 2">
            <a:extLst>
              <a:ext uri="{FF2B5EF4-FFF2-40B4-BE49-F238E27FC236}">
                <a16:creationId xmlns:a16="http://schemas.microsoft.com/office/drawing/2014/main" id="{7CCCE68E-3971-ACDF-59A7-E6CA4C92FE09}"/>
              </a:ext>
            </a:extLst>
          </p:cNvPr>
          <p:cNvSpPr>
            <a:spLocks noGrp="1"/>
          </p:cNvSpPr>
          <p:nvPr>
            <p:ph idx="1"/>
          </p:nvPr>
        </p:nvSpPr>
        <p:spPr>
          <a:xfrm>
            <a:off x="516836" y="1616766"/>
            <a:ext cx="11211338" cy="4631634"/>
          </a:xfrm>
        </p:spPr>
        <p:txBody>
          <a:bodyPr>
            <a:normAutofit fontScale="92500" lnSpcReduction="20000"/>
          </a:bodyPr>
          <a:lstStyle/>
          <a:p>
            <a:pPr algn="l"/>
            <a:r>
              <a:rPr lang="en-GB" sz="2400" b="1" i="0" dirty="0">
                <a:effectLst/>
                <a:latin typeface="Calibri" panose="020F0502020204030204" pitchFamily="34" charset="0"/>
                <a:cs typeface="Calibri" panose="020F0502020204030204" pitchFamily="34" charset="0"/>
              </a:rPr>
              <a:t>D</a:t>
            </a:r>
            <a:r>
              <a:rPr lang="en-GB" sz="2400" b="1" dirty="0">
                <a:latin typeface="Calibri" panose="020F0502020204030204" pitchFamily="34" charset="0"/>
                <a:cs typeface="Calibri" panose="020F0502020204030204" pitchFamily="34" charset="0"/>
              </a:rPr>
              <a:t>escrip</a:t>
            </a:r>
            <a:r>
              <a:rPr lang="en-GB" sz="2400" b="1" i="0" dirty="0">
                <a:effectLst/>
                <a:latin typeface="Calibri" panose="020F0502020204030204" pitchFamily="34" charset="0"/>
                <a:cs typeface="Calibri" panose="020F0502020204030204" pitchFamily="34" charset="0"/>
              </a:rPr>
              <a:t>tion </a:t>
            </a:r>
            <a:r>
              <a:rPr lang="en-GB" sz="2400" b="0" i="0" dirty="0">
                <a:effectLst/>
                <a:latin typeface="Calibri" panose="020F0502020204030204" pitchFamily="34" charset="0"/>
                <a:cs typeface="Calibri" panose="020F0502020204030204" pitchFamily="34" charset="0"/>
              </a:rPr>
              <a:t>of the experience</a:t>
            </a:r>
          </a:p>
          <a:p>
            <a:pPr algn="l"/>
            <a:endParaRPr lang="en-GB" sz="2400" b="0" i="0" dirty="0">
              <a:effectLst/>
              <a:latin typeface="Calibri" panose="020F0502020204030204" pitchFamily="34" charset="0"/>
              <a:cs typeface="Calibri" panose="020F0502020204030204" pitchFamily="34" charset="0"/>
            </a:endParaRPr>
          </a:p>
          <a:p>
            <a:pPr algn="l"/>
            <a:r>
              <a:rPr lang="en-GB" sz="2400" b="1" i="0" dirty="0">
                <a:effectLst/>
                <a:latin typeface="Calibri" panose="020F0502020204030204" pitchFamily="34" charset="0"/>
                <a:cs typeface="Calibri" panose="020F0502020204030204" pitchFamily="34" charset="0"/>
              </a:rPr>
              <a:t>Feelings</a:t>
            </a:r>
            <a:r>
              <a:rPr lang="en-GB" sz="2400" b="0" i="0" dirty="0">
                <a:effectLst/>
                <a:latin typeface="Calibri" panose="020F0502020204030204" pitchFamily="34" charset="0"/>
                <a:cs typeface="Calibri" panose="020F0502020204030204" pitchFamily="34" charset="0"/>
              </a:rPr>
              <a:t> and thoughts about the experience</a:t>
            </a:r>
          </a:p>
          <a:p>
            <a:pPr algn="l"/>
            <a:endParaRPr lang="en-GB" sz="2400" b="0" i="0" dirty="0">
              <a:effectLst/>
              <a:latin typeface="Calibri" panose="020F0502020204030204" pitchFamily="34" charset="0"/>
              <a:cs typeface="Calibri" panose="020F0502020204030204" pitchFamily="34" charset="0"/>
            </a:endParaRPr>
          </a:p>
          <a:p>
            <a:r>
              <a:rPr lang="en-GB" sz="2400" b="1" i="0" dirty="0">
                <a:effectLst/>
                <a:latin typeface="Calibri" panose="020F0502020204030204" pitchFamily="34" charset="0"/>
                <a:cs typeface="Calibri" panose="020F0502020204030204" pitchFamily="34" charset="0"/>
              </a:rPr>
              <a:t>Evaluation</a:t>
            </a:r>
            <a:r>
              <a:rPr lang="en-GB" sz="2400" b="0" i="0" dirty="0">
                <a:effectLst/>
                <a:latin typeface="Calibri" panose="020F0502020204030204" pitchFamily="34" charset="0"/>
                <a:cs typeface="Calibri" panose="020F0502020204030204" pitchFamily="34" charset="0"/>
              </a:rPr>
              <a:t> of the experience, both good and bad</a:t>
            </a:r>
          </a:p>
          <a:p>
            <a:endParaRPr lang="en-GB" sz="2400" b="0" i="0" dirty="0">
              <a:effectLst/>
              <a:latin typeface="Calibri" panose="020F0502020204030204" pitchFamily="34" charset="0"/>
              <a:cs typeface="Calibri" panose="020F0502020204030204" pitchFamily="34" charset="0"/>
            </a:endParaRPr>
          </a:p>
          <a:p>
            <a:r>
              <a:rPr lang="en-GB" sz="2400" b="1" i="0" dirty="0">
                <a:effectLst/>
                <a:latin typeface="Calibri" panose="020F0502020204030204" pitchFamily="34" charset="0"/>
                <a:cs typeface="Calibri" panose="020F0502020204030204" pitchFamily="34" charset="0"/>
              </a:rPr>
              <a:t>Analysis</a:t>
            </a:r>
            <a:r>
              <a:rPr lang="en-GB" sz="2400" b="0" i="0" dirty="0">
                <a:effectLst/>
                <a:latin typeface="Calibri" panose="020F0502020204030204" pitchFamily="34" charset="0"/>
                <a:cs typeface="Calibri" panose="020F0502020204030204" pitchFamily="34" charset="0"/>
              </a:rPr>
              <a:t> to make sense of the situation</a:t>
            </a:r>
          </a:p>
          <a:p>
            <a:endParaRPr lang="en-GB" sz="2400" b="0" i="0" dirty="0">
              <a:effectLst/>
              <a:latin typeface="Calibri" panose="020F0502020204030204" pitchFamily="34" charset="0"/>
              <a:cs typeface="Calibri" panose="020F0502020204030204" pitchFamily="34" charset="0"/>
            </a:endParaRPr>
          </a:p>
          <a:p>
            <a:r>
              <a:rPr lang="en-GB" sz="2400" b="1" i="0" dirty="0">
                <a:effectLst/>
                <a:latin typeface="Calibri" panose="020F0502020204030204" pitchFamily="34" charset="0"/>
                <a:cs typeface="Calibri" panose="020F0502020204030204" pitchFamily="34" charset="0"/>
              </a:rPr>
              <a:t>Conclusion</a:t>
            </a:r>
            <a:r>
              <a:rPr lang="en-GB" sz="2400" b="0" i="0" dirty="0">
                <a:effectLst/>
                <a:latin typeface="Calibri" panose="020F0502020204030204" pitchFamily="34" charset="0"/>
                <a:cs typeface="Calibri" panose="020F0502020204030204" pitchFamily="34" charset="0"/>
              </a:rPr>
              <a:t> about what you learned and what you could have done differently</a:t>
            </a:r>
          </a:p>
          <a:p>
            <a:pPr marL="0" indent="0">
              <a:buNone/>
            </a:pPr>
            <a:endParaRPr lang="en-GB" sz="2400" b="0" i="0" dirty="0">
              <a:effectLst/>
              <a:latin typeface="Calibri" panose="020F0502020204030204" pitchFamily="34" charset="0"/>
              <a:cs typeface="Calibri" panose="020F0502020204030204" pitchFamily="34" charset="0"/>
            </a:endParaRPr>
          </a:p>
          <a:p>
            <a:r>
              <a:rPr lang="en-GB" sz="2400" b="1" i="0" dirty="0">
                <a:effectLst/>
                <a:latin typeface="Calibri" panose="020F0502020204030204" pitchFamily="34" charset="0"/>
                <a:cs typeface="Calibri" panose="020F0502020204030204" pitchFamily="34" charset="0"/>
              </a:rPr>
              <a:t>Action Plan</a:t>
            </a:r>
            <a:r>
              <a:rPr lang="en-GB" sz="2400" b="0" i="0" dirty="0">
                <a:effectLst/>
                <a:latin typeface="Calibri" panose="020F0502020204030204" pitchFamily="34" charset="0"/>
                <a:cs typeface="Calibri" panose="020F0502020204030204" pitchFamily="34" charset="0"/>
              </a:rPr>
              <a:t> for how you would deal with similar situations in the future, or general changes you might find appropriate</a:t>
            </a:r>
          </a:p>
          <a:p>
            <a:endParaRPr lang="en-GB" sz="2400" b="0" i="0" dirty="0">
              <a:effectLst/>
              <a:latin typeface="Calibri" panose="020F0502020204030204" pitchFamily="34" charset="0"/>
              <a:cs typeface="Calibri" panose="020F0502020204030204" pitchFamily="34" charset="0"/>
            </a:endParaRPr>
          </a:p>
          <a:p>
            <a:endParaRPr lang="en-GB" sz="2400" b="0" i="0" dirty="0">
              <a:effectLst/>
              <a:latin typeface="Calibri" panose="020F0502020204030204" pitchFamily="34" charset="0"/>
              <a:cs typeface="Calibri" panose="020F0502020204030204" pitchFamily="34" charset="0"/>
            </a:endParaRPr>
          </a:p>
          <a:p>
            <a:endParaRPr lang="en-GB" sz="2400" b="0" i="0" dirty="0">
              <a:effectLst/>
              <a:latin typeface="Calibri" panose="020F0502020204030204" pitchFamily="34" charset="0"/>
              <a:cs typeface="Calibri" panose="020F0502020204030204" pitchFamily="34" charset="0"/>
            </a:endParaRPr>
          </a:p>
          <a:p>
            <a:pPr algn="l"/>
            <a:endParaRPr lang="en-GB" sz="2400" b="0" i="0" dirty="0">
              <a:effectLst/>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893833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91548"/>
            <a:ext cx="12072729" cy="914400"/>
          </a:xfrm>
        </p:spPr>
        <p:txBody>
          <a:bodyPr/>
          <a:lstStyle/>
          <a:p>
            <a:r>
              <a:rPr lang="en-GB" dirty="0">
                <a:latin typeface="Calibri" panose="020F0502020204030204" pitchFamily="34" charset="0"/>
                <a:cs typeface="Calibri" panose="020F0502020204030204" pitchFamily="34" charset="0"/>
              </a:rPr>
              <a:t>Design Thinking Phases</a:t>
            </a:r>
          </a:p>
        </p:txBody>
      </p:sp>
      <p:pic>
        <p:nvPicPr>
          <p:cNvPr id="2050" name="Picture 2" descr="The Good, The Bad, And The Wicked: Thinking About Design Thinking - Form3  Desig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205948"/>
            <a:ext cx="12192000" cy="56994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05223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68216"/>
          </a:xfrm>
        </p:spPr>
        <p:txBody>
          <a:bodyPr/>
          <a:lstStyle/>
          <a:p>
            <a:r>
              <a:rPr lang="en-GB" b="1" dirty="0">
                <a:latin typeface="Calibri" panose="020F0502020204030204" pitchFamily="34" charset="0"/>
                <a:cs typeface="Calibri" panose="020F0502020204030204" pitchFamily="34" charset="0"/>
              </a:rPr>
              <a:t>Review - What is Design Thinking?</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500129" y="1416676"/>
            <a:ext cx="11191741" cy="4992107"/>
          </a:xfrm>
        </p:spPr>
        <p:txBody>
          <a:bodyPr>
            <a:normAutofit/>
          </a:bodyPr>
          <a:lstStyle/>
          <a:p>
            <a:r>
              <a:rPr lang="en-GB" dirty="0">
                <a:latin typeface="Calibri" panose="020F0502020204030204" pitchFamily="34" charset="0"/>
                <a:cs typeface="Calibri" panose="020F0502020204030204" pitchFamily="34" charset="0"/>
              </a:rPr>
              <a:t>Design thinking is about </a:t>
            </a:r>
            <a:r>
              <a:rPr lang="en-GB" b="1" dirty="0">
                <a:latin typeface="Calibri" panose="020F0502020204030204" pitchFamily="34" charset="0"/>
                <a:cs typeface="Calibri" panose="020F0502020204030204" pitchFamily="34" charset="0"/>
              </a:rPr>
              <a:t>solving complex problems </a:t>
            </a:r>
            <a:r>
              <a:rPr lang="en-GB" dirty="0">
                <a:latin typeface="Calibri" panose="020F0502020204030204" pitchFamily="34" charset="0"/>
                <a:cs typeface="Calibri" panose="020F0502020204030204" pitchFamily="34" charset="0"/>
              </a:rPr>
              <a:t>in a </a:t>
            </a:r>
            <a:r>
              <a:rPr lang="en-GB" b="1" dirty="0">
                <a:latin typeface="Calibri" panose="020F0502020204030204" pitchFamily="34" charset="0"/>
                <a:cs typeface="Calibri" panose="020F0502020204030204" pitchFamily="34" charset="0"/>
              </a:rPr>
              <a:t>user-centric</a:t>
            </a:r>
            <a:r>
              <a:rPr lang="en-GB" dirty="0">
                <a:latin typeface="Calibri" panose="020F0502020204030204" pitchFamily="34" charset="0"/>
                <a:cs typeface="Calibri" panose="020F0502020204030204" pitchFamily="34" charset="0"/>
              </a:rPr>
              <a:t> way</a:t>
            </a:r>
          </a:p>
          <a:p>
            <a:endParaRPr lang="en-GB" sz="1000"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It was created as a way of taking processes and approaches that designers use and applying them to problems that designers don’t usually encounter</a:t>
            </a:r>
          </a:p>
          <a:p>
            <a:endParaRPr lang="en-GB" sz="1000"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It is the mind set of a designer applied to complex problems</a:t>
            </a:r>
          </a:p>
          <a:p>
            <a:endParaRPr lang="en-GB" sz="1000"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Design thinking is often applied to wicked problems</a:t>
            </a:r>
          </a:p>
          <a:p>
            <a:pPr lvl="1"/>
            <a:r>
              <a:rPr lang="en-GB" dirty="0">
                <a:latin typeface="Calibri" panose="020F0502020204030204" pitchFamily="34" charset="0"/>
                <a:cs typeface="Calibri" panose="020F0502020204030204" pitchFamily="34" charset="0"/>
              </a:rPr>
              <a:t>Wicked problems are difficult or impossible to solve because  </a:t>
            </a:r>
          </a:p>
          <a:p>
            <a:pPr marL="457200" lvl="1" indent="0">
              <a:buNone/>
            </a:pPr>
            <a:endParaRPr lang="en-GB"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Design thinking mind set isn’t problem focussed, it is solution focussed and action oriented. </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It involves both analysis and imagination</a:t>
            </a: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567390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9701" y="365126"/>
            <a:ext cx="10684099" cy="768216"/>
          </a:xfrm>
        </p:spPr>
        <p:txBody>
          <a:bodyPr/>
          <a:lstStyle/>
          <a:p>
            <a:r>
              <a:rPr lang="en-GB" b="1" dirty="0">
                <a:latin typeface="Calibri" panose="020F0502020204030204" pitchFamily="34" charset="0"/>
                <a:cs typeface="Calibri" panose="020F0502020204030204" pitchFamily="34" charset="0"/>
              </a:rPr>
              <a:t>Phase 1 - Empathise</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500129" y="1630017"/>
            <a:ext cx="11191741" cy="4778766"/>
          </a:xfrm>
        </p:spPr>
        <p:txBody>
          <a:bodyPr>
            <a:normAutofit/>
          </a:bodyPr>
          <a:lstStyle/>
          <a:p>
            <a:r>
              <a:rPr lang="en-GB" sz="2400" dirty="0">
                <a:latin typeface="Calibri" panose="020F0502020204030204" pitchFamily="34" charset="0"/>
                <a:cs typeface="Calibri" panose="020F0502020204030204" pitchFamily="34" charset="0"/>
              </a:rPr>
              <a:t>Getting to know the user and the problems they face</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Observe and engage with people using the product to understand them on an emotional and psychological level</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Only through research can you know what the user is thinking and feeling</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Don’t make assumptions – keep asking questions</a:t>
            </a:r>
          </a:p>
          <a:p>
            <a:endParaRPr lang="en-GB" sz="1000" dirty="0"/>
          </a:p>
        </p:txBody>
      </p:sp>
    </p:spTree>
    <p:extLst>
      <p:ext uri="{BB962C8B-B14F-4D97-AF65-F5344CB8AC3E}">
        <p14:creationId xmlns:p14="http://schemas.microsoft.com/office/powerpoint/2010/main" val="7837222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126"/>
            <a:ext cx="10632583" cy="768216"/>
          </a:xfrm>
        </p:spPr>
        <p:txBody>
          <a:bodyPr/>
          <a:lstStyle/>
          <a:p>
            <a:r>
              <a:rPr lang="en-GB" b="1" dirty="0">
                <a:latin typeface="Calibri" panose="020F0502020204030204" pitchFamily="34" charset="0"/>
                <a:cs typeface="Calibri" panose="020F0502020204030204" pitchFamily="34" charset="0"/>
              </a:rPr>
              <a:t>Phase 2 - Define</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500129" y="1416676"/>
            <a:ext cx="11191741" cy="4992107"/>
          </a:xfrm>
        </p:spPr>
        <p:txBody>
          <a:bodyPr>
            <a:normAutofit/>
          </a:bodyPr>
          <a:lstStyle/>
          <a:p>
            <a:r>
              <a:rPr lang="en-GB" sz="2400" dirty="0">
                <a:latin typeface="Calibri" panose="020F0502020204030204" pitchFamily="34" charset="0"/>
                <a:cs typeface="Calibri" panose="020F0502020204030204" pitchFamily="34" charset="0"/>
              </a:rPr>
              <a:t>Define the user’s needs and problem</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Gather all your insights from the ‘Empathise’ phase and synthesise to create a problem statement</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Useful techniques are - prioritising, creating personas</a:t>
            </a:r>
          </a:p>
          <a:p>
            <a:endParaRPr lang="en-GB" sz="1000" dirty="0"/>
          </a:p>
          <a:p>
            <a:endParaRPr lang="en-GB" sz="1000" dirty="0"/>
          </a:p>
        </p:txBody>
      </p:sp>
    </p:spTree>
    <p:extLst>
      <p:ext uri="{BB962C8B-B14F-4D97-AF65-F5344CB8AC3E}">
        <p14:creationId xmlns:p14="http://schemas.microsoft.com/office/powerpoint/2010/main" val="3240754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5459" y="365126"/>
            <a:ext cx="10658341" cy="768216"/>
          </a:xfrm>
        </p:spPr>
        <p:txBody>
          <a:bodyPr/>
          <a:lstStyle/>
          <a:p>
            <a:r>
              <a:rPr lang="en-GB" b="1" dirty="0">
                <a:latin typeface="Calibri" panose="020F0502020204030204" pitchFamily="34" charset="0"/>
                <a:cs typeface="Calibri" panose="020F0502020204030204" pitchFamily="34" charset="0"/>
              </a:rPr>
              <a:t>Phase 3 - Ideate</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500129" y="1416676"/>
            <a:ext cx="11191741" cy="4992107"/>
          </a:xfrm>
        </p:spPr>
        <p:txBody>
          <a:bodyPr>
            <a:normAutofit/>
          </a:bodyPr>
          <a:lstStyle/>
          <a:p>
            <a:r>
              <a:rPr lang="en-GB" sz="2400" dirty="0">
                <a:latin typeface="Calibri" panose="020F0502020204030204" pitchFamily="34" charset="0"/>
                <a:cs typeface="Calibri" panose="020F0502020204030204" pitchFamily="34" charset="0"/>
              </a:rPr>
              <a:t>This is the creative phase</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Start to generate ideas for innovative solutions</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Focus on one problem at a time</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Think outside the box</a:t>
            </a:r>
          </a:p>
          <a:p>
            <a:endParaRPr lang="en-GB" dirty="0"/>
          </a:p>
          <a:p>
            <a:endParaRPr lang="en-GB" sz="1000" dirty="0"/>
          </a:p>
          <a:p>
            <a:endParaRPr lang="en-GB" sz="1000" dirty="0"/>
          </a:p>
          <a:p>
            <a:endParaRPr lang="en-GB" sz="1000" dirty="0"/>
          </a:p>
        </p:txBody>
      </p:sp>
    </p:spTree>
    <p:extLst>
      <p:ext uri="{BB962C8B-B14F-4D97-AF65-F5344CB8AC3E}">
        <p14:creationId xmlns:p14="http://schemas.microsoft.com/office/powerpoint/2010/main" val="18406573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4096" y="365126"/>
            <a:ext cx="10619704" cy="768216"/>
          </a:xfrm>
        </p:spPr>
        <p:txBody>
          <a:bodyPr/>
          <a:lstStyle/>
          <a:p>
            <a:r>
              <a:rPr lang="en-GB" b="1" dirty="0">
                <a:latin typeface="Calibri" panose="020F0502020204030204" pitchFamily="34" charset="0"/>
                <a:cs typeface="Calibri" panose="020F0502020204030204" pitchFamily="34" charset="0"/>
              </a:rPr>
              <a:t>Phase 4 - Prototype</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500129" y="1416676"/>
            <a:ext cx="11191741" cy="4992107"/>
          </a:xfrm>
        </p:spPr>
        <p:txBody>
          <a:bodyPr>
            <a:normAutofit/>
          </a:bodyPr>
          <a:lstStyle/>
          <a:p>
            <a:r>
              <a:rPr lang="en-GB" sz="2400" dirty="0">
                <a:latin typeface="Calibri" panose="020F0502020204030204" pitchFamily="34" charset="0"/>
                <a:cs typeface="Calibri" panose="020F0502020204030204" pitchFamily="34" charset="0"/>
              </a:rPr>
              <a:t>Turn your ideas into a physical form (a product, a system etc.)</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Experience and interact with them</a:t>
            </a:r>
          </a:p>
          <a:p>
            <a:endParaRPr lang="en-GB" sz="2400" dirty="0">
              <a:latin typeface="Calibri" panose="020F0502020204030204" pitchFamily="34" charset="0"/>
              <a:cs typeface="Calibri" panose="020F0502020204030204" pitchFamily="34" charset="0"/>
            </a:endParaRPr>
          </a:p>
          <a:p>
            <a:endParaRPr lang="en-GB" sz="1000" dirty="0"/>
          </a:p>
          <a:p>
            <a:endParaRPr lang="en-GB" sz="1000" dirty="0"/>
          </a:p>
          <a:p>
            <a:endParaRPr lang="en-GB" sz="1000" dirty="0"/>
          </a:p>
        </p:txBody>
      </p:sp>
    </p:spTree>
    <p:extLst>
      <p:ext uri="{BB962C8B-B14F-4D97-AF65-F5344CB8AC3E}">
        <p14:creationId xmlns:p14="http://schemas.microsoft.com/office/powerpoint/2010/main" val="42272617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4096" y="365126"/>
            <a:ext cx="10619704" cy="768216"/>
          </a:xfrm>
        </p:spPr>
        <p:txBody>
          <a:bodyPr/>
          <a:lstStyle/>
          <a:p>
            <a:r>
              <a:rPr lang="en-GB" b="1" dirty="0">
                <a:latin typeface="Calibri" panose="020F0502020204030204" pitchFamily="34" charset="0"/>
                <a:cs typeface="Calibri" panose="020F0502020204030204" pitchFamily="34" charset="0"/>
              </a:rPr>
              <a:t>Phase 5 - Test</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500129" y="1416676"/>
            <a:ext cx="11281054" cy="4992107"/>
          </a:xfrm>
        </p:spPr>
        <p:txBody>
          <a:bodyPr>
            <a:normAutofit/>
          </a:bodyPr>
          <a:lstStyle/>
          <a:p>
            <a:r>
              <a:rPr lang="en-GB" sz="2400" dirty="0">
                <a:latin typeface="Calibri" panose="020F0502020204030204" pitchFamily="34" charset="0"/>
                <a:cs typeface="Calibri" panose="020F0502020204030204" pitchFamily="34" charset="0"/>
              </a:rPr>
              <a:t>Test your solution</a:t>
            </a:r>
          </a:p>
          <a:p>
            <a:pPr marL="0" indent="0">
              <a:buNone/>
            </a:pPr>
            <a:endParaRPr lang="en-GB" sz="8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Invite users to respond and interact with your prototype </a:t>
            </a:r>
          </a:p>
          <a:p>
            <a:endParaRPr lang="en-GB" sz="8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Their response will determine whether you move forward with your idea or abandon it</a:t>
            </a:r>
          </a:p>
          <a:p>
            <a:endParaRPr lang="en-GB" sz="8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Is the solution useful, useable, desirable, efficient and effective?</a:t>
            </a:r>
          </a:p>
          <a:p>
            <a:endParaRPr lang="en-GB" sz="8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How does the user feel about your idea?</a:t>
            </a:r>
          </a:p>
          <a:p>
            <a:endParaRPr lang="en-GB" sz="8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Listen to the feedback</a:t>
            </a:r>
          </a:p>
          <a:p>
            <a:endParaRPr lang="en-GB" dirty="0"/>
          </a:p>
          <a:p>
            <a:endParaRPr lang="en-GB" dirty="0"/>
          </a:p>
          <a:p>
            <a:endParaRPr lang="en-GB" sz="1000" dirty="0"/>
          </a:p>
          <a:p>
            <a:endParaRPr lang="en-GB" sz="1000" dirty="0"/>
          </a:p>
          <a:p>
            <a:endParaRPr lang="en-GB" sz="1000" dirty="0"/>
          </a:p>
        </p:txBody>
      </p:sp>
    </p:spTree>
    <p:extLst>
      <p:ext uri="{BB962C8B-B14F-4D97-AF65-F5344CB8AC3E}">
        <p14:creationId xmlns:p14="http://schemas.microsoft.com/office/powerpoint/2010/main" val="36772824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683</TotalTime>
  <Words>936</Words>
  <Application>Microsoft Office PowerPoint</Application>
  <PresentationFormat>Widescreen</PresentationFormat>
  <Paragraphs>118</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Century Gothic</vt:lpstr>
      <vt:lpstr>Symbol</vt:lpstr>
      <vt:lpstr>Wingdings 3</vt:lpstr>
      <vt:lpstr>Ion</vt:lpstr>
      <vt:lpstr>BMBM4009  UNIT 4 PROBLEM SOLVING CHALLENGE</vt:lpstr>
      <vt:lpstr> Unit 4 – Applying Design Thinking  </vt:lpstr>
      <vt:lpstr> Assignment 2 – The Problem</vt:lpstr>
      <vt:lpstr> Assignment 2 – The Task</vt:lpstr>
      <vt:lpstr> Assignment 2 – The Task</vt:lpstr>
      <vt:lpstr> Assignment 2 – The Task</vt:lpstr>
      <vt:lpstr>Pecha Kucha Presentation</vt:lpstr>
      <vt:lpstr>Gibbs Reflective Cycle</vt:lpstr>
      <vt:lpstr>Gibbs Reflective Cycle</vt:lpstr>
      <vt:lpstr>Design Thinking Phases</vt:lpstr>
      <vt:lpstr>Review - What is Design Thinking?</vt:lpstr>
      <vt:lpstr>Phase 1 - Empathise</vt:lpstr>
      <vt:lpstr>Phase 2 - Define</vt:lpstr>
      <vt:lpstr>Phase 3 - Ideate</vt:lpstr>
      <vt:lpstr>Phase 4 - Prototype</vt:lpstr>
      <vt:lpstr>Phase 5 - Test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BMBM4009 – UNIT 3 DESIGN THINKING</dc:title>
  <dc:creator>Gwyneth Jones</dc:creator>
  <cp:lastModifiedBy>Gwyneth Jones</cp:lastModifiedBy>
  <cp:revision>33</cp:revision>
  <dcterms:created xsi:type="dcterms:W3CDTF">2023-03-12T20:44:00Z</dcterms:created>
  <dcterms:modified xsi:type="dcterms:W3CDTF">2023-04-25T10:15:27Z</dcterms:modified>
</cp:coreProperties>
</file>