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media/image1.jpeg" ContentType="image/jpeg"/>
  <Override PartName="/ppt/notesSlides/notesSlide1.xml" ContentType="application/vnd.openxmlformats-officedocument.presentationml.notesSlide+xml"/>
  <Override PartName="/ppt/media/image2.jpeg" ContentType="image/jpeg"/>
  <Override PartName="/ppt/notesSlides/notesSlide2.xml" ContentType="application/vnd.openxmlformats-officedocument.presentationml.notesSlide+xml"/>
  <Override PartName="/ppt/media/image3.jpeg" ContentType="image/jpeg"/>
  <Override PartName="/ppt/notesSlides/notesSlide3.xml" ContentType="application/vnd.openxmlformats-officedocument.presentationml.notesSlide+xml"/>
  <Override PartName="/ppt/media/image4.jpeg" ContentType="image/jpeg"/>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5.jpeg" ContentType="image/jpeg"/>
  <Override PartName="/ppt/notesSlides/notesSlide6.xml" ContentType="application/vnd.openxmlformats-officedocument.presentationml.notesSlide+xml"/>
  <Override PartName="/ppt/notesSlides/notesSlide7.xml" ContentType="application/vnd.openxmlformats-officedocument.presentationml.notesSlide+xml"/>
  <Override PartName="/ppt/media/image6.jpeg" ContentType="image/jpeg"/>
  <Override PartName="/ppt/notesSlides/notesSlide8.xml" ContentType="application/vnd.openxmlformats-officedocument.presentationml.notesSlide+xml"/>
  <Override PartName="/ppt/media/image7.jpeg" ContentType="image/jpeg"/>
  <Override PartName="/ppt/notesSlides/notesSlide9.xml" ContentType="application/vnd.openxmlformats-officedocument.presentationml.notesSlide+xml"/>
  <Override PartName="/ppt/media/image8.jpeg" ContentType="image/jpeg"/>
  <Override PartName="/ppt/notesSlides/notesSlide10.xml" ContentType="application/vnd.openxmlformats-officedocument.presentationml.notesSlide+xml"/>
  <Override PartName="/ppt/media/image9.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Grandview"/>
          <a:ea typeface="Grandview"/>
          <a:cs typeface="Grandview"/>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E8DE"/>
          </a:solidFill>
        </a:fill>
      </a:tcStyle>
    </a:wholeTbl>
    <a:band2H>
      <a:tcTxStyle b="def" i="def"/>
      <a:tcStyle>
        <a:tcBdr/>
        <a:fill>
          <a:solidFill>
            <a:srgbClr val="E7F4EF"/>
          </a:solidFill>
        </a:fill>
      </a:tcStyle>
    </a:band2H>
    <a:firstCol>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Grandview"/>
          <a:ea typeface="Grandview"/>
          <a:cs typeface="Grandview"/>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ED8D8"/>
          </a:solidFill>
        </a:fill>
      </a:tcStyle>
    </a:wholeTbl>
    <a:band2H>
      <a:tcTxStyle b="def" i="def"/>
      <a:tcStyle>
        <a:tcBdr/>
        <a:fill>
          <a:solidFill>
            <a:srgbClr val="FFEDED"/>
          </a:solidFill>
        </a:fill>
      </a:tcStyle>
    </a:band2H>
    <a:firstCol>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Grandview"/>
          <a:ea typeface="Grandview"/>
          <a:cs typeface="Grandview"/>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2CE"/>
          </a:solidFill>
        </a:fill>
      </a:tcStyle>
    </a:wholeTbl>
    <a:band2H>
      <a:tcTxStyle b="def" i="def"/>
      <a:tcStyle>
        <a:tcBdr/>
        <a:fill>
          <a:solidFill>
            <a:srgbClr val="FAEAE8"/>
          </a:solidFill>
        </a:fill>
      </a:tcStyle>
    </a:band2H>
    <a:firstCol>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Grandview"/>
          <a:ea typeface="Grandview"/>
          <a:cs typeface="Grandview"/>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Grandview"/>
          <a:ea typeface="Grandview"/>
          <a:cs typeface="Grandview"/>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Grandview"/>
          <a:ea typeface="Grandview"/>
          <a:cs typeface="Grandview"/>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Grandview"/>
          <a:ea typeface="Grandview"/>
          <a:cs typeface="Grandview"/>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Grandview"/>
          <a:ea typeface="Grandview"/>
          <a:cs typeface="Grandview"/>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Grandview"/>
          <a:ea typeface="Grandview"/>
          <a:cs typeface="Grandview"/>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Grandview"/>
          <a:ea typeface="Grandview"/>
          <a:cs typeface="Grandview"/>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Grandview"/>
          <a:ea typeface="Grandview"/>
          <a:cs typeface="Grandview"/>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Grandview"/>
          <a:ea typeface="Grandview"/>
          <a:cs typeface="Grandview"/>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Grandview"/>
          <a:ea typeface="Grandview"/>
          <a:cs typeface="Grandview"/>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88" name="Shape 288"/>
          <p:cNvSpPr/>
          <p:nvPr>
            <p:ph type="sldImg"/>
          </p:nvPr>
        </p:nvSpPr>
        <p:spPr>
          <a:xfrm>
            <a:off x="1143000" y="685800"/>
            <a:ext cx="4572000" cy="3429000"/>
          </a:xfrm>
          <a:prstGeom prst="rect">
            <a:avLst/>
          </a:prstGeom>
        </p:spPr>
        <p:txBody>
          <a:bodyPr/>
          <a:lstStyle/>
          <a:p>
            <a:pPr/>
          </a:p>
        </p:txBody>
      </p:sp>
      <p:sp>
        <p:nvSpPr>
          <p:cNvPr id="289" name="Shape 28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Aptos"/>
      </a:defRPr>
    </a:lvl1pPr>
    <a:lvl2pPr indent="228600" latinLnBrk="0">
      <a:defRPr sz="1200">
        <a:latin typeface="+mj-lt"/>
        <a:ea typeface="+mj-ea"/>
        <a:cs typeface="+mj-cs"/>
        <a:sym typeface="Aptos"/>
      </a:defRPr>
    </a:lvl2pPr>
    <a:lvl3pPr indent="457200" latinLnBrk="0">
      <a:defRPr sz="1200">
        <a:latin typeface="+mj-lt"/>
        <a:ea typeface="+mj-ea"/>
        <a:cs typeface="+mj-cs"/>
        <a:sym typeface="Aptos"/>
      </a:defRPr>
    </a:lvl3pPr>
    <a:lvl4pPr indent="685800" latinLnBrk="0">
      <a:defRPr sz="1200">
        <a:latin typeface="+mj-lt"/>
        <a:ea typeface="+mj-ea"/>
        <a:cs typeface="+mj-cs"/>
        <a:sym typeface="Aptos"/>
      </a:defRPr>
    </a:lvl4pPr>
    <a:lvl5pPr indent="914400" latinLnBrk="0">
      <a:defRPr sz="1200">
        <a:latin typeface="+mj-lt"/>
        <a:ea typeface="+mj-ea"/>
        <a:cs typeface="+mj-cs"/>
        <a:sym typeface="Aptos"/>
      </a:defRPr>
    </a:lvl5pPr>
    <a:lvl6pPr indent="1143000" latinLnBrk="0">
      <a:defRPr sz="1200">
        <a:latin typeface="+mj-lt"/>
        <a:ea typeface="+mj-ea"/>
        <a:cs typeface="+mj-cs"/>
        <a:sym typeface="Aptos"/>
      </a:defRPr>
    </a:lvl6pPr>
    <a:lvl7pPr indent="1371600" latinLnBrk="0">
      <a:defRPr sz="1200">
        <a:latin typeface="+mj-lt"/>
        <a:ea typeface="+mj-ea"/>
        <a:cs typeface="+mj-cs"/>
        <a:sym typeface="Aptos"/>
      </a:defRPr>
    </a:lvl7pPr>
    <a:lvl8pPr indent="1600200" latinLnBrk="0">
      <a:defRPr sz="1200">
        <a:latin typeface="+mj-lt"/>
        <a:ea typeface="+mj-ea"/>
        <a:cs typeface="+mj-cs"/>
        <a:sym typeface="Aptos"/>
      </a:defRPr>
    </a:lvl8pPr>
    <a:lvl9pPr indent="1828800" latinLnBrk="0">
      <a:defRPr sz="1200">
        <a:latin typeface="+mj-lt"/>
        <a:ea typeface="+mj-ea"/>
        <a:cs typeface="+mj-cs"/>
        <a:sym typeface="Aptos"/>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7" name="Shape 367"/>
          <p:cNvSpPr/>
          <p:nvPr>
            <p:ph type="sldImg"/>
          </p:nvPr>
        </p:nvSpPr>
        <p:spPr>
          <a:prstGeom prst="rect">
            <a:avLst/>
          </a:prstGeom>
        </p:spPr>
        <p:txBody>
          <a:bodyPr/>
          <a:lstStyle/>
          <a:p>
            <a:pPr/>
          </a:p>
        </p:txBody>
      </p:sp>
      <p:sp>
        <p:nvSpPr>
          <p:cNvPr id="368" name="Shape 368"/>
          <p:cNvSpPr/>
          <p:nvPr>
            <p:ph type="body" sz="quarter" idx="1"/>
          </p:nvPr>
        </p:nvSpPr>
        <p:spPr>
          <a:prstGeom prst="rect">
            <a:avLst/>
          </a:prstGeom>
        </p:spPr>
        <p:txBody>
          <a:bodyPr/>
          <a:lstStyle/>
          <a:p>
            <a:pPr>
              <a:defRPr b="1"/>
            </a:pPr>
            <a:r>
              <a:t>Case overview</a:t>
            </a:r>
          </a:p>
          <a:p>
            <a:pPr/>
            <a:r>
              <a:t>Isaac is a 4-year-old boy who is in Children’s Centre, London and resides with his single mother, having post-natal depression and low social assistance. Isaac’s childcare is highly disruptive and recently came to London.  </a:t>
            </a:r>
          </a:p>
          <a:p>
            <a:pPr>
              <a:defRPr b="1"/>
            </a:pPr>
            <a:r>
              <a:t>Problems </a:t>
            </a:r>
          </a:p>
          <a:p>
            <a:pPr/>
            <a:r>
              <a:t>The care professionals in Children Centre have said that Isaac is distressed, withdrawn, and quiet when away from his mother and his language development is delayed. There are issues with group work; he is highly clingy to his mother and cannot play on his own. </a:t>
            </a:r>
          </a:p>
          <a:p>
            <a:pPr>
              <a:defRPr b="1"/>
            </a:pPr>
            <a:r>
              <a:t>Aim</a:t>
            </a:r>
          </a:p>
          <a:p>
            <a:pPr/>
            <a:r>
              <a:t>The aim of this presentation is application of Bowlby’s Attachment Theory to see how Isaac’s initial experiences affected social, emotional and broader development.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8" name="Shape 408"/>
          <p:cNvSpPr/>
          <p:nvPr>
            <p:ph type="sldImg"/>
          </p:nvPr>
        </p:nvSpPr>
        <p:spPr>
          <a:prstGeom prst="rect">
            <a:avLst/>
          </a:prstGeom>
        </p:spPr>
        <p:txBody>
          <a:bodyPr/>
          <a:lstStyle/>
          <a:p>
            <a:pPr/>
          </a:p>
        </p:txBody>
      </p:sp>
      <p:sp>
        <p:nvSpPr>
          <p:cNvPr id="409" name="Shape 409"/>
          <p:cNvSpPr/>
          <p:nvPr>
            <p:ph type="body" sz="quarter" idx="1"/>
          </p:nvPr>
        </p:nvSpPr>
        <p:spPr>
          <a:prstGeom prst="rect">
            <a:avLst/>
          </a:prstGeom>
        </p:spPr>
        <p:txBody>
          <a:bodyPr/>
          <a:lstStyle/>
          <a:p>
            <a:pPr>
              <a:defRPr b="1"/>
            </a:pPr>
            <a:r>
              <a:t>Concepts</a:t>
            </a:r>
          </a:p>
          <a:p>
            <a:pPr/>
            <a:r>
              <a:t>Attachment Theory of Bowlby comprises four phases: pre-attachment (birth to 6 weeks), then attachment in-the-making (6 weeks to 7 months),  clear-cut attachment (7- 2 years) and reciprocal connection (from 2 years) (ClevelandClinic, 2025). The main focus of Attachment Theory by Bowlby is that a child needs a strong connection with a caregiver. Isaac in the stage of reciprocal connection, where children are aware about separation and connection, while still requiring security from the caregiver. </a:t>
            </a:r>
          </a:p>
          <a:p>
            <a:pPr>
              <a:defRPr b="1"/>
            </a:pPr>
            <a:r>
              <a:t>Intrinsic working model </a:t>
            </a:r>
          </a:p>
          <a:p>
            <a:pPr/>
            <a:r>
              <a:t>Children start developing an internalised working model regarding relationships, learning whom to trust and whether they are eligible for attention and care. These aspects influence their relationships along with emotions. </a:t>
            </a:r>
          </a:p>
          <a:p>
            <a:pPr>
              <a:defRPr b="1"/>
            </a:pPr>
            <a:r>
              <a:t>Developmental assumptions</a:t>
            </a:r>
          </a:p>
          <a:p>
            <a:pPr/>
            <a:r>
              <a:t>The attachment process of children starts earlier among children from caregiving experiences. On the other hand, continuous disruption here affects trust and makes one emotionally unstable.  </a:t>
            </a:r>
          </a:p>
          <a:p>
            <a:pPr>
              <a:defRPr b="1"/>
            </a:pPr>
            <a:r>
              <a:t>Relevance and usefulness </a:t>
            </a:r>
          </a:p>
          <a:p>
            <a:pPr/>
            <a:r>
              <a:t>This theory is helpful for Isaac since, being 4 years old and in reciprocal or fourth stage, there are signs of clinginess along with distress at times of separation. Therefore, the theory serves two purposes since it gives a point of seeing how his past caregiving experiences are connected with present behaviour. The other reason is that the theory helps in knowing about his emotional development.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9" name="Shape 449"/>
          <p:cNvSpPr/>
          <p:nvPr>
            <p:ph type="sldImg"/>
          </p:nvPr>
        </p:nvSpPr>
        <p:spPr>
          <a:prstGeom prst="rect">
            <a:avLst/>
          </a:prstGeom>
        </p:spPr>
        <p:txBody>
          <a:bodyPr/>
          <a:lstStyle/>
          <a:p>
            <a:pPr/>
          </a:p>
        </p:txBody>
      </p:sp>
      <p:sp>
        <p:nvSpPr>
          <p:cNvPr id="450" name="Shape 450"/>
          <p:cNvSpPr/>
          <p:nvPr>
            <p:ph type="body" sz="quarter" idx="1"/>
          </p:nvPr>
        </p:nvSpPr>
        <p:spPr>
          <a:prstGeom prst="rect">
            <a:avLst/>
          </a:prstGeom>
        </p:spPr>
        <p:txBody>
          <a:bodyPr/>
          <a:lstStyle/>
          <a:p>
            <a:pPr>
              <a:defRPr b="1"/>
            </a:pPr>
            <a:r>
              <a:t>Disrupted childcare</a:t>
            </a:r>
          </a:p>
          <a:p>
            <a:pPr/>
            <a:r>
              <a:t>Disruptions in childcare happened for Isaac across 2 years, and this affected attachment. The repeated changes bring lesser opportunities for creating stable and trustful connections with caregivers (Hodgson </a:t>
            </a:r>
            <a:r>
              <a:rPr i="1"/>
              <a:t>et al</a:t>
            </a:r>
            <a:r>
              <a:t>., 2024).  </a:t>
            </a:r>
          </a:p>
          <a:p>
            <a:pPr>
              <a:defRPr b="1"/>
            </a:pPr>
            <a:r>
              <a:t>Maternal mental health</a:t>
            </a:r>
          </a:p>
          <a:p>
            <a:pPr/>
            <a:r>
              <a:t>The condition of her mother is affected by post-natal depression and also less social constraint, hampering emotional availability and responsiveness. Therefore, both Isaac and his mother need support in this situation. </a:t>
            </a:r>
          </a:p>
          <a:p>
            <a:pPr>
              <a:defRPr b="1"/>
            </a:pPr>
            <a:r>
              <a:t>Poor social engagement </a:t>
            </a:r>
          </a:p>
          <a:p>
            <a:pPr/>
            <a:r>
              <a:t>Poor social involvement and interactions imply that Isaac has less scope for communication and forming connections.  </a:t>
            </a:r>
          </a:p>
          <a:p>
            <a:pPr>
              <a:defRPr b="1"/>
            </a:pPr>
            <a:r>
              <a:t>Emotional connection </a:t>
            </a:r>
          </a:p>
          <a:p>
            <a:pPr/>
            <a:r>
              <a:t>The clinginess, issues with sleeping and distress show that Isaac needs security from a caregiver, which is lacking. As per the Attachment Theory, this insecurity shows a gap in early experiences where more protection and stability have been necessary. The theory further mentions, patterns such as avoidant or anxious or secure types. The distress and clinginess of Issac can be connected with anxious type looking for secure pattern, though the case do not give full evidence. </a:t>
            </a:r>
          </a:p>
          <a:p>
            <a:pPr>
              <a:defRPr b="1"/>
            </a:pPr>
            <a:r>
              <a:t>Language</a:t>
            </a:r>
          </a:p>
          <a:p>
            <a:pPr/>
            <a:r>
              <a:t>The language delays create difficulty for Isaac in expressing feelings.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0" name="Shape 490"/>
          <p:cNvSpPr/>
          <p:nvPr>
            <p:ph type="sldImg"/>
          </p:nvPr>
        </p:nvSpPr>
        <p:spPr>
          <a:prstGeom prst="rect">
            <a:avLst/>
          </a:prstGeom>
        </p:spPr>
        <p:txBody>
          <a:bodyPr/>
          <a:lstStyle/>
          <a:p>
            <a:pPr/>
          </a:p>
        </p:txBody>
      </p:sp>
      <p:sp>
        <p:nvSpPr>
          <p:cNvPr id="491" name="Shape 491"/>
          <p:cNvSpPr/>
          <p:nvPr>
            <p:ph type="body" sz="quarter" idx="1"/>
          </p:nvPr>
        </p:nvSpPr>
        <p:spPr>
          <a:prstGeom prst="rect">
            <a:avLst/>
          </a:prstGeom>
        </p:spPr>
        <p:txBody>
          <a:bodyPr/>
          <a:lstStyle/>
          <a:p>
            <a:pPr>
              <a:defRPr b="1"/>
            </a:pPr>
            <a:r>
              <a:t>Nature </a:t>
            </a:r>
          </a:p>
          <a:p>
            <a:pPr/>
            <a:r>
              <a:t>Nature implies biological factors such as early development of the brain and temperament (Szymkowicz </a:t>
            </a:r>
            <a:r>
              <a:rPr i="1"/>
              <a:t>et al</a:t>
            </a:r>
            <a:r>
              <a:t>., 2023). In Isaac, there can be a highly sensitive temperament, though lacking evidence. </a:t>
            </a:r>
          </a:p>
          <a:p>
            <a:pPr>
              <a:defRPr b="1"/>
            </a:pPr>
            <a:r>
              <a:t>Nurture</a:t>
            </a:r>
          </a:p>
          <a:p>
            <a:pPr/>
            <a:r>
              <a:t>Nurture implies the environmental influences such as social experiences and caregiving outcomes (Wang, 2023). For Isaac, the complications in maternal mental health and disruptions in childcare are environmental outcomes. </a:t>
            </a:r>
          </a:p>
          <a:p>
            <a:pPr>
              <a:defRPr b="1"/>
            </a:pPr>
            <a:r>
              <a:t>Attachment perception </a:t>
            </a:r>
          </a:p>
          <a:p>
            <a:pPr/>
            <a:r>
              <a:t>Attachment Theory has focused on the significance of early relationships in caregiving, making nurture precise in case of Isaac. However, his development is influenced by interactions in terms of environmental and biological factors.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Shape 531"/>
          <p:cNvSpPr/>
          <p:nvPr>
            <p:ph type="sldImg"/>
          </p:nvPr>
        </p:nvSpPr>
        <p:spPr>
          <a:prstGeom prst="rect">
            <a:avLst/>
          </a:prstGeom>
        </p:spPr>
        <p:txBody>
          <a:bodyPr/>
          <a:lstStyle/>
          <a:p>
            <a:pPr/>
          </a:p>
        </p:txBody>
      </p:sp>
      <p:sp>
        <p:nvSpPr>
          <p:cNvPr id="532" name="Shape 532"/>
          <p:cNvSpPr/>
          <p:nvPr>
            <p:ph type="body" sz="quarter" idx="1"/>
          </p:nvPr>
        </p:nvSpPr>
        <p:spPr>
          <a:prstGeom prst="rect">
            <a:avLst/>
          </a:prstGeom>
        </p:spPr>
        <p:txBody>
          <a:bodyPr/>
          <a:lstStyle/>
          <a:p>
            <a:pPr>
              <a:defRPr b="1"/>
            </a:pPr>
            <a:r>
              <a:t>Emotional protection</a:t>
            </a:r>
          </a:p>
          <a:p>
            <a:pPr/>
            <a:r>
              <a:t>Isaac has issues of clinginess and distress, highlighting insecurity, not having his mother close by, affecting emotional regulation and confidence level. </a:t>
            </a:r>
          </a:p>
          <a:p>
            <a:pPr>
              <a:defRPr b="1"/>
            </a:pPr>
            <a:r>
              <a:t>Social development </a:t>
            </a:r>
          </a:p>
          <a:p>
            <a:pPr/>
            <a:r>
              <a:t>The quiet withdrawal constrains Isaac’s opportunities in making friends and gaining social skills. </a:t>
            </a:r>
          </a:p>
          <a:p>
            <a:pPr>
              <a:defRPr b="1"/>
            </a:pPr>
            <a:r>
              <a:t>Communication </a:t>
            </a:r>
          </a:p>
          <a:p>
            <a:pPr/>
            <a:r>
              <a:t>The language gaps affect involvement in learning and playing with others (Washington-Nortey </a:t>
            </a:r>
            <a:r>
              <a:rPr i="1"/>
              <a:t>et al</a:t>
            </a:r>
            <a:r>
              <a:t>., 2022).</a:t>
            </a:r>
          </a:p>
          <a:p>
            <a:pPr>
              <a:defRPr b="1"/>
            </a:pPr>
            <a:r>
              <a:t>Well-being</a:t>
            </a:r>
          </a:p>
          <a:p>
            <a:pPr/>
            <a:r>
              <a:t>As per Bowlby’s Theory, having supportive and consistent connections can support Isaac in feeling protected, independent, and confident. Therefore, knowledge of his experiences of attachment is pivotal when planning advanced assistance.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Shape 571"/>
          <p:cNvSpPr/>
          <p:nvPr>
            <p:ph type="sldImg"/>
          </p:nvPr>
        </p:nvSpPr>
        <p:spPr>
          <a:prstGeom prst="rect">
            <a:avLst/>
          </a:prstGeom>
        </p:spPr>
        <p:txBody>
          <a:bodyPr/>
          <a:lstStyle/>
          <a:p>
            <a:pPr/>
          </a:p>
        </p:txBody>
      </p:sp>
      <p:sp>
        <p:nvSpPr>
          <p:cNvPr id="572" name="Shape 572"/>
          <p:cNvSpPr/>
          <p:nvPr>
            <p:ph type="body" sz="quarter" idx="1"/>
          </p:nvPr>
        </p:nvSpPr>
        <p:spPr>
          <a:prstGeom prst="rect">
            <a:avLst/>
          </a:prstGeom>
        </p:spPr>
        <p:txBody>
          <a:bodyPr/>
          <a:lstStyle/>
          <a:p>
            <a:pPr>
              <a:defRPr b="1"/>
            </a:pPr>
            <a:r>
              <a:t>Attachment-based outlooks </a:t>
            </a:r>
          </a:p>
          <a:p>
            <a:pPr/>
            <a:r>
              <a:t>Bowlby’s theory highlights that it is necessary for Isaac for having sensitive and stable relationships. It is essential for consistently keeping a nursery professional to build trust as well as safety. </a:t>
            </a:r>
          </a:p>
          <a:p>
            <a:pPr>
              <a:defRPr b="1"/>
            </a:pPr>
            <a:r>
              <a:t>Play-based learning</a:t>
            </a:r>
          </a:p>
          <a:p>
            <a:pPr/>
            <a:r>
              <a:t>The care staff can engage Isaac with stories, play, and simple interactions for helping him to be expressive. However, it is necessary for these activities to be predictable as well as calm (Honig, 2022). </a:t>
            </a:r>
          </a:p>
          <a:p>
            <a:pPr>
              <a:defRPr b="1"/>
            </a:pPr>
            <a:r>
              <a:t>Parental support and modelling </a:t>
            </a:r>
          </a:p>
          <a:p>
            <a:pPr/>
            <a:r>
              <a:t>It is also necessary for Isaac’s mother to receive parental and mental health assistance. The support given to his mother makes the emotional environment develop well around Isaac. </a:t>
            </a:r>
          </a:p>
          <a:p>
            <a:pPr>
              <a:defRPr b="1"/>
            </a:pPr>
            <a:r>
              <a:t>Linking Theory </a:t>
            </a:r>
          </a:p>
          <a:p>
            <a:pPr/>
            <a:r>
              <a:t>These practices are all oriented to Bowlby’s Theory since it gives Isaac a secure foundation. This increases safety, facilitates exploration, influences communication and makes him independent.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1" name="Shape 611"/>
          <p:cNvSpPr/>
          <p:nvPr>
            <p:ph type="sldImg"/>
          </p:nvPr>
        </p:nvSpPr>
        <p:spPr>
          <a:prstGeom prst="rect">
            <a:avLst/>
          </a:prstGeom>
        </p:spPr>
        <p:txBody>
          <a:bodyPr/>
          <a:lstStyle/>
          <a:p>
            <a:pPr/>
          </a:p>
        </p:txBody>
      </p:sp>
      <p:sp>
        <p:nvSpPr>
          <p:cNvPr id="612" name="Shape 612"/>
          <p:cNvSpPr/>
          <p:nvPr>
            <p:ph type="body" sz="quarter" idx="1"/>
          </p:nvPr>
        </p:nvSpPr>
        <p:spPr>
          <a:prstGeom prst="rect">
            <a:avLst/>
          </a:prstGeom>
        </p:spPr>
        <p:txBody>
          <a:bodyPr/>
          <a:lstStyle/>
          <a:p>
            <a:pPr>
              <a:defRPr b="1"/>
            </a:pPr>
            <a:r>
              <a:t>Strengths and usefulness</a:t>
            </a:r>
          </a:p>
          <a:p>
            <a:pPr/>
            <a:r>
              <a:t>An important aspect of Bowlby’s Theory is that it highlights the role of earlier experiences and relationships. This theory is effective to develop early years intervention since it tells professionals about withdrawal, distress from separation and difficulty in putting trust in caregivers. </a:t>
            </a:r>
          </a:p>
          <a:p>
            <a:pPr>
              <a:defRPr b="1"/>
            </a:pPr>
            <a:r>
              <a:t>Limitations </a:t>
            </a:r>
          </a:p>
          <a:p>
            <a:pPr/>
            <a:r>
              <a:t>Attachment Theory most of the time emphasises the sole caregiver or the mother (McLeod, 2025). However, a child can form connections with multiple persons.</a:t>
            </a:r>
          </a:p>
          <a:p>
            <a:pPr>
              <a:defRPr b="1"/>
            </a:pPr>
            <a:r>
              <a:t>Context</a:t>
            </a:r>
          </a:p>
          <a:p>
            <a:pPr/>
            <a:r>
              <a:t>Families include multiple practices of caregiving, diverse languages, and structural forms.  It is necessary for professionals not to assume that only type of attachment is applicable to all families. </a:t>
            </a:r>
          </a:p>
          <a:p>
            <a:pPr>
              <a:defRPr b="1"/>
            </a:pPr>
            <a:r>
              <a:t>Relevance </a:t>
            </a:r>
          </a:p>
          <a:p>
            <a:pPr/>
            <a:r>
              <a:t>The families in London have diverse social and cultural contexts. Bowlby’s Theory is helpful, while professionals have to integrate the theory in a flexible manner, with respect, recognising, family of the child, their language and culture.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2" name="Shape 652"/>
          <p:cNvSpPr/>
          <p:nvPr>
            <p:ph type="sldImg"/>
          </p:nvPr>
        </p:nvSpPr>
        <p:spPr>
          <a:prstGeom prst="rect">
            <a:avLst/>
          </a:prstGeom>
        </p:spPr>
        <p:txBody>
          <a:bodyPr/>
          <a:lstStyle/>
          <a:p>
            <a:pPr/>
          </a:p>
        </p:txBody>
      </p:sp>
      <p:sp>
        <p:nvSpPr>
          <p:cNvPr id="653" name="Shape 653"/>
          <p:cNvSpPr/>
          <p:nvPr>
            <p:ph type="body" sz="quarter" idx="1"/>
          </p:nvPr>
        </p:nvSpPr>
        <p:spPr>
          <a:prstGeom prst="rect">
            <a:avLst/>
          </a:prstGeom>
        </p:spPr>
        <p:txBody>
          <a:bodyPr/>
          <a:lstStyle/>
          <a:p>
            <a:pPr>
              <a:defRPr b="1"/>
            </a:pPr>
            <a:r>
              <a:t>Early assistance </a:t>
            </a:r>
          </a:p>
          <a:p>
            <a:pPr/>
            <a:r>
              <a:t>The early years staff can make a daily plan that aligns with safety and comfort (Hayes, 2023). The staff have to respond in a calm manner and motivates Isaac to play independently. </a:t>
            </a:r>
          </a:p>
          <a:p>
            <a:pPr>
              <a:defRPr b="1"/>
            </a:pPr>
            <a:r>
              <a:t>Family coordination </a:t>
            </a:r>
          </a:p>
          <a:p>
            <a:pPr/>
            <a:r>
              <a:t>The professionals had to involve Isaac’s mother in the care plan and identify his mother’s needs without saying that her behaviour hampered Isaac. </a:t>
            </a:r>
          </a:p>
          <a:p>
            <a:pPr>
              <a:defRPr b="1"/>
            </a:pPr>
            <a:r>
              <a:t>Controlling and monitoring </a:t>
            </a:r>
          </a:p>
          <a:p>
            <a:pPr/>
            <a:r>
              <a:t>There needs regular reviewing of Isaac's progress, and it is necessary to share updates with all the members. These include his mother, care staff, and other professionals, focusing on Isaac’s communication, social and emotional requirements.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3" name="Shape 693"/>
          <p:cNvSpPr/>
          <p:nvPr>
            <p:ph type="sldImg"/>
          </p:nvPr>
        </p:nvSpPr>
        <p:spPr>
          <a:prstGeom prst="rect">
            <a:avLst/>
          </a:prstGeom>
        </p:spPr>
        <p:txBody>
          <a:bodyPr/>
          <a:lstStyle/>
          <a:p>
            <a:pPr/>
          </a:p>
        </p:txBody>
      </p:sp>
      <p:sp>
        <p:nvSpPr>
          <p:cNvPr id="694" name="Shape 694"/>
          <p:cNvSpPr/>
          <p:nvPr>
            <p:ph type="body" sz="quarter" idx="1"/>
          </p:nvPr>
        </p:nvSpPr>
        <p:spPr>
          <a:prstGeom prst="rect">
            <a:avLst/>
          </a:prstGeom>
        </p:spPr>
        <p:txBody>
          <a:bodyPr/>
          <a:lstStyle/>
          <a:p>
            <a:pPr>
              <a:defRPr b="1"/>
            </a:pPr>
            <a:r>
              <a:t>Multi-agency functioning </a:t>
            </a:r>
          </a:p>
          <a:p>
            <a:pPr/>
            <a:r>
              <a:t>Isaac can gain support from multiple professionals, as maternal assistance needs to be given to his mother and early years care professionals can see Isaac’s relationships and behaviour. In addition, the language and speech professional can see the communication needs (Roth and Worthington, 2023). </a:t>
            </a:r>
          </a:p>
          <a:p>
            <a:pPr>
              <a:defRPr b="1"/>
            </a:pPr>
            <a:r>
              <a:t>Reasons for teamwork </a:t>
            </a:r>
          </a:p>
          <a:p>
            <a:pPr/>
            <a:r>
              <a:t>Attachment Theory emphasises relationships, while in the case of Isaac, his requirements move beyond attachment. Therefore, all aspects need focus to solve social, emotional and language concerns.  </a:t>
            </a:r>
          </a:p>
          <a:p>
            <a:pPr>
              <a:defRPr b="1"/>
            </a:pPr>
            <a:r>
              <a:t>Extended goal</a:t>
            </a:r>
          </a:p>
          <a:p>
            <a:pPr/>
            <a:r>
              <a:t>The aim is not restricting Isaac from being upset; rather, there is the need for him to form confidence, security, autonomy, positive connections and engagement. On the other hand, his progress has to be seen so that it becomes a holistic and child-centric outlook.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3" name="Shape 733"/>
          <p:cNvSpPr/>
          <p:nvPr>
            <p:ph type="sldImg"/>
          </p:nvPr>
        </p:nvSpPr>
        <p:spPr>
          <a:prstGeom prst="rect">
            <a:avLst/>
          </a:prstGeom>
        </p:spPr>
        <p:txBody>
          <a:bodyPr/>
          <a:lstStyle/>
          <a:p>
            <a:pPr/>
          </a:p>
        </p:txBody>
      </p:sp>
      <p:sp>
        <p:nvSpPr>
          <p:cNvPr id="734" name="Shape 734"/>
          <p:cNvSpPr/>
          <p:nvPr>
            <p:ph type="body" sz="quarter" idx="1"/>
          </p:nvPr>
        </p:nvSpPr>
        <p:spPr>
          <a:prstGeom prst="rect">
            <a:avLst/>
          </a:prstGeom>
        </p:spPr>
        <p:txBody>
          <a:bodyPr/>
          <a:lstStyle/>
          <a:p>
            <a:pPr/>
            <a:r>
              <a:t>Based on the above presentation, it can be said that Attachment Theory provides an important means of understanding the position of Isaac. This happens since, through this theory, there is seeing and assessing the aspects of distress caused by separation, disruption in childcare and clinginess. All these are linked to initial relationships, including family connections. On the other hand, Isaac's situation has to be seen by combining wider insights, since there are also issues of delays in language and social connections. The supportive, sensitive and stable connections can make Isaac have confidence and gain autonomy in this process. </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spTree>
      <p:nvGrpSpPr>
        <p:cNvPr id="1" name=""/>
        <p:cNvGrpSpPr/>
        <p:nvPr/>
      </p:nvGrpSpPr>
      <p:grpSpPr>
        <a:xfrm>
          <a:off x="0" y="0"/>
          <a:ext cx="0" cy="0"/>
          <a:chOff x="0" y="0"/>
          <a:chExt cx="0" cy="0"/>
        </a:xfrm>
      </p:grpSpPr>
      <p:grpSp>
        <p:nvGrpSpPr>
          <p:cNvPr id="75" name="Group 6"/>
          <p:cNvGrpSpPr/>
          <p:nvPr/>
        </p:nvGrpSpPr>
        <p:grpSpPr>
          <a:xfrm>
            <a:off x="-6214" y="-2"/>
            <a:ext cx="12214828" cy="6858001"/>
            <a:chOff x="0" y="0"/>
            <a:chExt cx="12214827" cy="6858000"/>
          </a:xfrm>
        </p:grpSpPr>
        <p:sp>
          <p:nvSpPr>
            <p:cNvPr id="44" name="Straight Connector 7"/>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5" name="Straight Connector 8"/>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 name="Straight Connector 9"/>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 name="Straight Connector 10"/>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8" name="Straight Connector 11"/>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9" name="Straight Connector 12"/>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 name="Straight Connector 13"/>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 name="Straight Connector 14"/>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 name="Straight Connector 15"/>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3" name="Straight Connector 16"/>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 name="Straight Connector 17"/>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 name="Straight Connector 18"/>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 name="Straight Connector 19"/>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7" name="Straight Connector 20"/>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 name="Straight Connector 21"/>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 name="Straight Connector 22"/>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 name="Straight Connector 23"/>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1" name="Straight Connector 24"/>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 name="Straight Connector 25"/>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 name="Straight Connector 26"/>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 name="Straight Connector 27"/>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5" name="Straight Connector 28"/>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 name="Straight Connector 29"/>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 name="Straight Connector 30"/>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 name="Straight Connector 31"/>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9" name="Straight Connector 32"/>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 name="Straight Connector 33"/>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 name="Straight Connector 34"/>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 name="Straight Connector 35"/>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3" name="Straight Connector 36"/>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4" name="Straight Connector 37"/>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76" name="Title Text"/>
          <p:cNvSpPr txBox="1"/>
          <p:nvPr>
            <p:ph type="title"/>
          </p:nvPr>
        </p:nvSpPr>
        <p:spPr>
          <a:xfrm>
            <a:off x="691078" y="722903"/>
            <a:ext cx="10495905" cy="2460770"/>
          </a:xfrm>
          <a:prstGeom prst="rect">
            <a:avLst/>
          </a:prstGeom>
        </p:spPr>
        <p:txBody>
          <a:bodyPr/>
          <a:lstStyle>
            <a:lvl1pPr>
              <a:defRPr sz="5400"/>
            </a:lvl1pPr>
          </a:lstStyle>
          <a:p>
            <a:pPr/>
            <a:r>
              <a:t>Title Text</a:t>
            </a:r>
          </a:p>
        </p:txBody>
      </p:sp>
      <p:sp>
        <p:nvSpPr>
          <p:cNvPr id="77" name="Body Level One…"/>
          <p:cNvSpPr txBox="1"/>
          <p:nvPr>
            <p:ph type="body" sz="half" idx="1"/>
          </p:nvPr>
        </p:nvSpPr>
        <p:spPr>
          <a:xfrm>
            <a:off x="691078" y="3428996"/>
            <a:ext cx="10495905" cy="2306640"/>
          </a:xfrm>
          <a:prstGeom prst="rect">
            <a:avLst/>
          </a:prstGeom>
        </p:spPr>
        <p:txBody>
          <a:bodyPr/>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78" name="Right Triangle 38"/>
          <p:cNvSpPr/>
          <p:nvPr/>
        </p:nvSpPr>
        <p:spPr>
          <a:xfrm rot="13500000">
            <a:off x="-281093" y="2607907"/>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7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86" name="Title Text"/>
          <p:cNvSpPr txBox="1"/>
          <p:nvPr>
            <p:ph type="title"/>
          </p:nvPr>
        </p:nvSpPr>
        <p:spPr>
          <a:xfrm>
            <a:off x="691078" y="725950"/>
            <a:ext cx="10325001" cy="1442465"/>
          </a:xfrm>
          <a:prstGeom prst="rect">
            <a:avLst/>
          </a:prstGeom>
        </p:spPr>
        <p:txBody>
          <a:bodyPr/>
          <a:lstStyle/>
          <a:p>
            <a:pPr/>
            <a:r>
              <a:t>Title Text</a:t>
            </a:r>
          </a:p>
        </p:txBody>
      </p:sp>
      <p:sp>
        <p:nvSpPr>
          <p:cNvPr id="87" name="Body Level One…"/>
          <p:cNvSpPr txBox="1"/>
          <p:nvPr>
            <p:ph type="body" idx="1"/>
          </p:nvPr>
        </p:nvSpPr>
        <p:spPr>
          <a:xfrm>
            <a:off x="691078" y="2340130"/>
            <a:ext cx="10325001" cy="3564437"/>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spTree>
      <p:nvGrpSpPr>
        <p:cNvPr id="1" name=""/>
        <p:cNvGrpSpPr/>
        <p:nvPr/>
      </p:nvGrpSpPr>
      <p:grpSpPr>
        <a:xfrm>
          <a:off x="0" y="0"/>
          <a:ext cx="0" cy="0"/>
          <a:chOff x="0" y="0"/>
          <a:chExt cx="0" cy="0"/>
        </a:xfrm>
      </p:grpSpPr>
      <p:grpSp>
        <p:nvGrpSpPr>
          <p:cNvPr id="126" name="Group 6"/>
          <p:cNvGrpSpPr/>
          <p:nvPr/>
        </p:nvGrpSpPr>
        <p:grpSpPr>
          <a:xfrm>
            <a:off x="-6214" y="-2"/>
            <a:ext cx="12214828" cy="6858001"/>
            <a:chOff x="0" y="0"/>
            <a:chExt cx="12214827" cy="6858000"/>
          </a:xfrm>
        </p:grpSpPr>
        <p:sp>
          <p:nvSpPr>
            <p:cNvPr id="95" name="Straight Connector 7"/>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96" name="Straight Connector 8"/>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97" name="Straight Connector 9"/>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98" name="Straight Connector 10"/>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99" name="Straight Connector 11"/>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0" name="Straight Connector 12"/>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1" name="Straight Connector 13"/>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2" name="Straight Connector 14"/>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3" name="Straight Connector 15"/>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4" name="Straight Connector 16"/>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5" name="Straight Connector 17"/>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6" name="Straight Connector 18"/>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7" name="Straight Connector 19"/>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8" name="Straight Connector 20"/>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9" name="Straight Connector 21"/>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0" name="Straight Connector 22"/>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1" name="Straight Connector 23"/>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2" name="Straight Connector 24"/>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3" name="Straight Connector 25"/>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4" name="Straight Connector 26"/>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5" name="Straight Connector 27"/>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6" name="Straight Connector 28"/>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7" name="Straight Connector 29"/>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8" name="Straight Connector 30"/>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9" name="Straight Connector 31"/>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0" name="Straight Connector 32"/>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1" name="Straight Connector 33"/>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2" name="Straight Connector 34"/>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3" name="Straight Connector 35"/>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4" name="Straight Connector 36"/>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5" name="Straight Connector 37"/>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127" name="Title Text"/>
          <p:cNvSpPr txBox="1"/>
          <p:nvPr>
            <p:ph type="title"/>
          </p:nvPr>
        </p:nvSpPr>
        <p:spPr>
          <a:xfrm>
            <a:off x="691078" y="718114"/>
            <a:ext cx="10312572" cy="2781502"/>
          </a:xfrm>
          <a:prstGeom prst="rect">
            <a:avLst/>
          </a:prstGeom>
        </p:spPr>
        <p:txBody>
          <a:bodyPr/>
          <a:lstStyle>
            <a:lvl1pPr>
              <a:defRPr sz="5400"/>
            </a:lvl1pPr>
          </a:lstStyle>
          <a:p>
            <a:pPr/>
            <a:r>
              <a:t>Title Text</a:t>
            </a:r>
          </a:p>
        </p:txBody>
      </p:sp>
      <p:sp>
        <p:nvSpPr>
          <p:cNvPr id="128" name="Body Level One…"/>
          <p:cNvSpPr txBox="1"/>
          <p:nvPr>
            <p:ph type="body" sz="half" idx="1"/>
          </p:nvPr>
        </p:nvSpPr>
        <p:spPr>
          <a:xfrm>
            <a:off x="691078" y="3753349"/>
            <a:ext cx="10312572" cy="1991574"/>
          </a:xfrm>
          <a:prstGeom prst="rect">
            <a:avLst/>
          </a:prstGeom>
        </p:spPr>
        <p:txBody>
          <a:bodyPr/>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29" name="Right Triangle 38"/>
          <p:cNvSpPr/>
          <p:nvPr/>
        </p:nvSpPr>
        <p:spPr>
          <a:xfrm rot="13500000">
            <a:off x="-281093" y="2607907"/>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1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137" name="Title Text"/>
          <p:cNvSpPr txBox="1"/>
          <p:nvPr>
            <p:ph type="title"/>
          </p:nvPr>
        </p:nvSpPr>
        <p:spPr>
          <a:xfrm>
            <a:off x="691078" y="722903"/>
            <a:ext cx="10312572" cy="1354845"/>
          </a:xfrm>
          <a:prstGeom prst="rect">
            <a:avLst/>
          </a:prstGeom>
        </p:spPr>
        <p:txBody>
          <a:bodyPr/>
          <a:lstStyle/>
          <a:p>
            <a:pPr/>
            <a:r>
              <a:t>Title Text</a:t>
            </a:r>
          </a:p>
        </p:txBody>
      </p:sp>
      <p:sp>
        <p:nvSpPr>
          <p:cNvPr id="138" name="Body Level One…"/>
          <p:cNvSpPr txBox="1"/>
          <p:nvPr>
            <p:ph type="body" sz="quarter" idx="1"/>
          </p:nvPr>
        </p:nvSpPr>
        <p:spPr>
          <a:xfrm>
            <a:off x="691078" y="2345843"/>
            <a:ext cx="5009585" cy="3274372"/>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146" name="Title Text"/>
          <p:cNvSpPr txBox="1"/>
          <p:nvPr>
            <p:ph type="title"/>
          </p:nvPr>
        </p:nvSpPr>
        <p:spPr>
          <a:xfrm>
            <a:off x="691078" y="722900"/>
            <a:ext cx="10320063" cy="1407505"/>
          </a:xfrm>
          <a:prstGeom prst="rect">
            <a:avLst/>
          </a:prstGeom>
        </p:spPr>
        <p:txBody>
          <a:bodyPr/>
          <a:lstStyle/>
          <a:p>
            <a:pPr/>
            <a:r>
              <a:t>Title Text</a:t>
            </a:r>
          </a:p>
        </p:txBody>
      </p:sp>
      <p:sp>
        <p:nvSpPr>
          <p:cNvPr id="147" name="Body Level One…"/>
          <p:cNvSpPr txBox="1"/>
          <p:nvPr>
            <p:ph type="body" sz="quarter" idx="1"/>
          </p:nvPr>
        </p:nvSpPr>
        <p:spPr>
          <a:xfrm>
            <a:off x="691078" y="2331480"/>
            <a:ext cx="4963444" cy="540073"/>
          </a:xfrm>
          <a:prstGeom prst="rect">
            <a:avLst/>
          </a:prstGeom>
        </p:spPr>
        <p:txBody>
          <a:bodyPr anchor="b"/>
          <a:lstStyle>
            <a:lvl1pPr marL="0" indent="0">
              <a:buClrTx/>
              <a:buSzTx/>
              <a:buNone/>
              <a:defRPr i="1" sz="2400"/>
            </a:lvl1pPr>
            <a:lvl2pPr marL="0" indent="457200">
              <a:buClrTx/>
              <a:buSzTx/>
              <a:buNone/>
              <a:defRPr i="1" sz="2400"/>
            </a:lvl2pPr>
            <a:lvl3pPr marL="0" indent="914400">
              <a:buClrTx/>
              <a:buSzTx/>
              <a:buNone/>
              <a:defRPr i="1" sz="2400"/>
            </a:lvl3pPr>
            <a:lvl4pPr marL="0" indent="1371600">
              <a:buClrTx/>
              <a:buSzTx/>
              <a:buNone/>
              <a:defRPr i="1" sz="2400"/>
            </a:lvl4pPr>
            <a:lvl5pPr marL="0" indent="1828800">
              <a:buClrTx/>
              <a:buSzTx/>
              <a:buNone/>
              <a:defRPr i="1" sz="2400"/>
            </a:lvl5pPr>
          </a:lstStyle>
          <a:p>
            <a:pPr/>
            <a:r>
              <a:t>Body Level One</a:t>
            </a:r>
          </a:p>
          <a:p>
            <a:pPr lvl="1"/>
            <a:r>
              <a:t>Body Level Two</a:t>
            </a:r>
          </a:p>
          <a:p>
            <a:pPr lvl="2"/>
            <a:r>
              <a:t>Body Level Three</a:t>
            </a:r>
          </a:p>
          <a:p>
            <a:pPr lvl="3"/>
            <a:r>
              <a:t>Body Level Four</a:t>
            </a:r>
          </a:p>
          <a:p>
            <a:pPr lvl="4"/>
            <a:r>
              <a:t>Body Level Five</a:t>
            </a:r>
          </a:p>
        </p:txBody>
      </p:sp>
      <p:sp>
        <p:nvSpPr>
          <p:cNvPr id="148" name="Text Placeholder 4"/>
          <p:cNvSpPr/>
          <p:nvPr>
            <p:ph type="body" sz="quarter" idx="21"/>
          </p:nvPr>
        </p:nvSpPr>
        <p:spPr>
          <a:xfrm>
            <a:off x="6103351" y="2331480"/>
            <a:ext cx="4900299" cy="540073"/>
          </a:xfrm>
          <a:prstGeom prst="rect">
            <a:avLst/>
          </a:prstGeom>
        </p:spPr>
        <p:txBody>
          <a:bodyPr anchor="b"/>
          <a:lstStyle/>
          <a:p>
            <a:pPr marL="0" indent="0">
              <a:buClrTx/>
              <a:buSzTx/>
              <a:buNone/>
              <a:defRPr i="1" sz="2400"/>
            </a:pPr>
          </a:p>
        </p:txBody>
      </p:sp>
      <p:sp>
        <p:nvSpPr>
          <p:cNvPr id="1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156" name="Title Text"/>
          <p:cNvSpPr txBox="1"/>
          <p:nvPr>
            <p:ph type="title"/>
          </p:nvPr>
        </p:nvSpPr>
        <p:spPr>
          <a:prstGeom prst="rect">
            <a:avLst/>
          </a:prstGeom>
        </p:spPr>
        <p:txBody>
          <a:bodyPr/>
          <a:lstStyle/>
          <a:p>
            <a:pPr/>
            <a:r>
              <a:t>Title Text</a:t>
            </a:r>
          </a:p>
        </p:txBody>
      </p:sp>
      <p:sp>
        <p:nvSpPr>
          <p:cNvPr id="15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spTree>
      <p:nvGrpSpPr>
        <p:cNvPr id="1" name=""/>
        <p:cNvGrpSpPr/>
        <p:nvPr/>
      </p:nvGrpSpPr>
      <p:grpSpPr>
        <a:xfrm>
          <a:off x="0" y="0"/>
          <a:ext cx="0" cy="0"/>
          <a:chOff x="0" y="0"/>
          <a:chExt cx="0" cy="0"/>
        </a:xfrm>
      </p:grpSpPr>
      <p:grpSp>
        <p:nvGrpSpPr>
          <p:cNvPr id="195" name="Group 4"/>
          <p:cNvGrpSpPr/>
          <p:nvPr/>
        </p:nvGrpSpPr>
        <p:grpSpPr>
          <a:xfrm>
            <a:off x="-6214" y="-2"/>
            <a:ext cx="12214828" cy="6858001"/>
            <a:chOff x="0" y="0"/>
            <a:chExt cx="12214827" cy="6858000"/>
          </a:xfrm>
        </p:grpSpPr>
        <p:sp>
          <p:nvSpPr>
            <p:cNvPr id="164" name="Straight Connector 5"/>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65" name="Straight Connector 6"/>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66" name="Straight Connector 7"/>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67" name="Straight Connector 8"/>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68" name="Straight Connector 9"/>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69" name="Straight Connector 10"/>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0" name="Straight Connector 11"/>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1" name="Straight Connector 12"/>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2" name="Straight Connector 13"/>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3" name="Straight Connector 14"/>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4" name="Straight Connector 15"/>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5" name="Straight Connector 16"/>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6" name="Straight Connector 17"/>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7" name="Straight Connector 18"/>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8" name="Straight Connector 19"/>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9" name="Straight Connector 20"/>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0" name="Straight Connector 21"/>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1" name="Straight Connector 22"/>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2" name="Straight Connector 23"/>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3" name="Straight Connector 24"/>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4" name="Straight Connector 25"/>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5" name="Straight Connector 26"/>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6" name="Straight Connector 27"/>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7" name="Straight Connector 28"/>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8" name="Straight Connector 29"/>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9" name="Straight Connector 30"/>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90" name="Straight Connector 31"/>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91" name="Straight Connector 32"/>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92" name="Straight Connector 33"/>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93" name="Straight Connector 34"/>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94" name="Straight Connector 35"/>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19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ontent with Caption">
    <p:spTree>
      <p:nvGrpSpPr>
        <p:cNvPr id="1" name=""/>
        <p:cNvGrpSpPr/>
        <p:nvPr/>
      </p:nvGrpSpPr>
      <p:grpSpPr>
        <a:xfrm>
          <a:off x="0" y="0"/>
          <a:ext cx="0" cy="0"/>
          <a:chOff x="0" y="0"/>
          <a:chExt cx="0" cy="0"/>
        </a:xfrm>
      </p:grpSpPr>
      <p:sp>
        <p:nvSpPr>
          <p:cNvPr id="203" name="Right Triangle 39"/>
          <p:cNvSpPr/>
          <p:nvPr/>
        </p:nvSpPr>
        <p:spPr>
          <a:xfrm rot="13500000">
            <a:off x="-281092" y="3144857"/>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204" name="Title Text"/>
          <p:cNvSpPr txBox="1"/>
          <p:nvPr>
            <p:ph type="title"/>
          </p:nvPr>
        </p:nvSpPr>
        <p:spPr>
          <a:xfrm>
            <a:off x="683587" y="713676"/>
            <a:ext cx="4499915" cy="2996583"/>
          </a:xfrm>
          <a:prstGeom prst="rect">
            <a:avLst/>
          </a:prstGeom>
        </p:spPr>
        <p:txBody>
          <a:bodyPr/>
          <a:lstStyle>
            <a:lvl1pPr>
              <a:defRPr sz="3600"/>
            </a:lvl1pPr>
          </a:lstStyle>
          <a:p>
            <a:pPr/>
            <a:r>
              <a:t>Title Text</a:t>
            </a:r>
          </a:p>
        </p:txBody>
      </p:sp>
      <p:sp>
        <p:nvSpPr>
          <p:cNvPr id="205" name="Body Level One…"/>
          <p:cNvSpPr txBox="1"/>
          <p:nvPr>
            <p:ph type="body" sz="half" idx="1"/>
          </p:nvPr>
        </p:nvSpPr>
        <p:spPr>
          <a:xfrm>
            <a:off x="5698671" y="708101"/>
            <a:ext cx="5656717" cy="5430646"/>
          </a:xfrm>
          <a:prstGeom prst="rect">
            <a:avLst/>
          </a:prstGeom>
        </p:spPr>
        <p:txBody>
          <a:bodyPr/>
          <a:lstStyle>
            <a:lvl1pPr>
              <a:defRPr sz="3200"/>
            </a:lvl1pPr>
            <a:lvl2pPr marL="489857" indent="-261257">
              <a:defRPr sz="3200"/>
            </a:lvl2pPr>
            <a:lvl3pPr marL="762000" indent="-304800">
              <a:defRPr sz="3200"/>
            </a:lvl3pPr>
            <a:lvl4pPr marL="1051560" indent="-365760">
              <a:defRPr sz="3200"/>
            </a:lvl4pPr>
            <a:lvl5pPr marL="12801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206" name="Text Placeholder 3"/>
          <p:cNvSpPr/>
          <p:nvPr>
            <p:ph type="body" sz="quarter" idx="21"/>
          </p:nvPr>
        </p:nvSpPr>
        <p:spPr>
          <a:xfrm>
            <a:off x="683586" y="3976544"/>
            <a:ext cx="4499916" cy="2162202"/>
          </a:xfrm>
          <a:prstGeom prst="rect">
            <a:avLst/>
          </a:prstGeom>
        </p:spPr>
        <p:txBody>
          <a:bodyPr/>
          <a:lstStyle/>
          <a:p>
            <a:pPr marL="0" indent="0">
              <a:buClrTx/>
              <a:buSzTx/>
              <a:buNone/>
              <a:defRPr i="1" sz="2400">
                <a:solidFill>
                  <a:srgbClr val="000000"/>
                </a:solidFill>
              </a:defRPr>
            </a:pPr>
          </a:p>
        </p:txBody>
      </p:sp>
      <p:grpSp>
        <p:nvGrpSpPr>
          <p:cNvPr id="238" name="Group 7"/>
          <p:cNvGrpSpPr/>
          <p:nvPr/>
        </p:nvGrpSpPr>
        <p:grpSpPr>
          <a:xfrm>
            <a:off x="-6214" y="-2"/>
            <a:ext cx="12214828" cy="6858001"/>
            <a:chOff x="0" y="0"/>
            <a:chExt cx="12214827" cy="6858000"/>
          </a:xfrm>
        </p:grpSpPr>
        <p:sp>
          <p:nvSpPr>
            <p:cNvPr id="207" name="Straight Connector 8"/>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08" name="Straight Connector 9"/>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09" name="Straight Connector 10"/>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0" name="Straight Connector 11"/>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1" name="Straight Connector 12"/>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2" name="Straight Connector 13"/>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3" name="Straight Connector 14"/>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4" name="Straight Connector 15"/>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5" name="Straight Connector 16"/>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6" name="Straight Connector 17"/>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7" name="Straight Connector 18"/>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8" name="Straight Connector 19"/>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9" name="Straight Connector 20"/>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0" name="Straight Connector 21"/>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1" name="Straight Connector 22"/>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2" name="Straight Connector 23"/>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3" name="Straight Connector 24"/>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4" name="Straight Connector 25"/>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5" name="Straight Connector 26"/>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6" name="Straight Connector 27"/>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7" name="Straight Connector 28"/>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8" name="Straight Connector 29"/>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9" name="Straight Connector 30"/>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0" name="Straight Connector 31"/>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1" name="Straight Connector 32"/>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2" name="Straight Connector 33"/>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3" name="Straight Connector 34"/>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4" name="Straight Connector 35"/>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5" name="Straight Connector 36"/>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6" name="Straight Connector 37"/>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7" name="Straight Connector 38"/>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2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icture with Caption">
    <p:spTree>
      <p:nvGrpSpPr>
        <p:cNvPr id="1" name=""/>
        <p:cNvGrpSpPr/>
        <p:nvPr/>
      </p:nvGrpSpPr>
      <p:grpSpPr>
        <a:xfrm>
          <a:off x="0" y="0"/>
          <a:ext cx="0" cy="0"/>
          <a:chOff x="0" y="0"/>
          <a:chExt cx="0" cy="0"/>
        </a:xfrm>
      </p:grpSpPr>
      <p:grpSp>
        <p:nvGrpSpPr>
          <p:cNvPr id="277" name="Group 7"/>
          <p:cNvGrpSpPr/>
          <p:nvPr/>
        </p:nvGrpSpPr>
        <p:grpSpPr>
          <a:xfrm>
            <a:off x="-6214" y="-2"/>
            <a:ext cx="12214828" cy="6858001"/>
            <a:chOff x="0" y="0"/>
            <a:chExt cx="12214827" cy="6858000"/>
          </a:xfrm>
        </p:grpSpPr>
        <p:sp>
          <p:nvSpPr>
            <p:cNvPr id="246" name="Straight Connector 8"/>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47" name="Straight Connector 9"/>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48" name="Straight Connector 10"/>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49" name="Straight Connector 11"/>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0" name="Straight Connector 12"/>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1" name="Straight Connector 13"/>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2" name="Straight Connector 14"/>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3" name="Straight Connector 15"/>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4" name="Straight Connector 16"/>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5" name="Straight Connector 17"/>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6" name="Straight Connector 18"/>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7" name="Straight Connector 19"/>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8" name="Straight Connector 20"/>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9" name="Straight Connector 21"/>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0" name="Straight Connector 22"/>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1" name="Straight Connector 23"/>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2" name="Straight Connector 24"/>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3" name="Straight Connector 25"/>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4" name="Straight Connector 26"/>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5" name="Straight Connector 27"/>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6" name="Straight Connector 28"/>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7" name="Straight Connector 29"/>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8" name="Straight Connector 30"/>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9" name="Straight Connector 31"/>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0" name="Straight Connector 32"/>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1" name="Straight Connector 33"/>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2" name="Straight Connector 34"/>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3" name="Straight Connector 35"/>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4" name="Straight Connector 36"/>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5" name="Straight Connector 37"/>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6" name="Straight Connector 38"/>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278" name="Title Text"/>
          <p:cNvSpPr txBox="1"/>
          <p:nvPr>
            <p:ph type="title"/>
          </p:nvPr>
        </p:nvSpPr>
        <p:spPr>
          <a:xfrm>
            <a:off x="683587" y="713676"/>
            <a:ext cx="4434824" cy="3020520"/>
          </a:xfrm>
          <a:prstGeom prst="rect">
            <a:avLst/>
          </a:prstGeom>
        </p:spPr>
        <p:txBody>
          <a:bodyPr/>
          <a:lstStyle>
            <a:lvl1pPr>
              <a:defRPr sz="3600"/>
            </a:lvl1pPr>
          </a:lstStyle>
          <a:p>
            <a:pPr/>
            <a:r>
              <a:t>Title Text</a:t>
            </a:r>
          </a:p>
        </p:txBody>
      </p:sp>
      <p:sp>
        <p:nvSpPr>
          <p:cNvPr id="279" name="Picture Placeholder 2"/>
          <p:cNvSpPr/>
          <p:nvPr>
            <p:ph type="pic" sz="half" idx="21"/>
          </p:nvPr>
        </p:nvSpPr>
        <p:spPr>
          <a:xfrm>
            <a:off x="5698671" y="713676"/>
            <a:ext cx="5304978" cy="5430646"/>
          </a:xfrm>
          <a:prstGeom prst="rect">
            <a:avLst/>
          </a:prstGeom>
        </p:spPr>
        <p:txBody>
          <a:bodyPr lIns="91439" rIns="91439">
            <a:noAutofit/>
          </a:bodyPr>
          <a:lstStyle/>
          <a:p>
            <a:pPr/>
          </a:p>
        </p:txBody>
      </p:sp>
      <p:sp>
        <p:nvSpPr>
          <p:cNvPr id="280" name="Right Triangle 39"/>
          <p:cNvSpPr/>
          <p:nvPr/>
        </p:nvSpPr>
        <p:spPr>
          <a:xfrm rot="13500000">
            <a:off x="-281093" y="3143304"/>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281" name="Body Level One…"/>
          <p:cNvSpPr txBox="1"/>
          <p:nvPr>
            <p:ph type="body" sz="quarter" idx="1"/>
          </p:nvPr>
        </p:nvSpPr>
        <p:spPr>
          <a:xfrm>
            <a:off x="683587" y="3970330"/>
            <a:ext cx="4434824" cy="2173993"/>
          </a:xfrm>
          <a:prstGeom prst="rect">
            <a:avLst/>
          </a:prstGeom>
        </p:spPr>
        <p:txBody>
          <a:bodyPr/>
          <a:lstStyle>
            <a:lvl1pPr marL="0" indent="0">
              <a:buClrTx/>
              <a:buSzTx/>
              <a:buNone/>
              <a:defRPr i="1" sz="2400">
                <a:solidFill>
                  <a:srgbClr val="000000"/>
                </a:solidFill>
              </a:defRPr>
            </a:lvl1pPr>
            <a:lvl2pPr marL="0" indent="457200">
              <a:buClrTx/>
              <a:buSzTx/>
              <a:buNone/>
              <a:defRPr i="1" sz="2400">
                <a:solidFill>
                  <a:srgbClr val="000000"/>
                </a:solidFill>
              </a:defRPr>
            </a:lvl2pPr>
            <a:lvl3pPr marL="0" indent="914400">
              <a:buClrTx/>
              <a:buSzTx/>
              <a:buNone/>
              <a:defRPr i="1" sz="2400">
                <a:solidFill>
                  <a:srgbClr val="000000"/>
                </a:solidFill>
              </a:defRPr>
            </a:lvl3pPr>
            <a:lvl4pPr marL="0" indent="1371600">
              <a:buClrTx/>
              <a:buSzTx/>
              <a:buNone/>
              <a:defRPr i="1" sz="2400">
                <a:solidFill>
                  <a:srgbClr val="000000"/>
                </a:solidFill>
              </a:defRPr>
            </a:lvl4pPr>
            <a:lvl5pPr marL="0" indent="1828800">
              <a:buClrTx/>
              <a:buSzTx/>
              <a:buNone/>
              <a:defRPr i="1" sz="2400">
                <a:solidFill>
                  <a:srgbClr val="000000"/>
                </a:solidFill>
              </a:defRPr>
            </a:lvl5pPr>
          </a:lstStyle>
          <a:p>
            <a:pPr/>
            <a:r>
              <a:t>Body Level One</a:t>
            </a:r>
          </a:p>
          <a:p>
            <a:pPr lvl="1"/>
            <a:r>
              <a:t>Body Level Two</a:t>
            </a:r>
          </a:p>
          <a:p>
            <a:pPr lvl="2"/>
            <a:r>
              <a:t>Body Level Three</a:t>
            </a:r>
          </a:p>
          <a:p>
            <a:pPr lvl="3"/>
            <a:r>
              <a:t>Body Level Four</a:t>
            </a:r>
          </a:p>
          <a:p>
            <a:pPr lvl="4"/>
            <a:r>
              <a:t>Body Level Five</a:t>
            </a:r>
          </a:p>
        </p:txBody>
      </p:sp>
      <p:sp>
        <p:nvSpPr>
          <p:cNvPr id="28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grpSp>
        <p:nvGrpSpPr>
          <p:cNvPr id="33" name="Group 38"/>
          <p:cNvGrpSpPr/>
          <p:nvPr/>
        </p:nvGrpSpPr>
        <p:grpSpPr>
          <a:xfrm>
            <a:off x="-6214" y="-2"/>
            <a:ext cx="12214828" cy="6858001"/>
            <a:chOff x="0" y="0"/>
            <a:chExt cx="12214827" cy="6858000"/>
          </a:xfrm>
        </p:grpSpPr>
        <p:sp>
          <p:nvSpPr>
            <p:cNvPr id="2" name="Straight Connector 39"/>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 name="Straight Connector 40"/>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 name="Straight Connector 41"/>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 name="Straight Connector 42"/>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 name="Straight Connector 43"/>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 name="Straight Connector 44"/>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8" name="Straight Connector 47"/>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9" name="Straight Connector 48"/>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0" name="Straight Connector 49"/>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1" name="Straight Connector 50"/>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2" name="Straight Connector 51"/>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3" name="Straight Connector 52"/>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4" name="Straight Connector 53"/>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5" name="Straight Connector 54"/>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6" name="Straight Connector 55"/>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7" name="Straight Connector 56"/>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8" name="Straight Connector 57"/>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19" name="Straight Connector 58"/>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0" name="Straight Connector 59"/>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1" name="Straight Connector 60"/>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2" name="Straight Connector 61"/>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3" name="Straight Connector 62"/>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4" name="Straight Connector 63"/>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5" name="Straight Connector 64"/>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6" name="Straight Connector 65"/>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7" name="Straight Connector 66"/>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8" name="Straight Connector 67"/>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 name="Straight Connector 68"/>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 name="Straight Connector 69"/>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 name="Straight Connector 70"/>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2" name="Straight Connector 71"/>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34" name="Right Triangle 6"/>
          <p:cNvSpPr/>
          <p:nvPr/>
        </p:nvSpPr>
        <p:spPr>
          <a:xfrm rot="13500000">
            <a:off x="-281095" y="1516214"/>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35" name="Title Text"/>
          <p:cNvSpPr txBox="1"/>
          <p:nvPr>
            <p:ph type="title"/>
          </p:nvPr>
        </p:nvSpPr>
        <p:spPr>
          <a:xfrm>
            <a:off x="691078" y="722903"/>
            <a:ext cx="10501177" cy="1401232"/>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p>
            <a:pPr/>
            <a:r>
              <a:t>Title Text</a:t>
            </a:r>
          </a:p>
        </p:txBody>
      </p:sp>
      <p:sp>
        <p:nvSpPr>
          <p:cNvPr id="36" name="Body Level One…"/>
          <p:cNvSpPr txBox="1"/>
          <p:nvPr>
            <p:ph type="body" idx="1"/>
          </p:nvPr>
        </p:nvSpPr>
        <p:spPr>
          <a:xfrm>
            <a:off x="609600" y="1600200"/>
            <a:ext cx="10972800" cy="45259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7" name="Slide Number"/>
          <p:cNvSpPr txBox="1"/>
          <p:nvPr>
            <p:ph type="sldNum" sz="quarter" idx="2"/>
          </p:nvPr>
        </p:nvSpPr>
        <p:spPr>
          <a:xfrm>
            <a:off x="11377586" y="6308862"/>
            <a:ext cx="231278" cy="231141"/>
          </a:xfrm>
          <a:prstGeom prst="rect">
            <a:avLst/>
          </a:prstGeom>
          <a:ln w="12700">
            <a:miter lim="400000"/>
          </a:ln>
        </p:spPr>
        <p:txBody>
          <a:bodyPr wrap="none" lIns="45719" rIns="45719" anchor="ctr">
            <a:spAutoFit/>
          </a:bodyPr>
          <a:lstStyle>
            <a:lvl1pPr algn="ctr">
              <a:defRPr sz="9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1pPr>
      <a:lvl2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2pPr>
      <a:lvl3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3pPr>
      <a:lvl4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4pPr>
      <a:lvl5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5pPr>
      <a:lvl6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6pPr>
      <a:lvl7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7pPr>
      <a:lvl8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8pPr>
      <a:lvl9pPr marL="0" marR="0" indent="0" algn="l" defTabSz="914400" rtl="0" latinLnBrk="0">
        <a:lnSpc>
          <a:spcPct val="100000"/>
        </a:lnSpc>
        <a:spcBef>
          <a:spcPts val="0"/>
        </a:spcBef>
        <a:spcAft>
          <a:spcPts val="0"/>
        </a:spcAft>
        <a:buClrTx/>
        <a:buSzTx/>
        <a:buFontTx/>
        <a:buNone/>
        <a:tabLst/>
        <a:defRPr b="0" baseline="0" cap="none" i="0" spc="0" strike="noStrike" sz="4400" u="none">
          <a:solidFill>
            <a:srgbClr val="2A2735"/>
          </a:solidFill>
          <a:uFillTx/>
          <a:latin typeface="Grandview"/>
          <a:ea typeface="Grandview"/>
          <a:cs typeface="Grandview"/>
          <a:sym typeface="Grandview"/>
        </a:defRPr>
      </a:lvl9pPr>
    </p:titleStyle>
    <p:bodyStyle>
      <a:lvl1pPr marL="228600" marR="0" indent="-228600" algn="l" defTabSz="914400" rtl="0" latinLnBrk="0">
        <a:lnSpc>
          <a:spcPct val="110000"/>
        </a:lnSpc>
        <a:spcBef>
          <a:spcPts val="1000"/>
        </a:spcBef>
        <a:spcAft>
          <a:spcPts val="0"/>
        </a:spcAft>
        <a:buClr>
          <a:srgbClr val="8D87A6"/>
        </a:buClr>
        <a:buSzPct val="75000"/>
        <a:buFontTx/>
        <a:buChar char="▪"/>
        <a:tabLst/>
        <a:defRPr b="0" baseline="0" cap="none" i="0" spc="0" strike="noStrike" sz="2000" u="none">
          <a:solidFill>
            <a:srgbClr val="2A2735"/>
          </a:solidFill>
          <a:uFillTx/>
          <a:latin typeface="Grandview"/>
          <a:ea typeface="Grandview"/>
          <a:cs typeface="Grandview"/>
          <a:sym typeface="Grandview"/>
        </a:defRPr>
      </a:lvl1pPr>
      <a:lvl2pPr marL="482600" marR="0" indent="-254000" algn="l" defTabSz="914400" rtl="0" latinLnBrk="0">
        <a:lnSpc>
          <a:spcPct val="110000"/>
        </a:lnSpc>
        <a:spcBef>
          <a:spcPts val="1000"/>
        </a:spcBef>
        <a:spcAft>
          <a:spcPts val="0"/>
        </a:spcAft>
        <a:buClr>
          <a:srgbClr val="8D87A6"/>
        </a:buClr>
        <a:buSzPct val="75000"/>
        <a:buFontTx/>
        <a:buChar char="▪"/>
        <a:tabLst/>
        <a:defRPr b="0" baseline="0" cap="none" i="0" spc="0" strike="noStrike" sz="2000" u="none">
          <a:solidFill>
            <a:srgbClr val="2A2735"/>
          </a:solidFill>
          <a:uFillTx/>
          <a:latin typeface="Grandview"/>
          <a:ea typeface="Grandview"/>
          <a:cs typeface="Grandview"/>
          <a:sym typeface="Grandview"/>
        </a:defRPr>
      </a:lvl2pPr>
      <a:lvl3pPr marL="742950" marR="0" indent="-285750" algn="l" defTabSz="914400" rtl="0" latinLnBrk="0">
        <a:lnSpc>
          <a:spcPct val="110000"/>
        </a:lnSpc>
        <a:spcBef>
          <a:spcPts val="1000"/>
        </a:spcBef>
        <a:spcAft>
          <a:spcPts val="0"/>
        </a:spcAft>
        <a:buClr>
          <a:srgbClr val="8D87A6"/>
        </a:buClr>
        <a:buSzPct val="75000"/>
        <a:buFontTx/>
        <a:buChar char="▪"/>
        <a:tabLst/>
        <a:defRPr b="0" baseline="0" cap="none" i="0" spc="0" strike="noStrike" sz="2000" u="none">
          <a:solidFill>
            <a:srgbClr val="2A2735"/>
          </a:solidFill>
          <a:uFillTx/>
          <a:latin typeface="Grandview"/>
          <a:ea typeface="Grandview"/>
          <a:cs typeface="Grandview"/>
          <a:sym typeface="Grandview"/>
        </a:defRPr>
      </a:lvl3pPr>
      <a:lvl4pPr marL="1012371" marR="0" indent="-326571" algn="l" defTabSz="914400" rtl="0" latinLnBrk="0">
        <a:lnSpc>
          <a:spcPct val="110000"/>
        </a:lnSpc>
        <a:spcBef>
          <a:spcPts val="1000"/>
        </a:spcBef>
        <a:spcAft>
          <a:spcPts val="0"/>
        </a:spcAft>
        <a:buClr>
          <a:srgbClr val="8D87A6"/>
        </a:buClr>
        <a:buSzPct val="75000"/>
        <a:buFontTx/>
        <a:buChar char="▪"/>
        <a:tabLst/>
        <a:defRPr b="0" baseline="0" cap="none" i="0" spc="0" strike="noStrike" sz="2000" u="none">
          <a:solidFill>
            <a:srgbClr val="2A2735"/>
          </a:solidFill>
          <a:uFillTx/>
          <a:latin typeface="Grandview"/>
          <a:ea typeface="Grandview"/>
          <a:cs typeface="Grandview"/>
          <a:sym typeface="Grandview"/>
        </a:defRPr>
      </a:lvl4pPr>
      <a:lvl5pPr marL="1240971" marR="0" indent="-326571" algn="l" defTabSz="914400" rtl="0" latinLnBrk="0">
        <a:lnSpc>
          <a:spcPct val="110000"/>
        </a:lnSpc>
        <a:spcBef>
          <a:spcPts val="1000"/>
        </a:spcBef>
        <a:spcAft>
          <a:spcPts val="0"/>
        </a:spcAft>
        <a:buClr>
          <a:srgbClr val="8D87A6"/>
        </a:buClr>
        <a:buSzPct val="75000"/>
        <a:buFontTx/>
        <a:buChar char="▪"/>
        <a:tabLst/>
        <a:defRPr b="0" baseline="0" cap="none" i="0" spc="0" strike="noStrike" sz="2000" u="none">
          <a:solidFill>
            <a:srgbClr val="2A2735"/>
          </a:solidFill>
          <a:uFillTx/>
          <a:latin typeface="Grandview"/>
          <a:ea typeface="Grandview"/>
          <a:cs typeface="Grandview"/>
          <a:sym typeface="Grandview"/>
        </a:defRPr>
      </a:lvl5pPr>
      <a:lvl6pPr marL="2540000" marR="0" indent="-254000" algn="l" defTabSz="914400" rtl="0" latinLnBrk="0">
        <a:lnSpc>
          <a:spcPct val="110000"/>
        </a:lnSpc>
        <a:spcBef>
          <a:spcPts val="1000"/>
        </a:spcBef>
        <a:spcAft>
          <a:spcPts val="0"/>
        </a:spcAft>
        <a:buClr>
          <a:srgbClr val="8D87A6"/>
        </a:buClr>
        <a:buSzPct val="100000"/>
        <a:buFontTx/>
        <a:buChar char="•"/>
        <a:tabLst/>
        <a:defRPr b="0" baseline="0" cap="none" i="0" spc="0" strike="noStrike" sz="2000" u="none">
          <a:solidFill>
            <a:srgbClr val="2A2735"/>
          </a:solidFill>
          <a:uFillTx/>
          <a:latin typeface="Grandview"/>
          <a:ea typeface="Grandview"/>
          <a:cs typeface="Grandview"/>
          <a:sym typeface="Grandview"/>
        </a:defRPr>
      </a:lvl6pPr>
      <a:lvl7pPr marL="2997200" marR="0" indent="-254000" algn="l" defTabSz="914400" rtl="0" latinLnBrk="0">
        <a:lnSpc>
          <a:spcPct val="110000"/>
        </a:lnSpc>
        <a:spcBef>
          <a:spcPts val="1000"/>
        </a:spcBef>
        <a:spcAft>
          <a:spcPts val="0"/>
        </a:spcAft>
        <a:buClr>
          <a:srgbClr val="8D87A6"/>
        </a:buClr>
        <a:buSzPct val="100000"/>
        <a:buFontTx/>
        <a:buChar char="•"/>
        <a:tabLst/>
        <a:defRPr b="0" baseline="0" cap="none" i="0" spc="0" strike="noStrike" sz="2000" u="none">
          <a:solidFill>
            <a:srgbClr val="2A2735"/>
          </a:solidFill>
          <a:uFillTx/>
          <a:latin typeface="Grandview"/>
          <a:ea typeface="Grandview"/>
          <a:cs typeface="Grandview"/>
          <a:sym typeface="Grandview"/>
        </a:defRPr>
      </a:lvl7pPr>
      <a:lvl8pPr marL="3454400" marR="0" indent="-254000" algn="l" defTabSz="914400" rtl="0" latinLnBrk="0">
        <a:lnSpc>
          <a:spcPct val="110000"/>
        </a:lnSpc>
        <a:spcBef>
          <a:spcPts val="1000"/>
        </a:spcBef>
        <a:spcAft>
          <a:spcPts val="0"/>
        </a:spcAft>
        <a:buClr>
          <a:srgbClr val="8D87A6"/>
        </a:buClr>
        <a:buSzPct val="100000"/>
        <a:buFontTx/>
        <a:buChar char="•"/>
        <a:tabLst/>
        <a:defRPr b="0" baseline="0" cap="none" i="0" spc="0" strike="noStrike" sz="2000" u="none">
          <a:solidFill>
            <a:srgbClr val="2A2735"/>
          </a:solidFill>
          <a:uFillTx/>
          <a:latin typeface="Grandview"/>
          <a:ea typeface="Grandview"/>
          <a:cs typeface="Grandview"/>
          <a:sym typeface="Grandview"/>
        </a:defRPr>
      </a:lvl8pPr>
      <a:lvl9pPr marL="3911600" marR="0" indent="-254000" algn="l" defTabSz="914400" rtl="0" latinLnBrk="0">
        <a:lnSpc>
          <a:spcPct val="110000"/>
        </a:lnSpc>
        <a:spcBef>
          <a:spcPts val="1000"/>
        </a:spcBef>
        <a:spcAft>
          <a:spcPts val="0"/>
        </a:spcAft>
        <a:buClr>
          <a:srgbClr val="8D87A6"/>
        </a:buClr>
        <a:buSzPct val="100000"/>
        <a:buFontTx/>
        <a:buChar char="•"/>
        <a:tabLst/>
        <a:defRPr b="0" baseline="0" cap="none" i="0" spc="0" strike="noStrike" sz="2000" u="none">
          <a:solidFill>
            <a:srgbClr val="2A2735"/>
          </a:solidFill>
          <a:uFillTx/>
          <a:latin typeface="Grandview"/>
          <a:ea typeface="Grandview"/>
          <a:cs typeface="Grandview"/>
          <a:sym typeface="Grandview"/>
        </a:defRPr>
      </a:lvl9pPr>
    </p:bodyStyle>
    <p:otherStyle>
      <a:lvl1pPr marL="0" marR="0" indent="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1pPr>
      <a:lvl2pPr marL="0" marR="0" indent="4572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2pPr>
      <a:lvl3pPr marL="0" marR="0" indent="9144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3pPr>
      <a:lvl4pPr marL="0" marR="0" indent="13716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4pPr>
      <a:lvl5pPr marL="0" marR="0" indent="18288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5pPr>
      <a:lvl6pPr marL="0" marR="0" indent="22860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6pPr>
      <a:lvl7pPr marL="0" marR="0" indent="27432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7pPr>
      <a:lvl8pPr marL="0" marR="0" indent="32004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8pPr>
      <a:lvl9pPr marL="0" marR="0" indent="3657600" algn="ct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Grandview"/>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1.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scirp.net/pdf/ojpsych2024145_31420911.pdf" TargetMode="External"/><Relationship Id="rId3" Type="http://schemas.openxmlformats.org/officeDocument/2006/relationships/hyperlink" Target="https://link.springer.com/content/pdf/10.1186/s12913-024-10973-6.pdf" TargetMode="External"/><Relationship Id="rId4" Type="http://schemas.openxmlformats.org/officeDocument/2006/relationships/hyperlink" Target="https://www.researchgate.net/profile/Alice-Honig/publication/353966945_Essentials_for_excellence_in_quality_early_child_care/links/614b700da3df59440ba4877a/Essentials-for-excellence-in-quality-early-child-care.pdf" TargetMode="External"/><Relationship Id="rId5" Type="http://schemas.openxmlformats.org/officeDocument/2006/relationships/hyperlink" Target="https://www.nature.com/articles/s41398-023-02464-9.pdf" TargetMode="External"/><Relationship Id="rId6" Type="http://schemas.openxmlformats.org/officeDocument/2006/relationships/hyperlink" Target="https://pmc.ncbi.nlm.nih.gov/articles/PMC10612553/pdf/IJPH-52-2138.pdf" TargetMode="External"/><Relationship Id="rId7" Type="http://schemas.openxmlformats.org/officeDocument/2006/relationships/hyperlink" Target="https://www.academia.edu/download/100333112/s10643-020-01126-520230327-1-d763hz.pdf"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Rectangle 42"/>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grpSp>
        <p:nvGrpSpPr>
          <p:cNvPr id="323" name="Group 44"/>
          <p:cNvGrpSpPr/>
          <p:nvPr/>
        </p:nvGrpSpPr>
        <p:grpSpPr>
          <a:xfrm>
            <a:off x="-6214" y="-2"/>
            <a:ext cx="12214828" cy="6858001"/>
            <a:chOff x="0" y="0"/>
            <a:chExt cx="12214827" cy="6858000"/>
          </a:xfrm>
        </p:grpSpPr>
        <p:sp>
          <p:nvSpPr>
            <p:cNvPr id="292" name="Straight Connector 11"/>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3" name="Straight Connector 45"/>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4" name="Straight Connector 13"/>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5" name="Straight Connector 14"/>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6" name="Straight Connector 15"/>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7" name="Straight Connector 16"/>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8" name="Straight Connector 17"/>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299" name="Straight Connector 18"/>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0" name="Straight Connector 19"/>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1" name="Straight Connector 20"/>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2" name="Straight Connector 21"/>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3" name="Straight Connector 22"/>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4" name="Straight Connector 23"/>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5" name="Straight Connector 24"/>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6" name="Straight Connector 25"/>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7" name="Straight Connector 26"/>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8" name="Straight Connector 27"/>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09" name="Straight Connector 28"/>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0" name="Straight Connector 29"/>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1" name="Straight Connector 30"/>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2" name="Straight Connector 31"/>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3" name="Straight Connector 32"/>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4" name="Straight Connector 33"/>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5" name="Straight Connector 34"/>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6" name="Straight Connector 35"/>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7" name="Straight Connector 36"/>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8" name="Straight Connector 37"/>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19" name="Straight Connector 38"/>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20" name="Straight Connector 39"/>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21" name="Straight Connector 40"/>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22" name="Straight Connector 41"/>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324" name="Title 1"/>
          <p:cNvSpPr txBox="1"/>
          <p:nvPr>
            <p:ph type="ctrTitle"/>
          </p:nvPr>
        </p:nvSpPr>
        <p:spPr>
          <a:xfrm>
            <a:off x="803682" y="1288005"/>
            <a:ext cx="10495906" cy="1395873"/>
          </a:xfrm>
          <a:prstGeom prst="rect">
            <a:avLst/>
          </a:prstGeom>
        </p:spPr>
        <p:txBody>
          <a:bodyPr/>
          <a:lstStyle/>
          <a:p>
            <a:pPr algn="ctr">
              <a:lnSpc>
                <a:spcPct val="150000"/>
              </a:lnSpc>
              <a:defRPr b="1" sz="1600">
                <a:latin typeface="Times New Roman"/>
                <a:ea typeface="Times New Roman"/>
                <a:cs typeface="Times New Roman"/>
                <a:sym typeface="Times New Roman"/>
              </a:defRPr>
            </a:pPr>
            <a:r>
              <a:t>Module name:</a:t>
            </a:r>
            <a:r>
              <a:rPr b="0"/>
              <a:t> Psychology in Health and Social Care</a:t>
            </a:r>
            <a:br>
              <a:rPr b="0"/>
            </a:br>
            <a:r>
              <a:t>Module code: </a:t>
            </a:r>
            <a:r>
              <a:rPr b="0"/>
              <a:t>LCHS4010</a:t>
            </a:r>
            <a:br>
              <a:rPr b="0"/>
            </a:br>
            <a:r>
              <a:t>Assignment: </a:t>
            </a:r>
            <a:r>
              <a:rPr b="0"/>
              <a:t>Component 1: Presentation</a:t>
            </a:r>
            <a:br>
              <a:rPr b="0"/>
            </a:br>
          </a:p>
        </p:txBody>
      </p:sp>
      <p:sp>
        <p:nvSpPr>
          <p:cNvPr id="325" name="Subtitle 2"/>
          <p:cNvSpPr txBox="1"/>
          <p:nvPr>
            <p:ph type="subTitle" sz="quarter" idx="1"/>
          </p:nvPr>
        </p:nvSpPr>
        <p:spPr>
          <a:xfrm>
            <a:off x="3576546" y="2461111"/>
            <a:ext cx="5398650" cy="1046415"/>
          </a:xfrm>
          <a:prstGeom prst="rect">
            <a:avLst/>
          </a:prstGeom>
        </p:spPr>
        <p:txBody>
          <a:bodyPr/>
          <a:lstStyle>
            <a:lvl1pPr algn="ctr">
              <a:lnSpc>
                <a:spcPct val="150000"/>
              </a:lnSpc>
              <a:defRPr b="1" sz="1800">
                <a:latin typeface="Times New Roman"/>
                <a:ea typeface="Times New Roman"/>
                <a:cs typeface="Times New Roman"/>
                <a:sym typeface="Times New Roman"/>
              </a:defRPr>
            </a:lvl1pPr>
          </a:lstStyle>
          <a:p>
            <a:pPr/>
            <a:r>
              <a:t>Examining Isaac’s Development applying Bowlby’s Attachment Theory</a:t>
            </a:r>
          </a:p>
        </p:txBody>
      </p:sp>
      <p:sp>
        <p:nvSpPr>
          <p:cNvPr id="326" name="Right Triangle 43"/>
          <p:cNvSpPr/>
          <p:nvPr/>
        </p:nvSpPr>
        <p:spPr>
          <a:xfrm rot="13500000">
            <a:off x="-279642" y="949992"/>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pic>
        <p:nvPicPr>
          <p:cNvPr id="327" name="Picture 46" descr="Picture 46"/>
          <p:cNvPicPr>
            <a:picLocks noChangeAspect="1"/>
          </p:cNvPicPr>
          <p:nvPr/>
        </p:nvPicPr>
        <p:blipFill>
          <a:blip r:embed="rId2">
            <a:extLst/>
          </a:blip>
          <a:srcRect l="0" t="49538" r="2" b="20955"/>
          <a:stretch>
            <a:fillRect/>
          </a:stretch>
        </p:blipFill>
        <p:spPr>
          <a:xfrm>
            <a:off x="-193195" y="3512357"/>
            <a:ext cx="12578390" cy="37115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6921" y="65"/>
                </a:moveTo>
                <a:cubicBezTo>
                  <a:pt x="18010" y="234"/>
                  <a:pt x="19239" y="656"/>
                  <a:pt x="20670" y="1414"/>
                </a:cubicBezTo>
                <a:lnTo>
                  <a:pt x="21600" y="1940"/>
                </a:lnTo>
                <a:lnTo>
                  <a:pt x="21600" y="21600"/>
                </a:lnTo>
                <a:lnTo>
                  <a:pt x="0" y="21600"/>
                </a:lnTo>
                <a:lnTo>
                  <a:pt x="0" y="6896"/>
                </a:lnTo>
                <a:lnTo>
                  <a:pt x="1511" y="6818"/>
                </a:lnTo>
                <a:cubicBezTo>
                  <a:pt x="8225" y="6104"/>
                  <a:pt x="10373" y="729"/>
                  <a:pt x="14873" y="49"/>
                </a:cubicBezTo>
                <a:lnTo>
                  <a:pt x="15570" y="0"/>
                </a:lnTo>
                <a:lnTo>
                  <a:pt x="16135" y="0"/>
                </a:lnTo>
                <a:close/>
              </a:path>
            </a:pathLst>
          </a:custGeom>
          <a:ln w="12700">
            <a:miter lim="400000"/>
          </a:ln>
        </p:spPr>
      </p:pic>
      <p:pic>
        <p:nvPicPr>
          <p:cNvPr id="328" name="image1.png" descr="image1.png"/>
          <p:cNvPicPr>
            <a:picLocks noChangeAspect="1"/>
          </p:cNvPicPr>
          <p:nvPr/>
        </p:nvPicPr>
        <p:blipFill>
          <a:blip r:embed="rId3">
            <a:extLst/>
          </a:blip>
          <a:stretch>
            <a:fillRect/>
          </a:stretch>
        </p:blipFill>
        <p:spPr>
          <a:xfrm>
            <a:off x="4624654" y="143126"/>
            <a:ext cx="3248026" cy="1000126"/>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0" name="Rectangle 8"/>
          <p:cNvSpPr/>
          <p:nvPr/>
        </p:nvSpPr>
        <p:spPr>
          <a:xfrm>
            <a:off x="0" y="0"/>
            <a:ext cx="12208613"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grpSp>
        <p:nvGrpSpPr>
          <p:cNvPr id="362" name="Group 10"/>
          <p:cNvGrpSpPr/>
          <p:nvPr/>
        </p:nvGrpSpPr>
        <p:grpSpPr>
          <a:xfrm>
            <a:off x="-6214" y="-2"/>
            <a:ext cx="12214828" cy="6858001"/>
            <a:chOff x="0" y="0"/>
            <a:chExt cx="12214827" cy="6858000"/>
          </a:xfrm>
        </p:grpSpPr>
        <p:sp>
          <p:nvSpPr>
            <p:cNvPr id="331" name="Straight Connector 11"/>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2" name="Straight Connector 12"/>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3" name="Straight Connector 13"/>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4" name="Straight Connector 14"/>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5" name="Straight Connector 15"/>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6" name="Straight Connector 16"/>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7" name="Straight Connector 17"/>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8" name="Straight Connector 18"/>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39" name="Straight Connector 19"/>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0" name="Straight Connector 20"/>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1" name="Straight Connector 21"/>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2" name="Straight Connector 22"/>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3" name="Straight Connector 23"/>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4" name="Straight Connector 24"/>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5" name="Straight Connector 25"/>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6" name="Straight Connector 26"/>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7" name="Straight Connector 27"/>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8" name="Straight Connector 28"/>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49" name="Straight Connector 29"/>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0" name="Straight Connector 30"/>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1" name="Straight Connector 31"/>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2" name="Straight Connector 32"/>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3" name="Straight Connector 33"/>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4" name="Straight Connector 34"/>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5" name="Straight Connector 35"/>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6" name="Straight Connector 36"/>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7" name="Straight Connector 37"/>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8" name="Straight Connector 38"/>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59" name="Straight Connector 39"/>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60" name="Straight Connector 40"/>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61" name="Straight Connector 41"/>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363" name="Freeform: Shape 43"/>
          <p:cNvSpPr/>
          <p:nvPr/>
        </p:nvSpPr>
        <p:spPr>
          <a:xfrm rot="16200000">
            <a:off x="2133265" y="-2152220"/>
            <a:ext cx="6858001" cy="11162440"/>
          </a:xfrm>
          <a:custGeom>
            <a:avLst/>
            <a:gdLst/>
            <a:ahLst/>
            <a:cxnLst>
              <a:cxn ang="0">
                <a:pos x="wd2" y="hd2"/>
              </a:cxn>
              <a:cxn ang="5400000">
                <a:pos x="wd2" y="hd2"/>
              </a:cxn>
              <a:cxn ang="10800000">
                <a:pos x="wd2" y="hd2"/>
              </a:cxn>
              <a:cxn ang="16200000">
                <a:pos x="wd2" y="hd2"/>
              </a:cxn>
            </a:cxnLst>
            <a:rect l="0" t="0" r="r" b="b"/>
            <a:pathLst>
              <a:path w="21600" h="20614" fill="norm" stroke="1" extrusionOk="0">
                <a:moveTo>
                  <a:pt x="21600" y="0"/>
                </a:moveTo>
                <a:lnTo>
                  <a:pt x="21600" y="13103"/>
                </a:lnTo>
                <a:lnTo>
                  <a:pt x="21600" y="13103"/>
                </a:lnTo>
                <a:lnTo>
                  <a:pt x="21600" y="19094"/>
                </a:lnTo>
                <a:cubicBezTo>
                  <a:pt x="10800" y="19094"/>
                  <a:pt x="10800" y="21600"/>
                  <a:pt x="0" y="20176"/>
                </a:cubicBezTo>
                <a:lnTo>
                  <a:pt x="0" y="0"/>
                </a:lnTo>
                <a:close/>
              </a:path>
            </a:pathLst>
          </a:custGeom>
          <a:solidFill>
            <a:srgbClr val="000000"/>
          </a:solidFill>
          <a:ln w="12700">
            <a:miter lim="400000"/>
          </a:ln>
        </p:spPr>
        <p:txBody>
          <a:bodyPr lIns="45719" rIns="45719" anchor="ctr"/>
          <a:lstStyle/>
          <a:p>
            <a:pPr algn="ctr">
              <a:defRPr>
                <a:solidFill>
                  <a:srgbClr val="FFFFFF"/>
                </a:solidFill>
              </a:defRPr>
            </a:pPr>
          </a:p>
        </p:txBody>
      </p:sp>
      <p:pic>
        <p:nvPicPr>
          <p:cNvPr id="364" name="Picture 3" descr="Picture 3"/>
          <p:cNvPicPr>
            <a:picLocks noChangeAspect="1"/>
          </p:cNvPicPr>
          <p:nvPr/>
        </p:nvPicPr>
        <p:blipFill>
          <a:blip r:embed="rId3">
            <a:alphaModFix amt="60000"/>
            <a:extLst/>
          </a:blip>
          <a:srcRect l="0" t="18119" r="0" b="0"/>
          <a:stretch>
            <a:fillRect/>
          </a:stretch>
        </p:blipFill>
        <p:spPr>
          <a:xfrm>
            <a:off x="-23208" y="10"/>
            <a:ext cx="11167258" cy="6857906"/>
          </a:xfrm>
          <a:custGeom>
            <a:avLst/>
            <a:gdLst/>
            <a:ahLst/>
            <a:cxnLst>
              <a:cxn ang="0">
                <a:pos x="wd2" y="hd2"/>
              </a:cxn>
              <a:cxn ang="5400000">
                <a:pos x="wd2" y="hd2"/>
              </a:cxn>
              <a:cxn ang="10800000">
                <a:pos x="wd2" y="hd2"/>
              </a:cxn>
              <a:cxn ang="16200000">
                <a:pos x="wd2" y="hd2"/>
              </a:cxn>
            </a:cxnLst>
            <a:rect l="0" t="0" r="r" b="b"/>
            <a:pathLst>
              <a:path w="20660" h="21600" fill="norm" stroke="1" extrusionOk="0">
                <a:moveTo>
                  <a:pt x="19151" y="971"/>
                </a:moveTo>
                <a:cubicBezTo>
                  <a:pt x="19296" y="10800"/>
                  <a:pt x="21600" y="11127"/>
                  <a:pt x="20224" y="21589"/>
                </a:cubicBezTo>
                <a:lnTo>
                  <a:pt x="12829" y="21589"/>
                </a:lnTo>
                <a:lnTo>
                  <a:pt x="12829" y="21600"/>
                </a:lnTo>
                <a:lnTo>
                  <a:pt x="0" y="21600"/>
                </a:lnTo>
                <a:lnTo>
                  <a:pt x="0" y="0"/>
                </a:lnTo>
                <a:lnTo>
                  <a:pt x="19144" y="0"/>
                </a:lnTo>
                <a:close/>
              </a:path>
            </a:pathLst>
          </a:custGeom>
          <a:ln w="12700">
            <a:miter lim="400000"/>
          </a:ln>
        </p:spPr>
      </p:pic>
      <p:sp>
        <p:nvSpPr>
          <p:cNvPr id="365" name="Title 1"/>
          <p:cNvSpPr txBox="1"/>
          <p:nvPr>
            <p:ph type="title"/>
          </p:nvPr>
        </p:nvSpPr>
        <p:spPr>
          <a:xfrm>
            <a:off x="691078" y="725950"/>
            <a:ext cx="8351996" cy="1375334"/>
          </a:xfrm>
          <a:prstGeom prst="rect">
            <a:avLst/>
          </a:prstGeom>
        </p:spPr>
        <p:txBody>
          <a:bodyPr/>
          <a:lstStyle/>
          <a:p>
            <a:pPr algn="ctr">
              <a:lnSpc>
                <a:spcPct val="90000"/>
              </a:lnSpc>
              <a:defRPr b="1">
                <a:solidFill>
                  <a:srgbClr val="FFFFFF"/>
                </a:solidFill>
                <a:latin typeface="Times New Roman"/>
                <a:ea typeface="Times New Roman"/>
                <a:cs typeface="Times New Roman"/>
                <a:sym typeface="Times New Roman"/>
              </a:defRPr>
            </a:pPr>
            <a:r>
              <a:t>Introduction</a:t>
            </a:r>
            <a:br/>
          </a:p>
        </p:txBody>
      </p:sp>
      <p:sp>
        <p:nvSpPr>
          <p:cNvPr id="366" name="Content Placeholder 2"/>
          <p:cNvSpPr txBox="1"/>
          <p:nvPr>
            <p:ph type="body" sz="half" idx="1"/>
          </p:nvPr>
        </p:nvSpPr>
        <p:spPr>
          <a:xfrm>
            <a:off x="691078" y="2340130"/>
            <a:ext cx="6385207" cy="3822453"/>
          </a:xfrm>
          <a:prstGeom prst="rect">
            <a:avLst/>
          </a:prstGeom>
        </p:spPr>
        <p:txBody>
          <a:bodyPr/>
          <a:lstStyle/>
          <a:p>
            <a:pPr algn="just">
              <a:lnSpc>
                <a:spcPct val="150000"/>
              </a:lnSpc>
              <a:defRPr sz="2400">
                <a:solidFill>
                  <a:srgbClr val="FFFFFF"/>
                </a:solidFill>
                <a:latin typeface="Times New Roman"/>
                <a:ea typeface="Times New Roman"/>
                <a:cs typeface="Times New Roman"/>
                <a:sym typeface="Times New Roman"/>
              </a:defRPr>
            </a:pPr>
            <a:r>
              <a:t>Isaac is a 4-year-old boy living in Children’s Centre. </a:t>
            </a:r>
          </a:p>
          <a:p>
            <a:pPr algn="just">
              <a:lnSpc>
                <a:spcPct val="150000"/>
              </a:lnSpc>
              <a:defRPr sz="2400">
                <a:solidFill>
                  <a:srgbClr val="FFFFFF"/>
                </a:solidFill>
                <a:latin typeface="Times New Roman"/>
                <a:ea typeface="Times New Roman"/>
                <a:cs typeface="Times New Roman"/>
                <a:sym typeface="Times New Roman"/>
              </a:defRPr>
            </a:pPr>
            <a:r>
              <a:t>His mother is a single mother and also has post-natal depression, </a:t>
            </a:r>
          </a:p>
          <a:p>
            <a:pPr algn="just">
              <a:lnSpc>
                <a:spcPct val="150000"/>
              </a:lnSpc>
              <a:defRPr sz="2400">
                <a:solidFill>
                  <a:srgbClr val="FFFFFF"/>
                </a:solidFill>
                <a:latin typeface="Times New Roman"/>
                <a:ea typeface="Times New Roman"/>
                <a:cs typeface="Times New Roman"/>
                <a:sym typeface="Times New Roman"/>
              </a:defRPr>
            </a:pPr>
            <a:r>
              <a:t>Bowlby’s Attachment Theory and examining early experiences of Isaac.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0" name="Rectangle 48"/>
          <p:cNvSpPr/>
          <p:nvPr/>
        </p:nvSpPr>
        <p:spPr>
          <a:xfrm>
            <a:off x="0" y="0"/>
            <a:ext cx="12192000" cy="685800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371" name="Freeform: Shape 50"/>
          <p:cNvSpPr/>
          <p:nvPr/>
        </p:nvSpPr>
        <p:spPr>
          <a:xfrm>
            <a:off x="-9380" y="2882524"/>
            <a:ext cx="12184767" cy="3975477"/>
          </a:xfrm>
          <a:custGeom>
            <a:avLst/>
            <a:gdLst/>
            <a:ahLst/>
            <a:cxnLst>
              <a:cxn ang="0">
                <a:pos x="wd2" y="hd2"/>
              </a:cxn>
              <a:cxn ang="5400000">
                <a:pos x="wd2" y="hd2"/>
              </a:cxn>
              <a:cxn ang="10800000">
                <a:pos x="wd2" y="hd2"/>
              </a:cxn>
              <a:cxn ang="16200000">
                <a:pos x="wd2" y="hd2"/>
              </a:cxn>
            </a:cxnLst>
            <a:rect l="0" t="0" r="r" b="b"/>
            <a:pathLst>
              <a:path w="21600" h="21564" fill="norm" stroke="1" extrusionOk="0">
                <a:moveTo>
                  <a:pt x="15847" y="0"/>
                </a:moveTo>
                <a:cubicBezTo>
                  <a:pt x="17181" y="9"/>
                  <a:pt x="18728" y="362"/>
                  <a:pt x="20632" y="1222"/>
                </a:cubicBezTo>
                <a:lnTo>
                  <a:pt x="21600" y="1688"/>
                </a:lnTo>
                <a:lnTo>
                  <a:pt x="21600" y="21564"/>
                </a:lnTo>
                <a:lnTo>
                  <a:pt x="0" y="21564"/>
                </a:lnTo>
                <a:lnTo>
                  <a:pt x="0" y="5886"/>
                </a:lnTo>
                <a:lnTo>
                  <a:pt x="978" y="5858"/>
                </a:lnTo>
                <a:cubicBezTo>
                  <a:pt x="8595" y="5422"/>
                  <a:pt x="10510" y="-36"/>
                  <a:pt x="15847" y="0"/>
                </a:cubicBezTo>
                <a:close/>
              </a:path>
            </a:pathLst>
          </a:custGeom>
          <a:solidFill>
            <a:srgbClr val="FFFFFF"/>
          </a:solidFill>
          <a:ln w="12700">
            <a:miter lim="400000"/>
          </a:ln>
        </p:spPr>
        <p:txBody>
          <a:bodyPr lIns="45719" rIns="45719" anchor="ctr"/>
          <a:lstStyle/>
          <a:p>
            <a:pPr algn="ctr">
              <a:defRPr>
                <a:solidFill>
                  <a:srgbClr val="FFFFFF"/>
                </a:solidFill>
              </a:defRPr>
            </a:pPr>
          </a:p>
        </p:txBody>
      </p:sp>
      <p:grpSp>
        <p:nvGrpSpPr>
          <p:cNvPr id="403" name="Group 52"/>
          <p:cNvGrpSpPr/>
          <p:nvPr/>
        </p:nvGrpSpPr>
        <p:grpSpPr>
          <a:xfrm>
            <a:off x="-6214" y="-2"/>
            <a:ext cx="12214828" cy="6858001"/>
            <a:chOff x="0" y="0"/>
            <a:chExt cx="12214827" cy="6858000"/>
          </a:xfrm>
        </p:grpSpPr>
        <p:sp>
          <p:nvSpPr>
            <p:cNvPr id="372" name="Straight Connector 53"/>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3" name="Straight Connector 54"/>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4" name="Straight Connector 55"/>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5" name="Straight Connector 56"/>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6" name="Straight Connector 57"/>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7" name="Straight Connector 58"/>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8" name="Straight Connector 59"/>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79" name="Straight Connector 60"/>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0" name="Straight Connector 61"/>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1" name="Straight Connector 62"/>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2" name="Straight Connector 63"/>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3" name="Straight Connector 64"/>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4" name="Straight Connector 65"/>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5" name="Straight Connector 66"/>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6" name="Straight Connector 67"/>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7" name="Straight Connector 68"/>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8" name="Straight Connector 69"/>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89" name="Straight Connector 70"/>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0" name="Straight Connector 71"/>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1" name="Straight Connector 72"/>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2" name="Straight Connector 73"/>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3" name="Straight Connector 74"/>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4" name="Straight Connector 75"/>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5" name="Straight Connector 76"/>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6" name="Straight Connector 77"/>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7" name="Straight Connector 78"/>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8" name="Straight Connector 79"/>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399" name="Straight Connector 80"/>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00" name="Straight Connector 81"/>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01" name="Straight Connector 82"/>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02" name="Straight Connector 83"/>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404" name="Right Triangle 85"/>
          <p:cNvSpPr/>
          <p:nvPr/>
        </p:nvSpPr>
        <p:spPr>
          <a:xfrm rot="13500000">
            <a:off x="-281089" y="1512394"/>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405" name="Title 1"/>
          <p:cNvSpPr txBox="1"/>
          <p:nvPr>
            <p:ph type="title"/>
          </p:nvPr>
        </p:nvSpPr>
        <p:spPr>
          <a:xfrm>
            <a:off x="684222" y="968989"/>
            <a:ext cx="10611629" cy="1651381"/>
          </a:xfrm>
          <a:prstGeom prst="rect">
            <a:avLst/>
          </a:prstGeom>
        </p:spPr>
        <p:txBody>
          <a:bodyPr anchor="ctr"/>
          <a:lstStyle/>
          <a:p>
            <a:pPr algn="ctr">
              <a:defRPr b="1">
                <a:latin typeface="Times New Roman"/>
                <a:ea typeface="Times New Roman"/>
                <a:cs typeface="Times New Roman"/>
                <a:sym typeface="Times New Roman"/>
              </a:defRPr>
            </a:pPr>
            <a:r>
              <a:t>Bowlby’s Attachment Theory </a:t>
            </a:r>
            <a:br/>
          </a:p>
        </p:txBody>
      </p:sp>
      <p:sp>
        <p:nvSpPr>
          <p:cNvPr id="406" name="Content Placeholder 2"/>
          <p:cNvSpPr txBox="1"/>
          <p:nvPr>
            <p:ph type="body" sz="half" idx="1"/>
          </p:nvPr>
        </p:nvSpPr>
        <p:spPr>
          <a:xfrm>
            <a:off x="6076281" y="2764171"/>
            <a:ext cx="5415518" cy="3789707"/>
          </a:xfrm>
          <a:prstGeom prst="rect">
            <a:avLst/>
          </a:prstGeom>
        </p:spPr>
        <p:txBody>
          <a:bodyPr anchor="ctr"/>
          <a:lstStyle/>
          <a:p>
            <a:pPr algn="just">
              <a:lnSpc>
                <a:spcPct val="150000"/>
              </a:lnSpc>
              <a:defRPr>
                <a:latin typeface="Times New Roman"/>
                <a:ea typeface="Times New Roman"/>
                <a:cs typeface="Times New Roman"/>
                <a:sym typeface="Times New Roman"/>
              </a:defRPr>
            </a:pPr>
            <a:r>
              <a:t>Bowlby's theory comprises four stages (ClevelandClinic, 2025). </a:t>
            </a:r>
          </a:p>
          <a:p>
            <a:pPr algn="just">
              <a:lnSpc>
                <a:spcPct val="150000"/>
              </a:lnSpc>
              <a:defRPr>
                <a:latin typeface="Times New Roman"/>
                <a:ea typeface="Times New Roman"/>
                <a:cs typeface="Times New Roman"/>
                <a:sym typeface="Times New Roman"/>
              </a:defRPr>
            </a:pPr>
            <a:r>
              <a:t>Isaac belongs to the fourth stage. </a:t>
            </a:r>
          </a:p>
          <a:p>
            <a:pPr algn="just">
              <a:lnSpc>
                <a:spcPct val="150000"/>
              </a:lnSpc>
              <a:defRPr>
                <a:latin typeface="Times New Roman"/>
                <a:ea typeface="Times New Roman"/>
                <a:cs typeface="Times New Roman"/>
                <a:sym typeface="Times New Roman"/>
              </a:defRPr>
            </a:pPr>
            <a:r>
              <a:t>Theory explains emotional connections and early years. </a:t>
            </a:r>
          </a:p>
        </p:txBody>
      </p:sp>
      <p:pic>
        <p:nvPicPr>
          <p:cNvPr id="407" name="Picture 4" descr="Picture 4"/>
          <p:cNvPicPr>
            <a:picLocks noChangeAspect="1"/>
          </p:cNvPicPr>
          <p:nvPr/>
        </p:nvPicPr>
        <p:blipFill>
          <a:blip r:embed="rId3">
            <a:extLst/>
          </a:blip>
          <a:stretch>
            <a:fillRect/>
          </a:stretch>
        </p:blipFill>
        <p:spPr>
          <a:xfrm>
            <a:off x="2186038" y="2884571"/>
            <a:ext cx="2422355" cy="3251484"/>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1" name="Rectangle 47"/>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412" name="Freeform: Shape 11"/>
          <p:cNvSpPr/>
          <p:nvPr/>
        </p:nvSpPr>
        <p:spPr>
          <a:xfrm flipV="1" rot="5400000">
            <a:off x="5552244" y="224447"/>
            <a:ext cx="6857997" cy="6409098"/>
          </a:xfrm>
          <a:custGeom>
            <a:avLst/>
            <a:gdLst/>
            <a:ahLst/>
            <a:cxnLst>
              <a:cxn ang="0">
                <a:pos x="wd2" y="hd2"/>
              </a:cxn>
              <a:cxn ang="5400000">
                <a:pos x="wd2" y="hd2"/>
              </a:cxn>
              <a:cxn ang="10800000">
                <a:pos x="wd2" y="hd2"/>
              </a:cxn>
              <a:cxn ang="16200000">
                <a:pos x="wd2" y="hd2"/>
              </a:cxn>
            </a:cxnLst>
            <a:rect l="0" t="0" r="r" b="b"/>
            <a:pathLst>
              <a:path w="21600" h="21577" fill="norm" stroke="1" extrusionOk="0">
                <a:moveTo>
                  <a:pt x="0" y="9932"/>
                </a:moveTo>
                <a:lnTo>
                  <a:pt x="0" y="17846"/>
                </a:lnTo>
                <a:lnTo>
                  <a:pt x="0" y="17846"/>
                </a:lnTo>
                <a:lnTo>
                  <a:pt x="0" y="21577"/>
                </a:lnTo>
                <a:lnTo>
                  <a:pt x="21600" y="21577"/>
                </a:lnTo>
                <a:lnTo>
                  <a:pt x="21600" y="1080"/>
                </a:lnTo>
                <a:lnTo>
                  <a:pt x="20632" y="782"/>
                </a:lnTo>
                <a:cubicBezTo>
                  <a:pt x="18728" y="232"/>
                  <a:pt x="17181" y="6"/>
                  <a:pt x="15847" y="0"/>
                </a:cubicBezTo>
                <a:cubicBezTo>
                  <a:pt x="10510" y="-23"/>
                  <a:pt x="8595" y="3470"/>
                  <a:pt x="978" y="3749"/>
                </a:cubicBezTo>
                <a:lnTo>
                  <a:pt x="0" y="3767"/>
                </a:lnTo>
                <a:lnTo>
                  <a:pt x="0" y="9932"/>
                </a:lnTo>
                <a:close/>
              </a:path>
            </a:pathLst>
          </a:custGeom>
          <a:solidFill>
            <a:srgbClr val="FFFFFF"/>
          </a:solidFill>
          <a:ln w="12700">
            <a:miter lim="400000"/>
          </a:ln>
        </p:spPr>
        <p:txBody>
          <a:bodyPr lIns="45719" rIns="45719" anchor="ctr"/>
          <a:lstStyle/>
          <a:p>
            <a:pPr algn="ctr">
              <a:defRPr>
                <a:solidFill>
                  <a:srgbClr val="FFFFFF"/>
                </a:solidFill>
              </a:defRPr>
            </a:pPr>
          </a:p>
        </p:txBody>
      </p:sp>
      <p:grpSp>
        <p:nvGrpSpPr>
          <p:cNvPr id="444" name="Group 13"/>
          <p:cNvGrpSpPr/>
          <p:nvPr/>
        </p:nvGrpSpPr>
        <p:grpSpPr>
          <a:xfrm>
            <a:off x="-6214" y="-2"/>
            <a:ext cx="12214828" cy="6858001"/>
            <a:chOff x="0" y="0"/>
            <a:chExt cx="12214827" cy="6858000"/>
          </a:xfrm>
        </p:grpSpPr>
        <p:sp>
          <p:nvSpPr>
            <p:cNvPr id="413" name="Straight Connector 14"/>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14" name="Straight Connector 15"/>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15" name="Straight Connector 16"/>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16" name="Straight Connector 17"/>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17" name="Straight Connector 18"/>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18" name="Straight Connector 19"/>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19" name="Straight Connector 20"/>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0" name="Straight Connector 21"/>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1" name="Straight Connector 22"/>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2" name="Straight Connector 23"/>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3" name="Straight Connector 24"/>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4" name="Straight Connector 25"/>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5" name="Straight Connector 26"/>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6" name="Straight Connector 27"/>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7" name="Straight Connector 28"/>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8" name="Straight Connector 29"/>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29" name="Straight Connector 30"/>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0" name="Straight Connector 31"/>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1" name="Straight Connector 32"/>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2" name="Straight Connector 33"/>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3" name="Straight Connector 34"/>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4" name="Straight Connector 35"/>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5" name="Straight Connector 36"/>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6" name="Straight Connector 37"/>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7" name="Straight Connector 38"/>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8" name="Straight Connector 39"/>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39" name="Straight Connector 40"/>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40" name="Straight Connector 41"/>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41" name="Straight Connector 42"/>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42" name="Straight Connector 43"/>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43" name="Straight Connector 49"/>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445" name="Right Triangle 46"/>
          <p:cNvSpPr/>
          <p:nvPr/>
        </p:nvSpPr>
        <p:spPr>
          <a:xfrm rot="13500000">
            <a:off x="-281095" y="1525300"/>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446" name="Title 1"/>
          <p:cNvSpPr txBox="1"/>
          <p:nvPr>
            <p:ph type="title"/>
          </p:nvPr>
        </p:nvSpPr>
        <p:spPr>
          <a:xfrm>
            <a:off x="691078" y="725950"/>
            <a:ext cx="5408029" cy="1442465"/>
          </a:xfrm>
          <a:prstGeom prst="rect">
            <a:avLst/>
          </a:prstGeom>
        </p:spPr>
        <p:txBody>
          <a:bodyPr/>
          <a:lstStyle/>
          <a:p>
            <a:pPr algn="ctr">
              <a:lnSpc>
                <a:spcPct val="90000"/>
              </a:lnSpc>
              <a:defRPr b="1" sz="3100">
                <a:latin typeface="Times New Roman"/>
                <a:ea typeface="Times New Roman"/>
                <a:cs typeface="Times New Roman"/>
                <a:sym typeface="Times New Roman"/>
              </a:defRPr>
            </a:pPr>
            <a:r>
              <a:t>Using Bowlby’s Theory to Isaac</a:t>
            </a:r>
            <a:br/>
          </a:p>
        </p:txBody>
      </p:sp>
      <p:sp>
        <p:nvSpPr>
          <p:cNvPr id="447" name="Content Placeholder 2"/>
          <p:cNvSpPr txBox="1"/>
          <p:nvPr>
            <p:ph type="body" sz="half" idx="1"/>
          </p:nvPr>
        </p:nvSpPr>
        <p:spPr>
          <a:xfrm>
            <a:off x="691078" y="2340130"/>
            <a:ext cx="4424635" cy="3791920"/>
          </a:xfrm>
          <a:prstGeom prst="rect">
            <a:avLst/>
          </a:prstGeom>
        </p:spPr>
        <p:txBody>
          <a:bodyPr/>
          <a:lstStyle/>
          <a:p>
            <a:pPr algn="just">
              <a:lnSpc>
                <a:spcPct val="150000"/>
              </a:lnSpc>
              <a:defRPr>
                <a:latin typeface="Times New Roman"/>
                <a:ea typeface="Times New Roman"/>
                <a:cs typeface="Times New Roman"/>
                <a:sym typeface="Times New Roman"/>
              </a:defRPr>
            </a:pPr>
            <a:r>
              <a:t>Isaac has encountered a completely disrupted childcare. </a:t>
            </a:r>
          </a:p>
          <a:p>
            <a:pPr algn="just">
              <a:lnSpc>
                <a:spcPct val="150000"/>
              </a:lnSpc>
              <a:defRPr>
                <a:latin typeface="Times New Roman"/>
                <a:ea typeface="Times New Roman"/>
                <a:cs typeface="Times New Roman"/>
                <a:sym typeface="Times New Roman"/>
              </a:defRPr>
            </a:pPr>
            <a:r>
              <a:t>There is the negative impact caused due to maternal mental health. </a:t>
            </a:r>
          </a:p>
          <a:p>
            <a:pPr algn="just">
              <a:lnSpc>
                <a:spcPct val="150000"/>
              </a:lnSpc>
              <a:defRPr>
                <a:latin typeface="Times New Roman"/>
                <a:ea typeface="Times New Roman"/>
                <a:cs typeface="Times New Roman"/>
                <a:sym typeface="Times New Roman"/>
              </a:defRPr>
            </a:pPr>
            <a:r>
              <a:t>Negative influences on emotional responses, low social interaction and language concerns. </a:t>
            </a:r>
          </a:p>
        </p:txBody>
      </p:sp>
      <p:pic>
        <p:nvPicPr>
          <p:cNvPr id="448" name="Picture 4" descr="Picture 4"/>
          <p:cNvPicPr>
            <a:picLocks noChangeAspect="1"/>
          </p:cNvPicPr>
          <p:nvPr/>
        </p:nvPicPr>
        <p:blipFill>
          <a:blip r:embed="rId3">
            <a:extLst/>
          </a:blip>
          <a:stretch>
            <a:fillRect/>
          </a:stretch>
        </p:blipFill>
        <p:spPr>
          <a:xfrm>
            <a:off x="7087093" y="1781622"/>
            <a:ext cx="4401656" cy="3301242"/>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2" name="Rectangle 8"/>
          <p:cNvSpPr/>
          <p:nvPr/>
        </p:nvSpPr>
        <p:spPr>
          <a:xfrm>
            <a:off x="0" y="0"/>
            <a:ext cx="12192000" cy="685800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453" name="Freeform: Shape 10"/>
          <p:cNvSpPr/>
          <p:nvPr/>
        </p:nvSpPr>
        <p:spPr>
          <a:xfrm>
            <a:off x="-9380" y="2882524"/>
            <a:ext cx="12184767" cy="3975477"/>
          </a:xfrm>
          <a:custGeom>
            <a:avLst/>
            <a:gdLst/>
            <a:ahLst/>
            <a:cxnLst>
              <a:cxn ang="0">
                <a:pos x="wd2" y="hd2"/>
              </a:cxn>
              <a:cxn ang="5400000">
                <a:pos x="wd2" y="hd2"/>
              </a:cxn>
              <a:cxn ang="10800000">
                <a:pos x="wd2" y="hd2"/>
              </a:cxn>
              <a:cxn ang="16200000">
                <a:pos x="wd2" y="hd2"/>
              </a:cxn>
            </a:cxnLst>
            <a:rect l="0" t="0" r="r" b="b"/>
            <a:pathLst>
              <a:path w="21600" h="21564" fill="norm" stroke="1" extrusionOk="0">
                <a:moveTo>
                  <a:pt x="15847" y="0"/>
                </a:moveTo>
                <a:cubicBezTo>
                  <a:pt x="17181" y="9"/>
                  <a:pt x="18728" y="362"/>
                  <a:pt x="20632" y="1222"/>
                </a:cubicBezTo>
                <a:lnTo>
                  <a:pt x="21600" y="1688"/>
                </a:lnTo>
                <a:lnTo>
                  <a:pt x="21600" y="21564"/>
                </a:lnTo>
                <a:lnTo>
                  <a:pt x="0" y="21564"/>
                </a:lnTo>
                <a:lnTo>
                  <a:pt x="0" y="5886"/>
                </a:lnTo>
                <a:lnTo>
                  <a:pt x="978" y="5858"/>
                </a:lnTo>
                <a:cubicBezTo>
                  <a:pt x="8595" y="5422"/>
                  <a:pt x="10510" y="-36"/>
                  <a:pt x="15847" y="0"/>
                </a:cubicBezTo>
                <a:close/>
              </a:path>
            </a:pathLst>
          </a:custGeom>
          <a:solidFill>
            <a:srgbClr val="FFFFFF"/>
          </a:solidFill>
          <a:ln w="12700">
            <a:miter lim="400000"/>
          </a:ln>
        </p:spPr>
        <p:txBody>
          <a:bodyPr lIns="45719" rIns="45719" anchor="ctr"/>
          <a:lstStyle/>
          <a:p>
            <a:pPr algn="ctr">
              <a:defRPr>
                <a:solidFill>
                  <a:srgbClr val="FFFFFF"/>
                </a:solidFill>
              </a:defRPr>
            </a:pPr>
          </a:p>
        </p:txBody>
      </p:sp>
      <p:grpSp>
        <p:nvGrpSpPr>
          <p:cNvPr id="485" name="Group 12"/>
          <p:cNvGrpSpPr/>
          <p:nvPr/>
        </p:nvGrpSpPr>
        <p:grpSpPr>
          <a:xfrm>
            <a:off x="-6214" y="-2"/>
            <a:ext cx="12214828" cy="6858001"/>
            <a:chOff x="0" y="0"/>
            <a:chExt cx="12214827" cy="6858000"/>
          </a:xfrm>
        </p:grpSpPr>
        <p:sp>
          <p:nvSpPr>
            <p:cNvPr id="454" name="Straight Connector 13"/>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55" name="Straight Connector 14"/>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56" name="Straight Connector 15"/>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57" name="Straight Connector 16"/>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58" name="Straight Connector 17"/>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59" name="Straight Connector 18"/>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0" name="Straight Connector 19"/>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1" name="Straight Connector 20"/>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2" name="Straight Connector 21"/>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3" name="Straight Connector 22"/>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4" name="Straight Connector 23"/>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5" name="Straight Connector 24"/>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6" name="Straight Connector 25"/>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7" name="Straight Connector 26"/>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8" name="Straight Connector 27"/>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69" name="Straight Connector 28"/>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0" name="Straight Connector 29"/>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1" name="Straight Connector 30"/>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2" name="Straight Connector 31"/>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3" name="Straight Connector 32"/>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4" name="Straight Connector 33"/>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5" name="Straight Connector 34"/>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6" name="Straight Connector 35"/>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7" name="Straight Connector 36"/>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8" name="Straight Connector 37"/>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79" name="Straight Connector 38"/>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80" name="Straight Connector 39"/>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81" name="Straight Connector 40"/>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82" name="Straight Connector 41"/>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83" name="Straight Connector 42"/>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84" name="Straight Connector 43"/>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486" name="Right Triangle 45"/>
          <p:cNvSpPr/>
          <p:nvPr/>
        </p:nvSpPr>
        <p:spPr>
          <a:xfrm rot="13500000">
            <a:off x="-281089" y="1512394"/>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487" name="Title 1"/>
          <p:cNvSpPr txBox="1"/>
          <p:nvPr>
            <p:ph type="title"/>
          </p:nvPr>
        </p:nvSpPr>
        <p:spPr>
          <a:xfrm>
            <a:off x="684222" y="968989"/>
            <a:ext cx="10611629" cy="1651381"/>
          </a:xfrm>
          <a:prstGeom prst="rect">
            <a:avLst/>
          </a:prstGeom>
        </p:spPr>
        <p:txBody>
          <a:bodyPr anchor="ctr"/>
          <a:lstStyle/>
          <a:p>
            <a:pPr algn="ctr">
              <a:defRPr b="1">
                <a:latin typeface="Times New Roman"/>
                <a:ea typeface="Times New Roman"/>
                <a:cs typeface="Times New Roman"/>
                <a:sym typeface="Times New Roman"/>
              </a:defRPr>
            </a:pPr>
            <a:r>
              <a:t>Nature and Nurture</a:t>
            </a:r>
            <a:br/>
          </a:p>
        </p:txBody>
      </p:sp>
      <p:sp>
        <p:nvSpPr>
          <p:cNvPr id="488" name="Content Placeholder 2"/>
          <p:cNvSpPr txBox="1"/>
          <p:nvPr>
            <p:ph type="body" sz="half" idx="1"/>
          </p:nvPr>
        </p:nvSpPr>
        <p:spPr>
          <a:xfrm>
            <a:off x="6577737" y="2893474"/>
            <a:ext cx="5222993" cy="3527056"/>
          </a:xfrm>
          <a:prstGeom prst="rect">
            <a:avLst/>
          </a:prstGeom>
        </p:spPr>
        <p:txBody>
          <a:bodyPr anchor="ctr"/>
          <a:lstStyle/>
          <a:p>
            <a:pPr algn="just">
              <a:lnSpc>
                <a:spcPct val="135000"/>
              </a:lnSpc>
              <a:defRPr sz="1700">
                <a:latin typeface="Times New Roman"/>
                <a:ea typeface="Times New Roman"/>
                <a:cs typeface="Times New Roman"/>
                <a:sym typeface="Times New Roman"/>
              </a:defRPr>
            </a:pPr>
            <a:r>
              <a:t>The concept of nature implies biological influences inherent in a person (Szymkowicz </a:t>
            </a:r>
            <a:r>
              <a:rPr i="1"/>
              <a:t>et al</a:t>
            </a:r>
            <a:r>
              <a:t>., 2023). </a:t>
            </a:r>
          </a:p>
          <a:p>
            <a:pPr algn="just">
              <a:lnSpc>
                <a:spcPct val="135000"/>
              </a:lnSpc>
              <a:defRPr sz="1700">
                <a:latin typeface="Times New Roman"/>
                <a:ea typeface="Times New Roman"/>
                <a:cs typeface="Times New Roman"/>
                <a:sym typeface="Times New Roman"/>
              </a:defRPr>
            </a:pPr>
            <a:r>
              <a:t>Sensitive temperament can be part of Isaac’s nature.</a:t>
            </a:r>
          </a:p>
          <a:p>
            <a:pPr algn="just">
              <a:lnSpc>
                <a:spcPct val="135000"/>
              </a:lnSpc>
              <a:defRPr sz="1700">
                <a:latin typeface="Times New Roman"/>
                <a:ea typeface="Times New Roman"/>
                <a:cs typeface="Times New Roman"/>
                <a:sym typeface="Times New Roman"/>
              </a:defRPr>
            </a:pPr>
            <a:r>
              <a:t>Nurtures include the external and environmental influences. </a:t>
            </a:r>
          </a:p>
          <a:p>
            <a:pPr algn="just">
              <a:lnSpc>
                <a:spcPct val="135000"/>
              </a:lnSpc>
              <a:defRPr sz="1700">
                <a:latin typeface="Times New Roman"/>
                <a:ea typeface="Times New Roman"/>
                <a:cs typeface="Times New Roman"/>
                <a:sym typeface="Times New Roman"/>
              </a:defRPr>
            </a:pPr>
            <a:r>
              <a:t>Early relationships and influences are more seen in Isaac. </a:t>
            </a:r>
          </a:p>
        </p:txBody>
      </p:sp>
      <p:pic>
        <p:nvPicPr>
          <p:cNvPr id="489" name="Picture 3" descr="Picture 3"/>
          <p:cNvPicPr>
            <a:picLocks noChangeAspect="1"/>
          </p:cNvPicPr>
          <p:nvPr/>
        </p:nvPicPr>
        <p:blipFill>
          <a:blip r:embed="rId3">
            <a:extLst/>
          </a:blip>
          <a:stretch>
            <a:fillRect/>
          </a:stretch>
        </p:blipFill>
        <p:spPr>
          <a:xfrm>
            <a:off x="958603" y="2884571"/>
            <a:ext cx="4877223" cy="3251484"/>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3" name="Rectangle 8"/>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494" name="Freeform: Shape 10"/>
          <p:cNvSpPr/>
          <p:nvPr/>
        </p:nvSpPr>
        <p:spPr>
          <a:xfrm flipV="1" rot="5400000">
            <a:off x="5552244" y="224447"/>
            <a:ext cx="6857997" cy="6409098"/>
          </a:xfrm>
          <a:custGeom>
            <a:avLst/>
            <a:gdLst/>
            <a:ahLst/>
            <a:cxnLst>
              <a:cxn ang="0">
                <a:pos x="wd2" y="hd2"/>
              </a:cxn>
              <a:cxn ang="5400000">
                <a:pos x="wd2" y="hd2"/>
              </a:cxn>
              <a:cxn ang="10800000">
                <a:pos x="wd2" y="hd2"/>
              </a:cxn>
              <a:cxn ang="16200000">
                <a:pos x="wd2" y="hd2"/>
              </a:cxn>
            </a:cxnLst>
            <a:rect l="0" t="0" r="r" b="b"/>
            <a:pathLst>
              <a:path w="21600" h="21577" fill="norm" stroke="1" extrusionOk="0">
                <a:moveTo>
                  <a:pt x="0" y="9932"/>
                </a:moveTo>
                <a:lnTo>
                  <a:pt x="0" y="17846"/>
                </a:lnTo>
                <a:lnTo>
                  <a:pt x="0" y="17846"/>
                </a:lnTo>
                <a:lnTo>
                  <a:pt x="0" y="21577"/>
                </a:lnTo>
                <a:lnTo>
                  <a:pt x="21600" y="21577"/>
                </a:lnTo>
                <a:lnTo>
                  <a:pt x="21600" y="1080"/>
                </a:lnTo>
                <a:lnTo>
                  <a:pt x="20632" y="782"/>
                </a:lnTo>
                <a:cubicBezTo>
                  <a:pt x="18728" y="232"/>
                  <a:pt x="17181" y="6"/>
                  <a:pt x="15847" y="0"/>
                </a:cubicBezTo>
                <a:cubicBezTo>
                  <a:pt x="10510" y="-23"/>
                  <a:pt x="8595" y="3470"/>
                  <a:pt x="978" y="3749"/>
                </a:cubicBezTo>
                <a:lnTo>
                  <a:pt x="0" y="3767"/>
                </a:lnTo>
                <a:lnTo>
                  <a:pt x="0" y="9932"/>
                </a:lnTo>
                <a:close/>
              </a:path>
            </a:pathLst>
          </a:custGeom>
          <a:solidFill>
            <a:srgbClr val="FFFFFF"/>
          </a:solidFill>
          <a:ln w="12700">
            <a:miter lim="400000"/>
          </a:ln>
        </p:spPr>
        <p:txBody>
          <a:bodyPr lIns="45719" rIns="45719" anchor="ctr"/>
          <a:lstStyle/>
          <a:p>
            <a:pPr algn="ctr">
              <a:defRPr>
                <a:solidFill>
                  <a:srgbClr val="FFFFFF"/>
                </a:solidFill>
              </a:defRPr>
            </a:pPr>
          </a:p>
        </p:txBody>
      </p:sp>
      <p:grpSp>
        <p:nvGrpSpPr>
          <p:cNvPr id="526" name="Group 12"/>
          <p:cNvGrpSpPr/>
          <p:nvPr/>
        </p:nvGrpSpPr>
        <p:grpSpPr>
          <a:xfrm>
            <a:off x="-6214" y="-2"/>
            <a:ext cx="12214828" cy="6858001"/>
            <a:chOff x="0" y="0"/>
            <a:chExt cx="12214827" cy="6858000"/>
          </a:xfrm>
        </p:grpSpPr>
        <p:sp>
          <p:nvSpPr>
            <p:cNvPr id="495" name="Straight Connector 13"/>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96" name="Straight Connector 14"/>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97" name="Straight Connector 15"/>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98" name="Straight Connector 16"/>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499" name="Straight Connector 17"/>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0" name="Straight Connector 18"/>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1" name="Straight Connector 19"/>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2" name="Straight Connector 20"/>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3" name="Straight Connector 21"/>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4" name="Straight Connector 22"/>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5" name="Straight Connector 23"/>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6" name="Straight Connector 24"/>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7" name="Straight Connector 25"/>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8" name="Straight Connector 26"/>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09" name="Straight Connector 27"/>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0" name="Straight Connector 28"/>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1" name="Straight Connector 29"/>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2" name="Straight Connector 30"/>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3" name="Straight Connector 31"/>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4" name="Straight Connector 32"/>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5" name="Straight Connector 33"/>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6" name="Straight Connector 34"/>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7" name="Straight Connector 35"/>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8" name="Straight Connector 36"/>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19" name="Straight Connector 37"/>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0" name="Straight Connector 38"/>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1" name="Straight Connector 39"/>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2" name="Straight Connector 40"/>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3" name="Straight Connector 41"/>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4" name="Straight Connector 42"/>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25" name="Straight Connector 43"/>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527" name="Right Triangle 45"/>
          <p:cNvSpPr/>
          <p:nvPr/>
        </p:nvSpPr>
        <p:spPr>
          <a:xfrm rot="13500000">
            <a:off x="-281095" y="1525300"/>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528" name="Title 1"/>
          <p:cNvSpPr txBox="1"/>
          <p:nvPr>
            <p:ph type="title"/>
          </p:nvPr>
        </p:nvSpPr>
        <p:spPr>
          <a:xfrm>
            <a:off x="691078" y="725950"/>
            <a:ext cx="5769838" cy="1442465"/>
          </a:xfrm>
          <a:prstGeom prst="rect">
            <a:avLst/>
          </a:prstGeom>
        </p:spPr>
        <p:txBody>
          <a:bodyPr/>
          <a:lstStyle>
            <a:lvl1pPr algn="ctr">
              <a:lnSpc>
                <a:spcPct val="90000"/>
              </a:lnSpc>
              <a:defRPr b="1" sz="3700">
                <a:latin typeface="Times New Roman"/>
                <a:ea typeface="Times New Roman"/>
                <a:cs typeface="Times New Roman"/>
                <a:sym typeface="Times New Roman"/>
              </a:defRPr>
            </a:lvl1pPr>
          </a:lstStyle>
          <a:p>
            <a:pPr/>
            <a:r>
              <a:t>Influence on well-being and development </a:t>
            </a:r>
          </a:p>
        </p:txBody>
      </p:sp>
      <p:sp>
        <p:nvSpPr>
          <p:cNvPr id="529" name="Content Placeholder 2"/>
          <p:cNvSpPr txBox="1"/>
          <p:nvPr>
            <p:ph type="body" sz="half" idx="1"/>
          </p:nvPr>
        </p:nvSpPr>
        <p:spPr>
          <a:xfrm>
            <a:off x="691078" y="2340130"/>
            <a:ext cx="4424635" cy="3791920"/>
          </a:xfrm>
          <a:prstGeom prst="rect">
            <a:avLst/>
          </a:prstGeom>
        </p:spPr>
        <p:txBody>
          <a:bodyPr/>
          <a:lstStyle/>
          <a:p>
            <a:pPr algn="just">
              <a:lnSpc>
                <a:spcPct val="150000"/>
              </a:lnSpc>
              <a:defRPr>
                <a:latin typeface="Times New Roman"/>
                <a:ea typeface="Times New Roman"/>
                <a:cs typeface="Times New Roman"/>
                <a:sym typeface="Times New Roman"/>
              </a:defRPr>
            </a:pPr>
            <a:r>
              <a:t>The emotional security of Isaac is completely affected. </a:t>
            </a:r>
          </a:p>
          <a:p>
            <a:pPr algn="just">
              <a:lnSpc>
                <a:spcPct val="150000"/>
              </a:lnSpc>
              <a:defRPr>
                <a:latin typeface="Times New Roman"/>
                <a:ea typeface="Times New Roman"/>
                <a:cs typeface="Times New Roman"/>
                <a:sym typeface="Times New Roman"/>
              </a:defRPr>
            </a:pPr>
            <a:r>
              <a:t>Social development is hampered, along with communication. </a:t>
            </a:r>
          </a:p>
          <a:p>
            <a:pPr algn="just">
              <a:lnSpc>
                <a:spcPct val="150000"/>
              </a:lnSpc>
              <a:defRPr>
                <a:latin typeface="Times New Roman"/>
                <a:ea typeface="Times New Roman"/>
                <a:cs typeface="Times New Roman"/>
                <a:sym typeface="Times New Roman"/>
              </a:defRPr>
            </a:pPr>
            <a:r>
              <a:t>This creates a negative impact on well-being and independence. </a:t>
            </a:r>
          </a:p>
        </p:txBody>
      </p:sp>
      <p:pic>
        <p:nvPicPr>
          <p:cNvPr id="530" name="Picture 3" descr="Picture 3"/>
          <p:cNvPicPr>
            <a:picLocks noChangeAspect="1"/>
          </p:cNvPicPr>
          <p:nvPr/>
        </p:nvPicPr>
        <p:blipFill>
          <a:blip r:embed="rId3">
            <a:extLst/>
          </a:blip>
          <a:stretch>
            <a:fillRect/>
          </a:stretch>
        </p:blipFill>
        <p:spPr>
          <a:xfrm>
            <a:off x="7087093" y="1963191"/>
            <a:ext cx="4401656" cy="2938105"/>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4" name="Rectangle 8"/>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grpSp>
        <p:nvGrpSpPr>
          <p:cNvPr id="566" name="Group 10"/>
          <p:cNvGrpSpPr/>
          <p:nvPr/>
        </p:nvGrpSpPr>
        <p:grpSpPr>
          <a:xfrm>
            <a:off x="-6214" y="-2"/>
            <a:ext cx="12214828" cy="6858001"/>
            <a:chOff x="0" y="0"/>
            <a:chExt cx="12214827" cy="6858000"/>
          </a:xfrm>
        </p:grpSpPr>
        <p:sp>
          <p:nvSpPr>
            <p:cNvPr id="535" name="Straight Connector 11"/>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36" name="Straight Connector 12"/>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37" name="Straight Connector 13"/>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38" name="Straight Connector 14"/>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39" name="Straight Connector 15"/>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0" name="Straight Connector 16"/>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1" name="Straight Connector 17"/>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2" name="Straight Connector 18"/>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3" name="Straight Connector 19"/>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4" name="Straight Connector 20"/>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5" name="Straight Connector 21"/>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6" name="Straight Connector 22"/>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7" name="Straight Connector 23"/>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8" name="Straight Connector 24"/>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49" name="Straight Connector 25"/>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0" name="Straight Connector 26"/>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1" name="Straight Connector 27"/>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2" name="Straight Connector 28"/>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3" name="Straight Connector 29"/>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4" name="Straight Connector 30"/>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5" name="Straight Connector 31"/>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6" name="Straight Connector 32"/>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7" name="Straight Connector 33"/>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8" name="Straight Connector 34"/>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59" name="Straight Connector 35"/>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0" name="Straight Connector 36"/>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1" name="Straight Connector 37"/>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2" name="Straight Connector 38"/>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3" name="Straight Connector 39"/>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4" name="Straight Connector 40"/>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65" name="Straight Connector 41"/>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567" name="Title 1"/>
          <p:cNvSpPr txBox="1"/>
          <p:nvPr>
            <p:ph type="title"/>
          </p:nvPr>
        </p:nvSpPr>
        <p:spPr>
          <a:xfrm>
            <a:off x="683587" y="158395"/>
            <a:ext cx="10332492" cy="1413175"/>
          </a:xfrm>
          <a:prstGeom prst="rect">
            <a:avLst/>
          </a:prstGeom>
        </p:spPr>
        <p:txBody>
          <a:bodyPr/>
          <a:lstStyle/>
          <a:p>
            <a:pPr algn="ctr">
              <a:lnSpc>
                <a:spcPct val="90000"/>
              </a:lnSpc>
              <a:defRPr b="1">
                <a:latin typeface="Times New Roman"/>
                <a:ea typeface="Times New Roman"/>
                <a:cs typeface="Times New Roman"/>
                <a:sym typeface="Times New Roman"/>
              </a:defRPr>
            </a:pPr>
            <a:r>
              <a:t>Theory-informed practices </a:t>
            </a:r>
            <a:br/>
          </a:p>
        </p:txBody>
      </p:sp>
      <p:sp>
        <p:nvSpPr>
          <p:cNvPr id="568" name="Right Triangle 43"/>
          <p:cNvSpPr/>
          <p:nvPr/>
        </p:nvSpPr>
        <p:spPr>
          <a:xfrm rot="13500000">
            <a:off x="-279641" y="957331"/>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569" name="Content Placeholder 2"/>
          <p:cNvSpPr txBox="1"/>
          <p:nvPr>
            <p:ph type="body" sz="quarter" idx="1"/>
          </p:nvPr>
        </p:nvSpPr>
        <p:spPr>
          <a:xfrm>
            <a:off x="803683" y="1547014"/>
            <a:ext cx="7376091" cy="1653192"/>
          </a:xfrm>
          <a:prstGeom prst="rect">
            <a:avLst/>
          </a:prstGeom>
        </p:spPr>
        <p:txBody>
          <a:bodyPr anchor="ctr"/>
          <a:lstStyle/>
          <a:p>
            <a:pPr marL="205739" indent="-205739" algn="just" defTabSz="822959">
              <a:lnSpc>
                <a:spcPct val="136000"/>
              </a:lnSpc>
              <a:spcBef>
                <a:spcPts val="900"/>
              </a:spcBef>
              <a:defRPr sz="1710">
                <a:latin typeface="Times New Roman"/>
                <a:ea typeface="Times New Roman"/>
                <a:cs typeface="Times New Roman"/>
                <a:sym typeface="Times New Roman"/>
              </a:defRPr>
            </a:pPr>
            <a:r>
              <a:t>Bowlby’s Theory reinforces Isaac’s trust in the nursery setting. </a:t>
            </a:r>
            <a:endParaRPr sz="1350"/>
          </a:p>
          <a:p>
            <a:pPr marL="205739" indent="-205739" algn="just" defTabSz="822959">
              <a:lnSpc>
                <a:spcPct val="136000"/>
              </a:lnSpc>
              <a:spcBef>
                <a:spcPts val="900"/>
              </a:spcBef>
              <a:defRPr sz="1710">
                <a:latin typeface="Times New Roman"/>
                <a:ea typeface="Times New Roman"/>
                <a:cs typeface="Times New Roman"/>
                <a:sym typeface="Times New Roman"/>
              </a:defRPr>
            </a:pPr>
            <a:r>
              <a:t>Predictability and calmness support childcare (Honig, 2022). </a:t>
            </a:r>
            <a:endParaRPr sz="1350"/>
          </a:p>
          <a:p>
            <a:pPr marL="205739" indent="-205739" algn="just" defTabSz="822959">
              <a:lnSpc>
                <a:spcPct val="136000"/>
              </a:lnSpc>
              <a:spcBef>
                <a:spcPts val="900"/>
              </a:spcBef>
              <a:defRPr sz="1710">
                <a:latin typeface="Times New Roman"/>
                <a:ea typeface="Times New Roman"/>
                <a:cs typeface="Times New Roman"/>
                <a:sym typeface="Times New Roman"/>
              </a:defRPr>
            </a:pPr>
            <a:r>
              <a:t>Mother’s engagement enhances emotional context. </a:t>
            </a:r>
            <a:endParaRPr sz="1350"/>
          </a:p>
        </p:txBody>
      </p:sp>
      <p:pic>
        <p:nvPicPr>
          <p:cNvPr id="570" name="Picture 3" descr="Picture 3"/>
          <p:cNvPicPr>
            <a:picLocks noChangeAspect="1"/>
          </p:cNvPicPr>
          <p:nvPr/>
        </p:nvPicPr>
        <p:blipFill>
          <a:blip r:embed="rId3">
            <a:extLst/>
          </a:blip>
          <a:srcRect l="0" t="13989" r="0" b="14027"/>
          <a:stretch>
            <a:fillRect/>
          </a:stretch>
        </p:blipFill>
        <p:spPr>
          <a:xfrm>
            <a:off x="-51943" y="3412575"/>
            <a:ext cx="12295886" cy="36289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6921" y="65"/>
                </a:moveTo>
                <a:cubicBezTo>
                  <a:pt x="18010" y="234"/>
                  <a:pt x="19239" y="656"/>
                  <a:pt x="20670" y="1414"/>
                </a:cubicBezTo>
                <a:lnTo>
                  <a:pt x="21600" y="1940"/>
                </a:lnTo>
                <a:lnTo>
                  <a:pt x="21600" y="21600"/>
                </a:lnTo>
                <a:lnTo>
                  <a:pt x="0" y="21600"/>
                </a:lnTo>
                <a:lnTo>
                  <a:pt x="0" y="6896"/>
                </a:lnTo>
                <a:lnTo>
                  <a:pt x="1511" y="6818"/>
                </a:lnTo>
                <a:cubicBezTo>
                  <a:pt x="8225" y="6104"/>
                  <a:pt x="10373" y="729"/>
                  <a:pt x="14873" y="49"/>
                </a:cubicBezTo>
                <a:lnTo>
                  <a:pt x="15570" y="0"/>
                </a:lnTo>
                <a:lnTo>
                  <a:pt x="16135" y="0"/>
                </a:lnTo>
                <a:close/>
              </a:path>
            </a:pathLst>
          </a:cu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4" name="Rectangle 48"/>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grpSp>
        <p:nvGrpSpPr>
          <p:cNvPr id="606" name="Group 50"/>
          <p:cNvGrpSpPr/>
          <p:nvPr/>
        </p:nvGrpSpPr>
        <p:grpSpPr>
          <a:xfrm>
            <a:off x="-6214" y="-2"/>
            <a:ext cx="12214828" cy="6858001"/>
            <a:chOff x="0" y="0"/>
            <a:chExt cx="12214827" cy="6858000"/>
          </a:xfrm>
        </p:grpSpPr>
        <p:sp>
          <p:nvSpPr>
            <p:cNvPr id="575" name="Straight Connector 51"/>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76" name="Straight Connector 52"/>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77" name="Straight Connector 53"/>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78" name="Straight Connector 54"/>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79" name="Straight Connector 55"/>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0" name="Straight Connector 56"/>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1" name="Straight Connector 57"/>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2" name="Straight Connector 58"/>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3" name="Straight Connector 59"/>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4" name="Straight Connector 60"/>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5" name="Straight Connector 61"/>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6" name="Straight Connector 62"/>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7" name="Straight Connector 63"/>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8" name="Straight Connector 64"/>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89" name="Straight Connector 65"/>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0" name="Straight Connector 66"/>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1" name="Straight Connector 67"/>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2" name="Straight Connector 68"/>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3" name="Straight Connector 69"/>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4" name="Straight Connector 70"/>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5" name="Straight Connector 71"/>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6" name="Straight Connector 72"/>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7" name="Straight Connector 73"/>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8" name="Straight Connector 74"/>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599" name="Straight Connector 75"/>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0" name="Straight Connector 76"/>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1" name="Straight Connector 77"/>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2" name="Straight Connector 78"/>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3" name="Straight Connector 79"/>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4" name="Straight Connector 80"/>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05" name="Straight Connector 81"/>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607" name="Right Triangle 83"/>
          <p:cNvSpPr/>
          <p:nvPr/>
        </p:nvSpPr>
        <p:spPr>
          <a:xfrm rot="13500000">
            <a:off x="-281093" y="2059094"/>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608" name="Title 1"/>
          <p:cNvSpPr txBox="1"/>
          <p:nvPr>
            <p:ph type="title"/>
          </p:nvPr>
        </p:nvSpPr>
        <p:spPr>
          <a:xfrm>
            <a:off x="691079" y="725952"/>
            <a:ext cx="4038652" cy="1881179"/>
          </a:xfrm>
          <a:prstGeom prst="rect">
            <a:avLst/>
          </a:prstGeom>
        </p:spPr>
        <p:txBody>
          <a:bodyPr/>
          <a:lstStyle/>
          <a:p>
            <a:pPr algn="ctr">
              <a:lnSpc>
                <a:spcPct val="150000"/>
              </a:lnSpc>
              <a:defRPr b="1" sz="2700">
                <a:latin typeface="Times New Roman"/>
                <a:ea typeface="Times New Roman"/>
                <a:cs typeface="Times New Roman"/>
                <a:sym typeface="Times New Roman"/>
              </a:defRPr>
            </a:pPr>
            <a:r>
              <a:t>Critical examination of Bowlby’s Theory </a:t>
            </a:r>
            <a:br/>
          </a:p>
        </p:txBody>
      </p:sp>
      <p:sp>
        <p:nvSpPr>
          <p:cNvPr id="609" name="Content Placeholder 2"/>
          <p:cNvSpPr txBox="1"/>
          <p:nvPr>
            <p:ph type="body" sz="quarter" idx="1"/>
          </p:nvPr>
        </p:nvSpPr>
        <p:spPr>
          <a:xfrm>
            <a:off x="691079" y="2886117"/>
            <a:ext cx="4038652" cy="3276825"/>
          </a:xfrm>
          <a:prstGeom prst="rect">
            <a:avLst/>
          </a:prstGeom>
        </p:spPr>
        <p:txBody>
          <a:bodyPr/>
          <a:lstStyle/>
          <a:p>
            <a:pPr algn="just">
              <a:lnSpc>
                <a:spcPct val="153000"/>
              </a:lnSpc>
              <a:defRPr sz="1800">
                <a:latin typeface="Times New Roman"/>
                <a:ea typeface="Times New Roman"/>
                <a:cs typeface="Times New Roman"/>
                <a:sym typeface="Times New Roman"/>
              </a:defRPr>
            </a:pPr>
            <a:r>
              <a:t>Attachment Theory gives value to improve intervention for early years. </a:t>
            </a:r>
          </a:p>
          <a:p>
            <a:pPr algn="just">
              <a:lnSpc>
                <a:spcPct val="153000"/>
              </a:lnSpc>
              <a:defRPr sz="1800">
                <a:latin typeface="Times New Roman"/>
                <a:ea typeface="Times New Roman"/>
                <a:cs typeface="Times New Roman"/>
                <a:sym typeface="Times New Roman"/>
              </a:defRPr>
            </a:pPr>
            <a:r>
              <a:t>Theory does not look into diverse bonding. </a:t>
            </a:r>
          </a:p>
          <a:p>
            <a:pPr algn="just">
              <a:lnSpc>
                <a:spcPct val="153000"/>
              </a:lnSpc>
              <a:defRPr sz="1800">
                <a:latin typeface="Times New Roman"/>
                <a:ea typeface="Times New Roman"/>
                <a:cs typeface="Times New Roman"/>
                <a:sym typeface="Times New Roman"/>
              </a:defRPr>
            </a:pPr>
            <a:r>
              <a:t>Requires cultural responses and adaptive assimilation. </a:t>
            </a:r>
          </a:p>
        </p:txBody>
      </p:sp>
      <p:pic>
        <p:nvPicPr>
          <p:cNvPr id="610" name="Picture 4" descr="Picture 4"/>
          <p:cNvPicPr>
            <a:picLocks noChangeAspect="1"/>
          </p:cNvPicPr>
          <p:nvPr/>
        </p:nvPicPr>
        <p:blipFill>
          <a:blip r:embed="rId3">
            <a:extLst/>
          </a:blip>
          <a:stretch>
            <a:fillRect/>
          </a:stretch>
        </p:blipFill>
        <p:spPr>
          <a:xfrm>
            <a:off x="5195525" y="729343"/>
            <a:ext cx="6223058" cy="5414061"/>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4" name="Rectangle 8"/>
          <p:cNvSpPr/>
          <p:nvPr/>
        </p:nvSpPr>
        <p:spPr>
          <a:xfrm>
            <a:off x="0" y="0"/>
            <a:ext cx="12192000" cy="685800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615" name="Freeform: Shape 10"/>
          <p:cNvSpPr/>
          <p:nvPr/>
        </p:nvSpPr>
        <p:spPr>
          <a:xfrm>
            <a:off x="-9380" y="2882524"/>
            <a:ext cx="12184767" cy="3975477"/>
          </a:xfrm>
          <a:custGeom>
            <a:avLst/>
            <a:gdLst/>
            <a:ahLst/>
            <a:cxnLst>
              <a:cxn ang="0">
                <a:pos x="wd2" y="hd2"/>
              </a:cxn>
              <a:cxn ang="5400000">
                <a:pos x="wd2" y="hd2"/>
              </a:cxn>
              <a:cxn ang="10800000">
                <a:pos x="wd2" y="hd2"/>
              </a:cxn>
              <a:cxn ang="16200000">
                <a:pos x="wd2" y="hd2"/>
              </a:cxn>
            </a:cxnLst>
            <a:rect l="0" t="0" r="r" b="b"/>
            <a:pathLst>
              <a:path w="21600" h="21564" fill="norm" stroke="1" extrusionOk="0">
                <a:moveTo>
                  <a:pt x="15847" y="0"/>
                </a:moveTo>
                <a:cubicBezTo>
                  <a:pt x="17181" y="9"/>
                  <a:pt x="18728" y="362"/>
                  <a:pt x="20632" y="1222"/>
                </a:cubicBezTo>
                <a:lnTo>
                  <a:pt x="21600" y="1688"/>
                </a:lnTo>
                <a:lnTo>
                  <a:pt x="21600" y="21564"/>
                </a:lnTo>
                <a:lnTo>
                  <a:pt x="0" y="21564"/>
                </a:lnTo>
                <a:lnTo>
                  <a:pt x="0" y="5886"/>
                </a:lnTo>
                <a:lnTo>
                  <a:pt x="978" y="5858"/>
                </a:lnTo>
                <a:cubicBezTo>
                  <a:pt x="8595" y="5422"/>
                  <a:pt x="10510" y="-36"/>
                  <a:pt x="15847" y="0"/>
                </a:cubicBezTo>
                <a:close/>
              </a:path>
            </a:pathLst>
          </a:custGeom>
          <a:solidFill>
            <a:srgbClr val="FFFFFF"/>
          </a:solidFill>
          <a:ln w="12700">
            <a:miter lim="400000"/>
          </a:ln>
        </p:spPr>
        <p:txBody>
          <a:bodyPr lIns="45719" rIns="45719" anchor="ctr"/>
          <a:lstStyle/>
          <a:p>
            <a:pPr algn="ctr">
              <a:defRPr>
                <a:solidFill>
                  <a:srgbClr val="FFFFFF"/>
                </a:solidFill>
              </a:defRPr>
            </a:pPr>
          </a:p>
        </p:txBody>
      </p:sp>
      <p:grpSp>
        <p:nvGrpSpPr>
          <p:cNvPr id="647" name="Group 12"/>
          <p:cNvGrpSpPr/>
          <p:nvPr/>
        </p:nvGrpSpPr>
        <p:grpSpPr>
          <a:xfrm>
            <a:off x="-6214" y="-2"/>
            <a:ext cx="12214828" cy="6858001"/>
            <a:chOff x="0" y="0"/>
            <a:chExt cx="12214827" cy="6858000"/>
          </a:xfrm>
        </p:grpSpPr>
        <p:sp>
          <p:nvSpPr>
            <p:cNvPr id="616" name="Straight Connector 13"/>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17" name="Straight Connector 14"/>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18" name="Straight Connector 15"/>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19" name="Straight Connector 16"/>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0" name="Straight Connector 17"/>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1" name="Straight Connector 18"/>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2" name="Straight Connector 19"/>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3" name="Straight Connector 20"/>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4" name="Straight Connector 21"/>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5" name="Straight Connector 22"/>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6" name="Straight Connector 23"/>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7" name="Straight Connector 24"/>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8" name="Straight Connector 25"/>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29" name="Straight Connector 26"/>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0" name="Straight Connector 27"/>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1" name="Straight Connector 28"/>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2" name="Straight Connector 29"/>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3" name="Straight Connector 30"/>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4" name="Straight Connector 31"/>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5" name="Straight Connector 32"/>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6" name="Straight Connector 33"/>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7" name="Straight Connector 34"/>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8" name="Straight Connector 35"/>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39" name="Straight Connector 36"/>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0" name="Straight Connector 37"/>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1" name="Straight Connector 38"/>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2" name="Straight Connector 39"/>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3" name="Straight Connector 40"/>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4" name="Straight Connector 41"/>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5" name="Straight Connector 42"/>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46" name="Straight Connector 43"/>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648" name="Right Triangle 45"/>
          <p:cNvSpPr/>
          <p:nvPr/>
        </p:nvSpPr>
        <p:spPr>
          <a:xfrm rot="13500000">
            <a:off x="-281089" y="1512394"/>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649" name="Title 1"/>
          <p:cNvSpPr txBox="1"/>
          <p:nvPr>
            <p:ph type="title"/>
          </p:nvPr>
        </p:nvSpPr>
        <p:spPr>
          <a:xfrm>
            <a:off x="684222" y="968989"/>
            <a:ext cx="10611629" cy="1651381"/>
          </a:xfrm>
          <a:prstGeom prst="rect">
            <a:avLst/>
          </a:prstGeom>
        </p:spPr>
        <p:txBody>
          <a:bodyPr anchor="ctr"/>
          <a:lstStyle/>
          <a:p>
            <a:pPr algn="ctr">
              <a:defRPr b="1">
                <a:latin typeface="Times New Roman"/>
                <a:ea typeface="Times New Roman"/>
                <a:cs typeface="Times New Roman"/>
                <a:sym typeface="Times New Roman"/>
              </a:defRPr>
            </a:pPr>
            <a:r>
              <a:t>Recommendations</a:t>
            </a:r>
            <a:br/>
          </a:p>
        </p:txBody>
      </p:sp>
      <p:sp>
        <p:nvSpPr>
          <p:cNvPr id="650" name="Content Placeholder 2"/>
          <p:cNvSpPr txBox="1"/>
          <p:nvPr>
            <p:ph type="body" sz="quarter" idx="1"/>
          </p:nvPr>
        </p:nvSpPr>
        <p:spPr>
          <a:xfrm>
            <a:off x="6577738" y="2893474"/>
            <a:ext cx="4914059" cy="3242579"/>
          </a:xfrm>
          <a:prstGeom prst="rect">
            <a:avLst/>
          </a:prstGeom>
        </p:spPr>
        <p:txBody>
          <a:bodyPr anchor="ctr"/>
          <a:lstStyle/>
          <a:p>
            <a:pPr algn="just">
              <a:lnSpc>
                <a:spcPct val="150000"/>
              </a:lnSpc>
              <a:defRPr>
                <a:latin typeface="Times New Roman"/>
                <a:ea typeface="Times New Roman"/>
                <a:cs typeface="Times New Roman"/>
                <a:sym typeface="Times New Roman"/>
              </a:defRPr>
            </a:pPr>
            <a:r>
              <a:t>Daily safety planning needs to be done (Hayes, 2023). </a:t>
            </a:r>
          </a:p>
          <a:p>
            <a:pPr algn="just">
              <a:lnSpc>
                <a:spcPct val="150000"/>
              </a:lnSpc>
              <a:defRPr>
                <a:latin typeface="Times New Roman"/>
                <a:ea typeface="Times New Roman"/>
                <a:cs typeface="Times New Roman"/>
                <a:sym typeface="Times New Roman"/>
              </a:defRPr>
            </a:pPr>
            <a:r>
              <a:t>Isaac’s mother needs involvement. </a:t>
            </a:r>
          </a:p>
          <a:p>
            <a:pPr algn="just">
              <a:lnSpc>
                <a:spcPct val="150000"/>
              </a:lnSpc>
              <a:defRPr>
                <a:latin typeface="Times New Roman"/>
                <a:ea typeface="Times New Roman"/>
                <a:cs typeface="Times New Roman"/>
                <a:sym typeface="Times New Roman"/>
              </a:defRPr>
            </a:pPr>
            <a:r>
              <a:t>Regular progress needs examination. </a:t>
            </a:r>
          </a:p>
        </p:txBody>
      </p:sp>
      <p:pic>
        <p:nvPicPr>
          <p:cNvPr id="651" name="Picture 3" descr="Picture 3"/>
          <p:cNvPicPr>
            <a:picLocks noChangeAspect="1"/>
          </p:cNvPicPr>
          <p:nvPr/>
        </p:nvPicPr>
        <p:blipFill>
          <a:blip r:embed="rId3">
            <a:extLst/>
          </a:blip>
          <a:stretch>
            <a:fillRect/>
          </a:stretch>
        </p:blipFill>
        <p:spPr>
          <a:xfrm>
            <a:off x="691078" y="3042234"/>
            <a:ext cx="5412274" cy="2936159"/>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5" name="Rectangle 47"/>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656" name="Freeform: Shape 10"/>
          <p:cNvSpPr/>
          <p:nvPr/>
        </p:nvSpPr>
        <p:spPr>
          <a:xfrm flipV="1" rot="5400000">
            <a:off x="5552244" y="224447"/>
            <a:ext cx="6857997" cy="6409098"/>
          </a:xfrm>
          <a:custGeom>
            <a:avLst/>
            <a:gdLst/>
            <a:ahLst/>
            <a:cxnLst>
              <a:cxn ang="0">
                <a:pos x="wd2" y="hd2"/>
              </a:cxn>
              <a:cxn ang="5400000">
                <a:pos x="wd2" y="hd2"/>
              </a:cxn>
              <a:cxn ang="10800000">
                <a:pos x="wd2" y="hd2"/>
              </a:cxn>
              <a:cxn ang="16200000">
                <a:pos x="wd2" y="hd2"/>
              </a:cxn>
            </a:cxnLst>
            <a:rect l="0" t="0" r="r" b="b"/>
            <a:pathLst>
              <a:path w="21600" h="21577" fill="norm" stroke="1" extrusionOk="0">
                <a:moveTo>
                  <a:pt x="0" y="9932"/>
                </a:moveTo>
                <a:lnTo>
                  <a:pt x="0" y="17846"/>
                </a:lnTo>
                <a:lnTo>
                  <a:pt x="0" y="17846"/>
                </a:lnTo>
                <a:lnTo>
                  <a:pt x="0" y="21577"/>
                </a:lnTo>
                <a:lnTo>
                  <a:pt x="21600" y="21577"/>
                </a:lnTo>
                <a:lnTo>
                  <a:pt x="21600" y="1080"/>
                </a:lnTo>
                <a:lnTo>
                  <a:pt x="20632" y="782"/>
                </a:lnTo>
                <a:cubicBezTo>
                  <a:pt x="18728" y="232"/>
                  <a:pt x="17181" y="6"/>
                  <a:pt x="15847" y="0"/>
                </a:cubicBezTo>
                <a:cubicBezTo>
                  <a:pt x="10510" y="-23"/>
                  <a:pt x="8595" y="3470"/>
                  <a:pt x="978" y="3749"/>
                </a:cubicBezTo>
                <a:lnTo>
                  <a:pt x="0" y="3767"/>
                </a:lnTo>
                <a:lnTo>
                  <a:pt x="0" y="9932"/>
                </a:lnTo>
                <a:close/>
              </a:path>
            </a:pathLst>
          </a:custGeom>
          <a:solidFill>
            <a:srgbClr val="FFFFFF"/>
          </a:solidFill>
          <a:ln w="12700">
            <a:miter lim="400000"/>
          </a:ln>
        </p:spPr>
        <p:txBody>
          <a:bodyPr lIns="45719" rIns="45719" anchor="ctr"/>
          <a:lstStyle/>
          <a:p>
            <a:pPr algn="ctr">
              <a:defRPr>
                <a:solidFill>
                  <a:srgbClr val="FFFFFF"/>
                </a:solidFill>
              </a:defRPr>
            </a:pPr>
          </a:p>
        </p:txBody>
      </p:sp>
      <p:grpSp>
        <p:nvGrpSpPr>
          <p:cNvPr id="688" name="Group 49"/>
          <p:cNvGrpSpPr/>
          <p:nvPr/>
        </p:nvGrpSpPr>
        <p:grpSpPr>
          <a:xfrm>
            <a:off x="-6214" y="-2"/>
            <a:ext cx="12214828" cy="6858001"/>
            <a:chOff x="0" y="0"/>
            <a:chExt cx="12214827" cy="6858000"/>
          </a:xfrm>
        </p:grpSpPr>
        <p:sp>
          <p:nvSpPr>
            <p:cNvPr id="657" name="Straight Connector 13"/>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58" name="Straight Connector 14"/>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59" name="Straight Connector 15"/>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0" name="Straight Connector 16"/>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1" name="Straight Connector 17"/>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2" name="Straight Connector 18"/>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3" name="Straight Connector 19"/>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4" name="Straight Connector 20"/>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5" name="Straight Connector 21"/>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6" name="Straight Connector 22"/>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7" name="Straight Connector 23"/>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8" name="Straight Connector 24"/>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69" name="Straight Connector 25"/>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0" name="Straight Connector 26"/>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1" name="Straight Connector 27"/>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2" name="Straight Connector 28"/>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3" name="Straight Connector 29"/>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4" name="Straight Connector 30"/>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5" name="Straight Connector 31"/>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6" name="Straight Connector 32"/>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7" name="Straight Connector 33"/>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8" name="Straight Connector 34"/>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79" name="Straight Connector 35"/>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0" name="Straight Connector 36"/>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1" name="Straight Connector 37"/>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2" name="Straight Connector 38"/>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3" name="Straight Connector 39"/>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4" name="Straight Connector 40"/>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5" name="Straight Connector 41"/>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6" name="Straight Connector 42"/>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87" name="Straight Connector 43"/>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689" name="Right Triangle 50"/>
          <p:cNvSpPr/>
          <p:nvPr/>
        </p:nvSpPr>
        <p:spPr>
          <a:xfrm rot="13500000">
            <a:off x="-281095" y="1525300"/>
            <a:ext cx="568290" cy="5682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1">
              <a:alpha val="50000"/>
            </a:schemeClr>
          </a:solidFill>
          <a:ln w="12700">
            <a:miter lim="400000"/>
          </a:ln>
        </p:spPr>
        <p:txBody>
          <a:bodyPr lIns="45719" rIns="45719" anchor="ctr"/>
          <a:lstStyle/>
          <a:p>
            <a:pPr algn="ctr"/>
          </a:p>
        </p:txBody>
      </p:sp>
      <p:sp>
        <p:nvSpPr>
          <p:cNvPr id="690" name="Title 1"/>
          <p:cNvSpPr txBox="1"/>
          <p:nvPr>
            <p:ph type="title"/>
          </p:nvPr>
        </p:nvSpPr>
        <p:spPr>
          <a:xfrm>
            <a:off x="691078" y="725950"/>
            <a:ext cx="5408029" cy="1442465"/>
          </a:xfrm>
          <a:prstGeom prst="rect">
            <a:avLst/>
          </a:prstGeom>
        </p:spPr>
        <p:txBody>
          <a:bodyPr/>
          <a:lstStyle>
            <a:lvl1pPr algn="ctr">
              <a:lnSpc>
                <a:spcPct val="150000"/>
              </a:lnSpc>
              <a:defRPr b="1" sz="3200">
                <a:latin typeface="Times New Roman"/>
                <a:ea typeface="Times New Roman"/>
                <a:cs typeface="Times New Roman"/>
                <a:sym typeface="Times New Roman"/>
              </a:defRPr>
            </a:lvl1pPr>
          </a:lstStyle>
          <a:p>
            <a:pPr/>
            <a:r>
              <a:t>Multi-agency and extended support </a:t>
            </a:r>
          </a:p>
        </p:txBody>
      </p:sp>
      <p:sp>
        <p:nvSpPr>
          <p:cNvPr id="691" name="Content Placeholder 2"/>
          <p:cNvSpPr txBox="1"/>
          <p:nvPr>
            <p:ph type="body" sz="half" idx="1"/>
          </p:nvPr>
        </p:nvSpPr>
        <p:spPr>
          <a:xfrm>
            <a:off x="691078" y="2340130"/>
            <a:ext cx="4424635" cy="3791920"/>
          </a:xfrm>
          <a:prstGeom prst="rect">
            <a:avLst/>
          </a:prstGeom>
        </p:spPr>
        <p:txBody>
          <a:bodyPr/>
          <a:lstStyle/>
          <a:p>
            <a:pPr algn="just">
              <a:lnSpc>
                <a:spcPct val="150000"/>
              </a:lnSpc>
              <a:defRPr>
                <a:latin typeface="Times New Roman"/>
                <a:ea typeface="Times New Roman"/>
                <a:cs typeface="Times New Roman"/>
                <a:sym typeface="Times New Roman"/>
              </a:defRPr>
            </a:pPr>
            <a:r>
              <a:t>Multi-agency functioning helps in addressing developmental requirements.</a:t>
            </a:r>
            <a:r>
              <a:rPr b="1"/>
              <a:t> </a:t>
            </a:r>
          </a:p>
          <a:p>
            <a:pPr algn="just">
              <a:lnSpc>
                <a:spcPct val="150000"/>
              </a:lnSpc>
              <a:defRPr>
                <a:latin typeface="Times New Roman"/>
                <a:ea typeface="Times New Roman"/>
                <a:cs typeface="Times New Roman"/>
                <a:sym typeface="Times New Roman"/>
              </a:defRPr>
            </a:pPr>
            <a:r>
              <a:t>Teamwork focuses on communication, emotional and social objectives. </a:t>
            </a:r>
          </a:p>
          <a:p>
            <a:pPr algn="just">
              <a:lnSpc>
                <a:spcPct val="150000"/>
              </a:lnSpc>
              <a:defRPr>
                <a:latin typeface="Times New Roman"/>
                <a:ea typeface="Times New Roman"/>
                <a:cs typeface="Times New Roman"/>
                <a:sym typeface="Times New Roman"/>
              </a:defRPr>
            </a:pPr>
            <a:r>
              <a:t>Comprehensive approach increases security, involvement. </a:t>
            </a:r>
          </a:p>
        </p:txBody>
      </p:sp>
      <p:pic>
        <p:nvPicPr>
          <p:cNvPr id="692" name="Picture 3" descr="Picture 3"/>
          <p:cNvPicPr>
            <a:picLocks noChangeAspect="1"/>
          </p:cNvPicPr>
          <p:nvPr/>
        </p:nvPicPr>
        <p:blipFill>
          <a:blip r:embed="rId3">
            <a:extLst/>
          </a:blip>
          <a:stretch>
            <a:fillRect/>
          </a:stretch>
        </p:blipFill>
        <p:spPr>
          <a:xfrm>
            <a:off x="7087093" y="2194278"/>
            <a:ext cx="4401656" cy="2475931"/>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6" name="Rectangle 8"/>
          <p:cNvSpPr/>
          <p:nvPr/>
        </p:nvSpPr>
        <p:spPr>
          <a:xfrm>
            <a:off x="0" y="0"/>
            <a:ext cx="12208613"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grpSp>
        <p:nvGrpSpPr>
          <p:cNvPr id="728" name="Group 10"/>
          <p:cNvGrpSpPr/>
          <p:nvPr/>
        </p:nvGrpSpPr>
        <p:grpSpPr>
          <a:xfrm>
            <a:off x="-6214" y="-2"/>
            <a:ext cx="12214828" cy="6858001"/>
            <a:chOff x="0" y="0"/>
            <a:chExt cx="12214827" cy="6858000"/>
          </a:xfrm>
        </p:grpSpPr>
        <p:sp>
          <p:nvSpPr>
            <p:cNvPr id="697" name="Straight Connector 11"/>
            <p:cNvSpPr/>
            <p:nvPr/>
          </p:nvSpPr>
          <p:spPr>
            <a:xfrm>
              <a:off x="0" y="6686284"/>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98" name="Straight Connector 12"/>
            <p:cNvSpPr/>
            <p:nvPr/>
          </p:nvSpPr>
          <p:spPr>
            <a:xfrm flipH="1">
              <a:off x="6213"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699" name="Straight Connector 13"/>
            <p:cNvSpPr/>
            <p:nvPr/>
          </p:nvSpPr>
          <p:spPr>
            <a:xfrm flipH="1">
              <a:off x="1199947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0" name="Straight Connector 14"/>
            <p:cNvSpPr/>
            <p:nvPr/>
          </p:nvSpPr>
          <p:spPr>
            <a:xfrm flipH="1">
              <a:off x="198741"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1" name="Straight Connector 15"/>
            <p:cNvSpPr/>
            <p:nvPr/>
          </p:nvSpPr>
          <p:spPr>
            <a:xfrm flipH="1">
              <a:off x="1182135"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2" name="Straight Connector 16"/>
            <p:cNvSpPr/>
            <p:nvPr/>
          </p:nvSpPr>
          <p:spPr>
            <a:xfrm flipH="1">
              <a:off x="216553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3" name="Straight Connector 17"/>
            <p:cNvSpPr/>
            <p:nvPr/>
          </p:nvSpPr>
          <p:spPr>
            <a:xfrm flipH="1">
              <a:off x="314892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4" name="Straight Connector 18"/>
            <p:cNvSpPr/>
            <p:nvPr/>
          </p:nvSpPr>
          <p:spPr>
            <a:xfrm flipH="1">
              <a:off x="4132318"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5" name="Straight Connector 19"/>
            <p:cNvSpPr/>
            <p:nvPr/>
          </p:nvSpPr>
          <p:spPr>
            <a:xfrm flipH="1">
              <a:off x="511571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6" name="Straight Connector 20"/>
            <p:cNvSpPr/>
            <p:nvPr/>
          </p:nvSpPr>
          <p:spPr>
            <a:xfrm flipH="1">
              <a:off x="609910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7" name="Straight Connector 21"/>
            <p:cNvSpPr/>
            <p:nvPr/>
          </p:nvSpPr>
          <p:spPr>
            <a:xfrm flipH="1">
              <a:off x="7082500"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8" name="Straight Connector 22"/>
            <p:cNvSpPr/>
            <p:nvPr/>
          </p:nvSpPr>
          <p:spPr>
            <a:xfrm flipH="1">
              <a:off x="8065894"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09" name="Straight Connector 23"/>
            <p:cNvSpPr/>
            <p:nvPr/>
          </p:nvSpPr>
          <p:spPr>
            <a:xfrm flipH="1">
              <a:off x="9049287"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0" name="Straight Connector 24"/>
            <p:cNvSpPr/>
            <p:nvPr/>
          </p:nvSpPr>
          <p:spPr>
            <a:xfrm flipH="1">
              <a:off x="10032682"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1" name="Straight Connector 25"/>
            <p:cNvSpPr/>
            <p:nvPr/>
          </p:nvSpPr>
          <p:spPr>
            <a:xfrm flipH="1">
              <a:off x="11016076"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2" name="Straight Connector 26"/>
            <p:cNvSpPr/>
            <p:nvPr/>
          </p:nvSpPr>
          <p:spPr>
            <a:xfrm flipH="1">
              <a:off x="12191999" y="0"/>
              <a:ext cx="1" cy="685800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3" name="Straight Connector 27"/>
            <p:cNvSpPr/>
            <p:nvPr/>
          </p:nvSpPr>
          <p:spPr>
            <a:xfrm>
              <a:off x="6214" y="171716"/>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4" name="Straight Connector 28"/>
            <p:cNvSpPr/>
            <p:nvPr/>
          </p:nvSpPr>
          <p:spPr>
            <a:xfrm>
              <a:off x="6214" y="71459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5" name="Straight Connector 29"/>
            <p:cNvSpPr/>
            <p:nvPr/>
          </p:nvSpPr>
          <p:spPr>
            <a:xfrm>
              <a:off x="6214" y="1257478"/>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6" name="Straight Connector 30"/>
            <p:cNvSpPr/>
            <p:nvPr/>
          </p:nvSpPr>
          <p:spPr>
            <a:xfrm>
              <a:off x="6214" y="1800360"/>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7" name="Straight Connector 31"/>
            <p:cNvSpPr/>
            <p:nvPr/>
          </p:nvSpPr>
          <p:spPr>
            <a:xfrm>
              <a:off x="6214" y="234324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8" name="Straight Connector 32"/>
            <p:cNvSpPr/>
            <p:nvPr/>
          </p:nvSpPr>
          <p:spPr>
            <a:xfrm>
              <a:off x="6214" y="2886121"/>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19" name="Straight Connector 33"/>
            <p:cNvSpPr/>
            <p:nvPr/>
          </p:nvSpPr>
          <p:spPr>
            <a:xfrm>
              <a:off x="6214" y="342900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0" name="Straight Connector 34"/>
            <p:cNvSpPr/>
            <p:nvPr/>
          </p:nvSpPr>
          <p:spPr>
            <a:xfrm>
              <a:off x="6214" y="3971883"/>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1" name="Straight Connector 35"/>
            <p:cNvSpPr/>
            <p:nvPr/>
          </p:nvSpPr>
          <p:spPr>
            <a:xfrm>
              <a:off x="6214" y="451476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2" name="Straight Connector 36"/>
            <p:cNvSpPr/>
            <p:nvPr/>
          </p:nvSpPr>
          <p:spPr>
            <a:xfrm>
              <a:off x="6214" y="5057645"/>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3" name="Straight Connector 37"/>
            <p:cNvSpPr/>
            <p:nvPr/>
          </p:nvSpPr>
          <p:spPr>
            <a:xfrm>
              <a:off x="6214" y="560052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4" name="Straight Connector 38"/>
            <p:cNvSpPr/>
            <p:nvPr/>
          </p:nvSpPr>
          <p:spPr>
            <a:xfrm>
              <a:off x="6214" y="6858000"/>
              <a:ext cx="12192001" cy="0"/>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5" name="Straight Connector 39"/>
            <p:cNvSpPr/>
            <p:nvPr/>
          </p:nvSpPr>
          <p:spPr>
            <a:xfrm>
              <a:off x="22827" y="6143407"/>
              <a:ext cx="12192001" cy="1"/>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6" name="Straight Connector 40"/>
            <p:cNvSpPr/>
            <p:nvPr/>
          </p:nvSpPr>
          <p:spPr>
            <a:xfrm flipH="1">
              <a:off x="690439" y="171717"/>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sp>
          <p:nvSpPr>
            <p:cNvPr id="727" name="Straight Connector 41"/>
            <p:cNvSpPr/>
            <p:nvPr/>
          </p:nvSpPr>
          <p:spPr>
            <a:xfrm flipH="1">
              <a:off x="11514626" y="173268"/>
              <a:ext cx="1" cy="6511464"/>
            </a:xfrm>
            <a:prstGeom prst="line">
              <a:avLst/>
            </a:prstGeom>
            <a:noFill/>
            <a:ln w="12700" cap="flat">
              <a:solidFill>
                <a:srgbClr val="BCBCBC">
                  <a:alpha val="29804"/>
                </a:srgbClr>
              </a:solidFill>
              <a:prstDash val="sysDot"/>
              <a:miter lim="800000"/>
            </a:ln>
            <a:effectLst/>
          </p:spPr>
          <p:txBody>
            <a:bodyPr wrap="square" lIns="45719" tIns="45719" rIns="45719" bIns="45719" numCol="1" anchor="t">
              <a:noAutofit/>
            </a:bodyPr>
            <a:lstStyle/>
            <a:p>
              <a:pPr/>
            </a:p>
          </p:txBody>
        </p:sp>
      </p:grpSp>
      <p:sp>
        <p:nvSpPr>
          <p:cNvPr id="729" name="Freeform: Shape 43"/>
          <p:cNvSpPr/>
          <p:nvPr/>
        </p:nvSpPr>
        <p:spPr>
          <a:xfrm rot="16200000">
            <a:off x="2133265" y="-2152220"/>
            <a:ext cx="6858001" cy="11162440"/>
          </a:xfrm>
          <a:custGeom>
            <a:avLst/>
            <a:gdLst/>
            <a:ahLst/>
            <a:cxnLst>
              <a:cxn ang="0">
                <a:pos x="wd2" y="hd2"/>
              </a:cxn>
              <a:cxn ang="5400000">
                <a:pos x="wd2" y="hd2"/>
              </a:cxn>
              <a:cxn ang="10800000">
                <a:pos x="wd2" y="hd2"/>
              </a:cxn>
              <a:cxn ang="16200000">
                <a:pos x="wd2" y="hd2"/>
              </a:cxn>
            </a:cxnLst>
            <a:rect l="0" t="0" r="r" b="b"/>
            <a:pathLst>
              <a:path w="21600" h="20614" fill="norm" stroke="1" extrusionOk="0">
                <a:moveTo>
                  <a:pt x="21600" y="0"/>
                </a:moveTo>
                <a:lnTo>
                  <a:pt x="21600" y="13103"/>
                </a:lnTo>
                <a:lnTo>
                  <a:pt x="21600" y="13103"/>
                </a:lnTo>
                <a:lnTo>
                  <a:pt x="21600" y="19094"/>
                </a:lnTo>
                <a:cubicBezTo>
                  <a:pt x="10800" y="19094"/>
                  <a:pt x="10800" y="21600"/>
                  <a:pt x="0" y="20176"/>
                </a:cubicBezTo>
                <a:lnTo>
                  <a:pt x="0" y="0"/>
                </a:lnTo>
                <a:close/>
              </a:path>
            </a:pathLst>
          </a:custGeom>
          <a:solidFill>
            <a:srgbClr val="000000"/>
          </a:solidFill>
          <a:ln w="12700">
            <a:miter lim="400000"/>
          </a:ln>
        </p:spPr>
        <p:txBody>
          <a:bodyPr lIns="45719" rIns="45719" anchor="ctr"/>
          <a:lstStyle/>
          <a:p>
            <a:pPr algn="ctr">
              <a:defRPr>
                <a:solidFill>
                  <a:srgbClr val="FFFFFF"/>
                </a:solidFill>
              </a:defRPr>
            </a:pPr>
          </a:p>
        </p:txBody>
      </p:sp>
      <p:pic>
        <p:nvPicPr>
          <p:cNvPr id="730" name="Picture 3" descr="Picture 3"/>
          <p:cNvPicPr>
            <a:picLocks noChangeAspect="1"/>
          </p:cNvPicPr>
          <p:nvPr/>
        </p:nvPicPr>
        <p:blipFill>
          <a:blip r:embed="rId3">
            <a:alphaModFix amt="60000"/>
            <a:extLst/>
          </a:blip>
          <a:srcRect l="0" t="13342" r="0" b="4774"/>
          <a:stretch>
            <a:fillRect/>
          </a:stretch>
        </p:blipFill>
        <p:spPr>
          <a:xfrm>
            <a:off x="-23208" y="10"/>
            <a:ext cx="11167258" cy="6857990"/>
          </a:xfrm>
          <a:custGeom>
            <a:avLst/>
            <a:gdLst/>
            <a:ahLst/>
            <a:cxnLst>
              <a:cxn ang="0">
                <a:pos x="wd2" y="hd2"/>
              </a:cxn>
              <a:cxn ang="5400000">
                <a:pos x="wd2" y="hd2"/>
              </a:cxn>
              <a:cxn ang="10800000">
                <a:pos x="wd2" y="hd2"/>
              </a:cxn>
              <a:cxn ang="16200000">
                <a:pos x="wd2" y="hd2"/>
              </a:cxn>
            </a:cxnLst>
            <a:rect l="0" t="0" r="r" b="b"/>
            <a:pathLst>
              <a:path w="20660" h="21600" fill="norm" stroke="1" extrusionOk="0">
                <a:moveTo>
                  <a:pt x="19151" y="971"/>
                </a:moveTo>
                <a:cubicBezTo>
                  <a:pt x="19296" y="10800"/>
                  <a:pt x="21600" y="11127"/>
                  <a:pt x="20224" y="21589"/>
                </a:cubicBezTo>
                <a:lnTo>
                  <a:pt x="12829" y="21589"/>
                </a:lnTo>
                <a:lnTo>
                  <a:pt x="12829" y="21600"/>
                </a:lnTo>
                <a:lnTo>
                  <a:pt x="0" y="21600"/>
                </a:lnTo>
                <a:lnTo>
                  <a:pt x="0" y="0"/>
                </a:lnTo>
                <a:lnTo>
                  <a:pt x="19144" y="0"/>
                </a:lnTo>
                <a:close/>
              </a:path>
            </a:pathLst>
          </a:custGeom>
          <a:ln w="12700">
            <a:miter lim="400000"/>
          </a:ln>
        </p:spPr>
      </p:pic>
      <p:sp>
        <p:nvSpPr>
          <p:cNvPr id="731" name="Title 1"/>
          <p:cNvSpPr txBox="1"/>
          <p:nvPr>
            <p:ph type="title"/>
          </p:nvPr>
        </p:nvSpPr>
        <p:spPr>
          <a:xfrm>
            <a:off x="691078" y="725950"/>
            <a:ext cx="8351996" cy="1375334"/>
          </a:xfrm>
          <a:prstGeom prst="rect">
            <a:avLst/>
          </a:prstGeom>
        </p:spPr>
        <p:txBody>
          <a:bodyPr/>
          <a:lstStyle>
            <a:lvl1pPr algn="ctr">
              <a:lnSpc>
                <a:spcPct val="150000"/>
              </a:lnSpc>
              <a:defRPr b="1">
                <a:solidFill>
                  <a:srgbClr val="FFFFFF"/>
                </a:solidFill>
                <a:latin typeface="Times New Roman"/>
                <a:ea typeface="Times New Roman"/>
                <a:cs typeface="Times New Roman"/>
                <a:sym typeface="Times New Roman"/>
              </a:defRPr>
            </a:lvl1pPr>
          </a:lstStyle>
          <a:p>
            <a:pPr/>
            <a:r>
              <a:t>Conclusion</a:t>
            </a:r>
          </a:p>
        </p:txBody>
      </p:sp>
      <p:sp>
        <p:nvSpPr>
          <p:cNvPr id="732" name="Content Placeholder 2"/>
          <p:cNvSpPr txBox="1"/>
          <p:nvPr>
            <p:ph type="body" sz="half" idx="1"/>
          </p:nvPr>
        </p:nvSpPr>
        <p:spPr>
          <a:xfrm>
            <a:off x="691078" y="2340130"/>
            <a:ext cx="6385207" cy="3822453"/>
          </a:xfrm>
          <a:prstGeom prst="rect">
            <a:avLst/>
          </a:prstGeom>
        </p:spPr>
        <p:txBody>
          <a:bodyPr/>
          <a:lstStyle/>
          <a:p>
            <a:pPr algn="just">
              <a:lnSpc>
                <a:spcPct val="150000"/>
              </a:lnSpc>
              <a:defRPr>
                <a:solidFill>
                  <a:srgbClr val="FFFFFF"/>
                </a:solidFill>
                <a:latin typeface="Times New Roman"/>
                <a:ea typeface="Times New Roman"/>
                <a:cs typeface="Times New Roman"/>
                <a:sym typeface="Times New Roman"/>
              </a:defRPr>
            </a:pPr>
            <a:r>
              <a:t>Attachment Theory helps in explaining clinginess and Isaac’s sadness. </a:t>
            </a:r>
          </a:p>
          <a:p>
            <a:pPr algn="just">
              <a:lnSpc>
                <a:spcPct val="150000"/>
              </a:lnSpc>
              <a:defRPr>
                <a:solidFill>
                  <a:srgbClr val="FFFFFF"/>
                </a:solidFill>
                <a:latin typeface="Times New Roman"/>
                <a:ea typeface="Times New Roman"/>
                <a:cs typeface="Times New Roman"/>
                <a:sym typeface="Times New Roman"/>
              </a:defRPr>
            </a:pPr>
            <a:r>
              <a:t>Requires broader insights. </a:t>
            </a:r>
          </a:p>
          <a:p>
            <a:pPr algn="just">
              <a:lnSpc>
                <a:spcPct val="150000"/>
              </a:lnSpc>
              <a:defRPr>
                <a:solidFill>
                  <a:srgbClr val="FFFFFF"/>
                </a:solidFill>
                <a:latin typeface="Times New Roman"/>
                <a:ea typeface="Times New Roman"/>
                <a:cs typeface="Times New Roman"/>
                <a:sym typeface="Times New Roman"/>
              </a:defRPr>
            </a:pPr>
            <a:r>
              <a:t>Isaac needs stability and confidence. </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6" name="Title 1"/>
          <p:cNvSpPr txBox="1"/>
          <p:nvPr>
            <p:ph type="title"/>
          </p:nvPr>
        </p:nvSpPr>
        <p:spPr>
          <a:prstGeom prst="rect">
            <a:avLst/>
          </a:prstGeom>
        </p:spPr>
        <p:txBody>
          <a:bodyPr/>
          <a:lstStyle/>
          <a:p>
            <a:pPr algn="ctr">
              <a:defRPr b="1">
                <a:latin typeface="Times New Roman"/>
                <a:ea typeface="Times New Roman"/>
                <a:cs typeface="Times New Roman"/>
                <a:sym typeface="Times New Roman"/>
              </a:defRPr>
            </a:pPr>
            <a:r>
              <a:t>References</a:t>
            </a:r>
            <a:r>
              <a:rPr b="0"/>
              <a:t> </a:t>
            </a:r>
            <a:br>
              <a:rPr b="0"/>
            </a:br>
          </a:p>
        </p:txBody>
      </p:sp>
      <p:sp>
        <p:nvSpPr>
          <p:cNvPr id="737" name="Content Placeholder 2"/>
          <p:cNvSpPr txBox="1"/>
          <p:nvPr>
            <p:ph type="body" idx="1"/>
          </p:nvPr>
        </p:nvSpPr>
        <p:spPr>
          <a:xfrm>
            <a:off x="691078" y="1556383"/>
            <a:ext cx="10325001" cy="4714876"/>
          </a:xfrm>
          <a:prstGeom prst="rect">
            <a:avLst/>
          </a:prstGeom>
        </p:spPr>
        <p:txBody>
          <a:bodyPr/>
          <a:lstStyle/>
          <a:p>
            <a:pPr algn="just">
              <a:lnSpc>
                <a:spcPct val="136000"/>
              </a:lnSpc>
              <a:defRPr sz="900">
                <a:latin typeface="Times New Roman"/>
                <a:ea typeface="Times New Roman"/>
                <a:cs typeface="Times New Roman"/>
                <a:sym typeface="Times New Roman"/>
              </a:defRPr>
            </a:pPr>
            <a:r>
              <a:t>Christie, K.N. and Sandoval, A., (2024). Attachment styles and traumatic responses: Exploring the impact of parental interaction on child development and coping mechanisms. </a:t>
            </a:r>
            <a:r>
              <a:rPr i="1"/>
              <a:t>Open Journal of Psychiatry</a:t>
            </a:r>
            <a:r>
              <a:t>, </a:t>
            </a:r>
            <a:r>
              <a:rPr i="1"/>
              <a:t>14</a:t>
            </a:r>
            <a:r>
              <a:t>(5), pp.467-489. </a:t>
            </a:r>
            <a:r>
              <a:rPr u="sng">
                <a:solidFill>
                  <a:srgbClr val="EF08F7"/>
                </a:solidFill>
                <a:uFill>
                  <a:solidFill>
                    <a:srgbClr val="EF08F7"/>
                  </a:solidFill>
                </a:uFill>
                <a:hlinkClick r:id="rId2" invalidUrl="" action="" tgtFrame="" tooltip="" history="1" highlightClick="0" endSnd="0"/>
              </a:rPr>
              <a:t>https://www.scirp.net/pdf/ojpsych2024145_31420911.pdf</a:t>
            </a:r>
            <a:r>
              <a:t> </a:t>
            </a:r>
            <a:endParaRPr sz="500"/>
          </a:p>
          <a:p>
            <a:pPr algn="just">
              <a:lnSpc>
                <a:spcPct val="136000"/>
              </a:lnSpc>
              <a:defRPr sz="900">
                <a:latin typeface="Times New Roman"/>
                <a:ea typeface="Times New Roman"/>
                <a:cs typeface="Times New Roman"/>
                <a:sym typeface="Times New Roman"/>
              </a:defRPr>
            </a:pPr>
            <a:r>
              <a:t>ClevelandClinic (2025) </a:t>
            </a:r>
            <a:r>
              <a:rPr i="1"/>
              <a:t>What Is Attachment Theory? And How Does It Impact You?</a:t>
            </a:r>
            <a:r>
              <a:t>, </a:t>
            </a:r>
            <a:r>
              <a:rPr i="1"/>
              <a:t>Cleveland Clinic</a:t>
            </a:r>
            <a:r>
              <a:t>. Available at: https://health.clevelandclinic.org/attachment-theory (Accessed: August 8, 2026).</a:t>
            </a:r>
            <a:endParaRPr sz="500"/>
          </a:p>
          <a:p>
            <a:pPr algn="just">
              <a:lnSpc>
                <a:spcPct val="136000"/>
              </a:lnSpc>
              <a:defRPr sz="900">
                <a:latin typeface="Times New Roman"/>
                <a:ea typeface="Times New Roman"/>
                <a:cs typeface="Times New Roman"/>
                <a:sym typeface="Times New Roman"/>
              </a:defRPr>
            </a:pPr>
            <a:r>
              <a:t>‌Hayes, N., (2023). </a:t>
            </a:r>
            <a:r>
              <a:rPr i="1"/>
              <a:t>Early years practice: Getting it right from the start</a:t>
            </a:r>
            <a:r>
              <a:t>. Taylor &amp; Francis.</a:t>
            </a:r>
            <a:endParaRPr sz="500"/>
          </a:p>
          <a:p>
            <a:pPr algn="just">
              <a:lnSpc>
                <a:spcPct val="136000"/>
              </a:lnSpc>
              <a:defRPr sz="900">
                <a:latin typeface="Times New Roman"/>
                <a:ea typeface="Times New Roman"/>
                <a:cs typeface="Times New Roman"/>
                <a:sym typeface="Times New Roman"/>
              </a:defRPr>
            </a:pPr>
            <a:r>
              <a:t>Hodgson, S., Noack, K., Griffiths, A. and Hodgins, M., (2024). Between equilibrium and chaos, with little restitution: a narrative analysis of qualitative interviews with clinicians and parent carers of children with medical complexity. </a:t>
            </a:r>
            <a:r>
              <a:rPr i="1"/>
              <a:t>BMC health services research</a:t>
            </a:r>
            <a:r>
              <a:t>, </a:t>
            </a:r>
            <a:r>
              <a:rPr i="1"/>
              <a:t>24</a:t>
            </a:r>
            <a:r>
              <a:t>(1), p.504.</a:t>
            </a:r>
            <a:r>
              <a:rPr u="sng">
                <a:solidFill>
                  <a:srgbClr val="EF08F7"/>
                </a:solidFill>
                <a:uFill>
                  <a:solidFill>
                    <a:srgbClr val="EF08F7"/>
                  </a:solidFill>
                </a:uFill>
                <a:hlinkClick r:id="rId3" invalidUrl="" action="" tgtFrame="" tooltip="" history="1" highlightClick="0" endSnd="0"/>
              </a:rPr>
              <a:t> </a:t>
            </a:r>
            <a:r>
              <a:rPr u="sng">
                <a:solidFill>
                  <a:srgbClr val="EF08F7"/>
                </a:solidFill>
                <a:uFill>
                  <a:solidFill>
                    <a:srgbClr val="EF08F7"/>
                  </a:solidFill>
                </a:uFill>
                <a:hlinkClick r:id="rId3" invalidUrl="" action="" tgtFrame="" tooltip="" history="1" highlightClick="0" endSnd="0"/>
              </a:rPr>
              <a:t>https://link.springer.com/content/pdf/10.1186/s12913-024-10973-6.pdf</a:t>
            </a:r>
            <a:endParaRPr sz="3600"/>
          </a:p>
          <a:p>
            <a:pPr algn="just">
              <a:lnSpc>
                <a:spcPct val="136000"/>
              </a:lnSpc>
              <a:defRPr sz="900">
                <a:latin typeface="Times New Roman"/>
                <a:ea typeface="Times New Roman"/>
                <a:cs typeface="Times New Roman"/>
                <a:sym typeface="Times New Roman"/>
              </a:defRPr>
            </a:pPr>
            <a:r>
              <a:t>Honig, A.S., (2022). Essentials for excellence in quality early child care. </a:t>
            </a:r>
            <a:r>
              <a:rPr i="1"/>
              <a:t>Early Child Development and Care</a:t>
            </a:r>
            <a:r>
              <a:t>, </a:t>
            </a:r>
            <a:r>
              <a:rPr i="1"/>
              <a:t>192</a:t>
            </a:r>
            <a:r>
              <a:t>(12), pp.1940-1951.</a:t>
            </a:r>
            <a:r>
              <a:rPr u="sng">
                <a:solidFill>
                  <a:srgbClr val="EF08F7"/>
                </a:solidFill>
                <a:uFill>
                  <a:solidFill>
                    <a:srgbClr val="EF08F7"/>
                  </a:solidFill>
                </a:uFill>
                <a:hlinkClick r:id="rId4" invalidUrl="" action="" tgtFrame="" tooltip="" history="1" highlightClick="0" endSnd="0"/>
              </a:rPr>
              <a:t> </a:t>
            </a:r>
            <a:r>
              <a:rPr u="sng">
                <a:solidFill>
                  <a:srgbClr val="EF08F7"/>
                </a:solidFill>
                <a:uFill>
                  <a:solidFill>
                    <a:srgbClr val="EF08F7"/>
                  </a:solidFill>
                </a:uFill>
                <a:hlinkClick r:id="rId4" invalidUrl="" action="" tgtFrame="" tooltip="" history="1" highlightClick="0" endSnd="0"/>
              </a:rPr>
              <a:t>https://www.researchgate.net/profile/Alice-Honig/publication/353966945_Essentials_for_excellence_in_quality_early_child_care/links/614b700da3df59440ba4877a/Essentials-for-excellence-in-quality-early-child-care.pdf</a:t>
            </a:r>
            <a:endParaRPr sz="3600"/>
          </a:p>
          <a:p>
            <a:pPr algn="just">
              <a:lnSpc>
                <a:spcPct val="136000"/>
              </a:lnSpc>
              <a:defRPr sz="900">
                <a:latin typeface="Times New Roman"/>
                <a:ea typeface="Times New Roman"/>
                <a:cs typeface="Times New Roman"/>
                <a:sym typeface="Times New Roman"/>
              </a:defRPr>
            </a:pPr>
            <a:r>
              <a:t>McLeod, S.P. (2025) </a:t>
            </a:r>
            <a:r>
              <a:rPr i="1"/>
              <a:t>Attachment Theory In Psychology</a:t>
            </a:r>
            <a:r>
              <a:t>, </a:t>
            </a:r>
            <a:r>
              <a:rPr i="1"/>
              <a:t>Simply Psychology</a:t>
            </a:r>
            <a:r>
              <a:t>. Available at: https://www.simplypsychology.org/attachment.html (Accessed: August 8, 2026).</a:t>
            </a:r>
            <a:endParaRPr sz="500"/>
          </a:p>
          <a:p>
            <a:pPr algn="just">
              <a:lnSpc>
                <a:spcPct val="136000"/>
              </a:lnSpc>
              <a:defRPr sz="900">
                <a:latin typeface="Times New Roman"/>
                <a:ea typeface="Times New Roman"/>
                <a:cs typeface="Times New Roman"/>
                <a:sym typeface="Times New Roman"/>
              </a:defRPr>
            </a:pPr>
            <a:r>
              <a:t>Roth, F.P. and Worthington, C.K., (2023). </a:t>
            </a:r>
            <a:r>
              <a:rPr i="1"/>
              <a:t>Treatment resource manual for speech-language pathology</a:t>
            </a:r>
            <a:r>
              <a:t>. Plural Publishing.</a:t>
            </a:r>
            <a:endParaRPr sz="500"/>
          </a:p>
          <a:p>
            <a:pPr algn="just">
              <a:lnSpc>
                <a:spcPct val="136000"/>
              </a:lnSpc>
              <a:defRPr sz="900">
                <a:latin typeface="Times New Roman"/>
                <a:ea typeface="Times New Roman"/>
                <a:cs typeface="Times New Roman"/>
                <a:sym typeface="Times New Roman"/>
              </a:defRPr>
            </a:pPr>
            <a:r>
              <a:t>Szymkowicz, S.M., Gerlach, A.R., Homiack, D. and Taylor, W.D., (2023). Biological factors influencing depression in later life: role of aging processes and treatment implications. </a:t>
            </a:r>
            <a:r>
              <a:rPr i="1"/>
              <a:t>Translational Psychiatry</a:t>
            </a:r>
            <a:r>
              <a:t>, </a:t>
            </a:r>
            <a:r>
              <a:rPr i="1"/>
              <a:t>13</a:t>
            </a:r>
            <a:r>
              <a:t>(1), p.160.</a:t>
            </a:r>
            <a:r>
              <a:rPr u="sng">
                <a:solidFill>
                  <a:srgbClr val="EF08F7"/>
                </a:solidFill>
                <a:uFill>
                  <a:solidFill>
                    <a:srgbClr val="EF08F7"/>
                  </a:solidFill>
                </a:uFill>
                <a:hlinkClick r:id="rId5" invalidUrl="" action="" tgtFrame="" tooltip="" history="1" highlightClick="0" endSnd="0"/>
              </a:rPr>
              <a:t> </a:t>
            </a:r>
            <a:r>
              <a:rPr u="sng">
                <a:solidFill>
                  <a:srgbClr val="EF08F7"/>
                </a:solidFill>
                <a:uFill>
                  <a:solidFill>
                    <a:srgbClr val="EF08F7"/>
                  </a:solidFill>
                </a:uFill>
                <a:hlinkClick r:id="rId5" invalidUrl="" action="" tgtFrame="" tooltip="" history="1" highlightClick="0" endSnd="0"/>
              </a:rPr>
              <a:t>https://www.nature.com/articles/s41398-023-02464-9.pdf</a:t>
            </a:r>
            <a:endParaRPr sz="3600"/>
          </a:p>
          <a:p>
            <a:pPr algn="just">
              <a:lnSpc>
                <a:spcPct val="136000"/>
              </a:lnSpc>
              <a:defRPr sz="900">
                <a:latin typeface="Times New Roman"/>
                <a:ea typeface="Times New Roman"/>
                <a:cs typeface="Times New Roman"/>
                <a:sym typeface="Times New Roman"/>
              </a:defRPr>
            </a:pPr>
            <a:r>
              <a:t>Wang, Y., (2023). Influence of early family nurturing environment on children’s psychological and emotional social development. </a:t>
            </a:r>
            <a:r>
              <a:rPr i="1"/>
              <a:t>Iranian Journal of Public Health</a:t>
            </a:r>
            <a:r>
              <a:t>, </a:t>
            </a:r>
            <a:r>
              <a:rPr i="1"/>
              <a:t>52</a:t>
            </a:r>
            <a:r>
              <a:t>(10), p.2138.</a:t>
            </a:r>
            <a:r>
              <a:rPr u="sng">
                <a:solidFill>
                  <a:srgbClr val="EF08F7"/>
                </a:solidFill>
                <a:uFill>
                  <a:solidFill>
                    <a:srgbClr val="EF08F7"/>
                  </a:solidFill>
                </a:uFill>
                <a:hlinkClick r:id="rId6" invalidUrl="" action="" tgtFrame="" tooltip="" history="1" highlightClick="0" endSnd="0"/>
              </a:rPr>
              <a:t> </a:t>
            </a:r>
            <a:r>
              <a:rPr u="sng">
                <a:solidFill>
                  <a:srgbClr val="EF08F7"/>
                </a:solidFill>
                <a:uFill>
                  <a:solidFill>
                    <a:srgbClr val="EF08F7"/>
                  </a:solidFill>
                </a:uFill>
                <a:hlinkClick r:id="rId6" invalidUrl="" action="" tgtFrame="" tooltip="" history="1" highlightClick="0" endSnd="0"/>
              </a:rPr>
              <a:t>https://pmc.ncbi.nlm.nih.gov/articles/PMC10612553/pdf/IJPH-52-2138.pdf</a:t>
            </a:r>
            <a:endParaRPr sz="3600"/>
          </a:p>
          <a:p>
            <a:pPr algn="just">
              <a:lnSpc>
                <a:spcPct val="136000"/>
              </a:lnSpc>
              <a:defRPr sz="900">
                <a:latin typeface="Times New Roman"/>
                <a:ea typeface="Times New Roman"/>
                <a:cs typeface="Times New Roman"/>
                <a:sym typeface="Times New Roman"/>
              </a:defRPr>
            </a:pPr>
            <a:r>
              <a:t>Washington-Nortey, P.M., Zhang, F., Xu, Y., Ruiz, A.B., Chen, C.C. and Spence, C., (2022). The impact of peer interactions on language development among preschool English language learners: A systematic review. </a:t>
            </a:r>
            <a:r>
              <a:rPr i="1"/>
              <a:t>Early Childhood Education Journal</a:t>
            </a:r>
            <a:r>
              <a:t>, </a:t>
            </a:r>
            <a:r>
              <a:rPr i="1"/>
              <a:t>50</a:t>
            </a:r>
            <a:r>
              <a:t>(1), pp.49-59.</a:t>
            </a:r>
            <a:r>
              <a:rPr u="sng">
                <a:solidFill>
                  <a:srgbClr val="EF08F7"/>
                </a:solidFill>
                <a:uFill>
                  <a:solidFill>
                    <a:srgbClr val="EF08F7"/>
                  </a:solidFill>
                </a:uFill>
                <a:hlinkClick r:id="rId7" invalidUrl="" action="" tgtFrame="" tooltip="" history="1" highlightClick="0" endSnd="0"/>
              </a:rPr>
              <a:t> </a:t>
            </a:r>
            <a:r>
              <a:rPr u="sng">
                <a:solidFill>
                  <a:srgbClr val="EF08F7"/>
                </a:solidFill>
                <a:uFill>
                  <a:solidFill>
                    <a:srgbClr val="EF08F7"/>
                  </a:solidFill>
                </a:uFill>
                <a:hlinkClick r:id="rId7" invalidUrl="" action="" tgtFrame="" tooltip="" history="1" highlightClick="0" endSnd="0"/>
              </a:rPr>
              <a:t>https://www.academia.edu/download/100333112/s10643-020-01126-520230327-1-d763hz.pdf</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CosineVTI">
  <a:themeElements>
    <a:clrScheme name="CosineVTI">
      <a:dk1>
        <a:srgbClr val="000000"/>
      </a:dk1>
      <a:lt1>
        <a:srgbClr val="FFFFFF"/>
      </a:lt1>
      <a:dk2>
        <a:srgbClr val="A7A7A7"/>
      </a:dk2>
      <a:lt2>
        <a:srgbClr val="535353"/>
      </a:lt2>
      <a:accent1>
        <a:srgbClr val="1EBE9B"/>
      </a:accent1>
      <a:accent2>
        <a:srgbClr val="8F99BB"/>
      </a:accent2>
      <a:accent3>
        <a:srgbClr val="FD8686"/>
      </a:accent3>
      <a:accent4>
        <a:srgbClr val="A3A3C1"/>
      </a:accent4>
      <a:accent5>
        <a:srgbClr val="7162FE"/>
      </a:accent5>
      <a:accent6>
        <a:srgbClr val="E76445"/>
      </a:accent6>
      <a:hlink>
        <a:srgbClr val="0000FF"/>
      </a:hlink>
      <a:folHlink>
        <a:srgbClr val="FF00FF"/>
      </a:folHlink>
    </a:clrScheme>
    <a:fontScheme name="CosineVTI">
      <a:majorFont>
        <a:latin typeface="Aptos"/>
        <a:ea typeface="Aptos"/>
        <a:cs typeface="Aptos"/>
      </a:majorFont>
      <a:minorFont>
        <a:latin typeface="Helvetica"/>
        <a:ea typeface="Helvetica"/>
        <a:cs typeface="Helvetica"/>
      </a:minorFont>
    </a:fontScheme>
    <a:fmtScheme name="Cosine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CosineVTI">
  <a:themeElements>
    <a:clrScheme name="CosineVTI">
      <a:dk1>
        <a:srgbClr val="000000"/>
      </a:dk1>
      <a:lt1>
        <a:srgbClr val="FFFFFF"/>
      </a:lt1>
      <a:dk2>
        <a:srgbClr val="A7A7A7"/>
      </a:dk2>
      <a:lt2>
        <a:srgbClr val="535353"/>
      </a:lt2>
      <a:accent1>
        <a:srgbClr val="1EBE9B"/>
      </a:accent1>
      <a:accent2>
        <a:srgbClr val="8F99BB"/>
      </a:accent2>
      <a:accent3>
        <a:srgbClr val="FD8686"/>
      </a:accent3>
      <a:accent4>
        <a:srgbClr val="A3A3C1"/>
      </a:accent4>
      <a:accent5>
        <a:srgbClr val="7162FE"/>
      </a:accent5>
      <a:accent6>
        <a:srgbClr val="E76445"/>
      </a:accent6>
      <a:hlink>
        <a:srgbClr val="0000FF"/>
      </a:hlink>
      <a:folHlink>
        <a:srgbClr val="FF00FF"/>
      </a:folHlink>
    </a:clrScheme>
    <a:fontScheme name="CosineVTI">
      <a:majorFont>
        <a:latin typeface="Aptos"/>
        <a:ea typeface="Aptos"/>
        <a:cs typeface="Aptos"/>
      </a:majorFont>
      <a:minorFont>
        <a:latin typeface="Helvetica"/>
        <a:ea typeface="Helvetica"/>
        <a:cs typeface="Helvetica"/>
      </a:minorFont>
    </a:fontScheme>
    <a:fmtScheme name="Cosine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Grandview"/>
            <a:ea typeface="Grandview"/>
            <a:cs typeface="Grandview"/>
            <a:sym typeface="Grandview"/>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