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331" r:id="rId2"/>
    <p:sldId id="329" r:id="rId3"/>
    <p:sldId id="334" r:id="rId4"/>
    <p:sldId id="348" r:id="rId5"/>
    <p:sldId id="361" r:id="rId6"/>
    <p:sldId id="364" r:id="rId7"/>
    <p:sldId id="360" r:id="rId8"/>
    <p:sldId id="351" r:id="rId9"/>
    <p:sldId id="365" r:id="rId10"/>
    <p:sldId id="366" r:id="rId11"/>
    <p:sldId id="352" r:id="rId12"/>
    <p:sldId id="355" r:id="rId13"/>
    <p:sldId id="358" r:id="rId14"/>
    <p:sldId id="369" r:id="rId15"/>
    <p:sldId id="370" r:id="rId16"/>
    <p:sldId id="359" r:id="rId17"/>
  </p:sldIdLst>
  <p:sldSz cx="9144000" cy="5143500" type="screen16x9"/>
  <p:notesSz cx="6858000" cy="9144000"/>
  <p:custDataLst>
    <p:tags r:id="rId1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2880">
          <p15:clr>
            <a:srgbClr val="A4A3A4"/>
          </p15:clr>
        </p15:guide>
        <p15:guide id="2" orient="horz" pos="2505">
          <p15:clr>
            <a:srgbClr val="A4A3A4"/>
          </p15:clr>
        </p15:guide>
        <p15:guide id="3" orient="horz" pos="2096">
          <p15:clr>
            <a:srgbClr val="A4A3A4"/>
          </p15:clr>
        </p15:guide>
        <p15:guide id="4" pos="5556">
          <p15:clr>
            <a:srgbClr val="A4A3A4"/>
          </p15:clr>
        </p15:guide>
        <p15:guide id="5" pos="1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DFD"/>
    <a:srgbClr val="F7AC80"/>
    <a:srgbClr val="343843"/>
    <a:srgbClr val="E9AF31"/>
    <a:srgbClr val="94959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46" d="100"/>
          <a:sy n="146" d="100"/>
        </p:scale>
        <p:origin x="426" y="108"/>
      </p:cViewPr>
      <p:guideLst>
        <p:guide pos="2880"/>
        <p:guide orient="horz" pos="2505"/>
        <p:guide orient="horz" pos="2096"/>
        <p:guide pos="5556"/>
        <p:guide pos="1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图片占位符 2"/>
          <p:cNvSpPr>
            <a:spLocks noGrp="1"/>
          </p:cNvSpPr>
          <p:nvPr>
            <p:ph type="pic" sz="quarter" idx="10"/>
          </p:nvPr>
        </p:nvSpPr>
        <p:spPr>
          <a:xfrm>
            <a:off x="145144" y="972459"/>
            <a:ext cx="2831539" cy="1749476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图片占位符 2"/>
          <p:cNvSpPr>
            <a:spLocks noGrp="1"/>
          </p:cNvSpPr>
          <p:nvPr>
            <p:ph type="pic" sz="quarter" idx="11"/>
          </p:nvPr>
        </p:nvSpPr>
        <p:spPr>
          <a:xfrm>
            <a:off x="3133929" y="972459"/>
            <a:ext cx="2831539" cy="1749476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图片占位符 2"/>
          <p:cNvSpPr>
            <a:spLocks noGrp="1"/>
          </p:cNvSpPr>
          <p:nvPr>
            <p:ph type="pic" sz="quarter" idx="12"/>
          </p:nvPr>
        </p:nvSpPr>
        <p:spPr>
          <a:xfrm>
            <a:off x="6122714" y="972459"/>
            <a:ext cx="2831539" cy="1749476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矩形: 圆角 2" descr="e7d195523061f1c09e9d68d7cf438b91ef959ecb14fc25d26BBA7F7DBC18E55DFF4014AF651F0BF2569D4B6C1DA7F1A4683A481403BD872FC687266AD13265C1DE7C373772FD8728ABDD69ADD03BFF5BE2862BC891DBB79E0D855F21651245329184AA4D6A56B8B32D29ECB149A5B58248D41A6BF52EFAE37B932C4CC1553899261C6510E604CF926F02B913E743C1A3"/>
          <p:cNvSpPr/>
          <p:nvPr userDrawn="1"/>
        </p:nvSpPr>
        <p:spPr>
          <a:xfrm>
            <a:off x="161132" y="984477"/>
            <a:ext cx="8821737" cy="3674609"/>
          </a:xfrm>
          <a:prstGeom prst="roundRect">
            <a:avLst>
              <a:gd name="adj" fmla="val 10146"/>
            </a:avLst>
          </a:prstGeom>
          <a:solidFill>
            <a:schemeClr val="bg1"/>
          </a:solidFill>
          <a:ln>
            <a:noFill/>
            <a:prstDash val="dash"/>
          </a:ln>
          <a:effectLst>
            <a:outerShdw blurRad="381000" dist="1016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图片占位符 2"/>
          <p:cNvSpPr>
            <a:spLocks noGrp="1"/>
          </p:cNvSpPr>
          <p:nvPr>
            <p:ph type="pic" sz="quarter" idx="10"/>
          </p:nvPr>
        </p:nvSpPr>
        <p:spPr>
          <a:xfrm>
            <a:off x="145144" y="972458"/>
            <a:ext cx="8824686" cy="2104571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7D09B-D39A-4616-8388-15C7F50B95BB}" type="datetimeFigureOut">
              <a:rPr lang="zh-CN" altLang="en-US" smtClean="0"/>
              <a:t>2024/12/8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4C772-48CC-4874-8327-555D02B4446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7D09B-D39A-4616-8388-15C7F50B95BB}" type="datetimeFigureOut">
              <a:rPr lang="zh-CN" altLang="en-US" smtClean="0"/>
              <a:t>2024/12/8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4C772-48CC-4874-8327-555D02B4446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7D09B-D39A-4616-8388-15C7F50B95BB}" type="datetimeFigureOut">
              <a:rPr lang="zh-CN" altLang="en-US" smtClean="0"/>
              <a:t>2024/12/8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4C772-48CC-4874-8327-555D02B4446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7D09B-D39A-4616-8388-15C7F50B95BB}" type="datetimeFigureOut">
              <a:rPr lang="zh-CN" altLang="en-US" smtClean="0"/>
              <a:t>2024/12/8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4C772-48CC-4874-8327-555D02B4446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7D09B-D39A-4616-8388-15C7F50B95BB}" type="datetimeFigureOut">
              <a:rPr lang="zh-CN" altLang="en-US" smtClean="0"/>
              <a:t>2024/12/8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4C772-48CC-4874-8327-555D02B4446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E7D09B-D39A-4616-8388-15C7F50B95BB}" type="datetimeFigureOut">
              <a:rPr lang="zh-CN" altLang="en-US" smtClean="0"/>
              <a:t>2024/12/8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4C772-48CC-4874-8327-555D02B4446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g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4"/>
          <p:cNvGrpSpPr>
            <a:grpSpLocks noChangeAspect="1"/>
          </p:cNvGrpSpPr>
          <p:nvPr/>
        </p:nvGrpSpPr>
        <p:grpSpPr bwMode="auto">
          <a:xfrm rot="16200000">
            <a:off x="426171" y="4291700"/>
            <a:ext cx="615713" cy="805746"/>
            <a:chOff x="2759" y="1462"/>
            <a:chExt cx="243" cy="318"/>
          </a:xfrm>
        </p:grpSpPr>
        <p:sp>
          <p:nvSpPr>
            <p:cNvPr id="35" name="Oval 5"/>
            <p:cNvSpPr>
              <a:spLocks noChangeArrowheads="1"/>
            </p:cNvSpPr>
            <p:nvPr/>
          </p:nvSpPr>
          <p:spPr bwMode="auto">
            <a:xfrm>
              <a:off x="2759" y="1462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Oval 6"/>
            <p:cNvSpPr>
              <a:spLocks noChangeArrowheads="1"/>
            </p:cNvSpPr>
            <p:nvPr/>
          </p:nvSpPr>
          <p:spPr bwMode="auto">
            <a:xfrm>
              <a:off x="2834" y="1462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2909" y="1462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Oval 8"/>
            <p:cNvSpPr>
              <a:spLocks noChangeArrowheads="1"/>
            </p:cNvSpPr>
            <p:nvPr/>
          </p:nvSpPr>
          <p:spPr bwMode="auto">
            <a:xfrm>
              <a:off x="2985" y="1462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Oval 9"/>
            <p:cNvSpPr>
              <a:spLocks noChangeArrowheads="1"/>
            </p:cNvSpPr>
            <p:nvPr/>
          </p:nvSpPr>
          <p:spPr bwMode="auto">
            <a:xfrm>
              <a:off x="2759" y="1538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Oval 10"/>
            <p:cNvSpPr>
              <a:spLocks noChangeArrowheads="1"/>
            </p:cNvSpPr>
            <p:nvPr/>
          </p:nvSpPr>
          <p:spPr bwMode="auto">
            <a:xfrm>
              <a:off x="2834" y="1538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Oval 11"/>
            <p:cNvSpPr>
              <a:spLocks noChangeArrowheads="1"/>
            </p:cNvSpPr>
            <p:nvPr/>
          </p:nvSpPr>
          <p:spPr bwMode="auto">
            <a:xfrm>
              <a:off x="2909" y="1538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Oval 12"/>
            <p:cNvSpPr>
              <a:spLocks noChangeArrowheads="1"/>
            </p:cNvSpPr>
            <p:nvPr/>
          </p:nvSpPr>
          <p:spPr bwMode="auto">
            <a:xfrm>
              <a:off x="2985" y="1538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Oval 13"/>
            <p:cNvSpPr>
              <a:spLocks noChangeArrowheads="1"/>
            </p:cNvSpPr>
            <p:nvPr/>
          </p:nvSpPr>
          <p:spPr bwMode="auto">
            <a:xfrm>
              <a:off x="2759" y="1613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Oval 14"/>
            <p:cNvSpPr>
              <a:spLocks noChangeArrowheads="1"/>
            </p:cNvSpPr>
            <p:nvPr/>
          </p:nvSpPr>
          <p:spPr bwMode="auto">
            <a:xfrm>
              <a:off x="2834" y="1613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Oval 15"/>
            <p:cNvSpPr>
              <a:spLocks noChangeArrowheads="1"/>
            </p:cNvSpPr>
            <p:nvPr/>
          </p:nvSpPr>
          <p:spPr bwMode="auto">
            <a:xfrm>
              <a:off x="2909" y="1613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Oval 16"/>
            <p:cNvSpPr>
              <a:spLocks noChangeArrowheads="1"/>
            </p:cNvSpPr>
            <p:nvPr/>
          </p:nvSpPr>
          <p:spPr bwMode="auto">
            <a:xfrm>
              <a:off x="2985" y="1613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Oval 17"/>
            <p:cNvSpPr>
              <a:spLocks noChangeArrowheads="1"/>
            </p:cNvSpPr>
            <p:nvPr/>
          </p:nvSpPr>
          <p:spPr bwMode="auto">
            <a:xfrm>
              <a:off x="2759" y="1688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Oval 18"/>
            <p:cNvSpPr>
              <a:spLocks noChangeArrowheads="1"/>
            </p:cNvSpPr>
            <p:nvPr/>
          </p:nvSpPr>
          <p:spPr bwMode="auto">
            <a:xfrm>
              <a:off x="2834" y="1688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Oval 19"/>
            <p:cNvSpPr>
              <a:spLocks noChangeArrowheads="1"/>
            </p:cNvSpPr>
            <p:nvPr/>
          </p:nvSpPr>
          <p:spPr bwMode="auto">
            <a:xfrm>
              <a:off x="2909" y="1688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Oval 20"/>
            <p:cNvSpPr>
              <a:spLocks noChangeArrowheads="1"/>
            </p:cNvSpPr>
            <p:nvPr/>
          </p:nvSpPr>
          <p:spPr bwMode="auto">
            <a:xfrm>
              <a:off x="2985" y="1688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Oval 21"/>
            <p:cNvSpPr>
              <a:spLocks noChangeArrowheads="1"/>
            </p:cNvSpPr>
            <p:nvPr/>
          </p:nvSpPr>
          <p:spPr bwMode="auto">
            <a:xfrm>
              <a:off x="2759" y="1763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Oval 22"/>
            <p:cNvSpPr>
              <a:spLocks noChangeArrowheads="1"/>
            </p:cNvSpPr>
            <p:nvPr/>
          </p:nvSpPr>
          <p:spPr bwMode="auto">
            <a:xfrm>
              <a:off x="2834" y="1763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Oval 23"/>
            <p:cNvSpPr>
              <a:spLocks noChangeArrowheads="1"/>
            </p:cNvSpPr>
            <p:nvPr/>
          </p:nvSpPr>
          <p:spPr bwMode="auto">
            <a:xfrm>
              <a:off x="2909" y="1763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Oval 24"/>
            <p:cNvSpPr>
              <a:spLocks noChangeArrowheads="1"/>
            </p:cNvSpPr>
            <p:nvPr/>
          </p:nvSpPr>
          <p:spPr bwMode="auto">
            <a:xfrm>
              <a:off x="2985" y="1763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5" name="矩形: 圆角 54"/>
          <p:cNvSpPr/>
          <p:nvPr/>
        </p:nvSpPr>
        <p:spPr>
          <a:xfrm>
            <a:off x="310199" y="3878723"/>
            <a:ext cx="2593188" cy="259147"/>
          </a:xfrm>
          <a:prstGeom prst="roundRect">
            <a:avLst>
              <a:gd name="adj" fmla="val 50000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5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Reporter</a:t>
            </a:r>
            <a:r>
              <a:rPr kumimoji="0" lang="zh-CN" altLang="en-US" sz="105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：</a:t>
            </a:r>
            <a:r>
              <a:rPr kumimoji="0" lang="en-US" altLang="zh-CN" sz="105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Khalifa Sun Aowei</a:t>
            </a:r>
            <a:endParaRPr kumimoji="0" lang="zh-CN" altLang="en-US" sz="105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216326" y="1449487"/>
            <a:ext cx="91574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800" b="1" i="0" u="none" strike="noStrike" kern="1200" cap="none" spc="-15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微软雅黑 Light" panose="020B0502040204020203" charset="-122"/>
                <a:cs typeface="+mn-cs"/>
              </a:rPr>
              <a:t>Unlocking the experience philosophy of speed</a:t>
            </a:r>
            <a:endParaRPr kumimoji="0" lang="zh-CN" altLang="en-US" sz="4800" b="1" i="0" u="none" strike="noStrike" kern="1200" cap="none" spc="-150" normalizeH="0" baseline="0" noProof="0" dirty="0">
              <a:ln>
                <a:noFill/>
              </a:ln>
              <a:effectLst/>
              <a:uLnTx/>
              <a:uFillTx/>
              <a:latin typeface="Century Gothic" panose="020B0502020202020204"/>
              <a:ea typeface="微软雅黑 Light" panose="020B0502040204020203" charset="-122"/>
              <a:cs typeface="+mn-cs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310199" y="3004098"/>
            <a:ext cx="2907281" cy="4863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9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“Have you ever driven a car and not just looked at the number on the speedometer but actually felt the speed?”</a:t>
            </a:r>
          </a:p>
        </p:txBody>
      </p:sp>
      <p:sp>
        <p:nvSpPr>
          <p:cNvPr id="58" name="文本框 57"/>
          <p:cNvSpPr txBox="1"/>
          <p:nvPr/>
        </p:nvSpPr>
        <p:spPr>
          <a:xfrm>
            <a:off x="310199" y="1117922"/>
            <a:ext cx="416664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微软雅黑 Light" panose="020B0502040204020203" charset="-122"/>
                <a:cs typeface="+mn-cs"/>
              </a:rPr>
              <a:t>From digital to sensory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6947479" y="137159"/>
            <a:ext cx="2266406" cy="362850"/>
            <a:chOff x="5555627" y="1332090"/>
            <a:chExt cx="1542426" cy="425053"/>
          </a:xfrm>
        </p:grpSpPr>
        <p:sp>
          <p:nvSpPr>
            <p:cNvPr id="2" name="矩形: 圆角 1"/>
            <p:cNvSpPr/>
            <p:nvPr/>
          </p:nvSpPr>
          <p:spPr>
            <a:xfrm>
              <a:off x="5705951" y="1332090"/>
              <a:ext cx="1241778" cy="425053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5555627" y="1346321"/>
              <a:ext cx="1542426" cy="3965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altLang="zh-CN" sz="1600" b="1" dirty="0">
                  <a:latin typeface="Century Gothic" panose="020B0502020202020204"/>
                  <a:ea typeface="微软雅黑 Light" panose="020B0502040204020203" charset="-122"/>
                </a:rPr>
                <a:t>ART&amp;DESIGN</a:t>
              </a:r>
              <a:endParaRPr kumimoji="0" lang="zh-CN" alt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微软雅黑 Light" panose="020B0502040204020203" charset="-122"/>
                <a:cs typeface="+mn-cs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553450" y="4899660"/>
            <a:ext cx="266700" cy="106680"/>
            <a:chOff x="5717540" y="901700"/>
            <a:chExt cx="266700" cy="106680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5717540" y="901700"/>
              <a:ext cx="2667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>
              <a:off x="5717540" y="955040"/>
              <a:ext cx="2667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>
              <a:off x="5717540" y="1008380"/>
              <a:ext cx="2667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椭圆 20"/>
          <p:cNvSpPr/>
          <p:nvPr/>
        </p:nvSpPr>
        <p:spPr>
          <a:xfrm>
            <a:off x="4113425" y="859921"/>
            <a:ext cx="442622" cy="442622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 Light" panose="020B0502040204020203" charset="-122"/>
                <a:cs typeface="+mn-cs"/>
              </a:rPr>
              <a:t>1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微软雅黑 Light" panose="020B0502040204020203" charset="-122"/>
              <a:cs typeface="+mn-cs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4113425" y="1841468"/>
            <a:ext cx="442622" cy="442622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 Light" panose="020B0502040204020203" charset="-122"/>
                <a:cs typeface="+mn-cs"/>
              </a:rPr>
              <a:t>2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微软雅黑 Light" panose="020B0502040204020203" charset="-122"/>
              <a:cs typeface="+mn-cs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4113425" y="2981601"/>
            <a:ext cx="442622" cy="442622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 Light" panose="020B0502040204020203" charset="-122"/>
                <a:cs typeface="+mn-cs"/>
              </a:rPr>
              <a:t>3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微软雅黑 Light" panose="020B0502040204020203" charset="-122"/>
              <a:cs typeface="+mn-cs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113425" y="4121735"/>
            <a:ext cx="442622" cy="442622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 Light" panose="020B0502040204020203" charset="-122"/>
                <a:cs typeface="+mn-cs"/>
              </a:rPr>
              <a:t>4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微软雅黑 Light" panose="020B0502040204020203" charset="-122"/>
              <a:cs typeface="+mn-cs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617778" y="744938"/>
            <a:ext cx="39017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</a:rPr>
              <a:t>Why is the perception of speed worth studying?</a:t>
            </a:r>
          </a:p>
        </p:txBody>
      </p:sp>
      <p:sp>
        <p:nvSpPr>
          <p:cNvPr id="31" name="矩形 30"/>
          <p:cNvSpPr/>
          <p:nvPr/>
        </p:nvSpPr>
        <p:spPr>
          <a:xfrm>
            <a:off x="4617777" y="1786700"/>
            <a:ext cx="43752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</a:rPr>
              <a:t>Limitations of traditional speed perception</a:t>
            </a:r>
          </a:p>
        </p:txBody>
      </p:sp>
      <p:sp>
        <p:nvSpPr>
          <p:cNvPr id="33" name="矩形 32"/>
          <p:cNvSpPr/>
          <p:nvPr/>
        </p:nvSpPr>
        <p:spPr>
          <a:xfrm>
            <a:off x="4633980" y="3002857"/>
            <a:ext cx="392235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lt"/>
              </a:rPr>
              <a:t>Transdisciplinary exploration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lt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633980" y="3847598"/>
            <a:ext cx="38869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lt"/>
              </a:rPr>
              <a:t>Innovation and the positioning of contemporary practitioners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lt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287338" y="1968768"/>
            <a:ext cx="32496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微软雅黑 Light" panose="020B0502040204020203" charset="-122"/>
                <a:cs typeface="+mn-cs"/>
                <a:sym typeface="+mn-lt"/>
              </a:rPr>
              <a:t>CONTENTS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entury Gothic" panose="020B0502020202020204"/>
              <a:ea typeface="微软雅黑 Light" panose="020B0502040204020203" charset="-122"/>
              <a:cs typeface="+mn-cs"/>
              <a:sym typeface="+mn-lt"/>
            </a:endParaRPr>
          </a:p>
        </p:txBody>
      </p:sp>
      <p:sp>
        <p:nvSpPr>
          <p:cNvPr id="38" name="Rectangle 120"/>
          <p:cNvSpPr/>
          <p:nvPr/>
        </p:nvSpPr>
        <p:spPr>
          <a:xfrm>
            <a:off x="347807" y="2735445"/>
            <a:ext cx="3165555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altLang="zh-CN" sz="9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微软雅黑 Light" panose="020B0502040204020203" charset="-122"/>
                <a:cs typeface="+mn-cs"/>
              </a:rPr>
              <a:t>From digital to sensory : </a:t>
            </a:r>
          </a:p>
          <a:p>
            <a:pPr>
              <a:defRPr/>
            </a:pPr>
            <a:r>
              <a:rPr kumimoji="0" lang="en-US" altLang="zh-CN" sz="900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Calibri Light (正文)"/>
                <a:ea typeface="微软雅黑 Light" panose="020B0502040204020203" charset="-122"/>
              </a:rPr>
              <a:t>Unlocking the experience philosophy of speed</a:t>
            </a:r>
            <a:endParaRPr kumimoji="0" lang="zh-CN" altLang="en-US" sz="900" i="0" u="none" strike="noStrike" kern="1200" cap="none" normalizeH="0" baseline="0" noProof="0" dirty="0">
              <a:ln>
                <a:noFill/>
              </a:ln>
              <a:effectLst/>
              <a:uLnTx/>
              <a:uFillTx/>
              <a:latin typeface="Calibri Light (正文)"/>
              <a:ea typeface="微软雅黑 Light" panose="020B0502040204020203" charset="-122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9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微软雅黑 Light" panose="020B0502040204020203" charset="-122"/>
              <a:cs typeface="+mn-cs"/>
            </a:endParaRPr>
          </a:p>
        </p:txBody>
      </p:sp>
      <p:grpSp>
        <p:nvGrpSpPr>
          <p:cNvPr id="53" name="Group 4"/>
          <p:cNvGrpSpPr>
            <a:grpSpLocks noChangeAspect="1"/>
          </p:cNvGrpSpPr>
          <p:nvPr/>
        </p:nvGrpSpPr>
        <p:grpSpPr bwMode="auto">
          <a:xfrm rot="16200000">
            <a:off x="401934" y="4188885"/>
            <a:ext cx="742575" cy="971764"/>
            <a:chOff x="2759" y="1462"/>
            <a:chExt cx="243" cy="318"/>
          </a:xfrm>
          <a:solidFill>
            <a:schemeClr val="tx2"/>
          </a:solidFill>
        </p:grpSpPr>
        <p:sp>
          <p:nvSpPr>
            <p:cNvPr id="54" name="Oval 5"/>
            <p:cNvSpPr>
              <a:spLocks noChangeArrowheads="1"/>
            </p:cNvSpPr>
            <p:nvPr/>
          </p:nvSpPr>
          <p:spPr bwMode="auto">
            <a:xfrm>
              <a:off x="2759" y="1462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Oval 6"/>
            <p:cNvSpPr>
              <a:spLocks noChangeArrowheads="1"/>
            </p:cNvSpPr>
            <p:nvPr/>
          </p:nvSpPr>
          <p:spPr bwMode="auto">
            <a:xfrm>
              <a:off x="2834" y="1462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Oval 7"/>
            <p:cNvSpPr>
              <a:spLocks noChangeArrowheads="1"/>
            </p:cNvSpPr>
            <p:nvPr/>
          </p:nvSpPr>
          <p:spPr bwMode="auto">
            <a:xfrm>
              <a:off x="2909" y="1462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Oval 8"/>
            <p:cNvSpPr>
              <a:spLocks noChangeArrowheads="1"/>
            </p:cNvSpPr>
            <p:nvPr/>
          </p:nvSpPr>
          <p:spPr bwMode="auto">
            <a:xfrm>
              <a:off x="2985" y="1462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Oval 9"/>
            <p:cNvSpPr>
              <a:spLocks noChangeArrowheads="1"/>
            </p:cNvSpPr>
            <p:nvPr/>
          </p:nvSpPr>
          <p:spPr bwMode="auto">
            <a:xfrm>
              <a:off x="2759" y="1538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Oval 10"/>
            <p:cNvSpPr>
              <a:spLocks noChangeArrowheads="1"/>
            </p:cNvSpPr>
            <p:nvPr/>
          </p:nvSpPr>
          <p:spPr bwMode="auto">
            <a:xfrm>
              <a:off x="2834" y="1538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Oval 11"/>
            <p:cNvSpPr>
              <a:spLocks noChangeArrowheads="1"/>
            </p:cNvSpPr>
            <p:nvPr/>
          </p:nvSpPr>
          <p:spPr bwMode="auto">
            <a:xfrm>
              <a:off x="2909" y="1538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Oval 12"/>
            <p:cNvSpPr>
              <a:spLocks noChangeArrowheads="1"/>
            </p:cNvSpPr>
            <p:nvPr/>
          </p:nvSpPr>
          <p:spPr bwMode="auto">
            <a:xfrm>
              <a:off x="2985" y="1538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Oval 13"/>
            <p:cNvSpPr>
              <a:spLocks noChangeArrowheads="1"/>
            </p:cNvSpPr>
            <p:nvPr/>
          </p:nvSpPr>
          <p:spPr bwMode="auto">
            <a:xfrm>
              <a:off x="2759" y="1613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Oval 14"/>
            <p:cNvSpPr>
              <a:spLocks noChangeArrowheads="1"/>
            </p:cNvSpPr>
            <p:nvPr/>
          </p:nvSpPr>
          <p:spPr bwMode="auto">
            <a:xfrm>
              <a:off x="2834" y="1613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Oval 15"/>
            <p:cNvSpPr>
              <a:spLocks noChangeArrowheads="1"/>
            </p:cNvSpPr>
            <p:nvPr/>
          </p:nvSpPr>
          <p:spPr bwMode="auto">
            <a:xfrm>
              <a:off x="2909" y="1613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Oval 16"/>
            <p:cNvSpPr>
              <a:spLocks noChangeArrowheads="1"/>
            </p:cNvSpPr>
            <p:nvPr/>
          </p:nvSpPr>
          <p:spPr bwMode="auto">
            <a:xfrm>
              <a:off x="2985" y="1613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Oval 17"/>
            <p:cNvSpPr>
              <a:spLocks noChangeArrowheads="1"/>
            </p:cNvSpPr>
            <p:nvPr/>
          </p:nvSpPr>
          <p:spPr bwMode="auto">
            <a:xfrm>
              <a:off x="2759" y="1688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Oval 18"/>
            <p:cNvSpPr>
              <a:spLocks noChangeArrowheads="1"/>
            </p:cNvSpPr>
            <p:nvPr/>
          </p:nvSpPr>
          <p:spPr bwMode="auto">
            <a:xfrm>
              <a:off x="2834" y="1688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Oval 19"/>
            <p:cNvSpPr>
              <a:spLocks noChangeArrowheads="1"/>
            </p:cNvSpPr>
            <p:nvPr/>
          </p:nvSpPr>
          <p:spPr bwMode="auto">
            <a:xfrm>
              <a:off x="2909" y="1688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Oval 20"/>
            <p:cNvSpPr>
              <a:spLocks noChangeArrowheads="1"/>
            </p:cNvSpPr>
            <p:nvPr/>
          </p:nvSpPr>
          <p:spPr bwMode="auto">
            <a:xfrm>
              <a:off x="2985" y="1688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Oval 21"/>
            <p:cNvSpPr>
              <a:spLocks noChangeArrowheads="1"/>
            </p:cNvSpPr>
            <p:nvPr/>
          </p:nvSpPr>
          <p:spPr bwMode="auto">
            <a:xfrm>
              <a:off x="2759" y="1763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Oval 22"/>
            <p:cNvSpPr>
              <a:spLocks noChangeArrowheads="1"/>
            </p:cNvSpPr>
            <p:nvPr/>
          </p:nvSpPr>
          <p:spPr bwMode="auto">
            <a:xfrm>
              <a:off x="2834" y="1763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2" name="Oval 23"/>
            <p:cNvSpPr>
              <a:spLocks noChangeArrowheads="1"/>
            </p:cNvSpPr>
            <p:nvPr/>
          </p:nvSpPr>
          <p:spPr bwMode="auto">
            <a:xfrm>
              <a:off x="2909" y="1763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3" name="Oval 24"/>
            <p:cNvSpPr>
              <a:spLocks noChangeArrowheads="1"/>
            </p:cNvSpPr>
            <p:nvPr/>
          </p:nvSpPr>
          <p:spPr bwMode="auto">
            <a:xfrm>
              <a:off x="2985" y="1763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8553450" y="4899660"/>
            <a:ext cx="266700" cy="106680"/>
            <a:chOff x="5717540" y="901700"/>
            <a:chExt cx="266700" cy="106680"/>
          </a:xfrm>
        </p:grpSpPr>
        <p:cxnSp>
          <p:nvCxnSpPr>
            <p:cNvPr id="78" name="直接连接符 77"/>
            <p:cNvCxnSpPr/>
            <p:nvPr/>
          </p:nvCxnSpPr>
          <p:spPr>
            <a:xfrm>
              <a:off x="5717540" y="901700"/>
              <a:ext cx="2667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接连接符 78"/>
            <p:cNvCxnSpPr/>
            <p:nvPr/>
          </p:nvCxnSpPr>
          <p:spPr>
            <a:xfrm>
              <a:off x="5717540" y="955040"/>
              <a:ext cx="2667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>
              <a:off x="5717540" y="1008380"/>
              <a:ext cx="2667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文本框 4">
            <a:extLst>
              <a:ext uri="{FF2B5EF4-FFF2-40B4-BE49-F238E27FC236}">
                <a16:creationId xmlns:a16="http://schemas.microsoft.com/office/drawing/2014/main" id="{66C348FE-1902-D87A-8AA6-30C5C3E9103F}"/>
              </a:ext>
            </a:extLst>
          </p:cNvPr>
          <p:cNvSpPr txBox="1"/>
          <p:nvPr/>
        </p:nvSpPr>
        <p:spPr>
          <a:xfrm>
            <a:off x="6947479" y="149307"/>
            <a:ext cx="22664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1600" b="1" dirty="0">
                <a:latin typeface="Century Gothic" panose="020B0502020202020204"/>
                <a:ea typeface="微软雅黑 Light" panose="020B0502040204020203" charset="-122"/>
              </a:rPr>
              <a:t>ART&amp;DESIGN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entury Gothic" panose="020B0502020202020204"/>
              <a:ea typeface="微软雅黑 Light" panose="020B0502040204020203" charset="-122"/>
              <a:cs typeface="+mn-cs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0286047B-2900-44C0-75B2-CE7509EB43B2}"/>
              </a:ext>
            </a:extLst>
          </p:cNvPr>
          <p:cNvGrpSpPr/>
          <p:nvPr/>
        </p:nvGrpSpPr>
        <p:grpSpPr>
          <a:xfrm>
            <a:off x="6947479" y="137159"/>
            <a:ext cx="2266406" cy="362850"/>
            <a:chOff x="5555627" y="1332090"/>
            <a:chExt cx="1542426" cy="425053"/>
          </a:xfrm>
        </p:grpSpPr>
        <p:sp>
          <p:nvSpPr>
            <p:cNvPr id="7" name="矩形: 圆角 6">
              <a:extLst>
                <a:ext uri="{FF2B5EF4-FFF2-40B4-BE49-F238E27FC236}">
                  <a16:creationId xmlns:a16="http://schemas.microsoft.com/office/drawing/2014/main" id="{D57E7EFD-37C9-B60B-B48B-0D3BAA319F74}"/>
                </a:ext>
              </a:extLst>
            </p:cNvPr>
            <p:cNvSpPr/>
            <p:nvPr/>
          </p:nvSpPr>
          <p:spPr>
            <a:xfrm>
              <a:off x="5705951" y="1332090"/>
              <a:ext cx="1241778" cy="425053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id="{F7C4AA21-E5C6-5315-3F9B-0D4F0082968E}"/>
                </a:ext>
              </a:extLst>
            </p:cNvPr>
            <p:cNvSpPr txBox="1"/>
            <p:nvPr/>
          </p:nvSpPr>
          <p:spPr>
            <a:xfrm>
              <a:off x="5555627" y="1346321"/>
              <a:ext cx="1542426" cy="3965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altLang="zh-CN" sz="1600" b="1" dirty="0">
                  <a:latin typeface="Century Gothic" panose="020B0502020202020204"/>
                  <a:ea typeface="微软雅黑 Light" panose="020B0502040204020203" charset="-122"/>
                </a:rPr>
                <a:t>ART&amp;DESIGN</a:t>
              </a:r>
              <a:endParaRPr kumimoji="0" lang="zh-CN" alt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微软雅黑 Light" panose="020B0502040204020203" charset="-122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7165B2C4-0233-1599-961D-33C51FC1D3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7" t="4468" r="1857" b="40417"/>
          <a:stretch/>
        </p:blipFill>
        <p:spPr>
          <a:xfrm>
            <a:off x="169816" y="106681"/>
            <a:ext cx="8804367" cy="2834864"/>
          </a:xfrm>
          <a:prstGeom prst="rect">
            <a:avLst/>
          </a:prstGeom>
        </p:spPr>
      </p:pic>
      <p:grpSp>
        <p:nvGrpSpPr>
          <p:cNvPr id="35" name="组合 34"/>
          <p:cNvGrpSpPr/>
          <p:nvPr/>
        </p:nvGrpSpPr>
        <p:grpSpPr>
          <a:xfrm>
            <a:off x="8182240" y="4048914"/>
            <a:ext cx="420672" cy="416408"/>
            <a:chOff x="-1781362" y="1479902"/>
            <a:chExt cx="975265" cy="965381"/>
          </a:xfrm>
        </p:grpSpPr>
        <p:sp>
          <p:nvSpPr>
            <p:cNvPr id="36" name="矩形: 圆角 35"/>
            <p:cNvSpPr/>
            <p:nvPr/>
          </p:nvSpPr>
          <p:spPr>
            <a:xfrm>
              <a:off x="-1781362" y="1479902"/>
              <a:ext cx="975265" cy="965381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  <a:effectLst>
              <a:outerShdw blurRad="127000" dist="1270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微软雅黑 Light" panose="020B0502040204020203" charset="-122"/>
                <a:cs typeface="+mn-cs"/>
              </a:endParaRPr>
            </a:p>
          </p:txBody>
        </p:sp>
        <p:sp>
          <p:nvSpPr>
            <p:cNvPr id="37" name="Freeform 5"/>
            <p:cNvSpPr/>
            <p:nvPr/>
          </p:nvSpPr>
          <p:spPr bwMode="auto">
            <a:xfrm>
              <a:off x="-1445243" y="1707654"/>
              <a:ext cx="303027" cy="509877"/>
            </a:xfrm>
            <a:custGeom>
              <a:avLst/>
              <a:gdLst>
                <a:gd name="T0" fmla="*/ 350 w 358"/>
                <a:gd name="T1" fmla="*/ 321 h 605"/>
                <a:gd name="T2" fmla="*/ 351 w 358"/>
                <a:gd name="T3" fmla="*/ 318 h 605"/>
                <a:gd name="T4" fmla="*/ 343 w 358"/>
                <a:gd name="T5" fmla="*/ 275 h 605"/>
                <a:gd name="T6" fmla="*/ 67 w 358"/>
                <a:gd name="T7" fmla="*/ 14 h 605"/>
                <a:gd name="T8" fmla="*/ 14 w 358"/>
                <a:gd name="T9" fmla="*/ 16 h 605"/>
                <a:gd name="T10" fmla="*/ 16 w 358"/>
                <a:gd name="T11" fmla="*/ 69 h 605"/>
                <a:gd name="T12" fmla="*/ 264 w 358"/>
                <a:gd name="T13" fmla="*/ 303 h 605"/>
                <a:gd name="T14" fmla="*/ 17 w 358"/>
                <a:gd name="T15" fmla="*/ 541 h 605"/>
                <a:gd name="T16" fmla="*/ 16 w 358"/>
                <a:gd name="T17" fmla="*/ 594 h 605"/>
                <a:gd name="T18" fmla="*/ 43 w 358"/>
                <a:gd name="T19" fmla="*/ 605 h 605"/>
                <a:gd name="T20" fmla="*/ 69 w 358"/>
                <a:gd name="T21" fmla="*/ 595 h 605"/>
                <a:gd name="T22" fmla="*/ 342 w 358"/>
                <a:gd name="T23" fmla="*/ 331 h 605"/>
                <a:gd name="T24" fmla="*/ 344 w 358"/>
                <a:gd name="T25" fmla="*/ 329 h 605"/>
                <a:gd name="T26" fmla="*/ 345 w 358"/>
                <a:gd name="T27" fmla="*/ 328 h 605"/>
                <a:gd name="T28" fmla="*/ 350 w 358"/>
                <a:gd name="T29" fmla="*/ 321 h 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58" h="605">
                  <a:moveTo>
                    <a:pt x="350" y="321"/>
                  </a:moveTo>
                  <a:cubicBezTo>
                    <a:pt x="350" y="320"/>
                    <a:pt x="351" y="319"/>
                    <a:pt x="351" y="318"/>
                  </a:cubicBezTo>
                  <a:cubicBezTo>
                    <a:pt x="358" y="304"/>
                    <a:pt x="356" y="287"/>
                    <a:pt x="343" y="275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52" y="0"/>
                    <a:pt x="29" y="1"/>
                    <a:pt x="14" y="16"/>
                  </a:cubicBezTo>
                  <a:cubicBezTo>
                    <a:pt x="0" y="31"/>
                    <a:pt x="1" y="54"/>
                    <a:pt x="16" y="69"/>
                  </a:cubicBezTo>
                  <a:cubicBezTo>
                    <a:pt x="264" y="303"/>
                    <a:pt x="264" y="303"/>
                    <a:pt x="264" y="303"/>
                  </a:cubicBezTo>
                  <a:cubicBezTo>
                    <a:pt x="17" y="541"/>
                    <a:pt x="17" y="541"/>
                    <a:pt x="17" y="541"/>
                  </a:cubicBezTo>
                  <a:cubicBezTo>
                    <a:pt x="2" y="555"/>
                    <a:pt x="2" y="579"/>
                    <a:pt x="16" y="594"/>
                  </a:cubicBezTo>
                  <a:cubicBezTo>
                    <a:pt x="23" y="601"/>
                    <a:pt x="33" y="605"/>
                    <a:pt x="43" y="605"/>
                  </a:cubicBezTo>
                  <a:cubicBezTo>
                    <a:pt x="52" y="605"/>
                    <a:pt x="62" y="602"/>
                    <a:pt x="69" y="595"/>
                  </a:cubicBezTo>
                  <a:cubicBezTo>
                    <a:pt x="342" y="331"/>
                    <a:pt x="342" y="331"/>
                    <a:pt x="342" y="331"/>
                  </a:cubicBezTo>
                  <a:cubicBezTo>
                    <a:pt x="343" y="331"/>
                    <a:pt x="343" y="330"/>
                    <a:pt x="344" y="329"/>
                  </a:cubicBezTo>
                  <a:cubicBezTo>
                    <a:pt x="344" y="329"/>
                    <a:pt x="344" y="329"/>
                    <a:pt x="345" y="328"/>
                  </a:cubicBezTo>
                  <a:cubicBezTo>
                    <a:pt x="347" y="326"/>
                    <a:pt x="348" y="323"/>
                    <a:pt x="350" y="321"/>
                  </a:cubicBezTo>
                  <a:close/>
                </a:path>
              </a:pathLst>
            </a:custGeom>
            <a:solidFill>
              <a:schemeClr val="bg1"/>
            </a:solidFill>
            <a:ln w="19050">
              <a:solidFill>
                <a:srgbClr val="F7F7F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微软雅黑 Light" panose="020B0502040204020203" charset="-122"/>
                <a:cs typeface="+mn-cs"/>
              </a:endParaRPr>
            </a:p>
          </p:txBody>
        </p:sp>
      </p:grpSp>
      <p:sp>
        <p:nvSpPr>
          <p:cNvPr id="3" name="文本框 2" descr="e7d195523061f1c09e9d68d7cf438b91ef959ecb14fc25d26BBA7F7DBC18E55DFF4014AF651F0BF2569D4B6C1DA7F1A4683A481403BD872FC687266AD13265C1DE7C373772FD8728ABDD69ADD03BFF5BE2862BC891DBB79EF84BF418A889B226CF9C0CB1BFFED779B0ECBE1C944F05400A013ADFFA7A2B3CCAAF7701251FF12675319688C370005A869A8358FC9497EA">
            <a:extLst>
              <a:ext uri="{FF2B5EF4-FFF2-40B4-BE49-F238E27FC236}">
                <a16:creationId xmlns:a16="http://schemas.microsoft.com/office/drawing/2014/main" id="{09A37E06-2ECB-F80E-5DF1-BCA46CF043F1}"/>
              </a:ext>
            </a:extLst>
          </p:cNvPr>
          <p:cNvSpPr txBox="1"/>
          <p:nvPr/>
        </p:nvSpPr>
        <p:spPr>
          <a:xfrm>
            <a:off x="238394" y="1585936"/>
            <a:ext cx="583474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+mj-ea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</a:rPr>
              <a:t>Why is the perception of speed </a:t>
            </a: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</a:rPr>
              <a:t>worth studying?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8F35764-994B-17BA-8D42-A6D6A119EA7D}"/>
              </a:ext>
            </a:extLst>
          </p:cNvPr>
          <p:cNvSpPr txBox="1"/>
          <p:nvPr/>
        </p:nvSpPr>
        <p:spPr>
          <a:xfrm>
            <a:off x="347857" y="3655174"/>
            <a:ext cx="31667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I </a:t>
            </a:r>
            <a:r>
              <a:rPr lang="en-US" altLang="zh-CN" sz="1200" b="1" dirty="0"/>
              <a:t>. Speed ​​perception directly affects driving safety</a:t>
            </a:r>
            <a:endParaRPr lang="zh-CN" altLang="en-US" sz="1200" b="1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68901B7-7331-4893-716B-C1D9C72CFE8D}"/>
              </a:ext>
            </a:extLst>
          </p:cNvPr>
          <p:cNvSpPr txBox="1"/>
          <p:nvPr/>
        </p:nvSpPr>
        <p:spPr>
          <a:xfrm>
            <a:off x="327728" y="3967443"/>
            <a:ext cx="4141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II</a:t>
            </a:r>
            <a:r>
              <a:rPr lang="en-US" altLang="zh-CN" sz="1200" b="1" dirty="0"/>
              <a:t> . Driving experience gradually shifts to an era of emotion and multi-sensory</a:t>
            </a:r>
            <a:endParaRPr lang="zh-CN" altLang="en-US" sz="1200" b="1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D59200ED-8EB7-AC5F-1F33-A9A687864259}"/>
              </a:ext>
            </a:extLst>
          </p:cNvPr>
          <p:cNvSpPr txBox="1"/>
          <p:nvPr/>
        </p:nvSpPr>
        <p:spPr>
          <a:xfrm>
            <a:off x="4571999" y="2966969"/>
            <a:ext cx="41419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III</a:t>
            </a:r>
            <a:r>
              <a:rPr lang="en-US" altLang="zh-CN" sz="1200" b="1" dirty="0"/>
              <a:t> . Technological advances offer possibilities for enhanced speed perception</a:t>
            </a:r>
            <a:endParaRPr lang="zh-CN" altLang="en-US" sz="1200" b="1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0005BCAB-9A28-2888-8C0B-C4B34D613207}"/>
              </a:ext>
            </a:extLst>
          </p:cNvPr>
          <p:cNvSpPr txBox="1"/>
          <p:nvPr/>
        </p:nvSpPr>
        <p:spPr>
          <a:xfrm>
            <a:off x="4571999" y="3407968"/>
            <a:ext cx="4333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IV</a:t>
            </a:r>
            <a:r>
              <a:rPr lang="en-US" altLang="zh-CN" sz="1200" b="1" dirty="0"/>
              <a:t> . There are psychological and cultural dimensions behind speed perception</a:t>
            </a:r>
            <a:endParaRPr lang="zh-CN" altLang="en-US" sz="1200" b="1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4221F1DB-29A8-5105-09DA-7608970106B1}"/>
              </a:ext>
            </a:extLst>
          </p:cNvPr>
          <p:cNvSpPr txBox="1"/>
          <p:nvPr/>
        </p:nvSpPr>
        <p:spPr>
          <a:xfrm>
            <a:off x="4579120" y="3910415"/>
            <a:ext cx="26039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V</a:t>
            </a:r>
            <a:r>
              <a:rPr lang="en-US" altLang="zh-CN" sz="1200" b="1" dirty="0"/>
              <a:t> . Breaking the “island” of digital speed</a:t>
            </a:r>
            <a:endParaRPr lang="zh-CN" altLang="en-US" sz="12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文本框 50">
            <a:extLst>
              <a:ext uri="{FF2B5EF4-FFF2-40B4-BE49-F238E27FC236}">
                <a16:creationId xmlns:a16="http://schemas.microsoft.com/office/drawing/2014/main" id="{F287C224-DF73-B923-E842-9F8A9C40AAC7}"/>
              </a:ext>
            </a:extLst>
          </p:cNvPr>
          <p:cNvSpPr txBox="1"/>
          <p:nvPr/>
        </p:nvSpPr>
        <p:spPr>
          <a:xfrm>
            <a:off x="411480" y="205523"/>
            <a:ext cx="85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err="1">
                <a:latin typeface="Cambria Math" panose="02040503050406030204" pitchFamily="18" charset="0"/>
                <a:ea typeface="Cambria Math" panose="02040503050406030204" pitchFamily="18" charset="0"/>
              </a:rPr>
              <a:t>I</a:t>
            </a:r>
            <a:r>
              <a:rPr lang="en-US" altLang="zh-CN" sz="2400" b="1" dirty="0" err="1">
                <a:latin typeface="+mj-ea"/>
                <a:ea typeface="+mj-ea"/>
              </a:rPr>
              <a:t>.Speed</a:t>
            </a:r>
            <a:r>
              <a:rPr lang="en-US" altLang="zh-CN" sz="2400" b="1" dirty="0">
                <a:latin typeface="+mj-ea"/>
                <a:ea typeface="+mj-ea"/>
              </a:rPr>
              <a:t> ​​perception directly affects driving safety</a:t>
            </a:r>
            <a:endParaRPr lang="zh-CN" altLang="en-US" sz="2400" b="1" dirty="0">
              <a:latin typeface="+mj-ea"/>
              <a:ea typeface="+mj-ea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id="{771739AD-8F72-421E-01A9-3D07A77C5819}"/>
              </a:ext>
            </a:extLst>
          </p:cNvPr>
          <p:cNvSpPr txBox="1"/>
          <p:nvPr/>
        </p:nvSpPr>
        <p:spPr>
          <a:xfrm>
            <a:off x="609600" y="755667"/>
            <a:ext cx="7284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b="1" dirty="0"/>
              <a:t>Overestimating or underestimating speed can lead to accident risk</a:t>
            </a:r>
          </a:p>
        </p:txBody>
      </p:sp>
      <p:sp>
        <p:nvSpPr>
          <p:cNvPr id="57" name="文本框 56">
            <a:extLst>
              <a:ext uri="{FF2B5EF4-FFF2-40B4-BE49-F238E27FC236}">
                <a16:creationId xmlns:a16="http://schemas.microsoft.com/office/drawing/2014/main" id="{C9A75BED-7E47-CF14-58A7-341D33F7C4AB}"/>
              </a:ext>
            </a:extLst>
          </p:cNvPr>
          <p:cNvSpPr txBox="1"/>
          <p:nvPr/>
        </p:nvSpPr>
        <p:spPr>
          <a:xfrm>
            <a:off x="609600" y="1213478"/>
            <a:ext cx="7284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b="1" dirty="0"/>
              <a:t>Respond to the needs of different environments</a:t>
            </a:r>
          </a:p>
        </p:txBody>
      </p:sp>
      <p:sp>
        <p:nvSpPr>
          <p:cNvPr id="68" name="文本框 67">
            <a:extLst>
              <a:ext uri="{FF2B5EF4-FFF2-40B4-BE49-F238E27FC236}">
                <a16:creationId xmlns:a16="http://schemas.microsoft.com/office/drawing/2014/main" id="{C955A170-F581-8EB4-C6E2-8B2483926EFE}"/>
              </a:ext>
            </a:extLst>
          </p:cNvPr>
          <p:cNvSpPr txBox="1"/>
          <p:nvPr/>
        </p:nvSpPr>
        <p:spPr>
          <a:xfrm>
            <a:off x="453390" y="1671289"/>
            <a:ext cx="85801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err="1">
                <a:latin typeface="Cambria Math" panose="02040503050406030204" pitchFamily="18" charset="0"/>
                <a:ea typeface="Cambria Math" panose="02040503050406030204" pitchFamily="18" charset="0"/>
              </a:rPr>
              <a:t>II</a:t>
            </a:r>
            <a:r>
              <a:rPr lang="en-US" altLang="zh-CN" sz="2400" b="1" dirty="0" err="1">
                <a:latin typeface="+mj-ea"/>
                <a:ea typeface="+mj-ea"/>
              </a:rPr>
              <a:t>.Driving</a:t>
            </a:r>
            <a:r>
              <a:rPr lang="en-US" altLang="zh-CN" sz="2400" b="1" dirty="0">
                <a:latin typeface="+mj-ea"/>
                <a:ea typeface="+mj-ea"/>
              </a:rPr>
              <a:t> experience gradually shifts to an era of emotion and multi-sensory</a:t>
            </a:r>
            <a:endParaRPr lang="zh-CN" altLang="en-US" sz="2400" b="1" dirty="0">
              <a:latin typeface="+mj-ea"/>
              <a:ea typeface="+mj-ea"/>
            </a:endParaRPr>
          </a:p>
        </p:txBody>
      </p:sp>
      <p:sp>
        <p:nvSpPr>
          <p:cNvPr id="69" name="文本框 68">
            <a:extLst>
              <a:ext uri="{FF2B5EF4-FFF2-40B4-BE49-F238E27FC236}">
                <a16:creationId xmlns:a16="http://schemas.microsoft.com/office/drawing/2014/main" id="{0D826085-DDB6-551A-13C1-2F98A545D4C5}"/>
              </a:ext>
            </a:extLst>
          </p:cNvPr>
          <p:cNvSpPr txBox="1"/>
          <p:nvPr/>
        </p:nvSpPr>
        <p:spPr>
          <a:xfrm>
            <a:off x="609600" y="2586911"/>
            <a:ext cx="361188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Traditional driving instruments are limited to "functionality" rather than "experience“</a:t>
            </a:r>
            <a:endParaRPr lang="zh-CN" altLang="en-US" b="1" dirty="0"/>
          </a:p>
        </p:txBody>
      </p:sp>
      <p:sp>
        <p:nvSpPr>
          <p:cNvPr id="70" name="文本框 69">
            <a:extLst>
              <a:ext uri="{FF2B5EF4-FFF2-40B4-BE49-F238E27FC236}">
                <a16:creationId xmlns:a16="http://schemas.microsoft.com/office/drawing/2014/main" id="{577BE18C-3A27-0AE2-B359-73BB66DFC089}"/>
              </a:ext>
            </a:extLst>
          </p:cNvPr>
          <p:cNvSpPr txBox="1"/>
          <p:nvPr/>
        </p:nvSpPr>
        <p:spPr>
          <a:xfrm>
            <a:off x="609600" y="3594866"/>
            <a:ext cx="37033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Sensory upgrade of driving experience is the future trend</a:t>
            </a:r>
            <a:endParaRPr lang="zh-CN" altLang="en-US" b="1" dirty="0"/>
          </a:p>
        </p:txBody>
      </p:sp>
      <p:pic>
        <p:nvPicPr>
          <p:cNvPr id="71" name="图片 70">
            <a:extLst>
              <a:ext uri="{FF2B5EF4-FFF2-40B4-BE49-F238E27FC236}">
                <a16:creationId xmlns:a16="http://schemas.microsoft.com/office/drawing/2014/main" id="{286484B0-F297-AC00-52E5-A2AB438EC6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2511796"/>
            <a:ext cx="4338631" cy="244120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A5AC85-88E2-3571-09A4-BC134B44F4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 descr="智能汽车如何做情感化设计？先从这6点入手！">
            <a:extLst>
              <a:ext uri="{FF2B5EF4-FFF2-40B4-BE49-F238E27FC236}">
                <a16:creationId xmlns:a16="http://schemas.microsoft.com/office/drawing/2014/main" id="{6A6F5AFF-5BE4-9F3E-D8D8-EAB401F6529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75CCDEC-CE8D-7FB7-473E-B5823628BF86}"/>
              </a:ext>
            </a:extLst>
          </p:cNvPr>
          <p:cNvSpPr txBox="1"/>
          <p:nvPr/>
        </p:nvSpPr>
        <p:spPr>
          <a:xfrm>
            <a:off x="129540" y="177857"/>
            <a:ext cx="88620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err="1">
                <a:latin typeface="Cambria Math" panose="02040503050406030204" pitchFamily="18" charset="0"/>
                <a:ea typeface="Cambria Math" panose="02040503050406030204" pitchFamily="18" charset="0"/>
              </a:rPr>
              <a:t>III</a:t>
            </a:r>
            <a:r>
              <a:rPr lang="en-US" altLang="zh-CN" sz="2400" b="1" dirty="0" err="1">
                <a:latin typeface="+mj-ea"/>
                <a:ea typeface="+mj-ea"/>
              </a:rPr>
              <a:t>.Technological</a:t>
            </a:r>
            <a:r>
              <a:rPr lang="en-US" altLang="zh-CN" sz="2400" b="1" dirty="0">
                <a:latin typeface="+mj-ea"/>
                <a:ea typeface="+mj-ea"/>
              </a:rPr>
              <a:t> advances offer possibilities for enhanced speed perception</a:t>
            </a:r>
            <a:endParaRPr lang="zh-CN" altLang="en-US" sz="2400" b="1" dirty="0">
              <a:latin typeface="+mj-ea"/>
              <a:ea typeface="+mj-ea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6E1ED53-258F-97F9-B6F0-4CA266374AFF}"/>
              </a:ext>
            </a:extLst>
          </p:cNvPr>
          <p:cNvSpPr txBox="1"/>
          <p:nvPr/>
        </p:nvSpPr>
        <p:spPr>
          <a:xfrm>
            <a:off x="285750" y="1008854"/>
            <a:ext cx="31851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Development of intelligent HMI technology</a:t>
            </a:r>
            <a:endParaRPr lang="zh-CN" altLang="en-US" b="1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0F684242-1A4C-BA84-7AE4-E83F4C5B4371}"/>
              </a:ext>
            </a:extLst>
          </p:cNvPr>
          <p:cNvSpPr txBox="1"/>
          <p:nvPr/>
        </p:nvSpPr>
        <p:spPr>
          <a:xfrm>
            <a:off x="235634" y="1680684"/>
            <a:ext cx="318516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Laying the foundation for the experience in the autonomous driving era</a:t>
            </a:r>
            <a:endParaRPr lang="zh-CN" altLang="en-US" b="1" dirty="0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BAB71784-D810-D261-ADE5-22D369B5C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0678" y="1190039"/>
            <a:ext cx="5487572" cy="3086759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E7979381-AC20-FE48-B39C-484EFD737A3D}"/>
              </a:ext>
            </a:extLst>
          </p:cNvPr>
          <p:cNvSpPr txBox="1"/>
          <p:nvPr/>
        </p:nvSpPr>
        <p:spPr>
          <a:xfrm>
            <a:off x="129540" y="2531359"/>
            <a:ext cx="33973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err="1">
                <a:latin typeface="Cambria Math" panose="02040503050406030204" pitchFamily="18" charset="0"/>
                <a:ea typeface="Cambria Math" panose="02040503050406030204" pitchFamily="18" charset="0"/>
              </a:rPr>
              <a:t>IV</a:t>
            </a:r>
            <a:r>
              <a:rPr lang="en-US" altLang="zh-CN" sz="2400" b="1" dirty="0" err="1">
                <a:latin typeface="+mj-ea"/>
                <a:ea typeface="+mj-ea"/>
              </a:rPr>
              <a:t>.There</a:t>
            </a:r>
            <a:r>
              <a:rPr lang="en-US" altLang="zh-CN" sz="2400" b="1" dirty="0">
                <a:latin typeface="+mj-ea"/>
                <a:ea typeface="+mj-ea"/>
              </a:rPr>
              <a:t> are psychological and cultural dimensions behind speed perception</a:t>
            </a:r>
            <a:endParaRPr lang="zh-CN" altLang="en-US" sz="2400" b="1" dirty="0">
              <a:latin typeface="+mj-ea"/>
              <a:ea typeface="+mj-ea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422ACDE3-A700-8BDF-24AE-21786BFB6F5E}"/>
              </a:ext>
            </a:extLst>
          </p:cNvPr>
          <p:cNvSpPr txBox="1"/>
          <p:nvPr/>
        </p:nvSpPr>
        <p:spPr>
          <a:xfrm>
            <a:off x="579120" y="4526564"/>
            <a:ext cx="82677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Psychological factors</a:t>
            </a:r>
            <a:endParaRPr lang="zh-CN" altLang="en-US" b="1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E8B5343A-3C4E-FB76-B194-621D37B3D30E}"/>
              </a:ext>
            </a:extLst>
          </p:cNvPr>
          <p:cNvSpPr txBox="1"/>
          <p:nvPr/>
        </p:nvSpPr>
        <p:spPr>
          <a:xfrm>
            <a:off x="3596640" y="4526564"/>
            <a:ext cx="87706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Cultural background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4605823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AE48DF-41E6-0A01-29EF-445F2EF762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文本框 50">
            <a:extLst>
              <a:ext uri="{FF2B5EF4-FFF2-40B4-BE49-F238E27FC236}">
                <a16:creationId xmlns:a16="http://schemas.microsoft.com/office/drawing/2014/main" id="{6220DE76-EB47-3700-F806-663A72E7F911}"/>
              </a:ext>
            </a:extLst>
          </p:cNvPr>
          <p:cNvSpPr txBox="1"/>
          <p:nvPr/>
        </p:nvSpPr>
        <p:spPr>
          <a:xfrm>
            <a:off x="333376" y="147993"/>
            <a:ext cx="85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err="1">
                <a:latin typeface="Cambria Math" panose="02040503050406030204" pitchFamily="18" charset="0"/>
                <a:ea typeface="Cambria Math" panose="02040503050406030204" pitchFamily="18" charset="0"/>
              </a:rPr>
              <a:t>V</a:t>
            </a:r>
            <a:r>
              <a:rPr lang="en-US" altLang="zh-CN" sz="2400" b="1" dirty="0" err="1">
                <a:latin typeface="+mj-ea"/>
                <a:ea typeface="+mj-ea"/>
              </a:rPr>
              <a:t>.Breaking</a:t>
            </a:r>
            <a:r>
              <a:rPr lang="en-US" altLang="zh-CN" sz="2400" b="1" dirty="0">
                <a:latin typeface="+mj-ea"/>
                <a:ea typeface="+mj-ea"/>
              </a:rPr>
              <a:t> the “island” of digital speed</a:t>
            </a:r>
            <a:endParaRPr lang="zh-CN" altLang="en-US" sz="2400" b="1" dirty="0">
              <a:latin typeface="+mj-ea"/>
              <a:ea typeface="+mj-ea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id="{37FE3D77-D341-2792-A3E8-690F43CD3AFC}"/>
              </a:ext>
            </a:extLst>
          </p:cNvPr>
          <p:cNvSpPr txBox="1"/>
          <p:nvPr/>
        </p:nvSpPr>
        <p:spPr>
          <a:xfrm>
            <a:off x="285750" y="655152"/>
            <a:ext cx="82677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b="1" dirty="0"/>
              <a:t>Traditional speed feedback methods lack intuition and emotional connection:</a:t>
            </a:r>
            <a:endParaRPr lang="zh-CN" altLang="en-US" b="1" dirty="0"/>
          </a:p>
        </p:txBody>
      </p:sp>
      <p:sp>
        <p:nvSpPr>
          <p:cNvPr id="3" name="AutoShape 4" descr="智能汽车如何做情感化设计？先从这6点入手！">
            <a:extLst>
              <a:ext uri="{FF2B5EF4-FFF2-40B4-BE49-F238E27FC236}">
                <a16:creationId xmlns:a16="http://schemas.microsoft.com/office/drawing/2014/main" id="{F8E2F5B8-DE4D-085D-653D-FD312D86718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64B7B31F-B255-8473-490E-1942995799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16" y="1086239"/>
            <a:ext cx="2364105" cy="1703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BB287878-6D39-2619-D7C3-26CA31696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0230" y="1086239"/>
            <a:ext cx="2374979" cy="1703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A35AF583-8221-7F61-B113-05E3A7420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20" y="3020204"/>
            <a:ext cx="2363146" cy="1703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>
            <a:extLst>
              <a:ext uri="{FF2B5EF4-FFF2-40B4-BE49-F238E27FC236}">
                <a16:creationId xmlns:a16="http://schemas.microsoft.com/office/drawing/2014/main" id="{C45F2312-2233-0630-AFCE-E639FD6BD6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92" r="818" b="27240"/>
          <a:stretch/>
        </p:blipFill>
        <p:spPr bwMode="auto">
          <a:xfrm>
            <a:off x="5578669" y="3020204"/>
            <a:ext cx="2844915" cy="1730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DA5C8C0B-6BC2-CA02-40AE-A392A79BD55A}"/>
              </a:ext>
            </a:extLst>
          </p:cNvPr>
          <p:cNvSpPr txBox="1"/>
          <p:nvPr/>
        </p:nvSpPr>
        <p:spPr>
          <a:xfrm>
            <a:off x="824127" y="2773984"/>
            <a:ext cx="179408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b="1" dirty="0"/>
              <a:t>Mechanical pointer instrument</a:t>
            </a:r>
            <a:endParaRPr lang="zh-CN" altLang="en-US" sz="1000" b="1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65C942C-F150-66C9-2459-7F4B3942EC45}"/>
              </a:ext>
            </a:extLst>
          </p:cNvPr>
          <p:cNvSpPr txBox="1"/>
          <p:nvPr/>
        </p:nvSpPr>
        <p:spPr>
          <a:xfrm>
            <a:off x="6122557" y="2773983"/>
            <a:ext cx="164820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b="1" dirty="0"/>
              <a:t>Electronic digital instrument</a:t>
            </a:r>
            <a:endParaRPr lang="zh-CN" altLang="en-US" sz="1000" b="1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4F04330-175A-A8A0-41FB-5D70BFD82EFF}"/>
              </a:ext>
            </a:extLst>
          </p:cNvPr>
          <p:cNvSpPr txBox="1"/>
          <p:nvPr/>
        </p:nvSpPr>
        <p:spPr>
          <a:xfrm>
            <a:off x="1015766" y="4751041"/>
            <a:ext cx="125707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b="1" dirty="0"/>
              <a:t>Electrical instrument</a:t>
            </a:r>
            <a:endParaRPr lang="zh-CN" altLang="en-US" sz="1000" b="1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8113298F-1620-FBCE-6453-6FCF0F0509BB}"/>
              </a:ext>
            </a:extLst>
          </p:cNvPr>
          <p:cNvSpPr txBox="1"/>
          <p:nvPr/>
        </p:nvSpPr>
        <p:spPr>
          <a:xfrm>
            <a:off x="5947967" y="4760119"/>
            <a:ext cx="236314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b="1" dirty="0"/>
              <a:t>Intelligent multifunctional LCD instrument</a:t>
            </a:r>
            <a:endParaRPr lang="zh-CN" altLang="en-US" sz="1000" b="1" dirty="0"/>
          </a:p>
        </p:txBody>
      </p:sp>
      <p:sp>
        <p:nvSpPr>
          <p:cNvPr id="7" name="箭头: 右 6">
            <a:extLst>
              <a:ext uri="{FF2B5EF4-FFF2-40B4-BE49-F238E27FC236}">
                <a16:creationId xmlns:a16="http://schemas.microsoft.com/office/drawing/2014/main" id="{7E1E4488-7182-C0DF-FF1E-55717F93AE5F}"/>
              </a:ext>
            </a:extLst>
          </p:cNvPr>
          <p:cNvSpPr/>
          <p:nvPr/>
        </p:nvSpPr>
        <p:spPr>
          <a:xfrm>
            <a:off x="3131820" y="1638300"/>
            <a:ext cx="2374979" cy="36622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箭头: 右 7">
            <a:extLst>
              <a:ext uri="{FF2B5EF4-FFF2-40B4-BE49-F238E27FC236}">
                <a16:creationId xmlns:a16="http://schemas.microsoft.com/office/drawing/2014/main" id="{367C0A09-4EF7-0E1D-6756-29517968E466}"/>
              </a:ext>
            </a:extLst>
          </p:cNvPr>
          <p:cNvSpPr/>
          <p:nvPr/>
        </p:nvSpPr>
        <p:spPr>
          <a:xfrm rot="9265659">
            <a:off x="3136343" y="2734824"/>
            <a:ext cx="2374979" cy="36622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箭头: 右 8">
            <a:extLst>
              <a:ext uri="{FF2B5EF4-FFF2-40B4-BE49-F238E27FC236}">
                <a16:creationId xmlns:a16="http://schemas.microsoft.com/office/drawing/2014/main" id="{AF7C7D86-7525-E344-F4CB-2247F6E8573D}"/>
              </a:ext>
            </a:extLst>
          </p:cNvPr>
          <p:cNvSpPr/>
          <p:nvPr/>
        </p:nvSpPr>
        <p:spPr>
          <a:xfrm>
            <a:off x="3123986" y="3831348"/>
            <a:ext cx="2374979" cy="36622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4460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AD93BC-DCBA-C219-DD71-542D8CE586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>
            <a:extLst>
              <a:ext uri="{FF2B5EF4-FFF2-40B4-BE49-F238E27FC236}">
                <a16:creationId xmlns:a16="http://schemas.microsoft.com/office/drawing/2014/main" id="{CF7F359A-31F2-FD97-01FC-05E7578D58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16" b="33000"/>
          <a:stretch/>
        </p:blipFill>
        <p:spPr>
          <a:xfrm>
            <a:off x="0" y="0"/>
            <a:ext cx="9144000" cy="21491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4" name="文本框 43" descr="e7d195523061f1c09e9d68d7cf438b91ef959ecb14fc25d26BBA7F7DBC18E55DFF4014AF651F0BF2569D4B6C1DA7F1A4683A481403BD872FC687266AD13265C1DE7C373772FD8728ABDD69ADD03BFF5BE2862BC891DBB79EF84BF418A889B226CF9C0CB1BFFED779B0ECBE1C944F05400A013ADFFA7A2B3CCAAF7701251FF12675319688C370005A869A8358FC9497EA">
            <a:extLst>
              <a:ext uri="{FF2B5EF4-FFF2-40B4-BE49-F238E27FC236}">
                <a16:creationId xmlns:a16="http://schemas.microsoft.com/office/drawing/2014/main" id="{41A272F1-7F74-4838-FCC1-55F94F4A2B56}"/>
              </a:ext>
            </a:extLst>
          </p:cNvPr>
          <p:cNvSpPr txBox="1"/>
          <p:nvPr/>
        </p:nvSpPr>
        <p:spPr>
          <a:xfrm>
            <a:off x="320040" y="2332603"/>
            <a:ext cx="4907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+mj-ea"/>
              </a:defRPr>
            </a:lvl1pPr>
          </a:lstStyle>
          <a:p>
            <a:pPr algn="l"/>
            <a:r>
              <a:rPr lang="el-GR" altLang="zh-CN" sz="2400" b="1" i="0" dirty="0">
                <a:solidFill>
                  <a:srgbClr val="000000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Ι</a:t>
            </a:r>
            <a:r>
              <a:rPr lang="en-US" altLang="zh-CN" sz="2400" b="1" i="0" dirty="0">
                <a:solidFill>
                  <a:srgbClr val="000000"/>
                </a:solidFill>
                <a:effectLst/>
                <a:latin typeface="+mj-lt"/>
              </a:rPr>
              <a:t>. One-dimensional feedback</a:t>
            </a:r>
          </a:p>
        </p:txBody>
      </p:sp>
      <p:sp>
        <p:nvSpPr>
          <p:cNvPr id="46" name="文本框 45" descr="e7d195523061f1c09e9d68d7cf438b91ef959ecb14fc25d26BBA7F7DBC18E55DFF4014AF651F0BF2569D4B6C1DA7F1A4683A481403BD872FC687266AD13265C1DE7C373772FD8728ABDD69ADD03BFF5BE2862BC891DBB79EF84BF418A889B226CF9C0CB1BFFED779B0ECBE1C944F05400A013ADFFA7A2B3CCAAF7701251FF12675319688C370005A869A8358FC9497EA">
            <a:extLst>
              <a:ext uri="{FF2B5EF4-FFF2-40B4-BE49-F238E27FC236}">
                <a16:creationId xmlns:a16="http://schemas.microsoft.com/office/drawing/2014/main" id="{09E5B1AE-2A1A-1754-4097-D4E34C7107FB}"/>
              </a:ext>
            </a:extLst>
          </p:cNvPr>
          <p:cNvSpPr txBox="1"/>
          <p:nvPr/>
        </p:nvSpPr>
        <p:spPr>
          <a:xfrm>
            <a:off x="320040" y="2863919"/>
            <a:ext cx="7216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+mj-ea"/>
              </a:defRPr>
            </a:lvl1pPr>
          </a:lstStyle>
          <a:p>
            <a:pPr algn="l"/>
            <a:r>
              <a:rPr lang="el-GR" altLang="zh-CN" sz="2400" b="1" i="0" dirty="0">
                <a:solidFill>
                  <a:srgbClr val="000000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ΙΙ</a:t>
            </a:r>
            <a:r>
              <a:rPr lang="en-US" altLang="zh-CN" sz="2400" b="1" i="0" dirty="0">
                <a:solidFill>
                  <a:srgbClr val="000000"/>
                </a:solidFill>
                <a:effectLst/>
                <a:latin typeface="+mj-lt"/>
              </a:rPr>
              <a:t>. Difficulty conveying the “feel” of speed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E88804FD-C674-1908-7E09-74AF62747D0B}"/>
              </a:ext>
            </a:extLst>
          </p:cNvPr>
          <p:cNvSpPr txBox="1"/>
          <p:nvPr/>
        </p:nvSpPr>
        <p:spPr>
          <a:xfrm>
            <a:off x="157028" y="180974"/>
            <a:ext cx="5977072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/>
                <a:ea typeface="微软雅黑 Light" panose="020B0502040204020203" charset="-122"/>
                <a:cs typeface="+mn-cs"/>
              </a:rPr>
              <a:t>Limitations of 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b="1" dirty="0">
                <a:solidFill>
                  <a:schemeClr val="bg1"/>
                </a:solidFill>
                <a:latin typeface="Century Gothic" panose="020B0502020202020204"/>
                <a:ea typeface="微软雅黑 Light" panose="020B0502040204020203" charset="-122"/>
              </a:rPr>
              <a:t>T</a:t>
            </a:r>
            <a:r>
              <a:rPr kumimoji="0" lang="en-US" altLang="zh-CN" sz="36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/>
                <a:ea typeface="微软雅黑 Light" panose="020B0502040204020203" charset="-122"/>
                <a:cs typeface="+mn-cs"/>
              </a:rPr>
              <a:t>raditional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/>
                <a:ea typeface="微软雅黑 Light" panose="020B0502040204020203" charset="-122"/>
                <a:cs typeface="+mn-cs"/>
              </a:rPr>
              <a:t> 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b="1" dirty="0">
                <a:solidFill>
                  <a:schemeClr val="bg1"/>
                </a:solidFill>
                <a:latin typeface="Century Gothic" panose="020B0502020202020204"/>
                <a:ea typeface="微软雅黑 Light" panose="020B0502040204020203" charset="-122"/>
              </a:rPr>
              <a:t>S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/>
                <a:ea typeface="微软雅黑 Light" panose="020B0502040204020203" charset="-122"/>
                <a:cs typeface="+mn-cs"/>
              </a:rPr>
              <a:t>peed perception</a:t>
            </a:r>
          </a:p>
          <a:p>
            <a:pPr algn="l"/>
            <a:endParaRPr lang="en-US" altLang="zh-CN" sz="3200" b="1" i="0" dirty="0">
              <a:solidFill>
                <a:schemeClr val="bg1">
                  <a:lumMod val="95000"/>
                </a:schemeClr>
              </a:solidFill>
              <a:effectLst/>
              <a:latin typeface="Poppins" panose="020B0502040204020203" pitchFamily="2" charset="0"/>
            </a:endParaRPr>
          </a:p>
        </p:txBody>
      </p:sp>
      <p:sp>
        <p:nvSpPr>
          <p:cNvPr id="18" name="文本框 17" descr="e7d195523061f1c09e9d68d7cf438b91ef959ecb14fc25d26BBA7F7DBC18E55DFF4014AF651F0BF2569D4B6C1DA7F1A4683A481403BD872FC687266AD13265C1DE7C373772FD8728ABDD69ADD03BFF5BE2862BC891DBB79EF84BF418A889B226CF9C0CB1BFFED779B0ECBE1C944F05400A013ADFFA7A2B3CCAAF7701251FF12675319688C370005A869A8358FC9497EA">
            <a:extLst>
              <a:ext uri="{FF2B5EF4-FFF2-40B4-BE49-F238E27FC236}">
                <a16:creationId xmlns:a16="http://schemas.microsoft.com/office/drawing/2014/main" id="{738CBB2C-EDFD-91B7-1227-9B71533F089B}"/>
              </a:ext>
            </a:extLst>
          </p:cNvPr>
          <p:cNvSpPr txBox="1"/>
          <p:nvPr/>
        </p:nvSpPr>
        <p:spPr>
          <a:xfrm>
            <a:off x="320040" y="3394963"/>
            <a:ext cx="81838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+mj-ea"/>
              </a:defRPr>
            </a:lvl1pPr>
          </a:lstStyle>
          <a:p>
            <a:pPr algn="l"/>
            <a:r>
              <a:rPr lang="el-GR" altLang="zh-CN" sz="2400" b="1" i="0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ΙΙΙ</a:t>
            </a:r>
            <a:r>
              <a:rPr lang="en-US" altLang="zh-CN" sz="2400" b="1" i="0" dirty="0">
                <a:solidFill>
                  <a:schemeClr val="tx1"/>
                </a:solidFill>
                <a:effectLst/>
                <a:latin typeface="+mj-lt"/>
              </a:rPr>
              <a:t>. Information island </a:t>
            </a:r>
            <a:r>
              <a:rPr lang="en-US" altLang="zh-CN" sz="2400" dirty="0">
                <a:solidFill>
                  <a:schemeClr val="tx1"/>
                </a:solidFill>
                <a:latin typeface="+mj-lt"/>
              </a:rPr>
              <a:t>(information silo) </a:t>
            </a:r>
            <a:r>
              <a:rPr lang="en-US" altLang="zh-CN" sz="2400" b="1" i="0" dirty="0">
                <a:solidFill>
                  <a:schemeClr val="tx1"/>
                </a:solidFill>
                <a:effectLst/>
                <a:latin typeface="+mj-lt"/>
              </a:rPr>
              <a:t>effect</a:t>
            </a:r>
          </a:p>
        </p:txBody>
      </p:sp>
      <p:sp>
        <p:nvSpPr>
          <p:cNvPr id="19" name="文本框 18" descr="e7d195523061f1c09e9d68d7cf438b91ef959ecb14fc25d26BBA7F7DBC18E55DFF4014AF651F0BF2569D4B6C1DA7F1A4683A481403BD872FC687266AD13265C1DE7C373772FD8728ABDD69ADD03BFF5BE2862BC891DBB79EF84BF418A889B226CF9C0CB1BFFED779B0ECBE1C944F05400A013ADFFA7A2B3CCAAF7701251FF12675319688C370005A869A8358FC9497EA">
            <a:extLst>
              <a:ext uri="{FF2B5EF4-FFF2-40B4-BE49-F238E27FC236}">
                <a16:creationId xmlns:a16="http://schemas.microsoft.com/office/drawing/2014/main" id="{BDCFFE38-01C3-9C02-0193-26A0AC827AEA}"/>
              </a:ext>
            </a:extLst>
          </p:cNvPr>
          <p:cNvSpPr txBox="1"/>
          <p:nvPr/>
        </p:nvSpPr>
        <p:spPr>
          <a:xfrm>
            <a:off x="320040" y="3929628"/>
            <a:ext cx="9311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+mj-ea"/>
              </a:defRPr>
            </a:lvl1pPr>
          </a:lstStyle>
          <a:p>
            <a:pPr algn="l"/>
            <a:r>
              <a:rPr lang="el-GR" altLang="zh-CN" sz="2400" b="1" i="0" dirty="0">
                <a:solidFill>
                  <a:srgbClr val="000000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Ι</a:t>
            </a:r>
            <a:r>
              <a:rPr lang="en-US" altLang="zh-CN" sz="2400" b="1" i="0" dirty="0">
                <a:solidFill>
                  <a:srgbClr val="000000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V</a:t>
            </a:r>
            <a:r>
              <a:rPr lang="en-US" altLang="zh-CN" sz="2400" b="1" i="0" dirty="0">
                <a:solidFill>
                  <a:srgbClr val="000000"/>
                </a:solidFill>
                <a:effectLst/>
                <a:latin typeface="+mj-lt"/>
              </a:rPr>
              <a:t>. Does not consider personalization and emotional needs</a:t>
            </a:r>
          </a:p>
        </p:txBody>
      </p:sp>
      <p:sp>
        <p:nvSpPr>
          <p:cNvPr id="20" name="文本框 19" descr="e7d195523061f1c09e9d68d7cf438b91ef959ecb14fc25d26BBA7F7DBC18E55DFF4014AF651F0BF2569D4B6C1DA7F1A4683A481403BD872FC687266AD13265C1DE7C373772FD8728ABDD69ADD03BFF5BE2862BC891DBB79EF84BF418A889B226CF9C0CB1BFFED779B0ECBE1C944F05400A013ADFFA7A2B3CCAAF7701251FF12675319688C370005A869A8358FC9497EA">
            <a:extLst>
              <a:ext uri="{FF2B5EF4-FFF2-40B4-BE49-F238E27FC236}">
                <a16:creationId xmlns:a16="http://schemas.microsoft.com/office/drawing/2014/main" id="{8E482C74-F73E-4153-A117-D5B36023928D}"/>
              </a:ext>
            </a:extLst>
          </p:cNvPr>
          <p:cNvSpPr txBox="1"/>
          <p:nvPr/>
        </p:nvSpPr>
        <p:spPr>
          <a:xfrm>
            <a:off x="320040" y="4464934"/>
            <a:ext cx="6560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+mj-ea"/>
              </a:defRPr>
            </a:lvl1pPr>
          </a:lstStyle>
          <a:p>
            <a:pPr algn="l"/>
            <a:r>
              <a:rPr lang="en-US" altLang="zh-CN" sz="2400" b="1" i="0" dirty="0">
                <a:solidFill>
                  <a:srgbClr val="000000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V</a:t>
            </a:r>
            <a:r>
              <a:rPr lang="en-US" altLang="zh-CN" sz="2400" b="1" i="0" dirty="0">
                <a:solidFill>
                  <a:srgbClr val="000000"/>
                </a:solidFill>
                <a:effectLst/>
                <a:latin typeface="+mj-lt"/>
              </a:rPr>
              <a:t>. Lag in technological development</a:t>
            </a:r>
          </a:p>
        </p:txBody>
      </p:sp>
    </p:spTree>
    <p:extLst>
      <p:ext uri="{BB962C8B-B14F-4D97-AF65-F5344CB8AC3E}">
        <p14:creationId xmlns:p14="http://schemas.microsoft.com/office/powerpoint/2010/main" val="19408497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FA5C1283-7BAE-C103-880F-4D706F476FCD}"/>
              </a:ext>
            </a:extLst>
          </p:cNvPr>
          <p:cNvSpPr txBox="1"/>
          <p:nvPr/>
        </p:nvSpPr>
        <p:spPr>
          <a:xfrm>
            <a:off x="106680" y="269472"/>
            <a:ext cx="457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l-GR" altLang="zh-CN" sz="2400" b="1" i="0" dirty="0">
                <a:solidFill>
                  <a:srgbClr val="000000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Ι</a:t>
            </a:r>
            <a:r>
              <a:rPr lang="en-US" altLang="zh-CN" sz="2400" b="1" i="0" dirty="0">
                <a:solidFill>
                  <a:srgbClr val="000000"/>
                </a:solidFill>
                <a:effectLst/>
                <a:latin typeface="+mj-lt"/>
              </a:rPr>
              <a:t>. One-dimensional feedback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7DACC3C-AA62-1F35-C86E-07198978AD2F}"/>
              </a:ext>
            </a:extLst>
          </p:cNvPr>
          <p:cNvSpPr txBox="1"/>
          <p:nvPr/>
        </p:nvSpPr>
        <p:spPr>
          <a:xfrm>
            <a:off x="285750" y="915803"/>
            <a:ext cx="82677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Too much reliance on visual feedback</a:t>
            </a:r>
            <a:endParaRPr lang="zh-CN" altLang="en-US" b="1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D09044E-85FF-762F-DF25-59B399258340}"/>
              </a:ext>
            </a:extLst>
          </p:cNvPr>
          <p:cNvSpPr txBox="1"/>
          <p:nvPr/>
        </p:nvSpPr>
        <p:spPr>
          <a:xfrm>
            <a:off x="285750" y="1443694"/>
            <a:ext cx="82677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b="1" dirty="0"/>
              <a:t>Lack of environmental adaptation</a:t>
            </a:r>
            <a:endParaRPr lang="zh-CN" altLang="en-US" b="1" dirty="0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BEBF4EC0-D13C-8756-F7A9-F25143647F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63"/>
          <a:stretch/>
        </p:blipFill>
        <p:spPr bwMode="auto">
          <a:xfrm>
            <a:off x="4918630" y="247539"/>
            <a:ext cx="3634820" cy="196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文本框 8" descr="e7d195523061f1c09e9d68d7cf438b91ef959ecb14fc25d26BBA7F7DBC18E55DFF4014AF651F0BF2569D4B6C1DA7F1A4683A481403BD872FC687266AD13265C1DE7C373772FD8728ABDD69ADD03BFF5BE2862BC891DBB79EF84BF418A889B226CF9C0CB1BFFED779B0ECBE1C944F05400A013ADFFA7A2B3CCAAF7701251FF12675319688C370005A869A8358FC9497EA">
            <a:extLst>
              <a:ext uri="{FF2B5EF4-FFF2-40B4-BE49-F238E27FC236}">
                <a16:creationId xmlns:a16="http://schemas.microsoft.com/office/drawing/2014/main" id="{C2285ABE-13D7-D782-22C0-78C434E65AE3}"/>
              </a:ext>
            </a:extLst>
          </p:cNvPr>
          <p:cNvSpPr txBox="1"/>
          <p:nvPr/>
        </p:nvSpPr>
        <p:spPr>
          <a:xfrm>
            <a:off x="106680" y="1925418"/>
            <a:ext cx="4724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+mj-ea"/>
              </a:defRPr>
            </a:lvl1pPr>
          </a:lstStyle>
          <a:p>
            <a:pPr algn="l"/>
            <a:r>
              <a:rPr lang="el-GR" altLang="zh-CN" sz="2400" b="1" i="0" dirty="0">
                <a:solidFill>
                  <a:srgbClr val="000000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ΙΙ</a:t>
            </a:r>
            <a:r>
              <a:rPr lang="en-US" altLang="zh-CN" sz="2400" b="1" i="0" dirty="0">
                <a:solidFill>
                  <a:srgbClr val="000000"/>
                </a:solidFill>
                <a:effectLst/>
                <a:latin typeface="+mj-lt"/>
              </a:rPr>
              <a:t>. Difficulty conveying the “feel” of speed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BD5BDCB4-D5FB-5253-63D2-53D19A44E45B}"/>
              </a:ext>
            </a:extLst>
          </p:cNvPr>
          <p:cNvSpPr txBox="1"/>
          <p:nvPr/>
        </p:nvSpPr>
        <p:spPr>
          <a:xfrm>
            <a:off x="2628900" y="239435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b="1" dirty="0"/>
              <a:t>Disconnect from the experience of speed</a:t>
            </a:r>
          </a:p>
        </p:txBody>
      </p:sp>
      <p:pic>
        <p:nvPicPr>
          <p:cNvPr id="18" name="图片 17">
            <a:extLst>
              <a:ext uri="{FF2B5EF4-FFF2-40B4-BE49-F238E27FC236}">
                <a16:creationId xmlns:a16="http://schemas.microsoft.com/office/drawing/2014/main" id="{079C58A9-91D8-74C6-A7D0-88E1092776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839601"/>
            <a:ext cx="2250043" cy="2128502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F4D61B46-AF79-B2A5-BBCA-7148FB64D0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620" y="2839601"/>
            <a:ext cx="4305380" cy="212850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91E702-2977-C539-7DA7-5C42DA2BDE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 descr="e7d195523061f1c09e9d68d7cf438b91ef959ecb14fc25d26BBA7F7DBC18E55DFF4014AF651F0BF2569D4B6C1DA7F1A4683A481403BD872FC687266AD13265C1DE7C373772FD8728ABDD69ADD03BFF5BE2862BC891DBB79EF84BF418A889B226CF9C0CB1BFFED779B0ECBE1C944F05400A013ADFFA7A2B3CCAAF7701251FF12675319688C370005A869A8358FC9497EA">
            <a:extLst>
              <a:ext uri="{FF2B5EF4-FFF2-40B4-BE49-F238E27FC236}">
                <a16:creationId xmlns:a16="http://schemas.microsoft.com/office/drawing/2014/main" id="{87890C8F-5529-6BCE-EF24-4D1F8EB71382}"/>
              </a:ext>
            </a:extLst>
          </p:cNvPr>
          <p:cNvSpPr txBox="1"/>
          <p:nvPr/>
        </p:nvSpPr>
        <p:spPr>
          <a:xfrm>
            <a:off x="205740" y="186943"/>
            <a:ext cx="81838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+mj-ea"/>
              </a:defRPr>
            </a:lvl1pPr>
          </a:lstStyle>
          <a:p>
            <a:pPr algn="l"/>
            <a:r>
              <a:rPr lang="el-GR" altLang="zh-CN" sz="2400" b="1" i="0" dirty="0">
                <a:solidFill>
                  <a:schemeClr val="tx1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ΙΙΙ</a:t>
            </a:r>
            <a:r>
              <a:rPr lang="en-US" altLang="zh-CN" sz="2400" b="1" i="0" dirty="0">
                <a:solidFill>
                  <a:schemeClr val="tx1"/>
                </a:solidFill>
                <a:effectLst/>
                <a:latin typeface="+mj-lt"/>
              </a:rPr>
              <a:t>. Information island </a:t>
            </a:r>
            <a:r>
              <a:rPr lang="en-US" altLang="zh-CN" sz="2400" dirty="0">
                <a:solidFill>
                  <a:schemeClr val="tx1"/>
                </a:solidFill>
                <a:latin typeface="+mj-lt"/>
              </a:rPr>
              <a:t>(information silo) </a:t>
            </a:r>
            <a:r>
              <a:rPr lang="en-US" altLang="zh-CN" sz="2400" b="1" i="0" dirty="0">
                <a:solidFill>
                  <a:schemeClr val="tx1"/>
                </a:solidFill>
                <a:effectLst/>
                <a:latin typeface="+mj-lt"/>
              </a:rPr>
              <a:t>effect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D1D07F60-B5F0-C9DD-7EBF-A3D660D5DEF7}"/>
              </a:ext>
            </a:extLst>
          </p:cNvPr>
          <p:cNvSpPr txBox="1"/>
          <p:nvPr/>
        </p:nvSpPr>
        <p:spPr>
          <a:xfrm>
            <a:off x="1158649" y="648608"/>
            <a:ext cx="62780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b="1" dirty="0"/>
              <a:t>The disconnect between speed data and driving decisions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5A41677D-B05D-11D4-C239-205766E546C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800" y="1017940"/>
            <a:ext cx="6795757" cy="3822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813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EDC8A1-71F3-2E63-C6C2-17FE671DD8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 descr="e7d195523061f1c09e9d68d7cf438b91ef959ecb14fc25d26BBA7F7DBC18E55DFF4014AF651F0BF2569D4B6C1DA7F1A4683A481403BD872FC687266AD13265C1DE7C373772FD8728ABDD69ADD03BFF5BE2862BC891DBB79EF84BF418A889B226CF9C0CB1BFFED779B0ECBE1C944F05400A013ADFFA7A2B3CCAAF7701251FF12675319688C370005A869A8358FC9497EA">
            <a:extLst>
              <a:ext uri="{FF2B5EF4-FFF2-40B4-BE49-F238E27FC236}">
                <a16:creationId xmlns:a16="http://schemas.microsoft.com/office/drawing/2014/main" id="{11987EA8-7D33-29A9-6BA3-214F19C2C9DB}"/>
              </a:ext>
            </a:extLst>
          </p:cNvPr>
          <p:cNvSpPr txBox="1"/>
          <p:nvPr/>
        </p:nvSpPr>
        <p:spPr>
          <a:xfrm>
            <a:off x="167640" y="165348"/>
            <a:ext cx="9311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+mj-ea"/>
              </a:defRPr>
            </a:lvl1pPr>
          </a:lstStyle>
          <a:p>
            <a:pPr algn="l"/>
            <a:r>
              <a:rPr lang="el-GR" altLang="zh-CN" sz="2400" b="1" i="0" dirty="0">
                <a:solidFill>
                  <a:srgbClr val="000000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Ι</a:t>
            </a:r>
            <a:r>
              <a:rPr lang="en-US" altLang="zh-CN" sz="2400" b="1" i="0" dirty="0">
                <a:solidFill>
                  <a:srgbClr val="000000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V</a:t>
            </a:r>
            <a:r>
              <a:rPr lang="en-US" altLang="zh-CN" sz="2400" b="1" i="0" dirty="0">
                <a:solidFill>
                  <a:srgbClr val="000000"/>
                </a:solidFill>
                <a:effectLst/>
                <a:latin typeface="+mj-lt"/>
              </a:rPr>
              <a:t>. Does not consider personalization and emotional needs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4D14FD16-B8E6-EA5F-CAF9-99BF386411FA}"/>
              </a:ext>
            </a:extLst>
          </p:cNvPr>
          <p:cNvSpPr txBox="1"/>
          <p:nvPr/>
        </p:nvSpPr>
        <p:spPr>
          <a:xfrm>
            <a:off x="480060" y="740569"/>
            <a:ext cx="65684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b="1" dirty="0"/>
              <a:t>Ignore the psychological needs of different drivers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922415A9-40A9-8CF4-078E-AD4BE45EC265}"/>
              </a:ext>
            </a:extLst>
          </p:cNvPr>
          <p:cNvSpPr txBox="1"/>
          <p:nvPr/>
        </p:nvSpPr>
        <p:spPr>
          <a:xfrm>
            <a:off x="480060" y="1223457"/>
            <a:ext cx="47396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b="1" dirty="0"/>
              <a:t>Out of touch with emotional design</a:t>
            </a:r>
          </a:p>
        </p:txBody>
      </p:sp>
      <p:sp>
        <p:nvSpPr>
          <p:cNvPr id="10" name="文本框 9" descr="e7d195523061f1c09e9d68d7cf438b91ef959ecb14fc25d26BBA7F7DBC18E55DFF4014AF651F0BF2569D4B6C1DA7F1A4683A481403BD872FC687266AD13265C1DE7C373772FD8728ABDD69ADD03BFF5BE2862BC891DBB79EF84BF418A889B226CF9C0CB1BFFED779B0ECBE1C944F05400A013ADFFA7A2B3CCAAF7701251FF12675319688C370005A869A8358FC9497EA">
            <a:extLst>
              <a:ext uri="{FF2B5EF4-FFF2-40B4-BE49-F238E27FC236}">
                <a16:creationId xmlns:a16="http://schemas.microsoft.com/office/drawing/2014/main" id="{081C2091-41BA-829D-786C-F1BBB1D7D815}"/>
              </a:ext>
            </a:extLst>
          </p:cNvPr>
          <p:cNvSpPr txBox="1"/>
          <p:nvPr/>
        </p:nvSpPr>
        <p:spPr>
          <a:xfrm>
            <a:off x="167640" y="1706345"/>
            <a:ext cx="3543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+mj-ea"/>
              </a:defRPr>
            </a:lvl1pPr>
          </a:lstStyle>
          <a:p>
            <a:pPr algn="l"/>
            <a:r>
              <a:rPr lang="en-US" altLang="zh-CN" sz="2400" b="1" i="0" dirty="0">
                <a:solidFill>
                  <a:srgbClr val="000000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V</a:t>
            </a:r>
            <a:r>
              <a:rPr lang="en-US" altLang="zh-CN" sz="2400" b="1" i="0" dirty="0">
                <a:solidFill>
                  <a:srgbClr val="000000"/>
                </a:solidFill>
                <a:effectLst/>
                <a:latin typeface="+mj-lt"/>
              </a:rPr>
              <a:t>. Lag in technological development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991DDDE-7CF7-E7CC-D658-33F4BA3C6ABC}"/>
              </a:ext>
            </a:extLst>
          </p:cNvPr>
          <p:cNvSpPr txBox="1"/>
          <p:nvPr/>
        </p:nvSpPr>
        <p:spPr>
          <a:xfrm>
            <a:off x="0" y="3179952"/>
            <a:ext cx="32689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b="1" dirty="0"/>
              <a:t>Does not match the trend of intelligence</a:t>
            </a: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DFDA092E-363A-491D-EB89-E031E167E4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607" y="1686848"/>
            <a:ext cx="5271213" cy="3297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867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>
            <a:extLst>
              <a:ext uri="{FF2B5EF4-FFF2-40B4-BE49-F238E27FC236}">
                <a16:creationId xmlns:a16="http://schemas.microsoft.com/office/drawing/2014/main" id="{F2B8033C-9025-F1AE-FBDB-A36B0F8C42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1016000"/>
          </a:effectLst>
        </p:spPr>
      </p:pic>
      <p:grpSp>
        <p:nvGrpSpPr>
          <p:cNvPr id="34" name="Group 4"/>
          <p:cNvGrpSpPr>
            <a:grpSpLocks noChangeAspect="1"/>
          </p:cNvGrpSpPr>
          <p:nvPr/>
        </p:nvGrpSpPr>
        <p:grpSpPr bwMode="auto">
          <a:xfrm rot="16200000">
            <a:off x="426171" y="4291700"/>
            <a:ext cx="615713" cy="805746"/>
            <a:chOff x="2759" y="1462"/>
            <a:chExt cx="243" cy="318"/>
          </a:xfrm>
        </p:grpSpPr>
        <p:sp>
          <p:nvSpPr>
            <p:cNvPr id="35" name="Oval 5"/>
            <p:cNvSpPr>
              <a:spLocks noChangeArrowheads="1"/>
            </p:cNvSpPr>
            <p:nvPr/>
          </p:nvSpPr>
          <p:spPr bwMode="auto">
            <a:xfrm>
              <a:off x="2759" y="1462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Oval 6"/>
            <p:cNvSpPr>
              <a:spLocks noChangeArrowheads="1"/>
            </p:cNvSpPr>
            <p:nvPr/>
          </p:nvSpPr>
          <p:spPr bwMode="auto">
            <a:xfrm>
              <a:off x="2834" y="1462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2909" y="1462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Oval 8"/>
            <p:cNvSpPr>
              <a:spLocks noChangeArrowheads="1"/>
            </p:cNvSpPr>
            <p:nvPr/>
          </p:nvSpPr>
          <p:spPr bwMode="auto">
            <a:xfrm>
              <a:off x="2985" y="1462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Oval 9"/>
            <p:cNvSpPr>
              <a:spLocks noChangeArrowheads="1"/>
            </p:cNvSpPr>
            <p:nvPr/>
          </p:nvSpPr>
          <p:spPr bwMode="auto">
            <a:xfrm>
              <a:off x="2759" y="1538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Oval 10"/>
            <p:cNvSpPr>
              <a:spLocks noChangeArrowheads="1"/>
            </p:cNvSpPr>
            <p:nvPr/>
          </p:nvSpPr>
          <p:spPr bwMode="auto">
            <a:xfrm>
              <a:off x="2834" y="1538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Oval 11"/>
            <p:cNvSpPr>
              <a:spLocks noChangeArrowheads="1"/>
            </p:cNvSpPr>
            <p:nvPr/>
          </p:nvSpPr>
          <p:spPr bwMode="auto">
            <a:xfrm>
              <a:off x="2909" y="1538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Oval 12"/>
            <p:cNvSpPr>
              <a:spLocks noChangeArrowheads="1"/>
            </p:cNvSpPr>
            <p:nvPr/>
          </p:nvSpPr>
          <p:spPr bwMode="auto">
            <a:xfrm>
              <a:off x="2985" y="1538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Oval 13"/>
            <p:cNvSpPr>
              <a:spLocks noChangeArrowheads="1"/>
            </p:cNvSpPr>
            <p:nvPr/>
          </p:nvSpPr>
          <p:spPr bwMode="auto">
            <a:xfrm>
              <a:off x="2759" y="1613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Oval 14"/>
            <p:cNvSpPr>
              <a:spLocks noChangeArrowheads="1"/>
            </p:cNvSpPr>
            <p:nvPr/>
          </p:nvSpPr>
          <p:spPr bwMode="auto">
            <a:xfrm>
              <a:off x="2834" y="1613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Oval 15"/>
            <p:cNvSpPr>
              <a:spLocks noChangeArrowheads="1"/>
            </p:cNvSpPr>
            <p:nvPr/>
          </p:nvSpPr>
          <p:spPr bwMode="auto">
            <a:xfrm>
              <a:off x="2909" y="1613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Oval 16"/>
            <p:cNvSpPr>
              <a:spLocks noChangeArrowheads="1"/>
            </p:cNvSpPr>
            <p:nvPr/>
          </p:nvSpPr>
          <p:spPr bwMode="auto">
            <a:xfrm>
              <a:off x="2985" y="1613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Oval 17"/>
            <p:cNvSpPr>
              <a:spLocks noChangeArrowheads="1"/>
            </p:cNvSpPr>
            <p:nvPr/>
          </p:nvSpPr>
          <p:spPr bwMode="auto">
            <a:xfrm>
              <a:off x="2759" y="1688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Oval 18"/>
            <p:cNvSpPr>
              <a:spLocks noChangeArrowheads="1"/>
            </p:cNvSpPr>
            <p:nvPr/>
          </p:nvSpPr>
          <p:spPr bwMode="auto">
            <a:xfrm>
              <a:off x="2834" y="1688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Oval 19"/>
            <p:cNvSpPr>
              <a:spLocks noChangeArrowheads="1"/>
            </p:cNvSpPr>
            <p:nvPr/>
          </p:nvSpPr>
          <p:spPr bwMode="auto">
            <a:xfrm>
              <a:off x="2909" y="1688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Oval 20"/>
            <p:cNvSpPr>
              <a:spLocks noChangeArrowheads="1"/>
            </p:cNvSpPr>
            <p:nvPr/>
          </p:nvSpPr>
          <p:spPr bwMode="auto">
            <a:xfrm>
              <a:off x="2985" y="1688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Oval 21"/>
            <p:cNvSpPr>
              <a:spLocks noChangeArrowheads="1"/>
            </p:cNvSpPr>
            <p:nvPr/>
          </p:nvSpPr>
          <p:spPr bwMode="auto">
            <a:xfrm>
              <a:off x="2759" y="1763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Oval 22"/>
            <p:cNvSpPr>
              <a:spLocks noChangeArrowheads="1"/>
            </p:cNvSpPr>
            <p:nvPr/>
          </p:nvSpPr>
          <p:spPr bwMode="auto">
            <a:xfrm>
              <a:off x="2834" y="1763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Oval 23"/>
            <p:cNvSpPr>
              <a:spLocks noChangeArrowheads="1"/>
            </p:cNvSpPr>
            <p:nvPr/>
          </p:nvSpPr>
          <p:spPr bwMode="auto">
            <a:xfrm>
              <a:off x="2909" y="1763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Oval 24"/>
            <p:cNvSpPr>
              <a:spLocks noChangeArrowheads="1"/>
            </p:cNvSpPr>
            <p:nvPr/>
          </p:nvSpPr>
          <p:spPr bwMode="auto">
            <a:xfrm>
              <a:off x="2985" y="1763"/>
              <a:ext cx="17" cy="17"/>
            </a:xfrm>
            <a:prstGeom prst="ellipse">
              <a:avLst/>
            </a:prstGeom>
            <a:solidFill>
              <a:srgbClr val="3438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6" name="文本框 55"/>
          <p:cNvSpPr txBox="1"/>
          <p:nvPr/>
        </p:nvSpPr>
        <p:spPr>
          <a:xfrm>
            <a:off x="191644" y="1599953"/>
            <a:ext cx="54319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lt"/>
              </a:rPr>
              <a:t>Transdisciplinary exploration</a:t>
            </a:r>
            <a:endParaRPr kumimoji="0" lang="zh-CN" altLang="en-US" sz="4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8553450" y="4899660"/>
            <a:ext cx="266700" cy="106680"/>
            <a:chOff x="5717540" y="901700"/>
            <a:chExt cx="266700" cy="106680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5717540" y="901700"/>
              <a:ext cx="2667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>
              <a:off x="5717540" y="955040"/>
              <a:ext cx="2667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>
              <a:off x="5717540" y="1008380"/>
              <a:ext cx="2667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9" name="文本框 68"/>
          <p:cNvSpPr txBox="1"/>
          <p:nvPr/>
        </p:nvSpPr>
        <p:spPr>
          <a:xfrm>
            <a:off x="260890" y="899161"/>
            <a:ext cx="13719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微软雅黑 Light" panose="020B0502040204020203" charset="-122"/>
                <a:cs typeface="+mn-cs"/>
              </a:rPr>
              <a:t>3</a:t>
            </a:r>
            <a:r>
              <a:rPr lang="en-US" altLang="zh-CN" sz="4800" b="1" dirty="0">
                <a:latin typeface="Century Gothic" panose="020B0502020202020204"/>
                <a:ea typeface="微软雅黑 Light" panose="020B0502040204020203" charset="-122"/>
              </a:rPr>
              <a:t>.</a:t>
            </a:r>
            <a:endParaRPr kumimoji="0" lang="en-US" altLang="zh-CN" sz="4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entury Gothic" panose="020B0502020202020204"/>
              <a:ea typeface="微软雅黑 Light" panose="020B0502040204020203" charset="-122"/>
              <a:cs typeface="+mn-cs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27C59FB7-EBEA-997F-B290-9D000F35757B}"/>
              </a:ext>
            </a:extLst>
          </p:cNvPr>
          <p:cNvGrpSpPr/>
          <p:nvPr/>
        </p:nvGrpSpPr>
        <p:grpSpPr>
          <a:xfrm>
            <a:off x="6983588" y="190499"/>
            <a:ext cx="2266406" cy="362850"/>
            <a:chOff x="5555626" y="1332090"/>
            <a:chExt cx="1542426" cy="425053"/>
          </a:xfrm>
        </p:grpSpPr>
        <p:sp>
          <p:nvSpPr>
            <p:cNvPr id="10" name="矩形: 圆角 9">
              <a:extLst>
                <a:ext uri="{FF2B5EF4-FFF2-40B4-BE49-F238E27FC236}">
                  <a16:creationId xmlns:a16="http://schemas.microsoft.com/office/drawing/2014/main" id="{01C6319F-5A52-8CA8-35E0-C36B6308840C}"/>
                </a:ext>
              </a:extLst>
            </p:cNvPr>
            <p:cNvSpPr/>
            <p:nvPr/>
          </p:nvSpPr>
          <p:spPr>
            <a:xfrm>
              <a:off x="5705951" y="1332090"/>
              <a:ext cx="1241778" cy="425053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0D5D999F-1FE2-02AB-75FF-E56B651B75D4}"/>
                </a:ext>
              </a:extLst>
            </p:cNvPr>
            <p:cNvSpPr txBox="1"/>
            <p:nvPr/>
          </p:nvSpPr>
          <p:spPr>
            <a:xfrm>
              <a:off x="5555626" y="1346321"/>
              <a:ext cx="1542426" cy="3965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altLang="zh-CN" sz="1600" b="1" dirty="0">
                  <a:latin typeface="Century Gothic" panose="020B0502020202020204"/>
                  <a:ea typeface="微软雅黑 Light" panose="020B0502040204020203" charset="-122"/>
                </a:rPr>
                <a:t>ART&amp;DESIGN</a:t>
              </a:r>
              <a:endParaRPr kumimoji="0" lang="zh-CN" alt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微软雅黑 Light" panose="020B0502040204020203" charset="-122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4C6A3EDA-B9D1-E747-8A22-4DA80FB9B9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84" r="19838"/>
          <a:stretch/>
        </p:blipFill>
        <p:spPr>
          <a:xfrm>
            <a:off x="869985" y="1399336"/>
            <a:ext cx="2316398" cy="2307072"/>
          </a:xfrm>
          <a:prstGeom prst="flowChartConnector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158960" y="699690"/>
            <a:ext cx="3692221" cy="3692221"/>
            <a:chOff x="179387" y="725640"/>
            <a:chExt cx="3692221" cy="3692221"/>
          </a:xfrm>
        </p:grpSpPr>
        <p:grpSp>
          <p:nvGrpSpPr>
            <p:cNvPr id="5" name="组合 4"/>
            <p:cNvGrpSpPr/>
            <p:nvPr/>
          </p:nvGrpSpPr>
          <p:grpSpPr>
            <a:xfrm>
              <a:off x="179387" y="725640"/>
              <a:ext cx="3692221" cy="3692221"/>
              <a:chOff x="2328124" y="1802087"/>
              <a:chExt cx="186990" cy="186990"/>
            </a:xfrm>
          </p:grpSpPr>
          <p:sp>
            <p:nvSpPr>
              <p:cNvPr id="8" name="圆: 空心 7"/>
              <p:cNvSpPr/>
              <p:nvPr/>
            </p:nvSpPr>
            <p:spPr>
              <a:xfrm>
                <a:off x="2328124" y="1802087"/>
                <a:ext cx="186990" cy="186990"/>
              </a:xfrm>
              <a:prstGeom prst="donut">
                <a:avLst>
                  <a:gd name="adj" fmla="val 8442"/>
                </a:avLst>
              </a:prstGeom>
              <a:noFill/>
              <a:ln w="3175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 Light" panose="020F0302020204030204"/>
                  <a:ea typeface="微软雅黑 Light" panose="020B0502040204020203" charset="-122"/>
                  <a:cs typeface="+mn-cs"/>
                </a:endParaRPr>
              </a:p>
            </p:txBody>
          </p:sp>
          <p:sp>
            <p:nvSpPr>
              <p:cNvPr id="9" name="圆: 空心 8"/>
              <p:cNvSpPr/>
              <p:nvPr/>
            </p:nvSpPr>
            <p:spPr>
              <a:xfrm>
                <a:off x="2354027" y="1827990"/>
                <a:ext cx="135184" cy="135184"/>
              </a:xfrm>
              <a:prstGeom prst="donut">
                <a:avLst>
                  <a:gd name="adj" fmla="val 11677"/>
                </a:avLst>
              </a:prstGeom>
              <a:noFill/>
              <a:ln w="3175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 Light" panose="020F0302020204030204"/>
                  <a:ea typeface="微软雅黑 Light" panose="020B0502040204020203" charset="-122"/>
                  <a:cs typeface="+mn-cs"/>
                </a:endParaRPr>
              </a:p>
            </p:txBody>
          </p:sp>
        </p:grpSp>
        <p:sp>
          <p:nvSpPr>
            <p:cNvPr id="7" name="弧形 6"/>
            <p:cNvSpPr/>
            <p:nvPr/>
          </p:nvSpPr>
          <p:spPr>
            <a:xfrm>
              <a:off x="690665" y="1225685"/>
              <a:ext cx="2675038" cy="2675038"/>
            </a:xfrm>
            <a:prstGeom prst="arc">
              <a:avLst>
                <a:gd name="adj1" fmla="val 4099064"/>
                <a:gd name="adj2" fmla="val 15456673"/>
              </a:avLst>
            </a:prstGeom>
            <a:ln w="381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微软雅黑 Light" panose="020B0502040204020203" charset="-122"/>
                <a:cs typeface="+mn-cs"/>
              </a:endParaRPr>
            </a:p>
          </p:txBody>
        </p:sp>
      </p:grpSp>
      <p:sp>
        <p:nvSpPr>
          <p:cNvPr id="11" name="文本框 10" descr="e7d195523061f1c09e9d68d7cf438b91ef959ecb14fc25d26BBA7F7DBC18E55DFF4014AF651F0BF2569D4B6C1DA7F1A4683A481403BD872FC687266AD13265C1DE7C373772FD8728ABDD69ADD03BFF5BE2862BC891DBB79EF84BF418A889B226CF9C0CB1BFFED779B0ECBE1C944F05400A013ADFFA7A2B3CCAAF7701251FF12675319688C370005A869A8358FC9497EA"/>
          <p:cNvSpPr txBox="1"/>
          <p:nvPr/>
        </p:nvSpPr>
        <p:spPr>
          <a:xfrm>
            <a:off x="517862" y="2778883"/>
            <a:ext cx="30206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+mj-ea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lt"/>
              </a:rPr>
              <a:t>Transdisciplinary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3" name="Freeform 5" descr="e7d195523061f1c09e9d68d7cf438b91ef959ecb14fc25d26BBA7F7DBC18E55DFF4014AF651F0BF2569D4B6C1DA7F1A4683A481403BD872FC687266AD13265C1DE7C373772FD8728ABDD69ADD03BFF5BE2862BC891DBB79EB92A7FA7E029E43EA7524A02B776D8C9DEABEB3B907A76FD74C1D893F5DB3B7F078C3E09BDEEF7F018FCC6F892B1B73C77034C836F6FF9E8"/>
          <p:cNvSpPr>
            <a:spLocks noEditPoints="1"/>
          </p:cNvSpPr>
          <p:nvPr/>
        </p:nvSpPr>
        <p:spPr bwMode="auto">
          <a:xfrm>
            <a:off x="4400550" y="392361"/>
            <a:ext cx="266796" cy="266987"/>
          </a:xfrm>
          <a:custGeom>
            <a:avLst/>
            <a:gdLst>
              <a:gd name="T0" fmla="*/ 292 w 585"/>
              <a:gd name="T1" fmla="*/ 0 h 585"/>
              <a:gd name="T2" fmla="*/ 0 w 585"/>
              <a:gd name="T3" fmla="*/ 293 h 585"/>
              <a:gd name="T4" fmla="*/ 292 w 585"/>
              <a:gd name="T5" fmla="*/ 585 h 585"/>
              <a:gd name="T6" fmla="*/ 584 w 585"/>
              <a:gd name="T7" fmla="*/ 293 h 585"/>
              <a:gd name="T8" fmla="*/ 292 w 585"/>
              <a:gd name="T9" fmla="*/ 0 h 585"/>
              <a:gd name="T10" fmla="*/ 404 w 585"/>
              <a:gd name="T11" fmla="*/ 301 h 585"/>
              <a:gd name="T12" fmla="*/ 383 w 585"/>
              <a:gd name="T13" fmla="*/ 323 h 585"/>
              <a:gd name="T14" fmla="*/ 263 w 585"/>
              <a:gd name="T15" fmla="*/ 443 h 585"/>
              <a:gd name="T16" fmla="*/ 245 w 585"/>
              <a:gd name="T17" fmla="*/ 443 h 585"/>
              <a:gd name="T18" fmla="*/ 224 w 585"/>
              <a:gd name="T19" fmla="*/ 422 h 585"/>
              <a:gd name="T20" fmla="*/ 224 w 585"/>
              <a:gd name="T21" fmla="*/ 404 h 585"/>
              <a:gd name="T22" fmla="*/ 335 w 585"/>
              <a:gd name="T23" fmla="*/ 293 h 585"/>
              <a:gd name="T24" fmla="*/ 224 w 585"/>
              <a:gd name="T25" fmla="*/ 181 h 585"/>
              <a:gd name="T26" fmla="*/ 224 w 585"/>
              <a:gd name="T27" fmla="*/ 163 h 585"/>
              <a:gd name="T28" fmla="*/ 245 w 585"/>
              <a:gd name="T29" fmla="*/ 142 h 585"/>
              <a:gd name="T30" fmla="*/ 263 w 585"/>
              <a:gd name="T31" fmla="*/ 142 h 585"/>
              <a:gd name="T32" fmla="*/ 383 w 585"/>
              <a:gd name="T33" fmla="*/ 263 h 585"/>
              <a:gd name="T34" fmla="*/ 404 w 585"/>
              <a:gd name="T35" fmla="*/ 284 h 585"/>
              <a:gd name="T36" fmla="*/ 404 w 585"/>
              <a:gd name="T37" fmla="*/ 301 h 5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85" h="585">
                <a:moveTo>
                  <a:pt x="292" y="0"/>
                </a:moveTo>
                <a:cubicBezTo>
                  <a:pt x="131" y="0"/>
                  <a:pt x="0" y="131"/>
                  <a:pt x="0" y="293"/>
                </a:cubicBezTo>
                <a:cubicBezTo>
                  <a:pt x="0" y="454"/>
                  <a:pt x="131" y="585"/>
                  <a:pt x="292" y="585"/>
                </a:cubicBezTo>
                <a:cubicBezTo>
                  <a:pt x="454" y="585"/>
                  <a:pt x="584" y="454"/>
                  <a:pt x="584" y="293"/>
                </a:cubicBezTo>
                <a:cubicBezTo>
                  <a:pt x="585" y="131"/>
                  <a:pt x="454" y="0"/>
                  <a:pt x="292" y="0"/>
                </a:cubicBezTo>
                <a:close/>
                <a:moveTo>
                  <a:pt x="404" y="301"/>
                </a:moveTo>
                <a:cubicBezTo>
                  <a:pt x="383" y="323"/>
                  <a:pt x="383" y="323"/>
                  <a:pt x="383" y="323"/>
                </a:cubicBezTo>
                <a:cubicBezTo>
                  <a:pt x="263" y="443"/>
                  <a:pt x="263" y="443"/>
                  <a:pt x="263" y="443"/>
                </a:cubicBezTo>
                <a:cubicBezTo>
                  <a:pt x="258" y="448"/>
                  <a:pt x="250" y="448"/>
                  <a:pt x="245" y="443"/>
                </a:cubicBezTo>
                <a:cubicBezTo>
                  <a:pt x="224" y="422"/>
                  <a:pt x="224" y="422"/>
                  <a:pt x="224" y="422"/>
                </a:cubicBezTo>
                <a:cubicBezTo>
                  <a:pt x="219" y="417"/>
                  <a:pt x="219" y="409"/>
                  <a:pt x="224" y="404"/>
                </a:cubicBezTo>
                <a:cubicBezTo>
                  <a:pt x="335" y="293"/>
                  <a:pt x="335" y="293"/>
                  <a:pt x="335" y="293"/>
                </a:cubicBezTo>
                <a:cubicBezTo>
                  <a:pt x="224" y="181"/>
                  <a:pt x="224" y="181"/>
                  <a:pt x="224" y="181"/>
                </a:cubicBezTo>
                <a:cubicBezTo>
                  <a:pt x="219" y="176"/>
                  <a:pt x="219" y="168"/>
                  <a:pt x="224" y="163"/>
                </a:cubicBezTo>
                <a:cubicBezTo>
                  <a:pt x="245" y="142"/>
                  <a:pt x="245" y="142"/>
                  <a:pt x="245" y="142"/>
                </a:cubicBezTo>
                <a:cubicBezTo>
                  <a:pt x="250" y="137"/>
                  <a:pt x="258" y="137"/>
                  <a:pt x="263" y="142"/>
                </a:cubicBezTo>
                <a:cubicBezTo>
                  <a:pt x="383" y="263"/>
                  <a:pt x="383" y="263"/>
                  <a:pt x="383" y="263"/>
                </a:cubicBezTo>
                <a:cubicBezTo>
                  <a:pt x="404" y="284"/>
                  <a:pt x="404" y="284"/>
                  <a:pt x="404" y="284"/>
                </a:cubicBezTo>
                <a:cubicBezTo>
                  <a:pt x="409" y="289"/>
                  <a:pt x="409" y="297"/>
                  <a:pt x="404" y="301"/>
                </a:cubicBezTo>
                <a:close/>
              </a:path>
            </a:pathLst>
          </a:custGeom>
          <a:solidFill>
            <a:schemeClr val="accent1"/>
          </a:solidFill>
          <a:ln>
            <a:noFill/>
            <a:prstDash val="dash"/>
          </a:ln>
          <a:effectLst>
            <a:outerShdw blurRad="381000" dist="1016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 Light" panose="020F0302020204030204"/>
              <a:ea typeface="微软雅黑 Light" panose="020B0502040204020203" charset="-122"/>
              <a:cs typeface="+mn-cs"/>
            </a:endParaRPr>
          </a:p>
        </p:txBody>
      </p:sp>
      <p:sp>
        <p:nvSpPr>
          <p:cNvPr id="17" name="文本框 16" descr="e7d195523061f1c09e9d68d7cf438b91ef959ecb14fc25d26BBA7F7DBC18E55DFF4014AF651F0BF2569D4B6C1DA7F1A4683A481403BD872FC687266AD13265C1DE7C373772FD8728ABDD69ADD03BFF5BE2862BC891DBB79EF84BF418A889B226CF9C0CB1BFFED779B0ECBE1C944F05400A013ADFFA7A2B3CCAAF7701251FF12675319688C370005A869A8358FC9497EA"/>
          <p:cNvSpPr txBox="1"/>
          <p:nvPr/>
        </p:nvSpPr>
        <p:spPr>
          <a:xfrm>
            <a:off x="4672631" y="346432"/>
            <a:ext cx="280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+mj-ea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</a:rPr>
              <a:t>Perceptual Psychology</a:t>
            </a:r>
          </a:p>
        </p:txBody>
      </p:sp>
      <p:sp>
        <p:nvSpPr>
          <p:cNvPr id="18" name="Freeform 5" descr="e7d195523061f1c09e9d68d7cf438b91ef959ecb14fc25d26BBA7F7DBC18E55DFF4014AF651F0BF2569D4B6C1DA7F1A4683A481403BD872FC687266AD13265C1DE7C373772FD8728ABDD69ADD03BFF5BE2862BC891DBB79EB92A7FA7E029E43EA7524A02B776D8C9DEABEB3B907A76FD74C1D893F5DB3B7F078C3E09BDEEF7F018FCC6F892B1B73C77034C836F6FF9E8"/>
          <p:cNvSpPr>
            <a:spLocks noEditPoints="1"/>
          </p:cNvSpPr>
          <p:nvPr/>
        </p:nvSpPr>
        <p:spPr bwMode="auto">
          <a:xfrm>
            <a:off x="4400550" y="1745240"/>
            <a:ext cx="266796" cy="266987"/>
          </a:xfrm>
          <a:custGeom>
            <a:avLst/>
            <a:gdLst>
              <a:gd name="T0" fmla="*/ 292 w 585"/>
              <a:gd name="T1" fmla="*/ 0 h 585"/>
              <a:gd name="T2" fmla="*/ 0 w 585"/>
              <a:gd name="T3" fmla="*/ 293 h 585"/>
              <a:gd name="T4" fmla="*/ 292 w 585"/>
              <a:gd name="T5" fmla="*/ 585 h 585"/>
              <a:gd name="T6" fmla="*/ 584 w 585"/>
              <a:gd name="T7" fmla="*/ 293 h 585"/>
              <a:gd name="T8" fmla="*/ 292 w 585"/>
              <a:gd name="T9" fmla="*/ 0 h 585"/>
              <a:gd name="T10" fmla="*/ 404 w 585"/>
              <a:gd name="T11" fmla="*/ 301 h 585"/>
              <a:gd name="T12" fmla="*/ 383 w 585"/>
              <a:gd name="T13" fmla="*/ 323 h 585"/>
              <a:gd name="T14" fmla="*/ 263 w 585"/>
              <a:gd name="T15" fmla="*/ 443 h 585"/>
              <a:gd name="T16" fmla="*/ 245 w 585"/>
              <a:gd name="T17" fmla="*/ 443 h 585"/>
              <a:gd name="T18" fmla="*/ 224 w 585"/>
              <a:gd name="T19" fmla="*/ 422 h 585"/>
              <a:gd name="T20" fmla="*/ 224 w 585"/>
              <a:gd name="T21" fmla="*/ 404 h 585"/>
              <a:gd name="T22" fmla="*/ 335 w 585"/>
              <a:gd name="T23" fmla="*/ 293 h 585"/>
              <a:gd name="T24" fmla="*/ 224 w 585"/>
              <a:gd name="T25" fmla="*/ 181 h 585"/>
              <a:gd name="T26" fmla="*/ 224 w 585"/>
              <a:gd name="T27" fmla="*/ 163 h 585"/>
              <a:gd name="T28" fmla="*/ 245 w 585"/>
              <a:gd name="T29" fmla="*/ 142 h 585"/>
              <a:gd name="T30" fmla="*/ 263 w 585"/>
              <a:gd name="T31" fmla="*/ 142 h 585"/>
              <a:gd name="T32" fmla="*/ 383 w 585"/>
              <a:gd name="T33" fmla="*/ 263 h 585"/>
              <a:gd name="T34" fmla="*/ 404 w 585"/>
              <a:gd name="T35" fmla="*/ 284 h 585"/>
              <a:gd name="T36" fmla="*/ 404 w 585"/>
              <a:gd name="T37" fmla="*/ 301 h 5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85" h="585">
                <a:moveTo>
                  <a:pt x="292" y="0"/>
                </a:moveTo>
                <a:cubicBezTo>
                  <a:pt x="131" y="0"/>
                  <a:pt x="0" y="131"/>
                  <a:pt x="0" y="293"/>
                </a:cubicBezTo>
                <a:cubicBezTo>
                  <a:pt x="0" y="454"/>
                  <a:pt x="131" y="585"/>
                  <a:pt x="292" y="585"/>
                </a:cubicBezTo>
                <a:cubicBezTo>
                  <a:pt x="454" y="585"/>
                  <a:pt x="584" y="454"/>
                  <a:pt x="584" y="293"/>
                </a:cubicBezTo>
                <a:cubicBezTo>
                  <a:pt x="585" y="131"/>
                  <a:pt x="454" y="0"/>
                  <a:pt x="292" y="0"/>
                </a:cubicBezTo>
                <a:close/>
                <a:moveTo>
                  <a:pt x="404" y="301"/>
                </a:moveTo>
                <a:cubicBezTo>
                  <a:pt x="383" y="323"/>
                  <a:pt x="383" y="323"/>
                  <a:pt x="383" y="323"/>
                </a:cubicBezTo>
                <a:cubicBezTo>
                  <a:pt x="263" y="443"/>
                  <a:pt x="263" y="443"/>
                  <a:pt x="263" y="443"/>
                </a:cubicBezTo>
                <a:cubicBezTo>
                  <a:pt x="258" y="448"/>
                  <a:pt x="250" y="448"/>
                  <a:pt x="245" y="443"/>
                </a:cubicBezTo>
                <a:cubicBezTo>
                  <a:pt x="224" y="422"/>
                  <a:pt x="224" y="422"/>
                  <a:pt x="224" y="422"/>
                </a:cubicBezTo>
                <a:cubicBezTo>
                  <a:pt x="219" y="417"/>
                  <a:pt x="219" y="409"/>
                  <a:pt x="224" y="404"/>
                </a:cubicBezTo>
                <a:cubicBezTo>
                  <a:pt x="335" y="293"/>
                  <a:pt x="335" y="293"/>
                  <a:pt x="335" y="293"/>
                </a:cubicBezTo>
                <a:cubicBezTo>
                  <a:pt x="224" y="181"/>
                  <a:pt x="224" y="181"/>
                  <a:pt x="224" y="181"/>
                </a:cubicBezTo>
                <a:cubicBezTo>
                  <a:pt x="219" y="176"/>
                  <a:pt x="219" y="168"/>
                  <a:pt x="224" y="163"/>
                </a:cubicBezTo>
                <a:cubicBezTo>
                  <a:pt x="245" y="142"/>
                  <a:pt x="245" y="142"/>
                  <a:pt x="245" y="142"/>
                </a:cubicBezTo>
                <a:cubicBezTo>
                  <a:pt x="250" y="137"/>
                  <a:pt x="258" y="137"/>
                  <a:pt x="263" y="142"/>
                </a:cubicBezTo>
                <a:cubicBezTo>
                  <a:pt x="383" y="263"/>
                  <a:pt x="383" y="263"/>
                  <a:pt x="383" y="263"/>
                </a:cubicBezTo>
                <a:cubicBezTo>
                  <a:pt x="404" y="284"/>
                  <a:pt x="404" y="284"/>
                  <a:pt x="404" y="284"/>
                </a:cubicBezTo>
                <a:cubicBezTo>
                  <a:pt x="409" y="289"/>
                  <a:pt x="409" y="297"/>
                  <a:pt x="404" y="301"/>
                </a:cubicBezTo>
                <a:close/>
              </a:path>
            </a:pathLst>
          </a:custGeom>
          <a:solidFill>
            <a:schemeClr val="accent1"/>
          </a:solidFill>
          <a:ln>
            <a:noFill/>
            <a:prstDash val="dash"/>
          </a:ln>
          <a:effectLst>
            <a:outerShdw blurRad="381000" dist="1016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 Light" panose="020F0302020204030204"/>
              <a:ea typeface="微软雅黑 Light" panose="020B0502040204020203" charset="-122"/>
              <a:cs typeface="+mn-cs"/>
            </a:endParaRPr>
          </a:p>
        </p:txBody>
      </p:sp>
      <p:sp>
        <p:nvSpPr>
          <p:cNvPr id="20" name="文本框 19" descr="e7d195523061f1c09e9d68d7cf438b91ef959ecb14fc25d26BBA7F7DBC18E55DFF4014AF651F0BF2569D4B6C1DA7F1A4683A481403BD872FC687266AD13265C1DE7C373772FD8728ABDD69ADD03BFF5BE2862BC891DBB79EF84BF418A889B226CF9C0CB1BFFED779B0ECBE1C944F05400A013ADFFA7A2B3CCAAF7701251FF12675319688C370005A869A8358FC9497EA"/>
          <p:cNvSpPr txBox="1"/>
          <p:nvPr/>
        </p:nvSpPr>
        <p:spPr>
          <a:xfrm>
            <a:off x="4672631" y="1699311"/>
            <a:ext cx="280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+mj-ea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</a:rPr>
              <a:t>Interaction Design</a:t>
            </a:r>
          </a:p>
        </p:txBody>
      </p:sp>
      <p:sp>
        <p:nvSpPr>
          <p:cNvPr id="21" name="Freeform 5" descr="e7d195523061f1c09e9d68d7cf438b91ef959ecb14fc25d26BBA7F7DBC18E55DFF4014AF651F0BF2569D4B6C1DA7F1A4683A481403BD872FC687266AD13265C1DE7C373772FD8728ABDD69ADD03BFF5BE2862BC891DBB79EB92A7FA7E029E43EA7524A02B776D8C9DEABEB3B907A76FD74C1D893F5DB3B7F078C3E09BDEEF7F018FCC6F892B1B73C77034C836F6FF9E8"/>
          <p:cNvSpPr>
            <a:spLocks noEditPoints="1"/>
          </p:cNvSpPr>
          <p:nvPr/>
        </p:nvSpPr>
        <p:spPr bwMode="auto">
          <a:xfrm>
            <a:off x="4400550" y="3123798"/>
            <a:ext cx="266796" cy="266987"/>
          </a:xfrm>
          <a:custGeom>
            <a:avLst/>
            <a:gdLst>
              <a:gd name="T0" fmla="*/ 292 w 585"/>
              <a:gd name="T1" fmla="*/ 0 h 585"/>
              <a:gd name="T2" fmla="*/ 0 w 585"/>
              <a:gd name="T3" fmla="*/ 293 h 585"/>
              <a:gd name="T4" fmla="*/ 292 w 585"/>
              <a:gd name="T5" fmla="*/ 585 h 585"/>
              <a:gd name="T6" fmla="*/ 584 w 585"/>
              <a:gd name="T7" fmla="*/ 293 h 585"/>
              <a:gd name="T8" fmla="*/ 292 w 585"/>
              <a:gd name="T9" fmla="*/ 0 h 585"/>
              <a:gd name="T10" fmla="*/ 404 w 585"/>
              <a:gd name="T11" fmla="*/ 301 h 585"/>
              <a:gd name="T12" fmla="*/ 383 w 585"/>
              <a:gd name="T13" fmla="*/ 323 h 585"/>
              <a:gd name="T14" fmla="*/ 263 w 585"/>
              <a:gd name="T15" fmla="*/ 443 h 585"/>
              <a:gd name="T16" fmla="*/ 245 w 585"/>
              <a:gd name="T17" fmla="*/ 443 h 585"/>
              <a:gd name="T18" fmla="*/ 224 w 585"/>
              <a:gd name="T19" fmla="*/ 422 h 585"/>
              <a:gd name="T20" fmla="*/ 224 w 585"/>
              <a:gd name="T21" fmla="*/ 404 h 585"/>
              <a:gd name="T22" fmla="*/ 335 w 585"/>
              <a:gd name="T23" fmla="*/ 293 h 585"/>
              <a:gd name="T24" fmla="*/ 224 w 585"/>
              <a:gd name="T25" fmla="*/ 181 h 585"/>
              <a:gd name="T26" fmla="*/ 224 w 585"/>
              <a:gd name="T27" fmla="*/ 163 h 585"/>
              <a:gd name="T28" fmla="*/ 245 w 585"/>
              <a:gd name="T29" fmla="*/ 142 h 585"/>
              <a:gd name="T30" fmla="*/ 263 w 585"/>
              <a:gd name="T31" fmla="*/ 142 h 585"/>
              <a:gd name="T32" fmla="*/ 383 w 585"/>
              <a:gd name="T33" fmla="*/ 263 h 585"/>
              <a:gd name="T34" fmla="*/ 404 w 585"/>
              <a:gd name="T35" fmla="*/ 284 h 585"/>
              <a:gd name="T36" fmla="*/ 404 w 585"/>
              <a:gd name="T37" fmla="*/ 301 h 5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85" h="585">
                <a:moveTo>
                  <a:pt x="292" y="0"/>
                </a:moveTo>
                <a:cubicBezTo>
                  <a:pt x="131" y="0"/>
                  <a:pt x="0" y="131"/>
                  <a:pt x="0" y="293"/>
                </a:cubicBezTo>
                <a:cubicBezTo>
                  <a:pt x="0" y="454"/>
                  <a:pt x="131" y="585"/>
                  <a:pt x="292" y="585"/>
                </a:cubicBezTo>
                <a:cubicBezTo>
                  <a:pt x="454" y="585"/>
                  <a:pt x="584" y="454"/>
                  <a:pt x="584" y="293"/>
                </a:cubicBezTo>
                <a:cubicBezTo>
                  <a:pt x="585" y="131"/>
                  <a:pt x="454" y="0"/>
                  <a:pt x="292" y="0"/>
                </a:cubicBezTo>
                <a:close/>
                <a:moveTo>
                  <a:pt x="404" y="301"/>
                </a:moveTo>
                <a:cubicBezTo>
                  <a:pt x="383" y="323"/>
                  <a:pt x="383" y="323"/>
                  <a:pt x="383" y="323"/>
                </a:cubicBezTo>
                <a:cubicBezTo>
                  <a:pt x="263" y="443"/>
                  <a:pt x="263" y="443"/>
                  <a:pt x="263" y="443"/>
                </a:cubicBezTo>
                <a:cubicBezTo>
                  <a:pt x="258" y="448"/>
                  <a:pt x="250" y="448"/>
                  <a:pt x="245" y="443"/>
                </a:cubicBezTo>
                <a:cubicBezTo>
                  <a:pt x="224" y="422"/>
                  <a:pt x="224" y="422"/>
                  <a:pt x="224" y="422"/>
                </a:cubicBezTo>
                <a:cubicBezTo>
                  <a:pt x="219" y="417"/>
                  <a:pt x="219" y="409"/>
                  <a:pt x="224" y="404"/>
                </a:cubicBezTo>
                <a:cubicBezTo>
                  <a:pt x="335" y="293"/>
                  <a:pt x="335" y="293"/>
                  <a:pt x="335" y="293"/>
                </a:cubicBezTo>
                <a:cubicBezTo>
                  <a:pt x="224" y="181"/>
                  <a:pt x="224" y="181"/>
                  <a:pt x="224" y="181"/>
                </a:cubicBezTo>
                <a:cubicBezTo>
                  <a:pt x="219" y="176"/>
                  <a:pt x="219" y="168"/>
                  <a:pt x="224" y="163"/>
                </a:cubicBezTo>
                <a:cubicBezTo>
                  <a:pt x="245" y="142"/>
                  <a:pt x="245" y="142"/>
                  <a:pt x="245" y="142"/>
                </a:cubicBezTo>
                <a:cubicBezTo>
                  <a:pt x="250" y="137"/>
                  <a:pt x="258" y="137"/>
                  <a:pt x="263" y="142"/>
                </a:cubicBezTo>
                <a:cubicBezTo>
                  <a:pt x="383" y="263"/>
                  <a:pt x="383" y="263"/>
                  <a:pt x="383" y="263"/>
                </a:cubicBezTo>
                <a:cubicBezTo>
                  <a:pt x="404" y="284"/>
                  <a:pt x="404" y="284"/>
                  <a:pt x="404" y="284"/>
                </a:cubicBezTo>
                <a:cubicBezTo>
                  <a:pt x="409" y="289"/>
                  <a:pt x="409" y="297"/>
                  <a:pt x="404" y="301"/>
                </a:cubicBezTo>
                <a:close/>
              </a:path>
            </a:pathLst>
          </a:custGeom>
          <a:solidFill>
            <a:schemeClr val="accent1"/>
          </a:solidFill>
          <a:ln>
            <a:noFill/>
            <a:prstDash val="dash"/>
          </a:ln>
          <a:effectLst>
            <a:outerShdw blurRad="381000" dist="1016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 Light" panose="020F0302020204030204"/>
              <a:ea typeface="微软雅黑 Light" panose="020B0502040204020203" charset="-122"/>
              <a:cs typeface="+mn-cs"/>
            </a:endParaRPr>
          </a:p>
        </p:txBody>
      </p:sp>
      <p:sp>
        <p:nvSpPr>
          <p:cNvPr id="23" name="文本框 22" descr="e7d195523061f1c09e9d68d7cf438b91ef959ecb14fc25d26BBA7F7DBC18E55DFF4014AF651F0BF2569D4B6C1DA7F1A4683A481403BD872FC687266AD13265C1DE7C373772FD8728ABDD69ADD03BFF5BE2862BC891DBB79EF84BF418A889B226CF9C0CB1BFFED779B0ECBE1C944F05400A013ADFFA7A2B3CCAAF7701251FF12675319688C370005A869A8358FC9497EA"/>
          <p:cNvSpPr txBox="1"/>
          <p:nvPr/>
        </p:nvSpPr>
        <p:spPr>
          <a:xfrm>
            <a:off x="4703334" y="3098119"/>
            <a:ext cx="3692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+mj-ea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1800" dirty="0">
                <a:solidFill>
                  <a:schemeClr val="tx1"/>
                </a:solidFill>
                <a:ea typeface="微软雅黑" panose="020B0503020204020204" pitchFamily="34" charset="-122"/>
              </a:rPr>
              <a:t>T</a:t>
            </a:r>
            <a:r>
              <a:rPr kumimoji="0" lang="en-US" altLang="zh-CN" sz="18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</a:rPr>
              <a:t>raffic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</a:rPr>
              <a:t> Behavioral </a:t>
            </a:r>
            <a:r>
              <a:rPr lang="en-US" altLang="zh-CN" sz="1800" dirty="0">
                <a:solidFill>
                  <a:schemeClr val="tx1"/>
                </a:solidFill>
                <a:ea typeface="微软雅黑" panose="020B0503020204020204" pitchFamily="34" charset="-122"/>
              </a:rPr>
              <a:t>S</a:t>
            </a:r>
            <a:r>
              <a:rPr kumimoji="0" lang="en-US" altLang="zh-CN" sz="18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</a:rPr>
              <a:t>cience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5" name="矩形 24" descr="e7d195523061f1c09e9d68d7cf438b91ef959ecb14fc25d26BBA7F7DBC18E55DFF4014AF651F0BF2569D4B6C1DA7F1A4683A481403BD872FC687266AD13265C1DE7C373772FD8728ABDD69ADD03BFF5BE2862BC891DBB79EC0B81FB75486405D5064442904236646CF49102BEE5E1B895458B641CA0D6C7889FDD78D23C2B1BC47745F4B67C4FF437063ECD1606ECED6"/>
          <p:cNvSpPr/>
          <p:nvPr/>
        </p:nvSpPr>
        <p:spPr>
          <a:xfrm>
            <a:off x="4700255" y="3512624"/>
            <a:ext cx="439283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6858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chemeClr val="tx1">
                  <a:lumMod val="50000"/>
                  <a:lumOff val="50000"/>
                </a:schemeClr>
              </a:buClr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 Light" panose="020F0302020204030204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Speed Choice Behavior</a:t>
            </a:r>
          </a:p>
          <a:p>
            <a:pPr marL="285750" marR="0" lvl="0" indent="-285750" algn="l" defTabSz="6858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chemeClr val="tx1">
                  <a:lumMod val="50000"/>
                  <a:lumOff val="50000"/>
                </a:schemeClr>
              </a:buClr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 Light" panose="020F0302020204030204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Situational Awareness &amp; Speed Perception</a:t>
            </a:r>
            <a:endParaRPr lang="en-US" altLang="zh-CN" sz="1400" b="1" dirty="0">
              <a:solidFill>
                <a:schemeClr val="tx1">
                  <a:lumMod val="50000"/>
                  <a:lumOff val="50000"/>
                </a:schemeClr>
              </a:solidFill>
              <a:latin typeface="Calibri Light" panose="020F0302020204030204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  <a:p>
            <a:pPr marL="285750" marR="0" lvl="0" indent="-285750" algn="l" defTabSz="6858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chemeClr val="tx1">
                  <a:lumMod val="50000"/>
                  <a:lumOff val="50000"/>
                </a:schemeClr>
              </a:buClr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 Light" panose="020F0302020204030204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Risk Perception &amp; Speed Control</a:t>
            </a:r>
          </a:p>
          <a:p>
            <a:pPr marL="285750" marR="0" lvl="0" indent="-285750" algn="l" defTabSz="6858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chemeClr val="tx1">
                  <a:lumMod val="50000"/>
                  <a:lumOff val="50000"/>
                </a:schemeClr>
              </a:buClr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 Light" panose="020F0302020204030204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Driving Psychological State</a:t>
            </a:r>
          </a:p>
        </p:txBody>
      </p:sp>
      <p:sp>
        <p:nvSpPr>
          <p:cNvPr id="14" name="矩形 13" descr="e7d195523061f1c09e9d68d7cf438b91ef959ecb14fc25d26BBA7F7DBC18E55DFF4014AF651F0BF2569D4B6C1DA7F1A4683A481403BD872FC687266AD13265C1DE7C373772FD8728ABDD69ADD03BFF5BE2862BC891DBB79EC0B81FB75486405D5064442904236646CF49102BEE5E1B895458B641CA0D6C7889FDD78D23C2B1BC47745F4B67C4FF437063ECD1606ECED6">
            <a:extLst>
              <a:ext uri="{FF2B5EF4-FFF2-40B4-BE49-F238E27FC236}">
                <a16:creationId xmlns:a16="http://schemas.microsoft.com/office/drawing/2014/main" id="{0F0737CA-0D62-5266-89E5-D41B711AE400}"/>
              </a:ext>
            </a:extLst>
          </p:cNvPr>
          <p:cNvSpPr/>
          <p:nvPr/>
        </p:nvSpPr>
        <p:spPr>
          <a:xfrm>
            <a:off x="4667346" y="662552"/>
            <a:ext cx="422783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Motion Perception</a:t>
            </a:r>
            <a:endParaRPr lang="en-US" altLang="zh-CN" sz="1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Multisensory Integration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Perceived Speed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Habituation &amp; Sensory Adaptation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矩形 14" descr="e7d195523061f1c09e9d68d7cf438b91ef959ecb14fc25d26BBA7F7DBC18E55DFF4014AF651F0BF2569D4B6C1DA7F1A4683A481403BD872FC687266AD13265C1DE7C373772FD8728ABDD69ADD03BFF5BE2862BC891DBB79EC0B81FB75486405D5064442904236646CF49102BEE5E1B895458B641CA0D6C7889FDD78D23C2B1BC47745F4B67C4FF437063ECD1606ECED6">
            <a:extLst>
              <a:ext uri="{FF2B5EF4-FFF2-40B4-BE49-F238E27FC236}">
                <a16:creationId xmlns:a16="http://schemas.microsoft.com/office/drawing/2014/main" id="{A8766E03-18EC-F2C5-DB1E-9796B1114D52}"/>
              </a:ext>
            </a:extLst>
          </p:cNvPr>
          <p:cNvSpPr/>
          <p:nvPr/>
        </p:nvSpPr>
        <p:spPr>
          <a:xfrm>
            <a:off x="4667346" y="2098839"/>
            <a:ext cx="439283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6858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chemeClr val="tx1">
                  <a:lumMod val="50000"/>
                  <a:lumOff val="50000"/>
                </a:schemeClr>
              </a:buClr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 Light" panose="020F0302020204030204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User Experience Design, UXD</a:t>
            </a:r>
          </a:p>
          <a:p>
            <a:pPr marL="285750" marR="0" lvl="0" indent="-285750" algn="l" defTabSz="6858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chemeClr val="tx1">
                  <a:lumMod val="50000"/>
                  <a:lumOff val="50000"/>
                </a:schemeClr>
              </a:buClr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 Light" panose="020F0302020204030204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Visual Hierarchy &amp; Information Presentation</a:t>
            </a:r>
          </a:p>
          <a:p>
            <a:pPr marL="285750" marR="0" lvl="0" indent="-285750" algn="l" defTabSz="6858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chemeClr val="tx1">
                  <a:lumMod val="50000"/>
                  <a:lumOff val="50000"/>
                </a:schemeClr>
              </a:buClr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 Light" panose="020F0302020204030204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Dynamic Interaction Design</a:t>
            </a:r>
            <a:endParaRPr lang="en-US" altLang="zh-CN" sz="1400" b="1" dirty="0">
              <a:solidFill>
                <a:schemeClr val="tx1">
                  <a:lumMod val="50000"/>
                  <a:lumOff val="50000"/>
                </a:schemeClr>
              </a:solidFill>
              <a:latin typeface="Calibri Light" panose="020F0302020204030204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  <a:p>
            <a:pPr marL="285750" marR="0" lvl="0" indent="-285750" algn="l" defTabSz="6858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chemeClr val="tx1">
                  <a:lumMod val="50000"/>
                  <a:lumOff val="50000"/>
                </a:schemeClr>
              </a:buClr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 Light" panose="020F0302020204030204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Gamification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:a16="http://schemas.microsoft.com/office/drawing/2014/main" id="{61977B76-A3D2-DDEA-BA73-4FF8B8EA3376}"/>
              </a:ext>
            </a:extLst>
          </p:cNvPr>
          <p:cNvGrpSpPr/>
          <p:nvPr/>
        </p:nvGrpSpPr>
        <p:grpSpPr>
          <a:xfrm>
            <a:off x="0" y="-37412"/>
            <a:ext cx="9144000" cy="5180912"/>
            <a:chOff x="0" y="1"/>
            <a:chExt cx="9144000" cy="5180912"/>
          </a:xfrm>
        </p:grpSpPr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F175D959-96A0-A79B-AD18-D1DEF11F49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5926"/>
            <a:stretch/>
          </p:blipFill>
          <p:spPr>
            <a:xfrm>
              <a:off x="0" y="1"/>
              <a:ext cx="9144000" cy="2781299"/>
            </a:xfrm>
            <a:prstGeom prst="rect">
              <a:avLst/>
            </a:prstGeom>
          </p:spPr>
        </p:pic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C6043FBA-1414-0AF5-37B6-4E0BF2FE59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37413"/>
              <a:ext cx="9144000" cy="5143500"/>
            </a:xfrm>
            <a:prstGeom prst="ellipse">
              <a:avLst/>
            </a:prstGeom>
          </p:spPr>
        </p:pic>
      </p:grpSp>
      <p:sp>
        <p:nvSpPr>
          <p:cNvPr id="37" name="文本框 36" descr="e7d195523061f1c09e9d68d7cf438b91ef959ecb14fc25d26BBA7F7DBC18E55DFF4014AF651F0BF2569D4B6C1DA7F1A4683A481403BD872FC687266AD13265C1DE7C373772FD8728ABDD69ADD03BFF5BE2862BC891DBB79EB92A7FA7E029E43EA7524A02B776D8C9DEABEB3B907A76FD74C1D893F5DB3B7F078C3E09BDEEF7F018FCC6F892B1B73C77034C836F6FF9E8"/>
          <p:cNvSpPr txBox="1"/>
          <p:nvPr/>
        </p:nvSpPr>
        <p:spPr>
          <a:xfrm>
            <a:off x="3324975" y="1451023"/>
            <a:ext cx="30206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+mj-ea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>
                <a:solidFill>
                  <a:prstClr val="black">
                    <a:lumMod val="85000"/>
                    <a:lumOff val="15000"/>
                  </a:prstClr>
                </a:solidFill>
                <a:ea typeface="微软雅黑" panose="020B0503020204020204" pitchFamily="34" charset="-122"/>
              </a:rPr>
              <a:t>c</a:t>
            </a:r>
            <a:r>
              <a:rPr kumimoji="0" lang="en-US" altLang="zh-CN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</a:rPr>
              <a:t>ontemporary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1" name="文本框 40" descr="e7d195523061f1c09e9d68d7cf438b91ef959ecb14fc25d26BBA7F7DBC18E55DFF4014AF651F0BF2569D4B6C1DA7F1A4683A481403BD872FC687266AD13265C1DE7C373772FD8728ABDD69ADD03BFF5BE2862BC891DBB79EB92A7FA7E029E43EA7524A02B776D8C9DEABEB3B907A76FD74C1D893F5DB3B7F078C3E09BDEEF7F018FCC6F892B1B73C77034C836F6FF9E8"/>
          <p:cNvSpPr txBox="1"/>
          <p:nvPr/>
        </p:nvSpPr>
        <p:spPr>
          <a:xfrm>
            <a:off x="119584" y="643202"/>
            <a:ext cx="628699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+mj-ea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lt"/>
              </a:rPr>
              <a:t>4.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lt"/>
              </a:rPr>
              <a:t>Innovation and the positioning of contemporary practitioners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lt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579065" y="3457557"/>
            <a:ext cx="492109" cy="487121"/>
            <a:chOff x="-1781362" y="1479902"/>
            <a:chExt cx="975265" cy="965381"/>
          </a:xfrm>
        </p:grpSpPr>
        <p:sp>
          <p:nvSpPr>
            <p:cNvPr id="48" name="矩形: 圆角 47"/>
            <p:cNvSpPr/>
            <p:nvPr/>
          </p:nvSpPr>
          <p:spPr>
            <a:xfrm>
              <a:off x="-1781362" y="1479902"/>
              <a:ext cx="975265" cy="965381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ffectLst>
              <a:outerShdw blurRad="127000" dist="1270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微软雅黑 Light" panose="020B0502040204020203" charset="-122"/>
                <a:cs typeface="+mn-cs"/>
              </a:endParaRPr>
            </a:p>
          </p:txBody>
        </p:sp>
        <p:sp>
          <p:nvSpPr>
            <p:cNvPr id="49" name="Freeform 5"/>
            <p:cNvSpPr/>
            <p:nvPr/>
          </p:nvSpPr>
          <p:spPr bwMode="auto">
            <a:xfrm>
              <a:off x="-1445243" y="1707654"/>
              <a:ext cx="303027" cy="509877"/>
            </a:xfrm>
            <a:custGeom>
              <a:avLst/>
              <a:gdLst>
                <a:gd name="T0" fmla="*/ 350 w 358"/>
                <a:gd name="T1" fmla="*/ 321 h 605"/>
                <a:gd name="T2" fmla="*/ 351 w 358"/>
                <a:gd name="T3" fmla="*/ 318 h 605"/>
                <a:gd name="T4" fmla="*/ 343 w 358"/>
                <a:gd name="T5" fmla="*/ 275 h 605"/>
                <a:gd name="T6" fmla="*/ 67 w 358"/>
                <a:gd name="T7" fmla="*/ 14 h 605"/>
                <a:gd name="T8" fmla="*/ 14 w 358"/>
                <a:gd name="T9" fmla="*/ 16 h 605"/>
                <a:gd name="T10" fmla="*/ 16 w 358"/>
                <a:gd name="T11" fmla="*/ 69 h 605"/>
                <a:gd name="T12" fmla="*/ 264 w 358"/>
                <a:gd name="T13" fmla="*/ 303 h 605"/>
                <a:gd name="T14" fmla="*/ 17 w 358"/>
                <a:gd name="T15" fmla="*/ 541 h 605"/>
                <a:gd name="T16" fmla="*/ 16 w 358"/>
                <a:gd name="T17" fmla="*/ 594 h 605"/>
                <a:gd name="T18" fmla="*/ 43 w 358"/>
                <a:gd name="T19" fmla="*/ 605 h 605"/>
                <a:gd name="T20" fmla="*/ 69 w 358"/>
                <a:gd name="T21" fmla="*/ 595 h 605"/>
                <a:gd name="T22" fmla="*/ 342 w 358"/>
                <a:gd name="T23" fmla="*/ 331 h 605"/>
                <a:gd name="T24" fmla="*/ 344 w 358"/>
                <a:gd name="T25" fmla="*/ 329 h 605"/>
                <a:gd name="T26" fmla="*/ 345 w 358"/>
                <a:gd name="T27" fmla="*/ 328 h 605"/>
                <a:gd name="T28" fmla="*/ 350 w 358"/>
                <a:gd name="T29" fmla="*/ 321 h 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58" h="605">
                  <a:moveTo>
                    <a:pt x="350" y="321"/>
                  </a:moveTo>
                  <a:cubicBezTo>
                    <a:pt x="350" y="320"/>
                    <a:pt x="351" y="319"/>
                    <a:pt x="351" y="318"/>
                  </a:cubicBezTo>
                  <a:cubicBezTo>
                    <a:pt x="358" y="304"/>
                    <a:pt x="356" y="287"/>
                    <a:pt x="343" y="275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52" y="0"/>
                    <a:pt x="29" y="1"/>
                    <a:pt x="14" y="16"/>
                  </a:cubicBezTo>
                  <a:cubicBezTo>
                    <a:pt x="0" y="31"/>
                    <a:pt x="1" y="54"/>
                    <a:pt x="16" y="69"/>
                  </a:cubicBezTo>
                  <a:cubicBezTo>
                    <a:pt x="264" y="303"/>
                    <a:pt x="264" y="303"/>
                    <a:pt x="264" y="303"/>
                  </a:cubicBezTo>
                  <a:cubicBezTo>
                    <a:pt x="17" y="541"/>
                    <a:pt x="17" y="541"/>
                    <a:pt x="17" y="541"/>
                  </a:cubicBezTo>
                  <a:cubicBezTo>
                    <a:pt x="2" y="555"/>
                    <a:pt x="2" y="579"/>
                    <a:pt x="16" y="594"/>
                  </a:cubicBezTo>
                  <a:cubicBezTo>
                    <a:pt x="23" y="601"/>
                    <a:pt x="33" y="605"/>
                    <a:pt x="43" y="605"/>
                  </a:cubicBezTo>
                  <a:cubicBezTo>
                    <a:pt x="52" y="605"/>
                    <a:pt x="62" y="602"/>
                    <a:pt x="69" y="595"/>
                  </a:cubicBezTo>
                  <a:cubicBezTo>
                    <a:pt x="342" y="331"/>
                    <a:pt x="342" y="331"/>
                    <a:pt x="342" y="331"/>
                  </a:cubicBezTo>
                  <a:cubicBezTo>
                    <a:pt x="343" y="331"/>
                    <a:pt x="343" y="330"/>
                    <a:pt x="344" y="329"/>
                  </a:cubicBezTo>
                  <a:cubicBezTo>
                    <a:pt x="344" y="329"/>
                    <a:pt x="344" y="329"/>
                    <a:pt x="345" y="328"/>
                  </a:cubicBezTo>
                  <a:cubicBezTo>
                    <a:pt x="347" y="326"/>
                    <a:pt x="348" y="323"/>
                    <a:pt x="350" y="321"/>
                  </a:cubicBezTo>
                  <a:close/>
                </a:path>
              </a:pathLst>
            </a:custGeom>
            <a:solidFill>
              <a:srgbClr val="000000"/>
            </a:solidFill>
            <a:ln w="19050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微软雅黑 Light" panose="020B0502040204020203" charset="-122"/>
                <a:cs typeface="+mn-cs"/>
              </a:endParaRPr>
            </a:p>
          </p:txBody>
        </p:sp>
      </p:grpSp>
      <p:sp>
        <p:nvSpPr>
          <p:cNvPr id="9" name="文本框 8">
            <a:extLst>
              <a:ext uri="{FF2B5EF4-FFF2-40B4-BE49-F238E27FC236}">
                <a16:creationId xmlns:a16="http://schemas.microsoft.com/office/drawing/2014/main" id="{BC6FBEDE-2EF7-18A2-7C90-915F8AD81DC2}"/>
              </a:ext>
            </a:extLst>
          </p:cNvPr>
          <p:cNvSpPr txBox="1"/>
          <p:nvPr/>
        </p:nvSpPr>
        <p:spPr>
          <a:xfrm>
            <a:off x="6915694" y="243839"/>
            <a:ext cx="22664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/>
                <a:ea typeface="微软雅黑 Light" panose="020B0502040204020203" charset="-122"/>
              </a:rPr>
              <a:t>ART&amp;DESIGN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 panose="020B0502020202020204"/>
              <a:ea typeface="微软雅黑 Light" panose="020B0502040204020203" charset="-122"/>
              <a:cs typeface="+mn-cs"/>
            </a:endParaRPr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id="{06E3CB3F-6F62-0E91-A25C-88B613192220}"/>
              </a:ext>
            </a:extLst>
          </p:cNvPr>
          <p:cNvSpPr/>
          <p:nvPr/>
        </p:nvSpPr>
        <p:spPr>
          <a:xfrm>
            <a:off x="7136576" y="231691"/>
            <a:ext cx="1824641" cy="36285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15FF28-96D9-4E8B-B30C-8034C19A3C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福特仪表">
            <a:hlinkClick r:id="" action="ppaction://media"/>
            <a:extLst>
              <a:ext uri="{FF2B5EF4-FFF2-40B4-BE49-F238E27FC236}">
                <a16:creationId xmlns:a16="http://schemas.microsoft.com/office/drawing/2014/main" id="{84268968-8540-DAE0-FA23-1020C1F8C1C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179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7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C77DC268-5D3D-9999-7484-32EB8C7B2A1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826726" cy="3902138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B2655A29-DC35-1E0E-DF2A-05EAE26B24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76" b="38389"/>
          <a:stretch/>
        </p:blipFill>
        <p:spPr>
          <a:xfrm>
            <a:off x="4829956" y="3696789"/>
            <a:ext cx="4314044" cy="1446711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5C7A8298-81D5-214A-7725-920649EEC32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727" y="0"/>
            <a:ext cx="4314044" cy="3696789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CF446FCF-FA64-F03E-E422-24DD9CAAC7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873" r="22425"/>
          <a:stretch/>
        </p:blipFill>
        <p:spPr>
          <a:xfrm>
            <a:off x="0" y="3696788"/>
            <a:ext cx="4823498" cy="1446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8852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BD89D812-A5E0-7736-B4DE-277BC24011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4" name="Group 4"/>
          <p:cNvGrpSpPr>
            <a:grpSpLocks noChangeAspect="1"/>
          </p:cNvGrpSpPr>
          <p:nvPr/>
        </p:nvGrpSpPr>
        <p:grpSpPr bwMode="auto">
          <a:xfrm rot="16200000">
            <a:off x="426171" y="4291700"/>
            <a:ext cx="615713" cy="805746"/>
            <a:chOff x="2759" y="1462"/>
            <a:chExt cx="243" cy="318"/>
          </a:xfrm>
          <a:solidFill>
            <a:srgbClr val="FDFDFD"/>
          </a:solidFill>
        </p:grpSpPr>
        <p:sp>
          <p:nvSpPr>
            <p:cNvPr id="35" name="Oval 5"/>
            <p:cNvSpPr>
              <a:spLocks noChangeArrowheads="1"/>
            </p:cNvSpPr>
            <p:nvPr/>
          </p:nvSpPr>
          <p:spPr bwMode="auto">
            <a:xfrm>
              <a:off x="2759" y="1462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Oval 6"/>
            <p:cNvSpPr>
              <a:spLocks noChangeArrowheads="1"/>
            </p:cNvSpPr>
            <p:nvPr/>
          </p:nvSpPr>
          <p:spPr bwMode="auto">
            <a:xfrm>
              <a:off x="2834" y="1462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2909" y="1462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Oval 8"/>
            <p:cNvSpPr>
              <a:spLocks noChangeArrowheads="1"/>
            </p:cNvSpPr>
            <p:nvPr/>
          </p:nvSpPr>
          <p:spPr bwMode="auto">
            <a:xfrm>
              <a:off x="2985" y="1462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Oval 9"/>
            <p:cNvSpPr>
              <a:spLocks noChangeArrowheads="1"/>
            </p:cNvSpPr>
            <p:nvPr/>
          </p:nvSpPr>
          <p:spPr bwMode="auto">
            <a:xfrm>
              <a:off x="2759" y="1538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Oval 10"/>
            <p:cNvSpPr>
              <a:spLocks noChangeArrowheads="1"/>
            </p:cNvSpPr>
            <p:nvPr/>
          </p:nvSpPr>
          <p:spPr bwMode="auto">
            <a:xfrm>
              <a:off x="2834" y="1538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Oval 11"/>
            <p:cNvSpPr>
              <a:spLocks noChangeArrowheads="1"/>
            </p:cNvSpPr>
            <p:nvPr/>
          </p:nvSpPr>
          <p:spPr bwMode="auto">
            <a:xfrm>
              <a:off x="2909" y="1538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Oval 12"/>
            <p:cNvSpPr>
              <a:spLocks noChangeArrowheads="1"/>
            </p:cNvSpPr>
            <p:nvPr/>
          </p:nvSpPr>
          <p:spPr bwMode="auto">
            <a:xfrm>
              <a:off x="2985" y="1538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Oval 13"/>
            <p:cNvSpPr>
              <a:spLocks noChangeArrowheads="1"/>
            </p:cNvSpPr>
            <p:nvPr/>
          </p:nvSpPr>
          <p:spPr bwMode="auto">
            <a:xfrm>
              <a:off x="2759" y="1613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Oval 14"/>
            <p:cNvSpPr>
              <a:spLocks noChangeArrowheads="1"/>
            </p:cNvSpPr>
            <p:nvPr/>
          </p:nvSpPr>
          <p:spPr bwMode="auto">
            <a:xfrm>
              <a:off x="2834" y="1613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Oval 15"/>
            <p:cNvSpPr>
              <a:spLocks noChangeArrowheads="1"/>
            </p:cNvSpPr>
            <p:nvPr/>
          </p:nvSpPr>
          <p:spPr bwMode="auto">
            <a:xfrm>
              <a:off x="2909" y="1613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Oval 16"/>
            <p:cNvSpPr>
              <a:spLocks noChangeArrowheads="1"/>
            </p:cNvSpPr>
            <p:nvPr/>
          </p:nvSpPr>
          <p:spPr bwMode="auto">
            <a:xfrm>
              <a:off x="2985" y="1613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Oval 17"/>
            <p:cNvSpPr>
              <a:spLocks noChangeArrowheads="1"/>
            </p:cNvSpPr>
            <p:nvPr/>
          </p:nvSpPr>
          <p:spPr bwMode="auto">
            <a:xfrm>
              <a:off x="2759" y="1688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Oval 18"/>
            <p:cNvSpPr>
              <a:spLocks noChangeArrowheads="1"/>
            </p:cNvSpPr>
            <p:nvPr/>
          </p:nvSpPr>
          <p:spPr bwMode="auto">
            <a:xfrm>
              <a:off x="2834" y="1688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Oval 19"/>
            <p:cNvSpPr>
              <a:spLocks noChangeArrowheads="1"/>
            </p:cNvSpPr>
            <p:nvPr/>
          </p:nvSpPr>
          <p:spPr bwMode="auto">
            <a:xfrm>
              <a:off x="2909" y="1688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Oval 20"/>
            <p:cNvSpPr>
              <a:spLocks noChangeArrowheads="1"/>
            </p:cNvSpPr>
            <p:nvPr/>
          </p:nvSpPr>
          <p:spPr bwMode="auto">
            <a:xfrm>
              <a:off x="2985" y="1688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Oval 21"/>
            <p:cNvSpPr>
              <a:spLocks noChangeArrowheads="1"/>
            </p:cNvSpPr>
            <p:nvPr/>
          </p:nvSpPr>
          <p:spPr bwMode="auto">
            <a:xfrm>
              <a:off x="2759" y="1763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Oval 22"/>
            <p:cNvSpPr>
              <a:spLocks noChangeArrowheads="1"/>
            </p:cNvSpPr>
            <p:nvPr/>
          </p:nvSpPr>
          <p:spPr bwMode="auto">
            <a:xfrm>
              <a:off x="2834" y="1763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Oval 23"/>
            <p:cNvSpPr>
              <a:spLocks noChangeArrowheads="1"/>
            </p:cNvSpPr>
            <p:nvPr/>
          </p:nvSpPr>
          <p:spPr bwMode="auto">
            <a:xfrm>
              <a:off x="2909" y="1763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Oval 24"/>
            <p:cNvSpPr>
              <a:spLocks noChangeArrowheads="1"/>
            </p:cNvSpPr>
            <p:nvPr/>
          </p:nvSpPr>
          <p:spPr bwMode="auto">
            <a:xfrm>
              <a:off x="2985" y="1763"/>
              <a:ext cx="17" cy="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6" name="文本框 55"/>
          <p:cNvSpPr txBox="1"/>
          <p:nvPr/>
        </p:nvSpPr>
        <p:spPr>
          <a:xfrm>
            <a:off x="2241798" y="1859741"/>
            <a:ext cx="63116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6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/>
                <a:ea typeface="微软雅黑 Light" panose="020B0502040204020203" charset="-122"/>
                <a:cs typeface="+mn-cs"/>
              </a:rPr>
              <a:t>THANK YOU 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8553450" y="4899660"/>
            <a:ext cx="266700" cy="106680"/>
            <a:chOff x="5717540" y="901700"/>
            <a:chExt cx="266700" cy="106680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5717540" y="901700"/>
              <a:ext cx="2667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>
              <a:off x="5717540" y="955040"/>
              <a:ext cx="2667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>
              <a:off x="5717540" y="1008380"/>
              <a:ext cx="2667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本框 9">
            <a:extLst>
              <a:ext uri="{FF2B5EF4-FFF2-40B4-BE49-F238E27FC236}">
                <a16:creationId xmlns:a16="http://schemas.microsoft.com/office/drawing/2014/main" id="{7D1A4C30-B939-C0C7-3125-7D39D19613D0}"/>
              </a:ext>
            </a:extLst>
          </p:cNvPr>
          <p:cNvSpPr txBox="1"/>
          <p:nvPr/>
        </p:nvSpPr>
        <p:spPr>
          <a:xfrm>
            <a:off x="6915694" y="243839"/>
            <a:ext cx="22664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/>
                <a:ea typeface="微软雅黑 Light" panose="020B0502040204020203" charset="-122"/>
              </a:rPr>
              <a:t>ART&amp;DESIGN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 panose="020B0502020202020204"/>
              <a:ea typeface="微软雅黑 Light" panose="020B0502040204020203" charset="-122"/>
              <a:cs typeface="+mn-cs"/>
            </a:endParaRPr>
          </a:p>
        </p:txBody>
      </p:sp>
      <p:sp>
        <p:nvSpPr>
          <p:cNvPr id="12" name="矩形: 圆角 11">
            <a:extLst>
              <a:ext uri="{FF2B5EF4-FFF2-40B4-BE49-F238E27FC236}">
                <a16:creationId xmlns:a16="http://schemas.microsoft.com/office/drawing/2014/main" id="{191EA434-0F09-8C94-83F4-873DAAC28773}"/>
              </a:ext>
            </a:extLst>
          </p:cNvPr>
          <p:cNvSpPr/>
          <p:nvPr/>
        </p:nvSpPr>
        <p:spPr>
          <a:xfrm>
            <a:off x="7173992" y="231691"/>
            <a:ext cx="1824641" cy="36285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F543A7EC-9B00-27D1-D8DC-4D29C0E588F2}"/>
              </a:ext>
            </a:extLst>
          </p:cNvPr>
          <p:cNvSpPr txBox="1"/>
          <p:nvPr/>
        </p:nvSpPr>
        <p:spPr>
          <a:xfrm>
            <a:off x="0" y="3824786"/>
            <a:ext cx="45910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Reporter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：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Khalifa Sun Aowei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jb3VudCI6MSwiaGRpZCI6ImMwMzI4MGEzMTk4ODU4OGI1MTRiNGFhOGM0OTQyZDBiIiwidXNlckNvdW50IjoxfQ=="/>
</p:tagLst>
</file>

<file path=ppt/theme/theme1.xml><?xml version="1.0" encoding="utf-8"?>
<a:theme xmlns:a="http://schemas.openxmlformats.org/drawingml/2006/main" name="1_Office 主题​​">
  <a:themeElements>
    <a:clrScheme name="北欧4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000000"/>
      </a:accent1>
      <a:accent2>
        <a:srgbClr val="000000"/>
      </a:accent2>
      <a:accent3>
        <a:srgbClr val="000000"/>
      </a:accent3>
      <a:accent4>
        <a:srgbClr val="595959"/>
      </a:accent4>
      <a:accent5>
        <a:srgbClr val="5F5F5F"/>
      </a:accent5>
      <a:accent6>
        <a:srgbClr val="4D4D4D"/>
      </a:accent6>
      <a:hlink>
        <a:srgbClr val="000000"/>
      </a:hlink>
      <a:folHlink>
        <a:srgbClr val="919191"/>
      </a:folHlink>
    </a:clrScheme>
    <a:fontScheme name="标准5">
      <a:majorFont>
        <a:latin typeface="Century Gothic"/>
        <a:ea typeface="微软雅黑"/>
        <a:cs typeface=""/>
      </a:majorFont>
      <a:minorFont>
        <a:latin typeface="Calibri Light"/>
        <a:ea typeface="微软雅黑 Light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5082</TotalTime>
  <Words>487</Words>
  <Application>Microsoft Office PowerPoint</Application>
  <PresentationFormat>全屏显示(16:9)</PresentationFormat>
  <Paragraphs>88</Paragraphs>
  <Slides>16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5" baseType="lpstr">
      <vt:lpstr>Calibri Light (正文)</vt:lpstr>
      <vt:lpstr>微软雅黑</vt:lpstr>
      <vt:lpstr>微软雅黑 Light</vt:lpstr>
      <vt:lpstr>Arial</vt:lpstr>
      <vt:lpstr>Calibri Light</vt:lpstr>
      <vt:lpstr>Cambria Math</vt:lpstr>
      <vt:lpstr>Century Gothic</vt:lpstr>
      <vt:lpstr>Poppins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哒哒 熊猫</dc:creator>
  <cp:lastModifiedBy>Sun Aowei</cp:lastModifiedBy>
  <cp:revision>158</cp:revision>
  <dcterms:created xsi:type="dcterms:W3CDTF">2020-12-13T14:33:00Z</dcterms:created>
  <dcterms:modified xsi:type="dcterms:W3CDTF">2024-12-08T12:30:00Z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2052-11.1.0.11691</vt:lpwstr>
  </property>
  <property fmtid="{D5CDD505-2E9C-101B-9397-08002B2CF9AE}" pid="3" name="KSOTemplateUUID">
    <vt:lpwstr>v1.0_mb_kEC4ml/Upvu5XcLbLRNk8Q==</vt:lpwstr>
  </property>
  <property fmtid="{D5CDD505-2E9C-101B-9397-08002B2CF9AE}" pid="4" name="ICV">
    <vt:lpwstr>2028D9F136CD4D2F83DCBE78FD9C1852</vt:lpwstr>
  </property>
</Properties>
</file>