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handoutMasterIdLst>
    <p:handoutMasterId r:id="rId18"/>
  </p:handoutMasterIdLst>
  <p:sldIdLst>
    <p:sldId id="263" r:id="rId2"/>
    <p:sldId id="264" r:id="rId3"/>
    <p:sldId id="265" r:id="rId4"/>
    <p:sldId id="266" r:id="rId5"/>
    <p:sldId id="267" r:id="rId6"/>
    <p:sldId id="268" r:id="rId7"/>
    <p:sldId id="269" r:id="rId8"/>
    <p:sldId id="270" r:id="rId9"/>
    <p:sldId id="271" r:id="rId10"/>
    <p:sldId id="272" r:id="rId11"/>
    <p:sldId id="274" r:id="rId12"/>
    <p:sldId id="273" r:id="rId13"/>
    <p:sldId id="275" r:id="rId14"/>
    <p:sldId id="276" r:id="rId15"/>
    <p:sldId id="277" r:id="rId16"/>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152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pPr/>
              <a:t>21/03/2013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2A5C9A46-7C40-4119-8091-A860A976E6B4}" type="slidenum">
              <a:rPr lang="en-GB" smtClean="0"/>
              <a:pPr/>
              <a:t>2</a:t>
            </a:fld>
            <a:endParaRPr lang="en-GB" smtClean="0"/>
          </a:p>
        </p:txBody>
      </p:sp>
      <p:sp>
        <p:nvSpPr>
          <p:cNvPr id="27651" name="Rectangle 2"/>
          <p:cNvSpPr>
            <a:spLocks noGrp="1" noRot="1" noChangeAspect="1" noChangeArrowheads="1" noTextEdit="1"/>
          </p:cNvSpPr>
          <p:nvPr>
            <p:ph type="sldImg"/>
          </p:nvPr>
        </p:nvSpPr>
        <p:spPr>
          <a:xfrm>
            <a:off x="919163" y="746125"/>
            <a:ext cx="4959350" cy="3719513"/>
          </a:xfrm>
          <a:solidFill>
            <a:srgbClr val="FFFFFF"/>
          </a:solidFill>
          <a:ln w="12700" cap="flat"/>
        </p:spPr>
      </p:sp>
      <p:sp>
        <p:nvSpPr>
          <p:cNvPr id="27652"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E2E1907D-015D-4084-A044-0257DFB66785}" type="slidenum">
              <a:rPr lang="en-GB" smtClean="0"/>
              <a:pPr/>
              <a:t>3</a:t>
            </a:fld>
            <a:endParaRPr lang="en-GB" smtClean="0"/>
          </a:p>
        </p:txBody>
      </p:sp>
      <p:sp>
        <p:nvSpPr>
          <p:cNvPr id="28675"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28676"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4EDAFB95-CDF8-43D4-BCFC-0F26C362CC01}" type="slidenum">
              <a:rPr lang="en-GB" smtClean="0"/>
              <a:pPr/>
              <a:t>4</a:t>
            </a:fld>
            <a:endParaRPr lang="en-GB" smtClean="0"/>
          </a:p>
        </p:txBody>
      </p:sp>
      <p:sp>
        <p:nvSpPr>
          <p:cNvPr id="29699"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29700"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48A29783-A5B3-4725-9828-9F89C0DFEDC4}" type="slidenum">
              <a:rPr lang="en-GB" smtClean="0"/>
              <a:pPr/>
              <a:t>5</a:t>
            </a:fld>
            <a:endParaRPr lang="en-GB" smtClean="0"/>
          </a:p>
        </p:txBody>
      </p:sp>
      <p:sp>
        <p:nvSpPr>
          <p:cNvPr id="30723"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30724"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5E473C8F-41A3-4EA2-8AC7-2ADCEB0B9666}" type="slidenum">
              <a:rPr lang="en-GB" smtClean="0"/>
              <a:pPr/>
              <a:t>6</a:t>
            </a:fld>
            <a:endParaRPr lang="en-GB" smtClean="0"/>
          </a:p>
        </p:txBody>
      </p:sp>
      <p:sp>
        <p:nvSpPr>
          <p:cNvPr id="31747"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31748"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131C8267-0DD9-42EC-B125-60571EE9B584}" type="slidenum">
              <a:rPr lang="en-GB" smtClean="0"/>
              <a:pPr/>
              <a:t>7</a:t>
            </a:fld>
            <a:endParaRPr lang="en-GB" smtClean="0"/>
          </a:p>
        </p:txBody>
      </p:sp>
      <p:sp>
        <p:nvSpPr>
          <p:cNvPr id="32771"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32772"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0A7EA1AE-6168-44DB-8FDE-FA74235262DB}" type="slidenum">
              <a:rPr lang="en-GB" smtClean="0"/>
              <a:pPr/>
              <a:t>8</a:t>
            </a:fld>
            <a:endParaRPr lang="en-GB" smtClean="0"/>
          </a:p>
        </p:txBody>
      </p:sp>
      <p:sp>
        <p:nvSpPr>
          <p:cNvPr id="33795"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33796"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88F7B80-B5D1-4707-BC5F-535F0902C63D}" type="slidenum">
              <a:rPr lang="en-GB" smtClean="0"/>
              <a:pPr/>
              <a:t>9</a:t>
            </a:fld>
            <a:endParaRPr lang="en-GB" smtClean="0"/>
          </a:p>
        </p:txBody>
      </p:sp>
      <p:sp>
        <p:nvSpPr>
          <p:cNvPr id="34819"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34820"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A4418A26-1D5A-4559-9103-17F99ACCE042}" type="slidenum">
              <a:rPr lang="en-GB" smtClean="0"/>
              <a:pPr/>
              <a:t>10</a:t>
            </a:fld>
            <a:endParaRPr lang="en-GB" smtClean="0"/>
          </a:p>
        </p:txBody>
      </p:sp>
      <p:sp>
        <p:nvSpPr>
          <p:cNvPr id="35843" name="Rectangle 2"/>
          <p:cNvSpPr>
            <a:spLocks noGrp="1" noRot="1" noChangeAspect="1" noChangeArrowheads="1" noTextEdit="1"/>
          </p:cNvSpPr>
          <p:nvPr>
            <p:ph type="sldImg"/>
          </p:nvPr>
        </p:nvSpPr>
        <p:spPr>
          <a:xfrm>
            <a:off x="1134520" y="746222"/>
            <a:ext cx="4528636" cy="3719043"/>
          </a:xfrm>
          <a:solidFill>
            <a:srgbClr val="FFFFFF"/>
          </a:solidFill>
          <a:ln w="12700" cap="flat"/>
        </p:spPr>
      </p:sp>
      <p:sp>
        <p:nvSpPr>
          <p:cNvPr id="35844" name="Rectangle 3"/>
          <p:cNvSpPr>
            <a:spLocks noGrp="1" noChangeArrowheads="1"/>
          </p:cNvSpPr>
          <p:nvPr>
            <p:ph type="body" idx="1"/>
          </p:nvPr>
        </p:nvSpPr>
        <p:spPr>
          <a:noFill/>
          <a:ln/>
        </p:spPr>
        <p:txBody>
          <a:bodyPr lIns="92075" tIns="46038" rIns="92075" bIns="46038"/>
          <a:lstStyle/>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2D07DFD7-AD30-42ED-804A-1CFAEA460B68}"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2</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4AE6AE17-0431-4F2D-B745-05F590CE3808}"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2</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4D3C3C1F-01F2-4EAB-87BE-A83801000B98}"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2</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5300BEEF-3366-426B-991E-CCC1F7DF6283}" type="datetime1">
              <a:rPr lang="en-GB" smtClean="0"/>
              <a:pPr/>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2</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8AAF358E-F073-484F-A370-B299E7F78747}" type="datetime1">
              <a:rPr lang="en-GB" smtClean="0"/>
              <a:pPr/>
              <a:t>21/03/2013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2</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E18B158C-6031-465E-B5B1-6CE5615100A3}" type="datetime1">
              <a:rPr lang="en-GB" smtClean="0"/>
              <a:pPr/>
              <a:t>21/03/2013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2</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903F9DE1-B2D5-47B6-A10A-0BB186500E98}" type="datetime1">
              <a:rPr lang="en-GB" smtClean="0"/>
              <a:pPr/>
              <a:t>21/03/2013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2</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C04ECE31-CA91-4300-8658-6594DF49B4E6}" type="datetime1">
              <a:rPr lang="en-GB" smtClean="0"/>
              <a:pPr/>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2</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2F588856-BD00-4D77-BF43-FE0154B58858}" type="datetime1">
              <a:rPr lang="en-GB" smtClean="0"/>
              <a:pPr/>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2</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08258F9C-D6B1-4096-AFF7-8897D72DD768}"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2</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D7C78AF-B785-45F6-A1C8-4985777CA871}" type="datetime1">
              <a:rPr lang="en-GB" smtClean="0"/>
              <a:pPr/>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2</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80DBFF6E-FEB5-4EDD-A728-79B9EB68805A}" type="datetime1">
              <a:rPr lang="en-GB" smtClean="0"/>
              <a:pPr/>
              <a:t>21/03/2013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2</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gemconsortium.or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gemconsortium.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br>
              <a:rPr lang="en-GB" sz="3200" b="1" dirty="0" smtClean="0">
                <a:solidFill>
                  <a:schemeClr val="tx1"/>
                </a:solidFill>
              </a:rPr>
            </a:br>
            <a:r>
              <a:rPr lang="en-GB" sz="3200" b="1" dirty="0" smtClean="0">
                <a:solidFill>
                  <a:schemeClr val="tx1"/>
                </a:solidFill>
              </a:rPr>
              <a:t>Entrepreneurship</a:t>
            </a: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 2:  Historical Perspectives</a:t>
            </a:r>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2</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p:spPr>
        <p:txBody>
          <a:bodyPr/>
          <a:lstStyle/>
          <a:p>
            <a:r>
              <a:rPr lang="en-GB" smtClean="0"/>
              <a:t>Entrepreneurship - lecture 2</a:t>
            </a:r>
          </a:p>
        </p:txBody>
      </p:sp>
      <p:sp>
        <p:nvSpPr>
          <p:cNvPr id="5123" name="Rectangle 2"/>
          <p:cNvSpPr>
            <a:spLocks noGrp="1" noChangeArrowheads="1"/>
          </p:cNvSpPr>
          <p:nvPr>
            <p:ph type="title"/>
          </p:nvPr>
        </p:nvSpPr>
        <p:spPr>
          <a:noFill/>
        </p:spPr>
        <p:txBody>
          <a:bodyPr lIns="92075" tIns="46038" rIns="92075" bIns="46038"/>
          <a:lstStyle/>
          <a:p>
            <a:pPr eaLnBrk="1" hangingPunct="1"/>
            <a:r>
              <a:rPr lang="en-GB" b="1" smtClean="0"/>
              <a:t>Aims</a:t>
            </a:r>
          </a:p>
        </p:txBody>
      </p:sp>
      <p:sp>
        <p:nvSpPr>
          <p:cNvPr id="5124" name="Rectangle 3"/>
          <p:cNvSpPr>
            <a:spLocks noGrp="1" noChangeArrowheads="1"/>
          </p:cNvSpPr>
          <p:nvPr>
            <p:ph type="body" idx="1"/>
          </p:nvPr>
        </p:nvSpPr>
        <p:spPr>
          <a:xfrm>
            <a:off x="457200" y="2146300"/>
            <a:ext cx="8229600" cy="3984625"/>
          </a:xfrm>
          <a:noFill/>
        </p:spPr>
        <p:txBody>
          <a:bodyPr lIns="92075" tIns="46038" rIns="92075" bIns="46038"/>
          <a:lstStyle/>
          <a:p>
            <a:pPr eaLnBrk="1" hangingPunct="1">
              <a:buFont typeface="Wingdings" pitchFamily="2" charset="2"/>
              <a:buNone/>
            </a:pPr>
            <a:endParaRPr lang="en-GB" sz="1400" dirty="0" smtClean="0"/>
          </a:p>
          <a:p>
            <a:pPr eaLnBrk="1" hangingPunct="1"/>
            <a:r>
              <a:rPr lang="en-GB" sz="2800" dirty="0" smtClean="0"/>
              <a:t>Awareness of the historical perspective</a:t>
            </a:r>
          </a:p>
          <a:p>
            <a:pPr eaLnBrk="1" hangingPunct="1">
              <a:buFont typeface="Wingdings" pitchFamily="2" charset="2"/>
              <a:buNone/>
            </a:pPr>
            <a:endParaRPr lang="en-GB" sz="1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p>
            <a:r>
              <a:rPr lang="en-GB" smtClean="0"/>
              <a:t>Entrepreneurship - lecture 2</a:t>
            </a:r>
          </a:p>
        </p:txBody>
      </p:sp>
      <p:sp>
        <p:nvSpPr>
          <p:cNvPr id="6147" name="Rectangle 2"/>
          <p:cNvSpPr>
            <a:spLocks noGrp="1" noChangeArrowheads="1"/>
          </p:cNvSpPr>
          <p:nvPr>
            <p:ph type="title"/>
          </p:nvPr>
        </p:nvSpPr>
        <p:spPr>
          <a:noFill/>
        </p:spPr>
        <p:txBody>
          <a:bodyPr lIns="92075" tIns="46038" rIns="92075" bIns="46038"/>
          <a:lstStyle/>
          <a:p>
            <a:pPr eaLnBrk="1" hangingPunct="1"/>
            <a:r>
              <a:rPr lang="en-GB" b="1" smtClean="0"/>
              <a:t>Entrepreneurship</a:t>
            </a:r>
            <a:endParaRPr lang="en-GB" sz="3200" b="1" smtClean="0"/>
          </a:p>
        </p:txBody>
      </p:sp>
      <p:sp>
        <p:nvSpPr>
          <p:cNvPr id="614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b="1" u="sng" smtClean="0"/>
              <a:t>An historical perspective</a:t>
            </a:r>
            <a:endParaRPr lang="en-GB" smtClean="0"/>
          </a:p>
          <a:p>
            <a:pPr eaLnBrk="1" hangingPunct="1">
              <a:buFont typeface="Wingdings" pitchFamily="2" charset="2"/>
              <a:buNone/>
            </a:pPr>
            <a:r>
              <a:rPr lang="en-GB" sz="2800" smtClean="0"/>
              <a:t>(based around Hisrich &amp; Peters, 1998)</a:t>
            </a:r>
          </a:p>
          <a:p>
            <a:pPr eaLnBrk="1" hangingPunct="1">
              <a:buFont typeface="Wingdings" pitchFamily="2" charset="2"/>
              <a:buNone/>
            </a:pPr>
            <a:r>
              <a:rPr lang="en-GB" smtClean="0"/>
              <a:t> </a:t>
            </a:r>
          </a:p>
          <a:p>
            <a:pPr eaLnBrk="1" hangingPunct="1"/>
            <a:r>
              <a:rPr lang="en-GB" b="1" smtClean="0"/>
              <a:t>Middle Ages</a:t>
            </a:r>
            <a:r>
              <a:rPr lang="en-GB" smtClean="0"/>
              <a:t>:	</a:t>
            </a:r>
          </a:p>
          <a:p>
            <a:pPr eaLnBrk="1" hangingPunct="1">
              <a:buFont typeface="Wingdings" pitchFamily="2" charset="2"/>
              <a:buNone/>
            </a:pPr>
            <a:r>
              <a:rPr lang="en-GB" smtClean="0"/>
              <a:t>	an actor, or person who managed large production projects (especially building projects) Little risk, more management</a:t>
            </a:r>
          </a:p>
          <a:p>
            <a:pPr eaLnBrk="1" hangingPunct="1">
              <a:buFont typeface="Wingdings" pitchFamily="2" charset="2"/>
              <a:buNone/>
            </a:pPr>
            <a:endParaRPr lang="en-GB"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4"/>
          <p:cNvSpPr>
            <a:spLocks noGrp="1"/>
          </p:cNvSpPr>
          <p:nvPr>
            <p:ph type="ftr" sz="quarter" idx="11"/>
          </p:nvPr>
        </p:nvSpPr>
        <p:spPr>
          <a:noFill/>
        </p:spPr>
        <p:txBody>
          <a:bodyPr/>
          <a:lstStyle/>
          <a:p>
            <a:r>
              <a:rPr lang="en-GB" smtClean="0"/>
              <a:t>Entrepreneurship - lecture 2</a:t>
            </a:r>
          </a:p>
        </p:txBody>
      </p:sp>
      <p:sp>
        <p:nvSpPr>
          <p:cNvPr id="7171"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7172" name="Rectangle 3"/>
          <p:cNvSpPr>
            <a:spLocks noGrp="1" noChangeArrowheads="1"/>
          </p:cNvSpPr>
          <p:nvPr>
            <p:ph type="body" idx="1"/>
          </p:nvPr>
        </p:nvSpPr>
        <p:spPr>
          <a:noFill/>
        </p:spPr>
        <p:txBody>
          <a:bodyPr lIns="92075" tIns="46038" rIns="92075" bIns="46038"/>
          <a:lstStyle/>
          <a:p>
            <a:pPr eaLnBrk="1" hangingPunct="1"/>
            <a:r>
              <a:rPr lang="en-GB" sz="2800" b="1" smtClean="0"/>
              <a:t>17</a:t>
            </a:r>
            <a:r>
              <a:rPr lang="en-GB" sz="2800" b="1" baseline="30000" smtClean="0"/>
              <a:t>th</a:t>
            </a:r>
            <a:r>
              <a:rPr lang="en-GB" sz="2800" b="1" smtClean="0"/>
              <a:t> Century</a:t>
            </a:r>
            <a:r>
              <a:rPr lang="en-GB" sz="2800" smtClean="0"/>
              <a:t>:  </a:t>
            </a:r>
          </a:p>
          <a:p>
            <a:pPr eaLnBrk="1" hangingPunct="1">
              <a:buFont typeface="Wingdings" pitchFamily="2" charset="2"/>
              <a:buNone/>
            </a:pPr>
            <a:r>
              <a:rPr lang="en-GB" sz="1400" smtClean="0"/>
              <a:t>	</a:t>
            </a:r>
          </a:p>
          <a:p>
            <a:pPr eaLnBrk="1" hangingPunct="1">
              <a:buFont typeface="Wingdings" pitchFamily="2" charset="2"/>
              <a:buNone/>
            </a:pPr>
            <a:r>
              <a:rPr lang="en-GB" sz="2800" smtClean="0"/>
              <a:t>	a person who was contracted by the government to provide specific goods or services.  Contracts has a fixed price, profits or losses belonged to the entrepreneur.  Risk taking became important.</a:t>
            </a:r>
          </a:p>
          <a:p>
            <a:pPr eaLnBrk="1" hangingPunct="1">
              <a:buFont typeface="Wingdings" pitchFamily="2" charset="2"/>
              <a:buNone/>
            </a:pPr>
            <a:endParaRPr lang="en-GB" sz="280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smtClean="0"/>
              <a:t>Entrepreneurship - lecture 2</a:t>
            </a:r>
          </a:p>
        </p:txBody>
      </p:sp>
      <p:sp>
        <p:nvSpPr>
          <p:cNvPr id="8195"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8196" name="Rectangle 3"/>
          <p:cNvSpPr>
            <a:spLocks noGrp="1" noChangeArrowheads="1"/>
          </p:cNvSpPr>
          <p:nvPr>
            <p:ph type="body" idx="1"/>
          </p:nvPr>
        </p:nvSpPr>
        <p:spPr>
          <a:noFill/>
        </p:spPr>
        <p:txBody>
          <a:bodyPr lIns="92075" tIns="46038" rIns="92075" bIns="46038"/>
          <a:lstStyle/>
          <a:p>
            <a:pPr eaLnBrk="1" hangingPunct="1">
              <a:lnSpc>
                <a:spcPct val="90000"/>
              </a:lnSpc>
            </a:pPr>
            <a:r>
              <a:rPr lang="en-GB" sz="2000" b="1" i="1" smtClean="0"/>
              <a:t>1725 (Richard Cantillon)</a:t>
            </a:r>
            <a:r>
              <a:rPr lang="en-GB" sz="2000" i="1" smtClean="0"/>
              <a:t> – </a:t>
            </a:r>
          </a:p>
          <a:p>
            <a:pPr eaLnBrk="1" hangingPunct="1">
              <a:lnSpc>
                <a:spcPct val="90000"/>
              </a:lnSpc>
            </a:pPr>
            <a:r>
              <a:rPr lang="en-GB" sz="2400" i="1" smtClean="0"/>
              <a:t>person bearing risks is different from one supplying capital – </a:t>
            </a:r>
          </a:p>
          <a:p>
            <a:pPr eaLnBrk="1" hangingPunct="1">
              <a:lnSpc>
                <a:spcPct val="90000"/>
              </a:lnSpc>
            </a:pPr>
            <a:r>
              <a:rPr lang="en-GB" sz="2400" i="1" smtClean="0"/>
              <a:t>"buy at a certain price and sell at an uncertain price, therefore operating at a risk", </a:t>
            </a:r>
          </a:p>
          <a:p>
            <a:pPr eaLnBrk="1" hangingPunct="1">
              <a:lnSpc>
                <a:spcPct val="90000"/>
              </a:lnSpc>
            </a:pPr>
            <a:r>
              <a:rPr lang="en-GB" sz="2400" i="1" smtClean="0"/>
              <a:t>"the agent who purchased the means of production for combination into marketable products".</a:t>
            </a:r>
            <a:endParaRPr lang="en-GB" sz="2400" smtClean="0"/>
          </a:p>
          <a:p>
            <a:pPr eaLnBrk="1" hangingPunct="1">
              <a:lnSpc>
                <a:spcPct val="90000"/>
              </a:lnSpc>
              <a:buFont typeface="Wingdings" pitchFamily="2" charset="2"/>
              <a:buNone/>
            </a:pPr>
            <a:r>
              <a:rPr lang="en-GB" sz="2400" smtClean="0"/>
              <a:t> </a:t>
            </a:r>
          </a:p>
          <a:p>
            <a:pPr eaLnBrk="1" hangingPunct="1">
              <a:lnSpc>
                <a:spcPct val="90000"/>
              </a:lnSpc>
            </a:pPr>
            <a:r>
              <a:rPr lang="en-GB" sz="2400" b="1" smtClean="0"/>
              <a:t>18</a:t>
            </a:r>
            <a:r>
              <a:rPr lang="en-GB" sz="2400" b="1" baseline="30000" smtClean="0"/>
              <a:t>th</a:t>
            </a:r>
            <a:r>
              <a:rPr lang="en-GB" sz="2400" b="1" smtClean="0"/>
              <a:t> Century:  </a:t>
            </a:r>
          </a:p>
          <a:p>
            <a:pPr eaLnBrk="1" hangingPunct="1">
              <a:lnSpc>
                <a:spcPct val="90000"/>
              </a:lnSpc>
              <a:buFont typeface="Wingdings" pitchFamily="2" charset="2"/>
              <a:buNone/>
            </a:pPr>
            <a:r>
              <a:rPr lang="en-GB" sz="2400" b="1" smtClean="0"/>
              <a:t>	difference between capital investor (would now be called a venture capitalist) and entrepreneur.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4"/>
          <p:cNvSpPr>
            <a:spLocks noGrp="1"/>
          </p:cNvSpPr>
          <p:nvPr>
            <p:ph type="ftr" sz="quarter" idx="11"/>
          </p:nvPr>
        </p:nvSpPr>
        <p:spPr>
          <a:noFill/>
        </p:spPr>
        <p:txBody>
          <a:bodyPr/>
          <a:lstStyle/>
          <a:p>
            <a:r>
              <a:rPr lang="en-GB" smtClean="0"/>
              <a:t>Entrepreneurship - lecture 2</a:t>
            </a:r>
          </a:p>
        </p:txBody>
      </p:sp>
      <p:sp>
        <p:nvSpPr>
          <p:cNvPr id="9219"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9220" name="Rectangle 3"/>
          <p:cNvSpPr>
            <a:spLocks noGrp="1" noChangeArrowheads="1"/>
          </p:cNvSpPr>
          <p:nvPr>
            <p:ph type="body" idx="1"/>
          </p:nvPr>
        </p:nvSpPr>
        <p:spPr>
          <a:noFill/>
        </p:spPr>
        <p:txBody>
          <a:bodyPr lIns="92075" tIns="46038" rIns="92075" bIns="46038"/>
          <a:lstStyle/>
          <a:p>
            <a:pPr eaLnBrk="1" hangingPunct="1">
              <a:lnSpc>
                <a:spcPct val="90000"/>
              </a:lnSpc>
            </a:pPr>
            <a:r>
              <a:rPr lang="en-GB" sz="2400" i="1" smtClean="0"/>
              <a:t>1803 (Jean Baptiste Say) - separated profits of entrepreneur from profits of capital.</a:t>
            </a:r>
            <a:endParaRPr lang="en-GB" sz="2400" smtClean="0"/>
          </a:p>
          <a:p>
            <a:pPr eaLnBrk="1" hangingPunct="1">
              <a:lnSpc>
                <a:spcPct val="90000"/>
              </a:lnSpc>
            </a:pPr>
            <a:r>
              <a:rPr lang="en-GB" sz="1400" i="1" smtClean="0"/>
              <a:t> </a:t>
            </a:r>
            <a:endParaRPr lang="en-GB" sz="1400" smtClean="0"/>
          </a:p>
          <a:p>
            <a:pPr eaLnBrk="1" hangingPunct="1">
              <a:lnSpc>
                <a:spcPct val="90000"/>
              </a:lnSpc>
            </a:pPr>
            <a:r>
              <a:rPr lang="en-GB" sz="2400" i="1" smtClean="0"/>
              <a:t>1876 (Francis Walker) - distinguished between those who supplied funds and received interest and those who received profit from managerial capabilities.</a:t>
            </a:r>
            <a:endParaRPr lang="en-GB" sz="2400" smtClean="0"/>
          </a:p>
          <a:p>
            <a:pPr eaLnBrk="1" hangingPunct="1">
              <a:lnSpc>
                <a:spcPct val="90000"/>
              </a:lnSpc>
              <a:buFont typeface="Wingdings" pitchFamily="2" charset="2"/>
              <a:buNone/>
            </a:pPr>
            <a:r>
              <a:rPr lang="en-GB" sz="1400" i="1" smtClean="0"/>
              <a:t> </a:t>
            </a:r>
            <a:endParaRPr lang="en-GB" sz="1400" smtClean="0"/>
          </a:p>
          <a:p>
            <a:pPr eaLnBrk="1" hangingPunct="1">
              <a:lnSpc>
                <a:spcPct val="90000"/>
              </a:lnSpc>
            </a:pPr>
            <a:r>
              <a:rPr lang="en-GB" sz="2400" b="1" smtClean="0"/>
              <a:t>19</a:t>
            </a:r>
            <a:r>
              <a:rPr lang="en-GB" sz="2400" b="1" baseline="30000" smtClean="0"/>
              <a:t>th</a:t>
            </a:r>
            <a:r>
              <a:rPr lang="en-GB" sz="2400" b="1" smtClean="0"/>
              <a:t> Century:  </a:t>
            </a:r>
          </a:p>
          <a:p>
            <a:pPr eaLnBrk="1" hangingPunct="1">
              <a:lnSpc>
                <a:spcPct val="90000"/>
              </a:lnSpc>
              <a:buFont typeface="Wingdings" pitchFamily="2" charset="2"/>
              <a:buNone/>
            </a:pPr>
            <a:r>
              <a:rPr lang="en-GB" sz="2400" b="1" smtClean="0"/>
              <a:t>	terms entrepreneur and manager were often used interchangeably; concept of personal gain was central, and the importance of investment of time, skills, innovation</a:t>
            </a:r>
            <a:r>
              <a:rPr lang="en-GB" sz="2400" smtClean="0"/>
              <a:t>.</a:t>
            </a:r>
          </a:p>
          <a:p>
            <a:pPr eaLnBrk="1" hangingPunct="1">
              <a:lnSpc>
                <a:spcPct val="90000"/>
              </a:lnSpc>
              <a:buFont typeface="Wingdings" pitchFamily="2" charset="2"/>
              <a:buNone/>
            </a:pPr>
            <a:endParaRPr lang="en-GB" sz="24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4"/>
          <p:cNvSpPr>
            <a:spLocks noGrp="1"/>
          </p:cNvSpPr>
          <p:nvPr>
            <p:ph type="ftr" sz="quarter" idx="11"/>
          </p:nvPr>
        </p:nvSpPr>
        <p:spPr>
          <a:noFill/>
        </p:spPr>
        <p:txBody>
          <a:bodyPr/>
          <a:lstStyle/>
          <a:p>
            <a:r>
              <a:rPr lang="en-GB" smtClean="0"/>
              <a:t>Entrepreneurship - lecture 2</a:t>
            </a:r>
          </a:p>
        </p:txBody>
      </p:sp>
      <p:sp>
        <p:nvSpPr>
          <p:cNvPr id="10243"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10244" name="Rectangle 3"/>
          <p:cNvSpPr>
            <a:spLocks noGrp="1" noChangeArrowheads="1"/>
          </p:cNvSpPr>
          <p:nvPr>
            <p:ph type="body" idx="1"/>
          </p:nvPr>
        </p:nvSpPr>
        <p:spPr>
          <a:noFill/>
        </p:spPr>
        <p:txBody>
          <a:bodyPr lIns="92075" tIns="46038" rIns="92075" bIns="46038"/>
          <a:lstStyle/>
          <a:p>
            <a:pPr eaLnBrk="1" hangingPunct="1"/>
            <a:r>
              <a:rPr lang="en-GB" sz="2800" i="1" smtClean="0"/>
              <a:t>1934 (Joseph Schumpeter) - entrepreneur is an innovator and develops untried technology.</a:t>
            </a:r>
            <a:endParaRPr lang="en-GB" sz="2800" smtClean="0"/>
          </a:p>
          <a:p>
            <a:pPr eaLnBrk="1" hangingPunct="1"/>
            <a:r>
              <a:rPr lang="en-GB" sz="2800" i="1" smtClean="0"/>
              <a:t> </a:t>
            </a:r>
            <a:endParaRPr lang="en-GB" sz="2800" smtClean="0"/>
          </a:p>
          <a:p>
            <a:pPr eaLnBrk="1" hangingPunct="1"/>
            <a:r>
              <a:rPr lang="en-GB" sz="2800" i="1" smtClean="0"/>
              <a:t>1961 (David McCelland) - entrepreneur is an energetic, moderate risk taker.</a:t>
            </a:r>
            <a:endParaRPr lang="en-GB" sz="2800" smtClean="0"/>
          </a:p>
          <a:p>
            <a:pPr eaLnBrk="1" hangingPunct="1"/>
            <a:r>
              <a:rPr lang="en-GB" sz="2800" i="1" smtClean="0"/>
              <a:t> </a:t>
            </a:r>
            <a:endParaRPr lang="en-GB" sz="2800" smtClean="0"/>
          </a:p>
          <a:p>
            <a:pPr eaLnBrk="1" hangingPunct="1"/>
            <a:r>
              <a:rPr lang="en-GB" sz="2800" i="1" smtClean="0"/>
              <a:t>1964 (Peter Drucker) - entrepreneur maximises opportunities.</a:t>
            </a:r>
            <a:endParaRPr lang="en-GB" sz="2800" smtClean="0"/>
          </a:p>
          <a:p>
            <a:pPr eaLnBrk="1" hangingPunct="1"/>
            <a:r>
              <a:rPr lang="en-GB" sz="2800" i="1" smtClean="0"/>
              <a:t> </a:t>
            </a:r>
            <a:endParaRPr lang="en-GB" sz="2800" smtClean="0"/>
          </a:p>
          <a:p>
            <a:pPr eaLnBrk="1" hangingPunct="1"/>
            <a:endParaRPr lang="en-GB" sz="280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p:spPr>
        <p:txBody>
          <a:bodyPr/>
          <a:lstStyle/>
          <a:p>
            <a:r>
              <a:rPr lang="en-GB" smtClean="0"/>
              <a:t>Entrepreneurship - lecture 2</a:t>
            </a:r>
          </a:p>
        </p:txBody>
      </p:sp>
      <p:sp>
        <p:nvSpPr>
          <p:cNvPr id="11267"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11268" name="Rectangle 3"/>
          <p:cNvSpPr>
            <a:spLocks noGrp="1" noChangeArrowheads="1"/>
          </p:cNvSpPr>
          <p:nvPr>
            <p:ph type="body" idx="1"/>
          </p:nvPr>
        </p:nvSpPr>
        <p:spPr>
          <a:noFill/>
        </p:spPr>
        <p:txBody>
          <a:bodyPr lIns="92075" tIns="46038" rIns="92075" bIns="46038"/>
          <a:lstStyle/>
          <a:p>
            <a:pPr eaLnBrk="1" hangingPunct="1">
              <a:lnSpc>
                <a:spcPct val="90000"/>
              </a:lnSpc>
            </a:pPr>
            <a:r>
              <a:rPr lang="en-GB" sz="2800" i="1" smtClean="0"/>
              <a:t>1975 (Albert Shapero) - entrepreneur takes initiative, organises some social and economic mechanisms, and accepts risks of failure.</a:t>
            </a:r>
          </a:p>
          <a:p>
            <a:pPr eaLnBrk="1" hangingPunct="1">
              <a:lnSpc>
                <a:spcPct val="90000"/>
              </a:lnSpc>
              <a:buFont typeface="Wingdings" pitchFamily="2" charset="2"/>
              <a:buNone/>
            </a:pPr>
            <a:endParaRPr lang="en-GB" sz="1600" smtClean="0"/>
          </a:p>
          <a:p>
            <a:pPr eaLnBrk="1" hangingPunct="1">
              <a:lnSpc>
                <a:spcPct val="90000"/>
              </a:lnSpc>
            </a:pPr>
            <a:r>
              <a:rPr lang="en-GB" sz="2800" i="1" smtClean="0"/>
              <a:t>1980 (Karl Vesper) - entrepreneur seen differently by economists, psychologists, business persons, and politicians.</a:t>
            </a:r>
            <a:endParaRPr lang="en-GB" sz="2800" smtClean="0"/>
          </a:p>
          <a:p>
            <a:pPr eaLnBrk="1" hangingPunct="1">
              <a:lnSpc>
                <a:spcPct val="90000"/>
              </a:lnSpc>
            </a:pPr>
            <a:r>
              <a:rPr lang="en-GB" sz="1600" i="1" smtClean="0"/>
              <a:t> </a:t>
            </a:r>
            <a:endParaRPr lang="en-GB" sz="1600" smtClean="0"/>
          </a:p>
          <a:p>
            <a:pPr eaLnBrk="1" hangingPunct="1">
              <a:lnSpc>
                <a:spcPct val="90000"/>
              </a:lnSpc>
            </a:pPr>
            <a:r>
              <a:rPr lang="en-GB" sz="2800" i="1" smtClean="0"/>
              <a:t>1982 (Casson) - "someone who specialises in making judgemental decisions about the co-ordination of scarce resources"</a:t>
            </a:r>
            <a:endParaRPr lang="en-GB" sz="2800" smtClean="0"/>
          </a:p>
          <a:p>
            <a:pPr eaLnBrk="1" hangingPunct="1">
              <a:lnSpc>
                <a:spcPct val="90000"/>
              </a:lnSpc>
            </a:pPr>
            <a:endParaRPr lang="en-GB" sz="2800" smtClean="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p:spPr>
        <p:txBody>
          <a:bodyPr/>
          <a:lstStyle/>
          <a:p>
            <a:r>
              <a:rPr lang="en-GB" smtClean="0"/>
              <a:t>Entrepreneurship - lecture 2</a:t>
            </a:r>
          </a:p>
        </p:txBody>
      </p:sp>
      <p:sp>
        <p:nvSpPr>
          <p:cNvPr id="12291"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12292" name="Rectangle 3"/>
          <p:cNvSpPr>
            <a:spLocks noGrp="1" noChangeArrowheads="1"/>
          </p:cNvSpPr>
          <p:nvPr>
            <p:ph type="body" idx="1"/>
          </p:nvPr>
        </p:nvSpPr>
        <p:spPr>
          <a:noFill/>
        </p:spPr>
        <p:txBody>
          <a:bodyPr lIns="92075" tIns="46038" rIns="92075" bIns="46038"/>
          <a:lstStyle/>
          <a:p>
            <a:pPr eaLnBrk="1" hangingPunct="1"/>
            <a:r>
              <a:rPr lang="en-GB" sz="2400" i="1" smtClean="0"/>
              <a:t>1983 ( Gifford Pinchot) - intrapreneur is an entrepreneur within an already established organisation.</a:t>
            </a:r>
            <a:endParaRPr lang="en-GB" sz="2400" smtClean="0"/>
          </a:p>
          <a:p>
            <a:pPr eaLnBrk="1" hangingPunct="1">
              <a:buFont typeface="Wingdings" pitchFamily="2" charset="2"/>
              <a:buNone/>
            </a:pPr>
            <a:r>
              <a:rPr lang="en-GB" sz="2400" i="1" smtClean="0"/>
              <a:t> </a:t>
            </a:r>
            <a:endParaRPr lang="en-GB" sz="2400" smtClean="0"/>
          </a:p>
          <a:p>
            <a:pPr eaLnBrk="1" hangingPunct="1"/>
            <a:r>
              <a:rPr lang="en-GB" sz="2400" i="1" smtClean="0"/>
              <a:t>1985 (Robert Hisrich) - entrepreneurship is the process of creating something different with value by devoting the necessary time and effort, assuming the accompanying financial, psychological and social risks, and receiving the resulting rewards of monetary and personal satisfaction.</a:t>
            </a:r>
            <a:endParaRPr lang="en-GB" sz="2400" smtClean="0"/>
          </a:p>
          <a:p>
            <a:pPr eaLnBrk="1" hangingPunct="1"/>
            <a:endParaRPr lang="en-GB" sz="240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p:spPr>
        <p:txBody>
          <a:bodyPr/>
          <a:lstStyle/>
          <a:p>
            <a:r>
              <a:rPr lang="en-GB" smtClean="0"/>
              <a:t>Entrepreneurship - lecture 2</a:t>
            </a:r>
          </a:p>
        </p:txBody>
      </p:sp>
      <p:sp>
        <p:nvSpPr>
          <p:cNvPr id="13315" name="Rectangle 2"/>
          <p:cNvSpPr>
            <a:spLocks noGrp="1" noChangeArrowheads="1"/>
          </p:cNvSpPr>
          <p:nvPr>
            <p:ph type="title"/>
          </p:nvPr>
        </p:nvSpPr>
        <p:spPr>
          <a:noFill/>
        </p:spPr>
        <p:txBody>
          <a:bodyPr lIns="92075" tIns="46038" rIns="92075" bIns="46038"/>
          <a:lstStyle/>
          <a:p>
            <a:pPr eaLnBrk="1" hangingPunct="1"/>
            <a:r>
              <a:rPr lang="en-GB" b="1" smtClean="0"/>
              <a:t>Entrepreneurship</a:t>
            </a:r>
          </a:p>
        </p:txBody>
      </p:sp>
      <p:sp>
        <p:nvSpPr>
          <p:cNvPr id="13316" name="Rectangle 3"/>
          <p:cNvSpPr>
            <a:spLocks noGrp="1" noChangeArrowheads="1"/>
          </p:cNvSpPr>
          <p:nvPr>
            <p:ph type="body" idx="1"/>
          </p:nvPr>
        </p:nvSpPr>
        <p:spPr>
          <a:noFill/>
        </p:spPr>
        <p:txBody>
          <a:bodyPr lIns="92075" tIns="46038" rIns="92075" bIns="46038"/>
          <a:lstStyle/>
          <a:p>
            <a:pPr eaLnBrk="1" hangingPunct="1"/>
            <a:r>
              <a:rPr lang="en-GB" sz="2400" i="1" smtClean="0"/>
              <a:t>1998 (Wickham)  - entrepreneur as - a manager undertaking an activity, an agent of economic change, an individual.</a:t>
            </a:r>
            <a:endParaRPr lang="en-GB" sz="2400" smtClean="0"/>
          </a:p>
          <a:p>
            <a:pPr eaLnBrk="1" hangingPunct="1">
              <a:buFont typeface="Wingdings" pitchFamily="2" charset="2"/>
              <a:buNone/>
            </a:pPr>
            <a:r>
              <a:rPr lang="en-GB" sz="2400" i="1" smtClean="0"/>
              <a:t> </a:t>
            </a:r>
          </a:p>
          <a:p>
            <a:pPr eaLnBrk="1" hangingPunct="1">
              <a:buFont typeface="Wingdings" pitchFamily="2" charset="2"/>
              <a:buNone/>
            </a:pPr>
            <a:endParaRPr lang="en-GB" sz="2400" smtClean="0"/>
          </a:p>
          <a:p>
            <a:pPr eaLnBrk="1" hangingPunct="1"/>
            <a:r>
              <a:rPr lang="en-GB" sz="2800" b="1" smtClean="0"/>
              <a:t>20</a:t>
            </a:r>
            <a:r>
              <a:rPr lang="en-GB" sz="2800" b="1" baseline="30000" smtClean="0"/>
              <a:t>th</a:t>
            </a:r>
            <a:r>
              <a:rPr lang="en-GB" sz="2800" b="1" smtClean="0"/>
              <a:t> Century:  </a:t>
            </a:r>
          </a:p>
          <a:p>
            <a:pPr eaLnBrk="1" hangingPunct="1">
              <a:buFont typeface="Wingdings" pitchFamily="2" charset="2"/>
              <a:buNone/>
            </a:pPr>
            <a:r>
              <a:rPr lang="en-GB" sz="2800" b="1" smtClean="0"/>
              <a:t>	entrepreneur as an innovator was established</a:t>
            </a:r>
            <a:endParaRPr lang="en-GB" sz="2400" b="1" smtClean="0"/>
          </a:p>
          <a:p>
            <a:pPr eaLnBrk="1" hangingPunct="1">
              <a:buFont typeface="Wingdings" pitchFamily="2" charset="2"/>
              <a:buNone/>
            </a:pPr>
            <a:endParaRPr lang="en-GB" sz="2400" b="1"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Key features of entrepreneurship</a:t>
            </a:r>
            <a:endParaRPr lang="en-GB" sz="3200" b="1" dirty="0"/>
          </a:p>
        </p:txBody>
      </p:sp>
      <p:sp>
        <p:nvSpPr>
          <p:cNvPr id="3" name="Content Placeholder 2"/>
          <p:cNvSpPr>
            <a:spLocks noGrp="1"/>
          </p:cNvSpPr>
          <p:nvPr>
            <p:ph idx="1"/>
          </p:nvPr>
        </p:nvSpPr>
        <p:spPr/>
        <p:txBody>
          <a:bodyPr/>
          <a:lstStyle/>
          <a:p>
            <a:r>
              <a:rPr lang="en-GB" sz="2400" dirty="0" smtClean="0"/>
              <a:t>Innovation </a:t>
            </a:r>
          </a:p>
          <a:p>
            <a:pPr lvl="1"/>
            <a:r>
              <a:rPr lang="en-GB" sz="2000" dirty="0" smtClean="0"/>
              <a:t>(new products/services or processes)</a:t>
            </a:r>
          </a:p>
          <a:p>
            <a:r>
              <a:rPr lang="en-GB" sz="2400" dirty="0" smtClean="0"/>
              <a:t>Risk taking</a:t>
            </a:r>
          </a:p>
          <a:p>
            <a:r>
              <a:rPr lang="en-GB" sz="2400" dirty="0" smtClean="0"/>
              <a:t>Opportunity spotting</a:t>
            </a:r>
            <a:endParaRPr lang="en-GB" sz="2400" dirty="0"/>
          </a:p>
        </p:txBody>
      </p:sp>
      <p:sp>
        <p:nvSpPr>
          <p:cNvPr id="5" name="Footer Placeholder 4"/>
          <p:cNvSpPr>
            <a:spLocks noGrp="1"/>
          </p:cNvSpPr>
          <p:nvPr>
            <p:ph type="ftr" sz="quarter" idx="11"/>
          </p:nvPr>
        </p:nvSpPr>
        <p:spPr/>
        <p:txBody>
          <a:bodyPr/>
          <a:lstStyle/>
          <a:p>
            <a:r>
              <a:rPr lang="en-GB" smtClean="0"/>
              <a:t>Entrepreneurship - lecture 2</a:t>
            </a: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Linking history with the problem of definition</a:t>
            </a:r>
            <a:endParaRPr lang="en-GB" sz="2800" b="1" dirty="0"/>
          </a:p>
        </p:txBody>
      </p:sp>
      <p:sp>
        <p:nvSpPr>
          <p:cNvPr id="3" name="Content Placeholder 2"/>
          <p:cNvSpPr>
            <a:spLocks noGrp="1"/>
          </p:cNvSpPr>
          <p:nvPr>
            <p:ph idx="1"/>
          </p:nvPr>
        </p:nvSpPr>
        <p:spPr/>
        <p:txBody>
          <a:bodyPr/>
          <a:lstStyle/>
          <a:p>
            <a:pPr>
              <a:buNone/>
            </a:pPr>
            <a:r>
              <a:rPr lang="en-GB" sz="2000" dirty="0" smtClean="0"/>
              <a:t>4 competing definitions of entrepreneurship:</a:t>
            </a:r>
          </a:p>
          <a:p>
            <a:r>
              <a:rPr lang="en-GB" sz="2000" dirty="0" smtClean="0"/>
              <a:t>The setting up of high-growth and high-capitalisation firms (as opposed to low-growth and low-capitalisation ‘life-style’ businesses)</a:t>
            </a:r>
          </a:p>
          <a:p>
            <a:r>
              <a:rPr lang="en-GB" sz="2000" dirty="0" smtClean="0"/>
              <a:t>Innovation and innovativeness leading to new products and new markets (the </a:t>
            </a:r>
            <a:r>
              <a:rPr lang="en-GB" sz="2000" b="1" dirty="0" smtClean="0"/>
              <a:t>Schumpeterian</a:t>
            </a:r>
            <a:r>
              <a:rPr lang="en-GB" sz="2000" dirty="0" smtClean="0"/>
              <a:t> tradition)</a:t>
            </a:r>
          </a:p>
          <a:p>
            <a:r>
              <a:rPr lang="en-GB" sz="2000" dirty="0" smtClean="0"/>
              <a:t>Opportunity recognition (the </a:t>
            </a:r>
            <a:r>
              <a:rPr lang="en-GB" sz="2000" b="1" dirty="0" err="1" smtClean="0"/>
              <a:t>Kirzenerian</a:t>
            </a:r>
            <a:r>
              <a:rPr lang="en-GB" sz="2000" dirty="0" smtClean="0"/>
              <a:t> tradition)</a:t>
            </a:r>
          </a:p>
          <a:p>
            <a:r>
              <a:rPr lang="en-GB" sz="2000" dirty="0" smtClean="0"/>
              <a:t>The creation of  new organisations</a:t>
            </a:r>
          </a:p>
          <a:p>
            <a:endParaRPr lang="en-GB" sz="2000" dirty="0" smtClean="0"/>
          </a:p>
          <a:p>
            <a:pPr>
              <a:buNone/>
            </a:pPr>
            <a:r>
              <a:rPr lang="en-GB" sz="2000" dirty="0" smtClean="0"/>
              <a:t>Individually some of these do not completely describe entrepreneurship and so they may need to be taken in combination</a:t>
            </a:r>
          </a:p>
          <a:p>
            <a:pPr>
              <a:buNone/>
            </a:pPr>
            <a:endParaRPr lang="en-GB" sz="2000" dirty="0" smtClean="0"/>
          </a:p>
          <a:p>
            <a:pPr>
              <a:buNone/>
            </a:pPr>
            <a:r>
              <a:rPr lang="en-GB" sz="2000" dirty="0" smtClean="0"/>
              <a:t>Entrepreneurship outside of business situations may not be adequately described.</a:t>
            </a:r>
            <a:endParaRPr lang="en-GB" sz="2000" dirty="0"/>
          </a:p>
        </p:txBody>
      </p:sp>
      <p:sp>
        <p:nvSpPr>
          <p:cNvPr id="5" name="Footer Placeholder 4"/>
          <p:cNvSpPr>
            <a:spLocks noGrp="1"/>
          </p:cNvSpPr>
          <p:nvPr>
            <p:ph type="ftr" sz="quarter" idx="11"/>
          </p:nvPr>
        </p:nvSpPr>
        <p:spPr/>
        <p:txBody>
          <a:bodyPr/>
          <a:lstStyle/>
          <a:p>
            <a:r>
              <a:rPr lang="en-GB" smtClean="0"/>
              <a:t>Entrepreneurship - lecture 2</a:t>
            </a: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Adjusting definitions and concepts to different situations</a:t>
            </a:r>
            <a:endParaRPr lang="en-GB" sz="3200" b="1" dirty="0"/>
          </a:p>
        </p:txBody>
      </p:sp>
      <p:sp>
        <p:nvSpPr>
          <p:cNvPr id="3" name="Content Placeholder 2"/>
          <p:cNvSpPr>
            <a:spLocks noGrp="1"/>
          </p:cNvSpPr>
          <p:nvPr>
            <p:ph idx="1"/>
          </p:nvPr>
        </p:nvSpPr>
        <p:spPr/>
        <p:txBody>
          <a:bodyPr/>
          <a:lstStyle/>
          <a:p>
            <a:r>
              <a:rPr lang="en-GB" sz="2400" dirty="0" smtClean="0"/>
              <a:t>Look at different governmental information about entrepreneurship.  </a:t>
            </a:r>
          </a:p>
          <a:p>
            <a:r>
              <a:rPr lang="en-GB" sz="2400" dirty="0" smtClean="0"/>
              <a:t>Explore the Global Entrepreneurship Monitor  (</a:t>
            </a:r>
            <a:r>
              <a:rPr lang="en-GB" sz="2400" dirty="0" smtClean="0">
                <a:hlinkClick r:id="rId2"/>
              </a:rPr>
              <a:t>http://www.gemconsortium.org</a:t>
            </a:r>
            <a:r>
              <a:rPr lang="en-GB" sz="2400" dirty="0" smtClean="0"/>
              <a:t>)</a:t>
            </a:r>
          </a:p>
          <a:p>
            <a:endParaRPr lang="en-GB" sz="2400" dirty="0" smtClean="0"/>
          </a:p>
          <a:p>
            <a:endParaRPr lang="en-GB" sz="2400" dirty="0" smtClean="0"/>
          </a:p>
          <a:p>
            <a:pPr>
              <a:buNone/>
            </a:pPr>
            <a:r>
              <a:rPr lang="en-GB" sz="2400" dirty="0" smtClean="0"/>
              <a:t>The historical context of entrepreneurship and entrepreneurs is influenced by culture, politics etc. </a:t>
            </a:r>
            <a:endParaRPr lang="en-GB" sz="2400" dirty="0"/>
          </a:p>
        </p:txBody>
      </p:sp>
      <p:sp>
        <p:nvSpPr>
          <p:cNvPr id="5" name="Footer Placeholder 4"/>
          <p:cNvSpPr>
            <a:spLocks noGrp="1"/>
          </p:cNvSpPr>
          <p:nvPr>
            <p:ph type="ftr" sz="quarter" idx="11"/>
          </p:nvPr>
        </p:nvSpPr>
        <p:spPr/>
        <p:txBody>
          <a:bodyPr/>
          <a:lstStyle/>
          <a:p>
            <a:r>
              <a:rPr lang="en-GB" smtClean="0"/>
              <a:t>Entrepreneurship - lecture 2</a:t>
            </a: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GEM</a:t>
            </a:r>
            <a:br>
              <a:rPr lang="en-GB" sz="3600" b="1" dirty="0" smtClean="0"/>
            </a:br>
            <a:r>
              <a:rPr lang="en-GB" sz="3600" b="1" dirty="0" smtClean="0"/>
              <a:t>Global Entrepreneurship Monitor</a:t>
            </a:r>
            <a:endParaRPr lang="en-GB" sz="3600" b="1" dirty="0"/>
          </a:p>
        </p:txBody>
      </p:sp>
      <p:sp>
        <p:nvSpPr>
          <p:cNvPr id="3" name="Content Placeholder 2"/>
          <p:cNvSpPr>
            <a:spLocks noGrp="1"/>
          </p:cNvSpPr>
          <p:nvPr>
            <p:ph idx="1"/>
          </p:nvPr>
        </p:nvSpPr>
        <p:spPr/>
        <p:txBody>
          <a:bodyPr/>
          <a:lstStyle/>
          <a:p>
            <a:pPr>
              <a:buNone/>
            </a:pPr>
            <a:r>
              <a:rPr lang="en-GB" sz="2400" dirty="0" smtClean="0"/>
              <a:t>Aims:</a:t>
            </a:r>
          </a:p>
          <a:p>
            <a:r>
              <a:rPr lang="en-GB" sz="2400" dirty="0" smtClean="0"/>
              <a:t>To measure differences in the level of entrepreneurial activity between countries</a:t>
            </a:r>
          </a:p>
          <a:p>
            <a:r>
              <a:rPr lang="en-GB" sz="2400" dirty="0" smtClean="0"/>
              <a:t>To uncover factors leading to appropriate levels of entrepreneurship</a:t>
            </a:r>
          </a:p>
          <a:p>
            <a:r>
              <a:rPr lang="en-GB" sz="2400" dirty="0" smtClean="0"/>
              <a:t>To suggest policies that may enhance the national level of entrepreneurial activity.</a:t>
            </a:r>
            <a:r>
              <a:rPr lang="en-GB" dirty="0" smtClean="0"/>
              <a:t/>
            </a:r>
            <a:br>
              <a:rPr lang="en-GB" dirty="0" smtClean="0"/>
            </a:br>
            <a:endParaRPr lang="en-GB" dirty="0" smtClean="0"/>
          </a:p>
          <a:p>
            <a:pPr>
              <a:buNone/>
            </a:pPr>
            <a:r>
              <a:rPr lang="en-GB" dirty="0" smtClean="0">
                <a:hlinkClick r:id="rId2"/>
              </a:rPr>
              <a:t>http://</a:t>
            </a:r>
            <a:r>
              <a:rPr lang="en-GB" dirty="0" smtClean="0">
                <a:hlinkClick r:id="rId2"/>
              </a:rPr>
              <a:t>www.gemconsortium.org</a:t>
            </a:r>
            <a:r>
              <a:rPr lang="en-GB" dirty="0" smtClean="0"/>
              <a:t> </a:t>
            </a:r>
            <a:endParaRPr lang="en-GB" dirty="0" smtClean="0"/>
          </a:p>
        </p:txBody>
      </p:sp>
      <p:sp>
        <p:nvSpPr>
          <p:cNvPr id="5" name="Footer Placeholder 4"/>
          <p:cNvSpPr>
            <a:spLocks noGrp="1"/>
          </p:cNvSpPr>
          <p:nvPr>
            <p:ph type="ftr" sz="quarter" idx="11"/>
          </p:nvPr>
        </p:nvSpPr>
        <p:spPr/>
        <p:txBody>
          <a:bodyPr/>
          <a:lstStyle/>
          <a:p>
            <a:r>
              <a:rPr lang="en-GB" smtClean="0"/>
              <a:t>Entrepreneurship - lecture 2</a:t>
            </a: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smtClean="0"/>
              <a:t>History of entrepreneurial understanding and research</a:t>
            </a:r>
            <a:endParaRPr lang="en-GB" sz="3600" b="1" dirty="0"/>
          </a:p>
        </p:txBody>
      </p:sp>
      <p:sp>
        <p:nvSpPr>
          <p:cNvPr id="3" name="Content Placeholder 2"/>
          <p:cNvSpPr>
            <a:spLocks noGrp="1"/>
          </p:cNvSpPr>
          <p:nvPr>
            <p:ph idx="1"/>
          </p:nvPr>
        </p:nvSpPr>
        <p:spPr/>
        <p:txBody>
          <a:bodyPr/>
          <a:lstStyle/>
          <a:p>
            <a:pPr>
              <a:buNone/>
            </a:pPr>
            <a:r>
              <a:rPr lang="en-GB" sz="2800" dirty="0" smtClean="0"/>
              <a:t>See the discussion paper by Jones G </a:t>
            </a:r>
            <a:r>
              <a:rPr lang="en-GB" sz="2800" dirty="0" err="1" smtClean="0"/>
              <a:t>G</a:t>
            </a:r>
            <a:r>
              <a:rPr lang="en-GB" sz="2800" dirty="0" smtClean="0"/>
              <a:t> and </a:t>
            </a:r>
            <a:r>
              <a:rPr lang="en-GB" sz="2800" dirty="0" err="1" smtClean="0"/>
              <a:t>Wadhwani</a:t>
            </a:r>
            <a:r>
              <a:rPr lang="en-GB" sz="2800" dirty="0" smtClean="0"/>
              <a:t>  (2006)</a:t>
            </a:r>
          </a:p>
          <a:p>
            <a:pPr>
              <a:buNone/>
            </a:pPr>
            <a:endParaRPr lang="en-GB" sz="2800" dirty="0" smtClean="0"/>
          </a:p>
          <a:p>
            <a:pPr>
              <a:buNone/>
            </a:pPr>
            <a:r>
              <a:rPr lang="en-GB" sz="2800" dirty="0" smtClean="0"/>
              <a:t>This provides an overview of the debates in the academic discipline.</a:t>
            </a:r>
            <a:endParaRPr lang="en-GB" sz="2800" dirty="0"/>
          </a:p>
        </p:txBody>
      </p:sp>
      <p:sp>
        <p:nvSpPr>
          <p:cNvPr id="5" name="Footer Placeholder 4"/>
          <p:cNvSpPr>
            <a:spLocks noGrp="1"/>
          </p:cNvSpPr>
          <p:nvPr>
            <p:ph type="ftr" sz="quarter" idx="11"/>
          </p:nvPr>
        </p:nvSpPr>
        <p:spPr/>
        <p:txBody>
          <a:bodyPr/>
          <a:lstStyle/>
          <a:p>
            <a:r>
              <a:rPr lang="en-GB" smtClean="0"/>
              <a:t>Entrepreneurship - lecture 2</a:t>
            </a:r>
            <a:endParaRPr lang="en-GB"/>
          </a:p>
        </p:txBody>
      </p:sp>
    </p:spTree>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209</TotalTime>
  <Words>479</Words>
  <Application>Microsoft Office PowerPoint</Application>
  <PresentationFormat>On-screen Show (4:3)</PresentationFormat>
  <Paragraphs>108</Paragraphs>
  <Slides>15</Slides>
  <Notes>9</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TSD_PP3</vt:lpstr>
      <vt:lpstr>SBMA7111  Entrepreneurship</vt:lpstr>
      <vt:lpstr>Aims</vt:lpstr>
      <vt:lpstr>Entrepreneurship</vt:lpstr>
      <vt:lpstr>Entrepreneurship</vt:lpstr>
      <vt:lpstr>Entrepreneurship</vt:lpstr>
      <vt:lpstr>Entrepreneurship</vt:lpstr>
      <vt:lpstr>Entrepreneurship</vt:lpstr>
      <vt:lpstr>Entrepreneurship</vt:lpstr>
      <vt:lpstr>Entrepreneurship</vt:lpstr>
      <vt:lpstr>Entrepreneurship</vt:lpstr>
      <vt:lpstr>Key features of entrepreneurship</vt:lpstr>
      <vt:lpstr>Linking history with the problem of definition</vt:lpstr>
      <vt:lpstr>Adjusting definitions and concepts to different situations</vt:lpstr>
      <vt:lpstr>GEM Global Entrepreneurship Monitor</vt:lpstr>
      <vt:lpstr>History of entrepreneurial understanding and research</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24</cp:revision>
  <dcterms:created xsi:type="dcterms:W3CDTF">2011-06-23T09:06:05Z</dcterms:created>
  <dcterms:modified xsi:type="dcterms:W3CDTF">2013-03-21T15:35:53Z</dcterms:modified>
</cp:coreProperties>
</file>