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10" r:id="rId2"/>
    <p:sldId id="272" r:id="rId3"/>
    <p:sldId id="273" r:id="rId4"/>
    <p:sldId id="274" r:id="rId5"/>
    <p:sldId id="275" r:id="rId6"/>
    <p:sldId id="276" r:id="rId7"/>
    <p:sldId id="277" r:id="rId8"/>
    <p:sldId id="278" r:id="rId9"/>
    <p:sldId id="279" r:id="rId10"/>
    <p:sldId id="288" r:id="rId11"/>
    <p:sldId id="289" r:id="rId12"/>
    <p:sldId id="290" r:id="rId13"/>
    <p:sldId id="291" r:id="rId14"/>
    <p:sldId id="292" r:id="rId15"/>
    <p:sldId id="293" r:id="rId16"/>
    <p:sldId id="294" r:id="rId17"/>
    <p:sldId id="295" r:id="rId18"/>
    <p:sldId id="296" r:id="rId19"/>
    <p:sldId id="297" r:id="rId20"/>
    <p:sldId id="298" r:id="rId21"/>
    <p:sldId id="299" r:id="rId22"/>
    <p:sldId id="300" r:id="rId23"/>
    <p:sldId id="301" r:id="rId24"/>
    <p:sldId id="302" r:id="rId25"/>
    <p:sldId id="303" r:id="rId26"/>
    <p:sldId id="280" r:id="rId27"/>
    <p:sldId id="281" r:id="rId28"/>
    <p:sldId id="304" r:id="rId29"/>
    <p:sldId id="305" r:id="rId30"/>
    <p:sldId id="306" r:id="rId31"/>
    <p:sldId id="307" r:id="rId32"/>
    <p:sldId id="309" r:id="rId33"/>
    <p:sldId id="31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43" autoAdjust="0"/>
    <p:restoredTop sz="94660"/>
  </p:normalViewPr>
  <p:slideViewPr>
    <p:cSldViewPr snapToGrid="0">
      <p:cViewPr varScale="1">
        <p:scale>
          <a:sx n="109" d="100"/>
          <a:sy n="109" d="100"/>
        </p:scale>
        <p:origin x="3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7" name="Group 9"/>
          <p:cNvGrpSpPr>
            <a:grpSpLocks noChangeAspect="1"/>
          </p:cNvGrpSpPr>
          <p:nvPr/>
        </p:nvGrpSpPr>
        <p:grpSpPr bwMode="hidden">
          <a:xfrm>
            <a:off x="282220" y="5353963"/>
            <a:ext cx="11631168"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1"/>
          <p:cNvSpPr>
            <a:spLocks noGrp="1"/>
          </p:cNvSpPr>
          <p:nvPr>
            <p:ph type="ctrTitle"/>
          </p:nvPr>
        </p:nvSpPr>
        <p:spPr>
          <a:xfrm>
            <a:off x="914400" y="1600200"/>
            <a:ext cx="103632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556001"/>
            <a:ext cx="85344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014480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721986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228600"/>
            <a:ext cx="11594592"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9" name="Freeform 14"/>
          <p:cNvSpPr>
            <a:spLocks/>
          </p:cNvSpPr>
          <p:nvPr/>
        </p:nvSpPr>
        <p:spPr bwMode="hidden">
          <a:xfrm>
            <a:off x="8063251" y="4203592"/>
            <a:ext cx="383523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0" name="Freeform 18"/>
          <p:cNvSpPr>
            <a:spLocks/>
          </p:cNvSpPr>
          <p:nvPr/>
        </p:nvSpPr>
        <p:spPr bwMode="hidden">
          <a:xfrm>
            <a:off x="3492427" y="4075290"/>
            <a:ext cx="7392687"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1" name="Freeform 22"/>
          <p:cNvSpPr>
            <a:spLocks/>
          </p:cNvSpPr>
          <p:nvPr/>
        </p:nvSpPr>
        <p:spPr bwMode="hidden">
          <a:xfrm>
            <a:off x="3771637" y="4087562"/>
            <a:ext cx="729064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26"/>
          <p:cNvSpPr>
            <a:spLocks/>
          </p:cNvSpPr>
          <p:nvPr/>
        </p:nvSpPr>
        <p:spPr bwMode="hidden">
          <a:xfrm>
            <a:off x="7479319" y="4074175"/>
            <a:ext cx="4410667"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3" name="Freeform 10"/>
          <p:cNvSpPr>
            <a:spLocks/>
          </p:cNvSpPr>
          <p:nvPr/>
        </p:nvSpPr>
        <p:spPr bwMode="hidden">
          <a:xfrm>
            <a:off x="282220" y="4058555"/>
            <a:ext cx="11631168"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 name="Title 1"/>
          <p:cNvSpPr>
            <a:spLocks noGrp="1"/>
          </p:cNvSpPr>
          <p:nvPr>
            <p:ph type="title"/>
          </p:nvPr>
        </p:nvSpPr>
        <p:spPr>
          <a:xfrm>
            <a:off x="920043" y="2463560"/>
            <a:ext cx="103632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823153" y="1437449"/>
            <a:ext cx="8556979"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537864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9" name="Content Placeholder 8"/>
          <p:cNvSpPr>
            <a:spLocks noGrp="1"/>
          </p:cNvSpPr>
          <p:nvPr>
            <p:ph sz="quarter" idx="13"/>
          </p:nvPr>
        </p:nvSpPr>
        <p:spPr>
          <a:xfrm>
            <a:off x="902207" y="2679192"/>
            <a:ext cx="5096256"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6193536" y="2679192"/>
            <a:ext cx="5096256"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6514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902208" y="2678114"/>
            <a:ext cx="5096256"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03110" y="3429001"/>
            <a:ext cx="5093407"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7600" y="2678113"/>
            <a:ext cx="5096256"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7" y="3429001"/>
            <a:ext cx="5096256"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8" name="Footer Placeholder 7"/>
          <p:cNvSpPr>
            <a:spLocks noGrp="1"/>
          </p:cNvSpPr>
          <p:nvPr>
            <p:ph type="ftr" sz="quarter" idx="11"/>
          </p:nvPr>
        </p:nvSpPr>
        <p:spPr/>
        <p:txBody>
          <a:bodyPr/>
          <a:lstStyle/>
          <a:p>
            <a:endParaRPr lang="en-US" dirty="0">
              <a:solidFill>
                <a:srgbClr val="073E87"/>
              </a:solidFill>
            </a:endParaRPr>
          </a:p>
        </p:txBody>
      </p:sp>
      <p:sp>
        <p:nvSpPr>
          <p:cNvPr id="9" name="Slide Number Placeholder 8"/>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2381738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4" name="Footer Placeholder 3"/>
          <p:cNvSpPr>
            <a:spLocks noGrp="1"/>
          </p:cNvSpPr>
          <p:nvPr>
            <p:ph type="ftr" sz="quarter" idx="11"/>
          </p:nvPr>
        </p:nvSpPr>
        <p:spPr/>
        <p:txBody>
          <a:bodyPr/>
          <a:lstStyle/>
          <a:p>
            <a:endParaRPr lang="en-US" dirty="0">
              <a:solidFill>
                <a:srgbClr val="073E87"/>
              </a:solidFill>
            </a:endParaRPr>
          </a:p>
        </p:txBody>
      </p:sp>
      <p:sp>
        <p:nvSpPr>
          <p:cNvPr id="5" name="Slide Number Placeholder 4"/>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15300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6" name="Group 5"/>
          <p:cNvGrpSpPr>
            <a:grpSpLocks noChangeAspect="1"/>
          </p:cNvGrpSpPr>
          <p:nvPr/>
        </p:nvGrpSpPr>
        <p:grpSpPr bwMode="hidden">
          <a:xfrm>
            <a:off x="282220" y="714191"/>
            <a:ext cx="11631168"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Date Placeholder 1"/>
          <p:cNvSpPr>
            <a:spLocks noGrp="1"/>
          </p:cNvSpPr>
          <p:nvPr>
            <p:ph type="dt" sz="half" idx="10"/>
          </p:nvPr>
        </p:nvSpPr>
        <p:spPr/>
        <p:txBody>
          <a:body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3" name="Footer Placeholder 2"/>
          <p:cNvSpPr>
            <a:spLocks noGrp="1"/>
          </p:cNvSpPr>
          <p:nvPr>
            <p:ph type="ftr" sz="quarter" idx="11"/>
          </p:nvPr>
        </p:nvSpPr>
        <p:spPr/>
        <p:txBody>
          <a:bodyPr/>
          <a:lstStyle/>
          <a:p>
            <a:endParaRPr lang="en-US" dirty="0">
              <a:solidFill>
                <a:srgbClr val="073E87"/>
              </a:solidFill>
            </a:endParaRPr>
          </a:p>
        </p:txBody>
      </p:sp>
      <p:sp>
        <p:nvSpPr>
          <p:cNvPr id="4" name="Slide Number Placeholder 3"/>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618704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4" name="Text Placeholder 3"/>
          <p:cNvSpPr>
            <a:spLocks noGrp="1"/>
          </p:cNvSpPr>
          <p:nvPr>
            <p:ph type="body" sz="half" idx="2"/>
          </p:nvPr>
        </p:nvSpPr>
        <p:spPr>
          <a:xfrm>
            <a:off x="1219200" y="3581401"/>
            <a:ext cx="44704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82220" y="714191"/>
            <a:ext cx="11631168"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2" name="Title 21"/>
          <p:cNvSpPr>
            <a:spLocks noGrp="1"/>
          </p:cNvSpPr>
          <p:nvPr>
            <p:ph type="title"/>
          </p:nvPr>
        </p:nvSpPr>
        <p:spPr>
          <a:xfrm>
            <a:off x="1219200" y="2286000"/>
            <a:ext cx="44704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02616" y="1828800"/>
            <a:ext cx="5205435"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441218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9" name="Group 8"/>
          <p:cNvGrpSpPr>
            <a:grpSpLocks noChangeAspect="1"/>
          </p:cNvGrpSpPr>
          <p:nvPr/>
        </p:nvGrpSpPr>
        <p:grpSpPr bwMode="hidden">
          <a:xfrm>
            <a:off x="282220" y="5353963"/>
            <a:ext cx="11631168"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1"/>
          <p:cNvSpPr>
            <a:spLocks noGrp="1"/>
          </p:cNvSpPr>
          <p:nvPr>
            <p:ph type="title"/>
          </p:nvPr>
        </p:nvSpPr>
        <p:spPr>
          <a:xfrm>
            <a:off x="6498874" y="338667"/>
            <a:ext cx="5083527"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6491112" y="2785533"/>
            <a:ext cx="5091289"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3" name="Picture Placeholder 2"/>
          <p:cNvSpPr>
            <a:spLocks noGrp="1"/>
          </p:cNvSpPr>
          <p:nvPr>
            <p:ph type="pic" idx="1"/>
          </p:nvPr>
        </p:nvSpPr>
        <p:spPr>
          <a:xfrm>
            <a:off x="1117600" y="1371600"/>
            <a:ext cx="475488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Tree>
    <p:extLst>
      <p:ext uri="{BB962C8B-B14F-4D97-AF65-F5344CB8AC3E}">
        <p14:creationId xmlns:p14="http://schemas.microsoft.com/office/powerpoint/2010/main" val="1478523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2854451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grpSp>
        <p:nvGrpSpPr>
          <p:cNvPr id="15" name="Group 14"/>
          <p:cNvGrpSpPr>
            <a:grpSpLocks noChangeAspect="1"/>
          </p:cNvGrpSpPr>
          <p:nvPr/>
        </p:nvGrpSpPr>
        <p:grpSpPr bwMode="hidden">
          <a:xfrm>
            <a:off x="282220" y="714191"/>
            <a:ext cx="11631168"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Vertical Title 1"/>
          <p:cNvSpPr>
            <a:spLocks noGrp="1"/>
          </p:cNvSpPr>
          <p:nvPr>
            <p:ph type="title" orient="vert"/>
          </p:nvPr>
        </p:nvSpPr>
        <p:spPr>
          <a:xfrm>
            <a:off x="8839200" y="1447801"/>
            <a:ext cx="27432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1447800"/>
            <a:ext cx="80264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298922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304800" y="228600"/>
            <a:ext cx="11594592"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8" name="Group 15"/>
          <p:cNvGrpSpPr>
            <a:grpSpLocks noChangeAspect="1"/>
          </p:cNvGrpSpPr>
          <p:nvPr/>
        </p:nvGrpSpPr>
        <p:grpSpPr bwMode="hidden">
          <a:xfrm>
            <a:off x="282220" y="1679429"/>
            <a:ext cx="11631168"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Placeholder 1"/>
          <p:cNvSpPr>
            <a:spLocks noGrp="1"/>
          </p:cNvSpPr>
          <p:nvPr>
            <p:ph type="title"/>
          </p:nvPr>
        </p:nvSpPr>
        <p:spPr>
          <a:xfrm>
            <a:off x="609600" y="338328"/>
            <a:ext cx="109728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6884896" y="6250165"/>
            <a:ext cx="5048920" cy="365125"/>
          </a:xfrm>
          <a:prstGeom prst="rect">
            <a:avLst/>
          </a:prstGeom>
        </p:spPr>
        <p:txBody>
          <a:bodyPr vert="horz" lIns="91440" tIns="45720" rIns="91440" bIns="45720" rtlCol="0" anchor="ctr"/>
          <a:lstStyle>
            <a:lvl1pPr algn="r">
              <a:defRPr sz="1000">
                <a:solidFill>
                  <a:schemeClr val="tx2"/>
                </a:solidFill>
              </a:defRPr>
            </a:lvl1pPr>
          </a:lstStyle>
          <a:p>
            <a:fld id="{7EE41C5F-ED27-409B-9104-6431D0C9AB9B}" type="datetimeFigureOut">
              <a:rPr lang="en-US" smtClean="0">
                <a:solidFill>
                  <a:srgbClr val="073E87"/>
                </a:solidFill>
              </a:rPr>
              <a:pPr/>
              <a:t>9/24/2019</a:t>
            </a:fld>
            <a:endParaRPr lang="en-US" dirty="0">
              <a:solidFill>
                <a:srgbClr val="073E87"/>
              </a:solidFill>
            </a:endParaRPr>
          </a:p>
        </p:txBody>
      </p:sp>
      <p:sp>
        <p:nvSpPr>
          <p:cNvPr id="5" name="Footer Placeholder 4"/>
          <p:cNvSpPr>
            <a:spLocks noGrp="1"/>
          </p:cNvSpPr>
          <p:nvPr>
            <p:ph type="ftr" sz="quarter" idx="3"/>
          </p:nvPr>
        </p:nvSpPr>
        <p:spPr>
          <a:xfrm>
            <a:off x="258185" y="6250165"/>
            <a:ext cx="5048921" cy="365125"/>
          </a:xfrm>
          <a:prstGeom prst="rect">
            <a:avLst/>
          </a:prstGeom>
        </p:spPr>
        <p:txBody>
          <a:bodyPr vert="horz" lIns="91440" tIns="45720" rIns="91440" bIns="45720" rtlCol="0" anchor="ctr"/>
          <a:lstStyle>
            <a:lvl1pPr algn="l">
              <a:defRPr sz="1000">
                <a:solidFill>
                  <a:schemeClr val="tx2"/>
                </a:solidFill>
              </a:defRPr>
            </a:lvl1pPr>
          </a:lstStyle>
          <a:p>
            <a:endParaRPr lang="en-US" dirty="0">
              <a:solidFill>
                <a:srgbClr val="073E87"/>
              </a:solidFill>
            </a:endParaRPr>
          </a:p>
        </p:txBody>
      </p:sp>
      <p:sp>
        <p:nvSpPr>
          <p:cNvPr id="6" name="Slide Number Placeholder 5"/>
          <p:cNvSpPr>
            <a:spLocks noGrp="1"/>
          </p:cNvSpPr>
          <p:nvPr>
            <p:ph type="sldNum" sz="quarter" idx="4"/>
          </p:nvPr>
        </p:nvSpPr>
        <p:spPr>
          <a:xfrm>
            <a:off x="5321451" y="6250164"/>
            <a:ext cx="1549101" cy="365125"/>
          </a:xfrm>
          <a:prstGeom prst="rect">
            <a:avLst/>
          </a:prstGeom>
        </p:spPr>
        <p:txBody>
          <a:bodyPr vert="horz" lIns="91440" tIns="45720" rIns="91440" bIns="45720" rtlCol="0" anchor="ctr"/>
          <a:lstStyle>
            <a:lvl1pPr algn="ctr">
              <a:defRPr sz="1000">
                <a:solidFill>
                  <a:schemeClr val="tx2"/>
                </a:solidFill>
              </a:defRPr>
            </a:lvl1pPr>
          </a:lstStyle>
          <a:p>
            <a:fld id="{33D093B9-B672-4FA3-93C5-178B9A04C7E8}" type="slidenum">
              <a:rPr lang="en-US" smtClean="0">
                <a:solidFill>
                  <a:srgbClr val="073E87"/>
                </a:solidFill>
              </a:rPr>
              <a:pPr/>
              <a:t>‹#›</a:t>
            </a:fld>
            <a:endParaRPr lang="en-US" dirty="0">
              <a:solidFill>
                <a:srgbClr val="073E87"/>
              </a:solidFill>
            </a:endParaRPr>
          </a:p>
        </p:txBody>
      </p:sp>
      <p:sp>
        <p:nvSpPr>
          <p:cNvPr id="3" name="Text Placeholder 2"/>
          <p:cNvSpPr>
            <a:spLocks noGrp="1"/>
          </p:cNvSpPr>
          <p:nvPr>
            <p:ph type="body" idx="1"/>
          </p:nvPr>
        </p:nvSpPr>
        <p:spPr>
          <a:xfrm>
            <a:off x="1162757" y="2675467"/>
            <a:ext cx="9877777"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8714355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Critically reviewing Articles </a:t>
            </a:r>
            <a:endParaRPr lang="en-GB" dirty="0"/>
          </a:p>
        </p:txBody>
      </p:sp>
      <p:sp>
        <p:nvSpPr>
          <p:cNvPr id="3" name="Subtitle 2"/>
          <p:cNvSpPr>
            <a:spLocks noGrp="1"/>
          </p:cNvSpPr>
          <p:nvPr>
            <p:ph type="subTitle" idx="1"/>
          </p:nvPr>
        </p:nvSpPr>
        <p:spPr/>
        <p:txBody>
          <a:bodyPr/>
          <a:lstStyle/>
          <a:p>
            <a:r>
              <a:rPr lang="en-GB" dirty="0" smtClean="0"/>
              <a:t>SJYW5007</a:t>
            </a:r>
          </a:p>
          <a:p>
            <a:r>
              <a:rPr lang="en-GB" dirty="0" smtClean="0"/>
              <a:t>Alana Enoch</a:t>
            </a:r>
            <a:endParaRPr lang="en-GB" dirty="0"/>
          </a:p>
        </p:txBody>
      </p:sp>
    </p:spTree>
    <p:extLst>
      <p:ext uri="{BB962C8B-B14F-4D97-AF65-F5344CB8AC3E}">
        <p14:creationId xmlns:p14="http://schemas.microsoft.com/office/powerpoint/2010/main" val="973853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dirty="0" smtClean="0"/>
              <a:t>What is a critical review</a:t>
            </a:r>
          </a:p>
        </p:txBody>
      </p:sp>
      <p:sp>
        <p:nvSpPr>
          <p:cNvPr id="6147" name="Rectangle 3"/>
          <p:cNvSpPr>
            <a:spLocks noGrp="1" noChangeArrowheads="1"/>
          </p:cNvSpPr>
          <p:nvPr>
            <p:ph type="body" idx="1"/>
          </p:nvPr>
        </p:nvSpPr>
        <p:spPr>
          <a:xfrm>
            <a:off x="2230968" y="2438401"/>
            <a:ext cx="7408333" cy="3916363"/>
          </a:xfrm>
        </p:spPr>
        <p:txBody>
          <a:bodyPr/>
          <a:lstStyle/>
          <a:p>
            <a:pPr eaLnBrk="1" hangingPunct="1"/>
            <a:r>
              <a:rPr lang="en-GB" altLang="en-US" dirty="0" smtClean="0"/>
              <a:t>The critical review is a writing task that asks you to summarise and evaluate a text. The critical review can be of a book, a chapter, or a journal article. Writing the critical review usually requires you to read the selected text in detail and to also read other related texts so that you can present a fair and reasonable evaluation of the selected text.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9201" y="4826001"/>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655336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t>What is a journal</a:t>
            </a:r>
          </a:p>
        </p:txBody>
      </p:sp>
      <p:sp>
        <p:nvSpPr>
          <p:cNvPr id="9219" name="Rectangle 3"/>
          <p:cNvSpPr>
            <a:spLocks noGrp="1" noChangeArrowheads="1"/>
          </p:cNvSpPr>
          <p:nvPr>
            <p:ph type="body" idx="1"/>
          </p:nvPr>
        </p:nvSpPr>
        <p:spPr>
          <a:xfrm>
            <a:off x="1358901" y="2463800"/>
            <a:ext cx="8305799" cy="4114800"/>
          </a:xfrm>
        </p:spPr>
        <p:txBody>
          <a:bodyPr>
            <a:normAutofit/>
          </a:bodyPr>
          <a:lstStyle/>
          <a:p>
            <a:pPr lvl="1" eaLnBrk="1" hangingPunct="1">
              <a:lnSpc>
                <a:spcPct val="90000"/>
              </a:lnSpc>
            </a:pPr>
            <a:r>
              <a:rPr lang="en-GB" altLang="en-US" sz="2000" dirty="0"/>
              <a:t>Periodicals in which researchers publish articles of their work.</a:t>
            </a:r>
          </a:p>
          <a:p>
            <a:pPr lvl="2" eaLnBrk="1" hangingPunct="1">
              <a:lnSpc>
                <a:spcPct val="90000"/>
              </a:lnSpc>
            </a:pPr>
            <a:r>
              <a:rPr lang="en-GB" altLang="en-US" sz="1800" dirty="0"/>
              <a:t>Reports of Research</a:t>
            </a:r>
          </a:p>
          <a:p>
            <a:pPr lvl="2" eaLnBrk="1" hangingPunct="1">
              <a:lnSpc>
                <a:spcPct val="90000"/>
              </a:lnSpc>
            </a:pPr>
            <a:r>
              <a:rPr lang="en-GB" altLang="en-US" sz="1800" dirty="0"/>
              <a:t>Theoretical Discussion/Arguments</a:t>
            </a:r>
          </a:p>
          <a:p>
            <a:pPr lvl="2" eaLnBrk="1" hangingPunct="1">
              <a:lnSpc>
                <a:spcPct val="90000"/>
              </a:lnSpc>
            </a:pPr>
            <a:r>
              <a:rPr lang="en-GB" altLang="en-US" sz="1800" dirty="0"/>
              <a:t>Review of Literature. </a:t>
            </a:r>
          </a:p>
          <a:p>
            <a:pPr lvl="2" eaLnBrk="1" hangingPunct="1">
              <a:lnSpc>
                <a:spcPct val="90000"/>
              </a:lnSpc>
            </a:pPr>
            <a:r>
              <a:rPr lang="en-GB" altLang="en-US" sz="1800" dirty="0"/>
              <a:t>Review of another Study.  </a:t>
            </a:r>
          </a:p>
          <a:p>
            <a:pPr lvl="2" eaLnBrk="1" hangingPunct="1">
              <a:lnSpc>
                <a:spcPct val="90000"/>
              </a:lnSpc>
            </a:pPr>
            <a:r>
              <a:rPr lang="en-GB" altLang="en-US" sz="1800" dirty="0"/>
              <a:t>Opinionated pieces of work. </a:t>
            </a:r>
          </a:p>
          <a:p>
            <a:pPr lvl="1" eaLnBrk="1" hangingPunct="1">
              <a:lnSpc>
                <a:spcPct val="90000"/>
              </a:lnSpc>
            </a:pPr>
            <a:r>
              <a:rPr lang="en-GB" altLang="en-US" sz="2000" dirty="0"/>
              <a:t>Peer Reviewed.</a:t>
            </a:r>
          </a:p>
          <a:p>
            <a:pPr eaLnBrk="1" hangingPunct="1">
              <a:lnSpc>
                <a:spcPct val="90000"/>
              </a:lnSpc>
            </a:pPr>
            <a:endParaRPr lang="en-GB" altLang="en-US" dirty="0"/>
          </a:p>
          <a:p>
            <a:pPr eaLnBrk="1" hangingPunct="1">
              <a:lnSpc>
                <a:spcPct val="90000"/>
              </a:lnSpc>
            </a:pPr>
            <a:r>
              <a:rPr lang="en-GB" altLang="en-US" dirty="0"/>
              <a:t>Each journal will consist of a number of “journal articles” within each edition. </a:t>
            </a:r>
          </a:p>
          <a:p>
            <a:pPr lvl="1" eaLnBrk="1" hangingPunct="1">
              <a:lnSpc>
                <a:spcPct val="90000"/>
              </a:lnSpc>
            </a:pPr>
            <a:r>
              <a:rPr lang="en-GB" altLang="en-US" sz="2000" dirty="0"/>
              <a:t>Careful – some academics are lazy and will call a journal article a “journal”. E.G. “Find Jones (2011) Journal on living with COPD”. </a:t>
            </a:r>
          </a:p>
        </p:txBody>
      </p:sp>
    </p:spTree>
    <p:extLst>
      <p:ext uri="{BB962C8B-B14F-4D97-AF65-F5344CB8AC3E}">
        <p14:creationId xmlns:p14="http://schemas.microsoft.com/office/powerpoint/2010/main" val="8901416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dirty="0"/>
              <a:t>What does Peer Reviewed mean</a:t>
            </a:r>
          </a:p>
        </p:txBody>
      </p:sp>
      <p:sp>
        <p:nvSpPr>
          <p:cNvPr id="10243" name="Rectangle 3"/>
          <p:cNvSpPr>
            <a:spLocks noGrp="1" noChangeArrowheads="1"/>
          </p:cNvSpPr>
          <p:nvPr>
            <p:ph type="body" idx="1"/>
          </p:nvPr>
        </p:nvSpPr>
        <p:spPr/>
        <p:txBody>
          <a:bodyPr>
            <a:normAutofit/>
          </a:bodyPr>
          <a:lstStyle/>
          <a:p>
            <a:pPr eaLnBrk="1" hangingPunct="1"/>
            <a:r>
              <a:rPr lang="en-GB" altLang="en-US" sz="2800" i="1" dirty="0"/>
              <a:t>Peer review</a:t>
            </a:r>
            <a:r>
              <a:rPr lang="en-GB" altLang="en-US" sz="2800" dirty="0"/>
              <a:t> is the evaluation of creative work or performance by other people in the same field in order to maintain or enhance the quality of the work or performance in that field. </a:t>
            </a:r>
          </a:p>
          <a:p>
            <a:pPr lvl="1" eaLnBrk="1" hangingPunct="1"/>
            <a:r>
              <a:rPr lang="en-GB" altLang="en-US" sz="2400" dirty="0"/>
              <a:t>Typical 2 – 3 peers for each article. </a:t>
            </a:r>
          </a:p>
          <a:p>
            <a:pPr eaLnBrk="1" hangingPunct="1"/>
            <a:endParaRPr lang="en-GB" altLang="en-US" sz="2800" dirty="0"/>
          </a:p>
          <a:p>
            <a:pPr eaLnBrk="1" hangingPunct="1"/>
            <a:r>
              <a:rPr lang="en-GB" altLang="en-US" sz="2800" dirty="0"/>
              <a:t>Careful though – not all Journals are peer reviewed. </a:t>
            </a:r>
          </a:p>
          <a:p>
            <a:pPr lvl="1" eaLnBrk="1" hangingPunct="1"/>
            <a:r>
              <a:rPr lang="en-GB" altLang="en-US" sz="2400" dirty="0"/>
              <a:t>Check the guidelines on the journals website. </a:t>
            </a:r>
          </a:p>
        </p:txBody>
      </p:sp>
    </p:spTree>
    <p:extLst>
      <p:ext uri="{BB962C8B-B14F-4D97-AF65-F5344CB8AC3E}">
        <p14:creationId xmlns:p14="http://schemas.microsoft.com/office/powerpoint/2010/main" val="10598577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smtClean="0"/>
              <a:t>Why are Journals Important?</a:t>
            </a:r>
          </a:p>
        </p:txBody>
      </p:sp>
      <p:sp>
        <p:nvSpPr>
          <p:cNvPr id="12291" name="Rectangle 3"/>
          <p:cNvSpPr>
            <a:spLocks noGrp="1" noChangeArrowheads="1"/>
          </p:cNvSpPr>
          <p:nvPr>
            <p:ph type="body" idx="1"/>
          </p:nvPr>
        </p:nvSpPr>
        <p:spPr/>
        <p:txBody>
          <a:bodyPr>
            <a:normAutofit/>
          </a:bodyPr>
          <a:lstStyle/>
          <a:p>
            <a:pPr lvl="1" eaLnBrk="1" hangingPunct="1"/>
            <a:r>
              <a:rPr lang="en-GB" altLang="en-US" sz="2400" dirty="0"/>
              <a:t>Considered the “Strongest” Sources. </a:t>
            </a:r>
          </a:p>
          <a:p>
            <a:pPr lvl="2" eaLnBrk="1" hangingPunct="1"/>
            <a:r>
              <a:rPr lang="en-GB" altLang="en-US" dirty="0"/>
              <a:t>Not all articles without criticism. </a:t>
            </a:r>
          </a:p>
          <a:p>
            <a:pPr eaLnBrk="1" hangingPunct="1"/>
            <a:r>
              <a:rPr lang="en-GB" altLang="en-US" sz="2800" dirty="0"/>
              <a:t>Text books are not peer reviewed. </a:t>
            </a:r>
          </a:p>
          <a:p>
            <a:pPr lvl="1" eaLnBrk="1" hangingPunct="1"/>
            <a:r>
              <a:rPr lang="en-GB" altLang="en-US" sz="2400" dirty="0"/>
              <a:t>Although some edited books are. </a:t>
            </a:r>
          </a:p>
          <a:p>
            <a:pPr eaLnBrk="1" hangingPunct="1"/>
            <a:endParaRPr lang="en-GB" altLang="en-US" sz="2800" dirty="0"/>
          </a:p>
          <a:p>
            <a:pPr eaLnBrk="1" hangingPunct="1"/>
            <a:r>
              <a:rPr lang="en-GB" altLang="en-US" sz="2800" dirty="0"/>
              <a:t>Most up to date information. We get to hear about the latest research on a specific topic</a:t>
            </a:r>
            <a:r>
              <a:rPr lang="en-GB" altLang="en-US" sz="2800" dirty="0" smtClean="0"/>
              <a:t>.</a:t>
            </a:r>
            <a:endParaRPr lang="en-GB" altLang="en-US" sz="2800" dirty="0"/>
          </a:p>
        </p:txBody>
      </p:sp>
    </p:spTree>
    <p:extLst>
      <p:ext uri="{BB962C8B-B14F-4D97-AF65-F5344CB8AC3E}">
        <p14:creationId xmlns:p14="http://schemas.microsoft.com/office/powerpoint/2010/main" val="24381029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smtClean="0"/>
              <a:t>What is in a Journal Article. </a:t>
            </a:r>
          </a:p>
        </p:txBody>
      </p:sp>
      <p:sp>
        <p:nvSpPr>
          <p:cNvPr id="13315" name="Rectangle 3"/>
          <p:cNvSpPr>
            <a:spLocks noGrp="1" noChangeArrowheads="1"/>
          </p:cNvSpPr>
          <p:nvPr>
            <p:ph type="body" idx="1"/>
          </p:nvPr>
        </p:nvSpPr>
        <p:spPr>
          <a:xfrm>
            <a:off x="1905001" y="1600200"/>
            <a:ext cx="8305799" cy="5105400"/>
          </a:xfrm>
        </p:spPr>
        <p:txBody>
          <a:bodyPr>
            <a:normAutofit fontScale="77500" lnSpcReduction="20000"/>
          </a:bodyPr>
          <a:lstStyle/>
          <a:p>
            <a:endParaRPr lang="en-GB" altLang="en-US" sz="2800" dirty="0"/>
          </a:p>
          <a:p>
            <a:r>
              <a:rPr lang="en-GB" altLang="en-US" sz="2800" dirty="0"/>
              <a:t>Title &amp; Author/s</a:t>
            </a:r>
          </a:p>
          <a:p>
            <a:pPr lvl="1" eaLnBrk="1" hangingPunct="1"/>
            <a:r>
              <a:rPr lang="en-GB" altLang="en-US" dirty="0" smtClean="0"/>
              <a:t>What the article is</a:t>
            </a:r>
          </a:p>
          <a:p>
            <a:pPr eaLnBrk="1" hangingPunct="1"/>
            <a:r>
              <a:rPr lang="en-GB" altLang="en-US" sz="2800" dirty="0"/>
              <a:t>Abstract / Summary</a:t>
            </a:r>
          </a:p>
          <a:p>
            <a:pPr lvl="1" eaLnBrk="1" hangingPunct="1"/>
            <a:r>
              <a:rPr lang="en-GB" altLang="en-US" dirty="0" smtClean="0"/>
              <a:t>Very briefly summarises the whole article.</a:t>
            </a:r>
          </a:p>
          <a:p>
            <a:pPr marL="301943" lvl="1" indent="0">
              <a:buNone/>
            </a:pPr>
            <a:endParaRPr lang="en-GB" altLang="en-US" dirty="0" smtClean="0"/>
          </a:p>
          <a:p>
            <a:r>
              <a:rPr lang="en-GB" altLang="en-US" sz="2800" dirty="0"/>
              <a:t>Introduction</a:t>
            </a:r>
          </a:p>
          <a:p>
            <a:pPr lvl="1"/>
            <a:r>
              <a:rPr lang="en-GB" altLang="en-US" dirty="0"/>
              <a:t>Introduces the topic of the article completely </a:t>
            </a:r>
          </a:p>
          <a:p>
            <a:pPr lvl="1"/>
            <a:r>
              <a:rPr lang="en-GB" altLang="en-US" dirty="0"/>
              <a:t>What the article contributes to existing knowledge on the topic</a:t>
            </a:r>
          </a:p>
          <a:p>
            <a:pPr lvl="1"/>
            <a:r>
              <a:rPr lang="en-GB" altLang="en-US" dirty="0"/>
              <a:t>Review of Literature</a:t>
            </a:r>
          </a:p>
          <a:p>
            <a:pPr lvl="1"/>
            <a:r>
              <a:rPr lang="en-GB" altLang="en-US" dirty="0"/>
              <a:t>Hypothesis</a:t>
            </a:r>
          </a:p>
          <a:p>
            <a:pPr lvl="1"/>
            <a:endParaRPr lang="en-GB" altLang="en-US" dirty="0"/>
          </a:p>
          <a:p>
            <a:r>
              <a:rPr lang="en-GB" altLang="en-US" sz="2800" dirty="0"/>
              <a:t>Methods and Data</a:t>
            </a:r>
          </a:p>
          <a:p>
            <a:pPr lvl="1"/>
            <a:r>
              <a:rPr lang="en-GB" altLang="en-US" dirty="0"/>
              <a:t>How did the Author’s go about answering the question </a:t>
            </a:r>
          </a:p>
          <a:p>
            <a:pPr lvl="1"/>
            <a:r>
              <a:rPr lang="en-GB" altLang="en-US" dirty="0"/>
              <a:t>Sample</a:t>
            </a:r>
          </a:p>
          <a:p>
            <a:pPr lvl="1"/>
            <a:r>
              <a:rPr lang="en-GB" altLang="en-US" dirty="0"/>
              <a:t>Methods Used</a:t>
            </a:r>
          </a:p>
          <a:p>
            <a:pPr lvl="1"/>
            <a:r>
              <a:rPr lang="en-GB" altLang="en-US" dirty="0"/>
              <a:t>What Analysis</a:t>
            </a:r>
          </a:p>
          <a:p>
            <a:pPr lvl="1"/>
            <a:r>
              <a:rPr lang="en-GB" altLang="en-US" dirty="0"/>
              <a:t>Procedure</a:t>
            </a:r>
          </a:p>
          <a:p>
            <a:pPr lvl="1" eaLnBrk="1" hangingPunct="1"/>
            <a:endParaRPr lang="en-GB" altLang="en-US" dirty="0" smtClean="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0" y="1447800"/>
            <a:ext cx="1828800" cy="2407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50591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smtClean="0"/>
              <a:t>What is in a Journal Article.</a:t>
            </a:r>
          </a:p>
        </p:txBody>
      </p:sp>
      <p:sp>
        <p:nvSpPr>
          <p:cNvPr id="15363" name="Rectangle 3"/>
          <p:cNvSpPr>
            <a:spLocks noGrp="1" noChangeArrowheads="1"/>
          </p:cNvSpPr>
          <p:nvPr>
            <p:ph type="body" idx="1"/>
          </p:nvPr>
        </p:nvSpPr>
        <p:spPr>
          <a:xfrm>
            <a:off x="1905001" y="1905000"/>
            <a:ext cx="8458199" cy="4572000"/>
          </a:xfrm>
        </p:spPr>
        <p:txBody>
          <a:bodyPr>
            <a:normAutofit lnSpcReduction="10000"/>
          </a:bodyPr>
          <a:lstStyle/>
          <a:p>
            <a:pPr eaLnBrk="1" hangingPunct="1">
              <a:lnSpc>
                <a:spcPct val="80000"/>
              </a:lnSpc>
            </a:pPr>
            <a:r>
              <a:rPr lang="en-GB" altLang="en-US" dirty="0"/>
              <a:t>Results and Analysis</a:t>
            </a:r>
          </a:p>
          <a:p>
            <a:pPr lvl="1" eaLnBrk="1" hangingPunct="1">
              <a:lnSpc>
                <a:spcPct val="80000"/>
              </a:lnSpc>
            </a:pPr>
            <a:r>
              <a:rPr lang="en-GB" altLang="en-US" sz="2000" dirty="0"/>
              <a:t>What were the findings? </a:t>
            </a:r>
          </a:p>
          <a:p>
            <a:pPr lvl="1" eaLnBrk="1" hangingPunct="1">
              <a:lnSpc>
                <a:spcPct val="80000"/>
              </a:lnSpc>
            </a:pPr>
            <a:r>
              <a:rPr lang="en-GB" altLang="en-US" sz="2000" dirty="0"/>
              <a:t>Tables and Graphs</a:t>
            </a:r>
          </a:p>
          <a:p>
            <a:pPr lvl="1" eaLnBrk="1" hangingPunct="1">
              <a:lnSpc>
                <a:spcPct val="80000"/>
              </a:lnSpc>
            </a:pPr>
            <a:r>
              <a:rPr lang="en-GB" altLang="en-US" sz="2000" dirty="0"/>
              <a:t>Were Findings Significant?</a:t>
            </a:r>
          </a:p>
          <a:p>
            <a:pPr eaLnBrk="1" hangingPunct="1">
              <a:lnSpc>
                <a:spcPct val="80000"/>
              </a:lnSpc>
            </a:pPr>
            <a:r>
              <a:rPr lang="en-GB" altLang="en-US" dirty="0"/>
              <a:t>Discussion </a:t>
            </a:r>
          </a:p>
          <a:p>
            <a:pPr lvl="1" eaLnBrk="1" hangingPunct="1">
              <a:lnSpc>
                <a:spcPct val="80000"/>
              </a:lnSpc>
            </a:pPr>
            <a:r>
              <a:rPr lang="en-GB" altLang="en-US" sz="2000" dirty="0"/>
              <a:t>What the results mean </a:t>
            </a:r>
          </a:p>
          <a:p>
            <a:pPr lvl="1" eaLnBrk="1" hangingPunct="1">
              <a:lnSpc>
                <a:spcPct val="80000"/>
              </a:lnSpc>
            </a:pPr>
            <a:r>
              <a:rPr lang="en-GB" altLang="en-US" sz="2000" dirty="0"/>
              <a:t>How do the findings contribute to knowledge?</a:t>
            </a:r>
          </a:p>
          <a:p>
            <a:pPr lvl="1" eaLnBrk="1" hangingPunct="1">
              <a:lnSpc>
                <a:spcPct val="80000"/>
              </a:lnSpc>
            </a:pPr>
            <a:r>
              <a:rPr lang="en-GB" altLang="en-US" sz="2000" dirty="0"/>
              <a:t>Are Hypothesis supported or rejected?</a:t>
            </a:r>
          </a:p>
          <a:p>
            <a:pPr lvl="1" eaLnBrk="1" hangingPunct="1">
              <a:lnSpc>
                <a:spcPct val="80000"/>
              </a:lnSpc>
            </a:pPr>
            <a:r>
              <a:rPr lang="en-GB" altLang="en-US" sz="2000" dirty="0"/>
              <a:t>Problems with Study </a:t>
            </a:r>
          </a:p>
          <a:p>
            <a:pPr eaLnBrk="1" hangingPunct="1">
              <a:lnSpc>
                <a:spcPct val="80000"/>
              </a:lnSpc>
            </a:pPr>
            <a:r>
              <a:rPr lang="en-GB" altLang="en-US" dirty="0"/>
              <a:t>Conclusion</a:t>
            </a:r>
          </a:p>
          <a:p>
            <a:pPr lvl="1" eaLnBrk="1" hangingPunct="1">
              <a:lnSpc>
                <a:spcPct val="80000"/>
              </a:lnSpc>
            </a:pPr>
            <a:r>
              <a:rPr lang="en-GB" altLang="en-US" sz="2000" dirty="0"/>
              <a:t>Importance of research</a:t>
            </a:r>
          </a:p>
          <a:p>
            <a:pPr lvl="1" eaLnBrk="1" hangingPunct="1">
              <a:lnSpc>
                <a:spcPct val="80000"/>
              </a:lnSpc>
            </a:pPr>
            <a:r>
              <a:rPr lang="en-GB" altLang="en-US" sz="2000" dirty="0"/>
              <a:t>Future research</a:t>
            </a:r>
          </a:p>
          <a:p>
            <a:pPr eaLnBrk="1" hangingPunct="1">
              <a:lnSpc>
                <a:spcPct val="80000"/>
              </a:lnSpc>
            </a:pPr>
            <a:r>
              <a:rPr lang="en-GB" altLang="en-US" dirty="0"/>
              <a:t>References</a:t>
            </a:r>
          </a:p>
          <a:p>
            <a:pPr eaLnBrk="1" hangingPunct="1">
              <a:lnSpc>
                <a:spcPct val="80000"/>
              </a:lnSpc>
            </a:pPr>
            <a:r>
              <a:rPr lang="en-GB" altLang="en-US" dirty="0" smtClean="0"/>
              <a:t>Appendices</a:t>
            </a:r>
            <a:endParaRPr lang="en-GB" alt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5573" y="2133600"/>
            <a:ext cx="2514600" cy="3310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73417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dirty="0" smtClean="0"/>
              <a:t>Critical Review</a:t>
            </a:r>
          </a:p>
        </p:txBody>
      </p:sp>
      <p:sp>
        <p:nvSpPr>
          <p:cNvPr id="16387" name="Rectangle 3"/>
          <p:cNvSpPr>
            <a:spLocks noGrp="1" noChangeArrowheads="1"/>
          </p:cNvSpPr>
          <p:nvPr>
            <p:ph type="body" idx="1"/>
          </p:nvPr>
        </p:nvSpPr>
        <p:spPr>
          <a:xfrm>
            <a:off x="1536701" y="2451100"/>
            <a:ext cx="8458199" cy="4152900"/>
          </a:xfrm>
        </p:spPr>
        <p:txBody>
          <a:bodyPr>
            <a:normAutofit lnSpcReduction="10000"/>
          </a:bodyPr>
          <a:lstStyle/>
          <a:p>
            <a:pPr eaLnBrk="1" hangingPunct="1">
              <a:lnSpc>
                <a:spcPct val="80000"/>
              </a:lnSpc>
            </a:pPr>
            <a:r>
              <a:rPr lang="en-GB" altLang="en-US" sz="2500" dirty="0"/>
              <a:t>Critical thinking is a vital skill for a </a:t>
            </a:r>
            <a:r>
              <a:rPr lang="en-GB" altLang="en-US" sz="2500" dirty="0" smtClean="0"/>
              <a:t>Youth Work</a:t>
            </a:r>
            <a:r>
              <a:rPr lang="en-GB" altLang="en-US" sz="2500" dirty="0" smtClean="0"/>
              <a:t> student</a:t>
            </a:r>
            <a:endParaRPr lang="en-GB" altLang="en-US" sz="2500" dirty="0"/>
          </a:p>
          <a:p>
            <a:pPr lvl="1" eaLnBrk="1" hangingPunct="1">
              <a:lnSpc>
                <a:spcPct val="80000"/>
              </a:lnSpc>
            </a:pPr>
            <a:r>
              <a:rPr lang="en-GB" altLang="en-US" sz="2400" dirty="0"/>
              <a:t>Not just ‘slating’ an article</a:t>
            </a:r>
          </a:p>
          <a:p>
            <a:pPr lvl="1" eaLnBrk="1" hangingPunct="1">
              <a:lnSpc>
                <a:spcPct val="80000"/>
              </a:lnSpc>
            </a:pPr>
            <a:r>
              <a:rPr lang="en-GB" altLang="en-US" sz="2400" dirty="0"/>
              <a:t>Highlight the positive too</a:t>
            </a:r>
          </a:p>
          <a:p>
            <a:pPr lvl="1" eaLnBrk="1" hangingPunct="1">
              <a:lnSpc>
                <a:spcPct val="80000"/>
              </a:lnSpc>
            </a:pPr>
            <a:r>
              <a:rPr lang="en-GB" altLang="en-US" sz="2400" dirty="0"/>
              <a:t>Present negative points in a constructive and professional way</a:t>
            </a:r>
          </a:p>
          <a:p>
            <a:pPr lvl="2" eaLnBrk="1" hangingPunct="1">
              <a:lnSpc>
                <a:spcPct val="80000"/>
              </a:lnSpc>
            </a:pPr>
            <a:r>
              <a:rPr lang="en-GB" altLang="en-US" dirty="0"/>
              <a:t>Imagine you’re reviewing papers for a journal – a paper has faults which you need to point out, but you also need to say </a:t>
            </a:r>
            <a:r>
              <a:rPr lang="en-GB" altLang="en-US" i="1" dirty="0"/>
              <a:t>how</a:t>
            </a:r>
            <a:r>
              <a:rPr lang="en-GB" altLang="en-US" dirty="0"/>
              <a:t> it could be better…</a:t>
            </a:r>
          </a:p>
          <a:p>
            <a:pPr lvl="2" eaLnBrk="1" hangingPunct="1">
              <a:lnSpc>
                <a:spcPct val="80000"/>
              </a:lnSpc>
            </a:pPr>
            <a:r>
              <a:rPr lang="en-GB" altLang="en-US" dirty="0"/>
              <a:t>You have to leave the author with the will to carry on!! </a:t>
            </a:r>
          </a:p>
          <a:p>
            <a:pPr lvl="2" eaLnBrk="1" hangingPunct="1">
              <a:lnSpc>
                <a:spcPct val="80000"/>
              </a:lnSpc>
            </a:pPr>
            <a:r>
              <a:rPr lang="en-GB" altLang="en-US" dirty="0"/>
              <a:t>Also remember that if the paper is published in a peer reviewed experts’ have agreed that the paper is good enough to be published. It doesn’t mean it’s perfect necessarily but does mean that it isn’t hopeless!! </a:t>
            </a:r>
          </a:p>
          <a:p>
            <a:pPr lvl="2" eaLnBrk="1" hangingPunct="1">
              <a:lnSpc>
                <a:spcPct val="80000"/>
              </a:lnSpc>
            </a:pPr>
            <a:r>
              <a:rPr lang="en-GB" altLang="en-US" dirty="0"/>
              <a:t>But also, some journals are better than others and more reputable ones have higher standards. </a:t>
            </a:r>
          </a:p>
          <a:p>
            <a:pPr eaLnBrk="1" hangingPunct="1">
              <a:lnSpc>
                <a:spcPct val="80000"/>
              </a:lnSpc>
            </a:pPr>
            <a:endParaRPr lang="en-GB" altLang="en-US" sz="2800" dirty="0"/>
          </a:p>
        </p:txBody>
      </p:sp>
    </p:spTree>
    <p:extLst>
      <p:ext uri="{BB962C8B-B14F-4D97-AF65-F5344CB8AC3E}">
        <p14:creationId xmlns:p14="http://schemas.microsoft.com/office/powerpoint/2010/main" val="25099622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endParaRPr lang="en-US" altLang="en-US" dirty="0" smtClean="0"/>
          </a:p>
        </p:txBody>
      </p:sp>
      <p:sp>
        <p:nvSpPr>
          <p:cNvPr id="17411" name="Rectangle 3"/>
          <p:cNvSpPr>
            <a:spLocks noGrp="1" noChangeArrowheads="1"/>
          </p:cNvSpPr>
          <p:nvPr>
            <p:ph type="body" idx="1"/>
          </p:nvPr>
        </p:nvSpPr>
        <p:spPr>
          <a:xfrm>
            <a:off x="1866900" y="2335593"/>
            <a:ext cx="8458199" cy="4525963"/>
          </a:xfrm>
        </p:spPr>
        <p:txBody>
          <a:bodyPr>
            <a:normAutofit/>
          </a:bodyPr>
          <a:lstStyle/>
          <a:p>
            <a:pPr eaLnBrk="1" hangingPunct="1">
              <a:lnSpc>
                <a:spcPct val="80000"/>
              </a:lnSpc>
            </a:pPr>
            <a:r>
              <a:rPr lang="en-GB" altLang="en-US" dirty="0"/>
              <a:t>Are the researchers over-stating their results?</a:t>
            </a:r>
          </a:p>
          <a:p>
            <a:pPr eaLnBrk="1" hangingPunct="1">
              <a:lnSpc>
                <a:spcPct val="80000"/>
              </a:lnSpc>
            </a:pPr>
            <a:r>
              <a:rPr lang="en-GB" altLang="en-US" dirty="0"/>
              <a:t>What aren’t they telling you? </a:t>
            </a:r>
          </a:p>
          <a:p>
            <a:pPr lvl="1" eaLnBrk="1" hangingPunct="1">
              <a:lnSpc>
                <a:spcPct val="80000"/>
              </a:lnSpc>
            </a:pPr>
            <a:r>
              <a:rPr lang="en-GB" altLang="en-US" sz="2000" dirty="0"/>
              <a:t>e.g., how many people dropped out of their study and why?</a:t>
            </a:r>
          </a:p>
          <a:p>
            <a:pPr eaLnBrk="1" hangingPunct="1">
              <a:lnSpc>
                <a:spcPct val="80000"/>
              </a:lnSpc>
            </a:pPr>
            <a:r>
              <a:rPr lang="en-GB" altLang="en-US" dirty="0"/>
              <a:t>Is there another explanation for the results they’ve found?</a:t>
            </a:r>
          </a:p>
          <a:p>
            <a:pPr lvl="1" eaLnBrk="1" hangingPunct="1">
              <a:lnSpc>
                <a:spcPct val="80000"/>
              </a:lnSpc>
            </a:pPr>
            <a:r>
              <a:rPr lang="en-GB" altLang="en-US" sz="2000" dirty="0"/>
              <a:t>e.g., confounding variables not measured</a:t>
            </a:r>
          </a:p>
          <a:p>
            <a:pPr eaLnBrk="1" hangingPunct="1">
              <a:lnSpc>
                <a:spcPct val="80000"/>
              </a:lnSpc>
            </a:pPr>
            <a:r>
              <a:rPr lang="en-GB" altLang="en-US" dirty="0"/>
              <a:t>So what? </a:t>
            </a:r>
          </a:p>
          <a:p>
            <a:pPr lvl="1" eaLnBrk="1" hangingPunct="1">
              <a:lnSpc>
                <a:spcPct val="80000"/>
              </a:lnSpc>
            </a:pPr>
            <a:r>
              <a:rPr lang="en-GB" altLang="en-US" sz="2000" dirty="0"/>
              <a:t>Why should we care about this research? </a:t>
            </a:r>
          </a:p>
          <a:p>
            <a:pPr lvl="1" eaLnBrk="1" hangingPunct="1">
              <a:lnSpc>
                <a:spcPct val="80000"/>
              </a:lnSpc>
            </a:pPr>
            <a:r>
              <a:rPr lang="en-GB" altLang="en-US" sz="2000" dirty="0"/>
              <a:t>What does it actually contribute to our knowledge or to improving anything for anybody in the real world? </a:t>
            </a:r>
          </a:p>
          <a:p>
            <a:pPr lvl="1" eaLnBrk="1" hangingPunct="1">
              <a:lnSpc>
                <a:spcPct val="80000"/>
              </a:lnSpc>
            </a:pPr>
            <a:r>
              <a:rPr lang="en-GB" altLang="en-US" sz="2000" dirty="0"/>
              <a:t>How might it contribute in the future? </a:t>
            </a:r>
          </a:p>
          <a:p>
            <a:pPr eaLnBrk="1" hangingPunct="1">
              <a:lnSpc>
                <a:spcPct val="80000"/>
              </a:lnSpc>
            </a:pPr>
            <a:r>
              <a:rPr lang="en-GB" altLang="en-US" dirty="0"/>
              <a:t>Could you do it better? </a:t>
            </a:r>
          </a:p>
          <a:p>
            <a:pPr lvl="1" eaLnBrk="1" hangingPunct="1">
              <a:lnSpc>
                <a:spcPct val="80000"/>
              </a:lnSpc>
            </a:pPr>
            <a:r>
              <a:rPr lang="en-GB" altLang="en-US" sz="2000" dirty="0"/>
              <a:t>Think of sensible alternatives for methods, analyses</a:t>
            </a:r>
          </a:p>
          <a:p>
            <a:pPr lvl="1" eaLnBrk="1" hangingPunct="1">
              <a:lnSpc>
                <a:spcPct val="80000"/>
              </a:lnSpc>
            </a:pPr>
            <a:r>
              <a:rPr lang="en-GB" altLang="en-US" sz="2000" dirty="0"/>
              <a:t>Think of alternative explanations for the results  </a:t>
            </a:r>
          </a:p>
          <a:p>
            <a:pPr eaLnBrk="1" hangingPunct="1">
              <a:lnSpc>
                <a:spcPct val="80000"/>
              </a:lnSpc>
            </a:pPr>
            <a:endParaRPr lang="en-GB" altLang="en-US" dirty="0"/>
          </a:p>
        </p:txBody>
      </p:sp>
    </p:spTree>
    <p:extLst>
      <p:ext uri="{BB962C8B-B14F-4D97-AF65-F5344CB8AC3E}">
        <p14:creationId xmlns:p14="http://schemas.microsoft.com/office/powerpoint/2010/main" val="17941195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dirty="0" smtClean="0"/>
              <a:t>Journal Review Tips</a:t>
            </a:r>
          </a:p>
        </p:txBody>
      </p:sp>
      <p:sp>
        <p:nvSpPr>
          <p:cNvPr id="18435"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Read the paper through a couple of times – THOROUGHLY!</a:t>
            </a:r>
          </a:p>
          <a:p>
            <a:pPr lvl="1" eaLnBrk="1" hangingPunct="1">
              <a:lnSpc>
                <a:spcPct val="90000"/>
              </a:lnSpc>
            </a:pPr>
            <a:r>
              <a:rPr lang="en-GB" altLang="en-US" sz="2400" dirty="0"/>
              <a:t>Look at the statistics, figures and tables as well as the text</a:t>
            </a:r>
          </a:p>
          <a:p>
            <a:pPr lvl="1" eaLnBrk="1" hangingPunct="1">
              <a:lnSpc>
                <a:spcPct val="90000"/>
              </a:lnSpc>
            </a:pPr>
            <a:r>
              <a:rPr lang="en-GB" altLang="en-US" sz="2400" dirty="0"/>
              <a:t>As you read, jot down comments and thoughts in the margins of the paper</a:t>
            </a:r>
          </a:p>
          <a:p>
            <a:pPr eaLnBrk="1" hangingPunct="1">
              <a:lnSpc>
                <a:spcPct val="90000"/>
              </a:lnSpc>
            </a:pPr>
            <a:r>
              <a:rPr lang="en-GB" altLang="en-US" sz="2800" dirty="0"/>
              <a:t>Be prepared to do some extra work here</a:t>
            </a:r>
          </a:p>
          <a:p>
            <a:pPr lvl="1" eaLnBrk="1" hangingPunct="1">
              <a:lnSpc>
                <a:spcPct val="90000"/>
              </a:lnSpc>
            </a:pPr>
            <a:r>
              <a:rPr lang="en-GB" altLang="en-US" sz="2400" dirty="0"/>
              <a:t>If you don’t know about a theory, method, statistic, debate etc., that the authors mention, FIND OUT!!! </a:t>
            </a:r>
          </a:p>
          <a:p>
            <a:pPr lvl="1" eaLnBrk="1" hangingPunct="1">
              <a:lnSpc>
                <a:spcPct val="90000"/>
              </a:lnSpc>
            </a:pPr>
            <a:r>
              <a:rPr lang="en-GB" altLang="en-US" sz="2400" dirty="0"/>
              <a:t>Keep a separate ‘to-do’ list if you don’t have the back up sources (e.g., stats book) to hand </a:t>
            </a:r>
          </a:p>
          <a:p>
            <a:pPr eaLnBrk="1" hangingPunct="1">
              <a:lnSpc>
                <a:spcPct val="90000"/>
              </a:lnSpc>
            </a:pPr>
            <a:endParaRPr lang="en-GB" altLang="en-US" sz="2800" dirty="0"/>
          </a:p>
        </p:txBody>
      </p:sp>
    </p:spTree>
    <p:extLst>
      <p:ext uri="{BB962C8B-B14F-4D97-AF65-F5344CB8AC3E}">
        <p14:creationId xmlns:p14="http://schemas.microsoft.com/office/powerpoint/2010/main" val="28905816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pPr eaLnBrk="1" hangingPunct="1"/>
            <a:r>
              <a:rPr lang="en-GB" altLang="en-US" dirty="0" smtClean="0"/>
              <a:t>When Considering / Critiquing a Journal Article. </a:t>
            </a:r>
          </a:p>
        </p:txBody>
      </p:sp>
      <p:sp>
        <p:nvSpPr>
          <p:cNvPr id="19459" name="Rectangle 3"/>
          <p:cNvSpPr>
            <a:spLocks noGrp="1" noChangeArrowheads="1"/>
          </p:cNvSpPr>
          <p:nvPr>
            <p:ph type="body" idx="1"/>
          </p:nvPr>
        </p:nvSpPr>
        <p:spPr/>
        <p:txBody>
          <a:bodyPr/>
          <a:lstStyle/>
          <a:p>
            <a:pPr eaLnBrk="1" hangingPunct="1">
              <a:lnSpc>
                <a:spcPct val="90000"/>
              </a:lnSpc>
            </a:pPr>
            <a:r>
              <a:rPr lang="en-GB" altLang="en-US" dirty="0" smtClean="0"/>
              <a:t>Consider all sections. </a:t>
            </a:r>
          </a:p>
          <a:p>
            <a:pPr eaLnBrk="1" hangingPunct="1">
              <a:lnSpc>
                <a:spcPct val="90000"/>
              </a:lnSpc>
            </a:pPr>
            <a:r>
              <a:rPr lang="en-GB" altLang="en-US" dirty="0" smtClean="0"/>
              <a:t>Some important questions to consider. </a:t>
            </a:r>
          </a:p>
          <a:p>
            <a:pPr lvl="1" eaLnBrk="1" hangingPunct="1">
              <a:lnSpc>
                <a:spcPct val="90000"/>
              </a:lnSpc>
            </a:pPr>
            <a:r>
              <a:rPr lang="en-GB" altLang="en-US" dirty="0" smtClean="0"/>
              <a:t>Does each section meet the requirements?</a:t>
            </a:r>
          </a:p>
          <a:p>
            <a:pPr lvl="1" eaLnBrk="1" hangingPunct="1">
              <a:lnSpc>
                <a:spcPct val="90000"/>
              </a:lnSpc>
            </a:pPr>
            <a:r>
              <a:rPr lang="en-GB" altLang="en-US" dirty="0" smtClean="0"/>
              <a:t>Does the research question covers a “gap” in the existing literature?</a:t>
            </a:r>
          </a:p>
          <a:p>
            <a:pPr lvl="1" eaLnBrk="1" hangingPunct="1">
              <a:lnSpc>
                <a:spcPct val="90000"/>
              </a:lnSpc>
            </a:pPr>
            <a:r>
              <a:rPr lang="en-GB" altLang="en-US" dirty="0" smtClean="0"/>
              <a:t>Consider the Sample Used – is it appropriate/wide enough to answer the question. </a:t>
            </a:r>
          </a:p>
          <a:p>
            <a:pPr lvl="1" eaLnBrk="1" hangingPunct="1">
              <a:lnSpc>
                <a:spcPct val="90000"/>
              </a:lnSpc>
            </a:pPr>
            <a:r>
              <a:rPr lang="en-GB" altLang="en-US" dirty="0" smtClean="0"/>
              <a:t>Consider the Methods (e.g. Are they appropriate for the study). </a:t>
            </a:r>
          </a:p>
        </p:txBody>
      </p:sp>
    </p:spTree>
    <p:extLst>
      <p:ext uri="{BB962C8B-B14F-4D97-AF65-F5344CB8AC3E}">
        <p14:creationId xmlns:p14="http://schemas.microsoft.com/office/powerpoint/2010/main" val="34935133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dirty="0" smtClean="0"/>
              <a:t>Abstract</a:t>
            </a:r>
          </a:p>
        </p:txBody>
      </p:sp>
      <p:sp>
        <p:nvSpPr>
          <p:cNvPr id="20483" name="Rectangle 3"/>
          <p:cNvSpPr>
            <a:spLocks noGrp="1" noChangeArrowheads="1"/>
          </p:cNvSpPr>
          <p:nvPr>
            <p:ph type="body" idx="1"/>
          </p:nvPr>
        </p:nvSpPr>
        <p:spPr/>
        <p:txBody>
          <a:bodyPr/>
          <a:lstStyle/>
          <a:p>
            <a:pPr eaLnBrk="1" hangingPunct="1">
              <a:lnSpc>
                <a:spcPct val="90000"/>
              </a:lnSpc>
            </a:pPr>
            <a:r>
              <a:rPr lang="en-GB" altLang="en-US" dirty="0"/>
              <a:t>Journals vary in terms of how they constrain the author – some want stats, others don’t, some have more stringent word limits than others</a:t>
            </a:r>
          </a:p>
          <a:p>
            <a:pPr lvl="1" eaLnBrk="1" hangingPunct="1">
              <a:lnSpc>
                <a:spcPct val="90000"/>
              </a:lnSpc>
            </a:pPr>
            <a:r>
              <a:rPr lang="en-GB" altLang="en-US" sz="2000" dirty="0"/>
              <a:t>If you’re unsure, look for the journal on the web and look for ‘guidelines for submissions’</a:t>
            </a:r>
          </a:p>
          <a:p>
            <a:pPr eaLnBrk="1" hangingPunct="1">
              <a:lnSpc>
                <a:spcPct val="90000"/>
              </a:lnSpc>
            </a:pPr>
            <a:r>
              <a:rPr lang="en-GB" altLang="en-US" dirty="0"/>
              <a:t>Now you’ve read the paper through once or twice, do you think on reflection the abstract fairly reflects the paper?</a:t>
            </a:r>
          </a:p>
          <a:p>
            <a:pPr lvl="1" eaLnBrk="1" hangingPunct="1">
              <a:lnSpc>
                <a:spcPct val="90000"/>
              </a:lnSpc>
            </a:pPr>
            <a:r>
              <a:rPr lang="en-GB" altLang="en-US" sz="2000" dirty="0"/>
              <a:t>If you were hunting for a paper on the web about this topic, would the abstract lead or </a:t>
            </a:r>
            <a:r>
              <a:rPr lang="en-GB" altLang="en-US" sz="2000" i="1" dirty="0"/>
              <a:t>mis</a:t>
            </a:r>
            <a:r>
              <a:rPr lang="en-GB" altLang="en-US" sz="2000" dirty="0"/>
              <a:t>lead you into reading it?</a:t>
            </a:r>
          </a:p>
          <a:p>
            <a:pPr lvl="1" eaLnBrk="1" hangingPunct="1">
              <a:lnSpc>
                <a:spcPct val="90000"/>
              </a:lnSpc>
            </a:pPr>
            <a:r>
              <a:rPr lang="en-GB" altLang="en-US" sz="2000" dirty="0"/>
              <a:t>Is the abstract vague or wrong about what was done, found, or concluded?</a:t>
            </a:r>
          </a:p>
          <a:p>
            <a:pPr lvl="1" eaLnBrk="1" hangingPunct="1">
              <a:lnSpc>
                <a:spcPct val="90000"/>
              </a:lnSpc>
            </a:pPr>
            <a:r>
              <a:rPr lang="en-GB" altLang="en-US" sz="2000" dirty="0"/>
              <a:t>Are the results over-stated?</a:t>
            </a:r>
          </a:p>
        </p:txBody>
      </p:sp>
    </p:spTree>
    <p:extLst>
      <p:ext uri="{BB962C8B-B14F-4D97-AF65-F5344CB8AC3E}">
        <p14:creationId xmlns:p14="http://schemas.microsoft.com/office/powerpoint/2010/main" val="17746970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dirty="0" smtClean="0"/>
              <a:t>Introduction</a:t>
            </a:r>
          </a:p>
        </p:txBody>
      </p:sp>
      <p:sp>
        <p:nvSpPr>
          <p:cNvPr id="21507"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Should summarise the literature on the topic</a:t>
            </a:r>
          </a:p>
          <a:p>
            <a:pPr lvl="1" eaLnBrk="1" hangingPunct="1">
              <a:lnSpc>
                <a:spcPct val="90000"/>
              </a:lnSpc>
            </a:pPr>
            <a:r>
              <a:rPr lang="en-GB" altLang="en-US" sz="2400" dirty="0"/>
              <a:t>Does this seem complete?</a:t>
            </a:r>
          </a:p>
          <a:p>
            <a:pPr lvl="2" eaLnBrk="1" hangingPunct="1">
              <a:lnSpc>
                <a:spcPct val="90000"/>
              </a:lnSpc>
            </a:pPr>
            <a:r>
              <a:rPr lang="en-GB" altLang="en-US" sz="2200" dirty="0"/>
              <a:t>Have they completely ignored opposing literature for example?</a:t>
            </a:r>
          </a:p>
          <a:p>
            <a:pPr lvl="1" eaLnBrk="1" hangingPunct="1">
              <a:lnSpc>
                <a:spcPct val="90000"/>
              </a:lnSpc>
            </a:pPr>
            <a:r>
              <a:rPr lang="en-GB" altLang="en-US" sz="2400" dirty="0"/>
              <a:t>Are their summaries of others’ work fair?</a:t>
            </a:r>
          </a:p>
          <a:p>
            <a:pPr lvl="1" eaLnBrk="1" hangingPunct="1">
              <a:lnSpc>
                <a:spcPct val="90000"/>
              </a:lnSpc>
            </a:pPr>
            <a:r>
              <a:rPr lang="en-GB" altLang="en-US" sz="2400" dirty="0"/>
              <a:t>Read one or two key papers if you don’t know anything about the area</a:t>
            </a:r>
          </a:p>
          <a:p>
            <a:pPr eaLnBrk="1" hangingPunct="1">
              <a:lnSpc>
                <a:spcPct val="90000"/>
              </a:lnSpc>
            </a:pPr>
            <a:r>
              <a:rPr lang="en-GB" altLang="en-US" sz="2800" dirty="0"/>
              <a:t>Does their research question follow logically on from the other literature?</a:t>
            </a:r>
          </a:p>
          <a:p>
            <a:pPr eaLnBrk="1" hangingPunct="1">
              <a:lnSpc>
                <a:spcPct val="90000"/>
              </a:lnSpc>
            </a:pPr>
            <a:r>
              <a:rPr lang="en-GB" altLang="en-US" sz="2800" dirty="0"/>
              <a:t>Are their aims and hypotheses outlined clearly towards the end of the introduction?</a:t>
            </a:r>
          </a:p>
          <a:p>
            <a:pPr eaLnBrk="1" hangingPunct="1">
              <a:lnSpc>
                <a:spcPct val="90000"/>
              </a:lnSpc>
            </a:pPr>
            <a:endParaRPr lang="en-GB" altLang="en-US" sz="2800" dirty="0"/>
          </a:p>
        </p:txBody>
      </p:sp>
    </p:spTree>
    <p:extLst>
      <p:ext uri="{BB962C8B-B14F-4D97-AF65-F5344CB8AC3E}">
        <p14:creationId xmlns:p14="http://schemas.microsoft.com/office/powerpoint/2010/main" val="25786292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smtClean="0"/>
              <a:t>Methods</a:t>
            </a:r>
          </a:p>
        </p:txBody>
      </p:sp>
      <p:sp>
        <p:nvSpPr>
          <p:cNvPr id="22531" name="Rectangle 3"/>
          <p:cNvSpPr>
            <a:spLocks noGrp="1" noChangeArrowheads="1"/>
          </p:cNvSpPr>
          <p:nvPr>
            <p:ph type="body" idx="1"/>
          </p:nvPr>
        </p:nvSpPr>
        <p:spPr/>
        <p:txBody>
          <a:bodyPr>
            <a:normAutofit lnSpcReduction="10000"/>
          </a:bodyPr>
          <a:lstStyle/>
          <a:p>
            <a:pPr eaLnBrk="1" hangingPunct="1">
              <a:lnSpc>
                <a:spcPct val="80000"/>
              </a:lnSpc>
            </a:pPr>
            <a:r>
              <a:rPr lang="en-GB" altLang="en-US" sz="2800" dirty="0"/>
              <a:t>Is enough information supplied to replicate the experiment properly?</a:t>
            </a:r>
          </a:p>
          <a:p>
            <a:pPr eaLnBrk="1" hangingPunct="1">
              <a:lnSpc>
                <a:spcPct val="80000"/>
              </a:lnSpc>
            </a:pPr>
            <a:r>
              <a:rPr lang="en-GB" altLang="en-US" sz="2800" dirty="0"/>
              <a:t>Where are the participants from? </a:t>
            </a:r>
          </a:p>
          <a:p>
            <a:pPr lvl="1" eaLnBrk="1" hangingPunct="1">
              <a:lnSpc>
                <a:spcPct val="80000"/>
              </a:lnSpc>
            </a:pPr>
            <a:r>
              <a:rPr lang="en-GB" altLang="en-US" sz="2400" dirty="0"/>
              <a:t>Are they using students, patients, elderly people? Are these the ‘right’ people given what they want to find out? </a:t>
            </a:r>
          </a:p>
          <a:p>
            <a:pPr eaLnBrk="1" hangingPunct="1">
              <a:lnSpc>
                <a:spcPct val="80000"/>
              </a:lnSpc>
            </a:pPr>
            <a:r>
              <a:rPr lang="en-GB" altLang="en-US" sz="2800" dirty="0"/>
              <a:t>What are they actually measuring?</a:t>
            </a:r>
          </a:p>
          <a:p>
            <a:pPr lvl="1" eaLnBrk="1" hangingPunct="1">
              <a:lnSpc>
                <a:spcPct val="80000"/>
              </a:lnSpc>
            </a:pPr>
            <a:r>
              <a:rPr lang="en-GB" altLang="en-US" sz="2400" dirty="0"/>
              <a:t>Is it what they say they are measuring? e.g., if they’re looking at anxiety, are they including an anxiety measure? </a:t>
            </a:r>
          </a:p>
          <a:p>
            <a:pPr lvl="1" eaLnBrk="1" hangingPunct="1">
              <a:lnSpc>
                <a:spcPct val="80000"/>
              </a:lnSpc>
            </a:pPr>
            <a:r>
              <a:rPr lang="en-GB" altLang="en-US" sz="2400" dirty="0"/>
              <a:t>Is the measure an existing and reliable one? e.g., have they just ‘made up’ a few questions for the study that haven’t been used before?</a:t>
            </a:r>
          </a:p>
          <a:p>
            <a:pPr eaLnBrk="1" hangingPunct="1">
              <a:lnSpc>
                <a:spcPct val="80000"/>
              </a:lnSpc>
            </a:pPr>
            <a:endParaRPr lang="en-GB" altLang="en-US" sz="2800" dirty="0"/>
          </a:p>
        </p:txBody>
      </p:sp>
    </p:spTree>
    <p:extLst>
      <p:ext uri="{BB962C8B-B14F-4D97-AF65-F5344CB8AC3E}">
        <p14:creationId xmlns:p14="http://schemas.microsoft.com/office/powerpoint/2010/main" val="22804013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smtClean="0"/>
              <a:t>Methods (cont.). </a:t>
            </a:r>
          </a:p>
        </p:txBody>
      </p:sp>
      <p:sp>
        <p:nvSpPr>
          <p:cNvPr id="23555" name="Rectangle 3"/>
          <p:cNvSpPr>
            <a:spLocks noGrp="1" noChangeArrowheads="1"/>
          </p:cNvSpPr>
          <p:nvPr>
            <p:ph type="body" idx="1"/>
          </p:nvPr>
        </p:nvSpPr>
        <p:spPr/>
        <p:txBody>
          <a:bodyPr/>
          <a:lstStyle/>
          <a:p>
            <a:pPr eaLnBrk="1" hangingPunct="1">
              <a:lnSpc>
                <a:spcPct val="90000"/>
              </a:lnSpc>
            </a:pPr>
            <a:r>
              <a:rPr lang="en-GB" altLang="en-US" dirty="0"/>
              <a:t>Are the methods appropriate? </a:t>
            </a:r>
          </a:p>
          <a:p>
            <a:pPr lvl="1" eaLnBrk="1" hangingPunct="1">
              <a:lnSpc>
                <a:spcPct val="90000"/>
              </a:lnSpc>
            </a:pPr>
            <a:r>
              <a:rPr lang="en-GB" altLang="en-US" sz="2000" dirty="0" smtClean="0"/>
              <a:t>e.g.,. </a:t>
            </a:r>
            <a:r>
              <a:rPr lang="en-GB" altLang="en-US" sz="2000" dirty="0"/>
              <a:t>Measuring anxiety about taking a test AFTER it has taken place</a:t>
            </a:r>
          </a:p>
          <a:p>
            <a:pPr lvl="1" eaLnBrk="1" hangingPunct="1">
              <a:lnSpc>
                <a:spcPct val="90000"/>
              </a:lnSpc>
            </a:pPr>
            <a:r>
              <a:rPr lang="en-GB" altLang="en-US" sz="2000" dirty="0" smtClean="0"/>
              <a:t>Was </a:t>
            </a:r>
            <a:r>
              <a:rPr lang="en-GB" altLang="en-US" sz="2000" dirty="0"/>
              <a:t>there random assignment to conditions?</a:t>
            </a:r>
          </a:p>
          <a:p>
            <a:pPr eaLnBrk="1" hangingPunct="1">
              <a:lnSpc>
                <a:spcPct val="90000"/>
              </a:lnSpc>
            </a:pPr>
            <a:r>
              <a:rPr lang="en-GB" altLang="en-US" dirty="0"/>
              <a:t>Is there a more sensible way of running this study? </a:t>
            </a:r>
          </a:p>
          <a:p>
            <a:pPr lvl="1" eaLnBrk="1" hangingPunct="1">
              <a:lnSpc>
                <a:spcPct val="90000"/>
              </a:lnSpc>
            </a:pPr>
            <a:r>
              <a:rPr lang="en-GB" altLang="en-US" sz="2000" dirty="0"/>
              <a:t>e.g., if questionnaires are used, could </a:t>
            </a:r>
            <a:r>
              <a:rPr lang="en-GB" altLang="en-US" sz="2000" dirty="0" smtClean="0"/>
              <a:t>interviews focus studies, observations </a:t>
            </a:r>
            <a:r>
              <a:rPr lang="en-GB" altLang="en-US" sz="2000" dirty="0"/>
              <a:t>etc., be used instead of or as well as these?</a:t>
            </a:r>
          </a:p>
          <a:p>
            <a:pPr lvl="1" eaLnBrk="1" hangingPunct="1">
              <a:lnSpc>
                <a:spcPct val="90000"/>
              </a:lnSpc>
            </a:pPr>
            <a:r>
              <a:rPr lang="en-GB" altLang="en-US" sz="2000" dirty="0"/>
              <a:t>If so, why? What would it contribute to the value of the research?</a:t>
            </a:r>
          </a:p>
        </p:txBody>
      </p:sp>
    </p:spTree>
    <p:extLst>
      <p:ext uri="{BB962C8B-B14F-4D97-AF65-F5344CB8AC3E}">
        <p14:creationId xmlns:p14="http://schemas.microsoft.com/office/powerpoint/2010/main" val="5941277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smtClean="0"/>
              <a:t>Results</a:t>
            </a:r>
          </a:p>
        </p:txBody>
      </p:sp>
      <p:sp>
        <p:nvSpPr>
          <p:cNvPr id="24579" name="Rectangle 3"/>
          <p:cNvSpPr>
            <a:spLocks noGrp="1" noChangeArrowheads="1"/>
          </p:cNvSpPr>
          <p:nvPr>
            <p:ph type="body" idx="1"/>
          </p:nvPr>
        </p:nvSpPr>
        <p:spPr/>
        <p:txBody>
          <a:bodyPr>
            <a:normAutofit lnSpcReduction="10000"/>
          </a:bodyPr>
          <a:lstStyle/>
          <a:p>
            <a:pPr eaLnBrk="1" hangingPunct="1">
              <a:lnSpc>
                <a:spcPct val="80000"/>
              </a:lnSpc>
            </a:pPr>
            <a:r>
              <a:rPr lang="en-GB" altLang="en-US" dirty="0"/>
              <a:t>You MUST get into the habit of reading these!!! </a:t>
            </a:r>
          </a:p>
          <a:p>
            <a:pPr lvl="1" eaLnBrk="1" hangingPunct="1">
              <a:lnSpc>
                <a:spcPct val="80000"/>
              </a:lnSpc>
            </a:pPr>
            <a:r>
              <a:rPr lang="en-GB" altLang="en-US" sz="2000" dirty="0"/>
              <a:t>It gets easier with practice!! </a:t>
            </a:r>
          </a:p>
          <a:p>
            <a:pPr eaLnBrk="1" hangingPunct="1">
              <a:lnSpc>
                <a:spcPct val="80000"/>
              </a:lnSpc>
            </a:pPr>
            <a:r>
              <a:rPr lang="en-GB" altLang="en-US" dirty="0"/>
              <a:t>Results sections usually contain figures and/or tables</a:t>
            </a:r>
          </a:p>
          <a:p>
            <a:pPr eaLnBrk="1" hangingPunct="1">
              <a:lnSpc>
                <a:spcPct val="80000"/>
              </a:lnSpc>
            </a:pPr>
            <a:r>
              <a:rPr lang="en-GB" altLang="en-US" dirty="0"/>
              <a:t>They should also include some text explanation of what is shown in the tables or figures</a:t>
            </a:r>
          </a:p>
          <a:p>
            <a:pPr lvl="1" eaLnBrk="1" hangingPunct="1">
              <a:lnSpc>
                <a:spcPct val="80000"/>
              </a:lnSpc>
            </a:pPr>
            <a:r>
              <a:rPr lang="en-GB" altLang="en-US" sz="2000" dirty="0"/>
              <a:t>Generally draws out the key results</a:t>
            </a:r>
          </a:p>
          <a:p>
            <a:pPr eaLnBrk="1" hangingPunct="1">
              <a:lnSpc>
                <a:spcPct val="80000"/>
              </a:lnSpc>
            </a:pPr>
            <a:r>
              <a:rPr lang="en-GB" altLang="en-US" dirty="0"/>
              <a:t>Have they ignored non-significant results?</a:t>
            </a:r>
          </a:p>
          <a:p>
            <a:pPr eaLnBrk="1" hangingPunct="1">
              <a:lnSpc>
                <a:spcPct val="80000"/>
              </a:lnSpc>
            </a:pPr>
            <a:r>
              <a:rPr lang="en-GB" altLang="en-US" dirty="0"/>
              <a:t>Have they ignored results that oppose their hypotheses? </a:t>
            </a:r>
          </a:p>
          <a:p>
            <a:pPr lvl="1" eaLnBrk="1" hangingPunct="1">
              <a:lnSpc>
                <a:spcPct val="80000"/>
              </a:lnSpc>
            </a:pPr>
            <a:r>
              <a:rPr lang="en-GB" altLang="en-US" sz="2000" dirty="0"/>
              <a:t>e.g., if relationships are in opposite direction to that proposed or if something is worse/the same after an intervention than it was before!</a:t>
            </a:r>
          </a:p>
          <a:p>
            <a:pPr eaLnBrk="1" hangingPunct="1">
              <a:lnSpc>
                <a:spcPct val="80000"/>
              </a:lnSpc>
            </a:pPr>
            <a:r>
              <a:rPr lang="en-GB" altLang="en-US" dirty="0"/>
              <a:t>Do they talk about ‘trends’ as if they were significant results? </a:t>
            </a:r>
            <a:endParaRPr lang="en-GB" altLang="en-US" dirty="0" smtClean="0"/>
          </a:p>
          <a:p>
            <a:pPr marL="0" indent="0" eaLnBrk="1" hangingPunct="1">
              <a:lnSpc>
                <a:spcPct val="80000"/>
              </a:lnSpc>
              <a:buNone/>
            </a:pPr>
            <a:endParaRPr lang="en-GB" altLang="en-US" dirty="0"/>
          </a:p>
          <a:p>
            <a:pPr eaLnBrk="1" hangingPunct="1">
              <a:lnSpc>
                <a:spcPct val="80000"/>
              </a:lnSpc>
            </a:pPr>
            <a:endParaRPr lang="en-GB" altLang="en-US" dirty="0"/>
          </a:p>
        </p:txBody>
      </p:sp>
    </p:spTree>
    <p:extLst>
      <p:ext uri="{BB962C8B-B14F-4D97-AF65-F5344CB8AC3E}">
        <p14:creationId xmlns:p14="http://schemas.microsoft.com/office/powerpoint/2010/main" val="17902594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smtClean="0"/>
              <a:t>Results (cont.). </a:t>
            </a:r>
          </a:p>
        </p:txBody>
      </p:sp>
      <p:sp>
        <p:nvSpPr>
          <p:cNvPr id="25603" name="Rectangle 3"/>
          <p:cNvSpPr>
            <a:spLocks noGrp="1" noChangeArrowheads="1"/>
          </p:cNvSpPr>
          <p:nvPr>
            <p:ph type="body" idx="1"/>
          </p:nvPr>
        </p:nvSpPr>
        <p:spPr/>
        <p:txBody>
          <a:bodyPr>
            <a:normAutofit/>
          </a:bodyPr>
          <a:lstStyle/>
          <a:p>
            <a:pPr eaLnBrk="1" hangingPunct="1">
              <a:lnSpc>
                <a:spcPct val="90000"/>
              </a:lnSpc>
            </a:pPr>
            <a:r>
              <a:rPr lang="en-GB" altLang="en-US" dirty="0" smtClean="0"/>
              <a:t>Are </a:t>
            </a:r>
            <a:r>
              <a:rPr lang="en-GB" altLang="en-US" dirty="0"/>
              <a:t>tables and figures clear and labelled in such a way that you can easily find your way around them?</a:t>
            </a:r>
          </a:p>
          <a:p>
            <a:pPr eaLnBrk="1" hangingPunct="1">
              <a:lnSpc>
                <a:spcPct val="90000"/>
              </a:lnSpc>
            </a:pPr>
            <a:r>
              <a:rPr lang="en-GB" altLang="en-US" dirty="0"/>
              <a:t>Are you happy that the results answer the research question or support the hypothesis?  </a:t>
            </a:r>
          </a:p>
          <a:p>
            <a:pPr lvl="1" eaLnBrk="1" hangingPunct="1">
              <a:lnSpc>
                <a:spcPct val="90000"/>
              </a:lnSpc>
            </a:pPr>
            <a:r>
              <a:rPr lang="en-GB" altLang="en-US" sz="2000" dirty="0"/>
              <a:t>Think for yourself! </a:t>
            </a:r>
          </a:p>
          <a:p>
            <a:pPr lvl="1" eaLnBrk="1" hangingPunct="1">
              <a:lnSpc>
                <a:spcPct val="90000"/>
              </a:lnSpc>
            </a:pPr>
            <a:r>
              <a:rPr lang="en-GB" altLang="en-US" sz="2000" dirty="0"/>
              <a:t>If you have doubts, write them down and bear them in mind when you study the discussion, to see if the researchers deal with them there</a:t>
            </a:r>
          </a:p>
          <a:p>
            <a:pPr eaLnBrk="1" hangingPunct="1">
              <a:lnSpc>
                <a:spcPct val="90000"/>
              </a:lnSpc>
            </a:pPr>
            <a:endParaRPr lang="en-GB" altLang="en-US" dirty="0"/>
          </a:p>
        </p:txBody>
      </p:sp>
    </p:spTree>
    <p:extLst>
      <p:ext uri="{BB962C8B-B14F-4D97-AF65-F5344CB8AC3E}">
        <p14:creationId xmlns:p14="http://schemas.microsoft.com/office/powerpoint/2010/main" val="13480563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dirty="0" smtClean="0"/>
              <a:t>Discussion</a:t>
            </a:r>
          </a:p>
        </p:txBody>
      </p:sp>
      <p:sp>
        <p:nvSpPr>
          <p:cNvPr id="26627" name="Rectangle 3"/>
          <p:cNvSpPr>
            <a:spLocks noGrp="1" noChangeArrowheads="1"/>
          </p:cNvSpPr>
          <p:nvPr>
            <p:ph type="body" idx="1"/>
          </p:nvPr>
        </p:nvSpPr>
        <p:spPr/>
        <p:txBody>
          <a:bodyPr/>
          <a:lstStyle/>
          <a:p>
            <a:pPr eaLnBrk="1" hangingPunct="1">
              <a:lnSpc>
                <a:spcPct val="80000"/>
              </a:lnSpc>
            </a:pPr>
            <a:r>
              <a:rPr lang="en-GB" altLang="en-US" sz="2000" dirty="0"/>
              <a:t>Without simply repeating the results section, do the authors say clearly how the results do (not) support the hypotheses they stated in the introduction? </a:t>
            </a:r>
          </a:p>
          <a:p>
            <a:pPr eaLnBrk="1" hangingPunct="1">
              <a:lnSpc>
                <a:spcPct val="80000"/>
              </a:lnSpc>
            </a:pPr>
            <a:r>
              <a:rPr lang="en-GB" altLang="en-US" sz="2000" dirty="0"/>
              <a:t>Do they gloss over or ignore or over interpret certain results?</a:t>
            </a:r>
          </a:p>
          <a:p>
            <a:pPr lvl="1" eaLnBrk="1" hangingPunct="1">
              <a:lnSpc>
                <a:spcPct val="80000"/>
              </a:lnSpc>
            </a:pPr>
            <a:r>
              <a:rPr lang="en-GB" altLang="en-US" sz="2000" dirty="0" smtClean="0"/>
              <a:t>Do </a:t>
            </a:r>
            <a:r>
              <a:rPr lang="en-GB" altLang="en-US" sz="2000" dirty="0"/>
              <a:t>they only talk about supportive results and ignore the ones that don’t support their hypotheses? </a:t>
            </a:r>
          </a:p>
          <a:p>
            <a:pPr eaLnBrk="1" hangingPunct="1">
              <a:lnSpc>
                <a:spcPct val="80000"/>
              </a:lnSpc>
            </a:pPr>
            <a:r>
              <a:rPr lang="en-GB" altLang="en-US" sz="2000" dirty="0"/>
              <a:t>Do they relate their results back to the material they cover in the introduction and say how it contributes to the knowledge in this area? </a:t>
            </a:r>
          </a:p>
          <a:p>
            <a:pPr lvl="1" eaLnBrk="1" hangingPunct="1">
              <a:lnSpc>
                <a:spcPct val="80000"/>
              </a:lnSpc>
            </a:pPr>
            <a:r>
              <a:rPr lang="en-GB" altLang="en-US" sz="2000" dirty="0"/>
              <a:t>If it opposes previous findings, how do they explain it? </a:t>
            </a:r>
          </a:p>
          <a:p>
            <a:pPr lvl="1" eaLnBrk="1" hangingPunct="1">
              <a:lnSpc>
                <a:spcPct val="80000"/>
              </a:lnSpc>
            </a:pPr>
            <a:r>
              <a:rPr lang="en-GB" altLang="en-US" sz="2000" dirty="0"/>
              <a:t>Is it a valuable contribution to the field? Will others read and use this paper when designing their own studies?</a:t>
            </a:r>
          </a:p>
          <a:p>
            <a:pPr eaLnBrk="1" hangingPunct="1">
              <a:lnSpc>
                <a:spcPct val="80000"/>
              </a:lnSpc>
            </a:pPr>
            <a:endParaRPr lang="en-GB" altLang="en-US" sz="2000" dirty="0"/>
          </a:p>
        </p:txBody>
      </p:sp>
    </p:spTree>
    <p:extLst>
      <p:ext uri="{BB962C8B-B14F-4D97-AF65-F5344CB8AC3E}">
        <p14:creationId xmlns:p14="http://schemas.microsoft.com/office/powerpoint/2010/main" val="26048512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dirty="0" smtClean="0"/>
              <a:t>Discussion (cont.)</a:t>
            </a:r>
          </a:p>
        </p:txBody>
      </p:sp>
      <p:sp>
        <p:nvSpPr>
          <p:cNvPr id="27651" name="Rectangle 3"/>
          <p:cNvSpPr>
            <a:spLocks noGrp="1" noChangeArrowheads="1"/>
          </p:cNvSpPr>
          <p:nvPr>
            <p:ph type="body" idx="1"/>
          </p:nvPr>
        </p:nvSpPr>
        <p:spPr/>
        <p:txBody>
          <a:bodyPr>
            <a:normAutofit lnSpcReduction="10000"/>
          </a:bodyPr>
          <a:lstStyle/>
          <a:p>
            <a:pPr eaLnBrk="1" hangingPunct="1">
              <a:lnSpc>
                <a:spcPct val="80000"/>
              </a:lnSpc>
            </a:pPr>
            <a:r>
              <a:rPr lang="en-GB" altLang="en-US" dirty="0"/>
              <a:t>Do the researchers say anything that answers any of the concerns you had after reading the results? </a:t>
            </a:r>
          </a:p>
          <a:p>
            <a:pPr eaLnBrk="1" hangingPunct="1">
              <a:lnSpc>
                <a:spcPct val="80000"/>
              </a:lnSpc>
            </a:pPr>
            <a:r>
              <a:rPr lang="en-GB" altLang="en-US" dirty="0"/>
              <a:t>Do they acknowledge the limitations of their own research (e.g., a measure they should have included?)</a:t>
            </a:r>
          </a:p>
          <a:p>
            <a:pPr eaLnBrk="1" hangingPunct="1">
              <a:lnSpc>
                <a:spcPct val="80000"/>
              </a:lnSpc>
            </a:pPr>
            <a:r>
              <a:rPr lang="en-GB" altLang="en-US" dirty="0" smtClean="0"/>
              <a:t>Do </a:t>
            </a:r>
            <a:r>
              <a:rPr lang="en-GB" altLang="en-US" dirty="0"/>
              <a:t>they deal with concerns in a satisfactory way? </a:t>
            </a:r>
          </a:p>
          <a:p>
            <a:pPr lvl="1" eaLnBrk="1" hangingPunct="1">
              <a:lnSpc>
                <a:spcPct val="80000"/>
              </a:lnSpc>
            </a:pPr>
            <a:r>
              <a:rPr lang="en-GB" altLang="en-US" sz="2000" dirty="0"/>
              <a:t>E.g., if lots of people have withdrawn from the study, do they try and explain it or ignore it? Is it normal for this type of sample and found in similar studies? Do they acknowledge that the research may not be generalisable because of this issue? And so on…</a:t>
            </a:r>
          </a:p>
          <a:p>
            <a:pPr eaLnBrk="1" hangingPunct="1">
              <a:lnSpc>
                <a:spcPct val="80000"/>
              </a:lnSpc>
            </a:pPr>
            <a:r>
              <a:rPr lang="en-GB" altLang="en-US" dirty="0"/>
              <a:t>Do they say how future research could address any limitations?</a:t>
            </a:r>
          </a:p>
          <a:p>
            <a:pPr lvl="1" eaLnBrk="1" hangingPunct="1">
              <a:lnSpc>
                <a:spcPct val="80000"/>
              </a:lnSpc>
            </a:pPr>
            <a:r>
              <a:rPr lang="en-GB" altLang="en-US" sz="2000" dirty="0"/>
              <a:t>Do such strategies seem likely to solve any problems?</a:t>
            </a:r>
          </a:p>
          <a:p>
            <a:pPr lvl="1" eaLnBrk="1" hangingPunct="1">
              <a:lnSpc>
                <a:spcPct val="80000"/>
              </a:lnSpc>
            </a:pPr>
            <a:r>
              <a:rPr lang="en-GB" altLang="en-US" sz="2000" dirty="0"/>
              <a:t>Could they add new problems?</a:t>
            </a:r>
          </a:p>
        </p:txBody>
      </p:sp>
    </p:spTree>
    <p:extLst>
      <p:ext uri="{BB962C8B-B14F-4D97-AF65-F5344CB8AC3E}">
        <p14:creationId xmlns:p14="http://schemas.microsoft.com/office/powerpoint/2010/main" val="421761518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smtClean="0"/>
              <a:t>Critiquing the article</a:t>
            </a:r>
          </a:p>
        </p:txBody>
      </p:sp>
      <p:sp>
        <p:nvSpPr>
          <p:cNvPr id="28675" name="Rectangle 3"/>
          <p:cNvSpPr>
            <a:spLocks noGrp="1" noChangeArrowheads="1"/>
          </p:cNvSpPr>
          <p:nvPr>
            <p:ph type="body" idx="1"/>
          </p:nvPr>
        </p:nvSpPr>
        <p:spPr/>
        <p:txBody>
          <a:bodyPr/>
          <a:lstStyle/>
          <a:p>
            <a:pPr lvl="1" eaLnBrk="1" hangingPunct="1">
              <a:lnSpc>
                <a:spcPct val="90000"/>
              </a:lnSpc>
            </a:pPr>
            <a:r>
              <a:rPr lang="en-GB" altLang="en-US" dirty="0" smtClean="0"/>
              <a:t>Things that could have been improved on the study. </a:t>
            </a:r>
          </a:p>
          <a:p>
            <a:pPr lvl="1" eaLnBrk="1" hangingPunct="1">
              <a:lnSpc>
                <a:spcPct val="90000"/>
              </a:lnSpc>
            </a:pPr>
            <a:r>
              <a:rPr lang="en-GB" altLang="en-US" dirty="0" smtClean="0"/>
              <a:t>Does the study use a lot of assumptions? If so, shouldn’t they have been researched first.</a:t>
            </a:r>
          </a:p>
          <a:p>
            <a:pPr lvl="1" eaLnBrk="1" hangingPunct="1">
              <a:lnSpc>
                <a:spcPct val="90000"/>
              </a:lnSpc>
            </a:pPr>
            <a:r>
              <a:rPr lang="en-GB" altLang="en-US" dirty="0" smtClean="0"/>
              <a:t>Take a note of the Author. </a:t>
            </a:r>
          </a:p>
          <a:p>
            <a:pPr lvl="1" eaLnBrk="1" hangingPunct="1">
              <a:lnSpc>
                <a:spcPct val="90000"/>
              </a:lnSpc>
            </a:pPr>
            <a:r>
              <a:rPr lang="en-GB" altLang="en-US" dirty="0" smtClean="0"/>
              <a:t>Read around the subject, don’t just read the article.  </a:t>
            </a:r>
          </a:p>
          <a:p>
            <a:pPr lvl="2" eaLnBrk="1" hangingPunct="1">
              <a:lnSpc>
                <a:spcPct val="90000"/>
              </a:lnSpc>
            </a:pPr>
            <a:r>
              <a:rPr lang="en-GB" altLang="en-US" dirty="0" smtClean="0"/>
              <a:t>Use other articles to back up your arguments, </a:t>
            </a:r>
          </a:p>
          <a:p>
            <a:pPr lvl="2" eaLnBrk="1" hangingPunct="1">
              <a:lnSpc>
                <a:spcPct val="90000"/>
              </a:lnSpc>
            </a:pPr>
            <a:r>
              <a:rPr lang="en-GB" altLang="en-US" dirty="0" smtClean="0"/>
              <a:t>Look at how others have tackled research in a similar area – could this have been applied? </a:t>
            </a:r>
          </a:p>
          <a:p>
            <a:pPr eaLnBrk="1" hangingPunct="1">
              <a:lnSpc>
                <a:spcPct val="90000"/>
              </a:lnSpc>
            </a:pPr>
            <a:endParaRPr lang="en-GB" altLang="en-US" dirty="0" smtClean="0"/>
          </a:p>
        </p:txBody>
      </p:sp>
    </p:spTree>
    <p:extLst>
      <p:ext uri="{BB962C8B-B14F-4D97-AF65-F5344CB8AC3E}">
        <p14:creationId xmlns:p14="http://schemas.microsoft.com/office/powerpoint/2010/main" val="198755291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dirty="0" smtClean="0"/>
              <a:t>Critiquing the Article. </a:t>
            </a:r>
          </a:p>
        </p:txBody>
      </p:sp>
      <p:sp>
        <p:nvSpPr>
          <p:cNvPr id="29699" name="Rectangle 3"/>
          <p:cNvSpPr>
            <a:spLocks noGrp="1" noChangeArrowheads="1"/>
          </p:cNvSpPr>
          <p:nvPr>
            <p:ph type="body" idx="1"/>
          </p:nvPr>
        </p:nvSpPr>
        <p:spPr/>
        <p:txBody>
          <a:bodyPr/>
          <a:lstStyle/>
          <a:p>
            <a:pPr eaLnBrk="1" hangingPunct="1"/>
            <a:r>
              <a:rPr lang="en-GB" altLang="en-US" dirty="0" smtClean="0"/>
              <a:t>ALSO CONSIDER THE GOOD POINTS. </a:t>
            </a:r>
          </a:p>
          <a:p>
            <a:pPr eaLnBrk="1" hangingPunct="1"/>
            <a:r>
              <a:rPr lang="en-GB" altLang="en-US" dirty="0" smtClean="0"/>
              <a:t>Things the research did that increased its validity / reliability. </a:t>
            </a:r>
          </a:p>
          <a:p>
            <a:pPr eaLnBrk="1" hangingPunct="1"/>
            <a:r>
              <a:rPr lang="en-GB" altLang="en-US" dirty="0" smtClean="0"/>
              <a:t>Innovative Ideas and design. </a:t>
            </a:r>
          </a:p>
          <a:p>
            <a:pPr eaLnBrk="1" hangingPunct="1"/>
            <a:endParaRPr lang="en-GB" altLang="en-US" dirty="0" smtClean="0"/>
          </a:p>
        </p:txBody>
      </p:sp>
    </p:spTree>
    <p:extLst>
      <p:ext uri="{BB962C8B-B14F-4D97-AF65-F5344CB8AC3E}">
        <p14:creationId xmlns:p14="http://schemas.microsoft.com/office/powerpoint/2010/main" val="188851352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dirty="0" smtClean="0"/>
              <a:t>Focus Points </a:t>
            </a:r>
          </a:p>
        </p:txBody>
      </p:sp>
      <p:sp>
        <p:nvSpPr>
          <p:cNvPr id="30723" name="Rectangle 3"/>
          <p:cNvSpPr>
            <a:spLocks noGrp="1" noChangeArrowheads="1"/>
          </p:cNvSpPr>
          <p:nvPr>
            <p:ph type="body" idx="1"/>
          </p:nvPr>
        </p:nvSpPr>
        <p:spPr/>
        <p:txBody>
          <a:bodyPr/>
          <a:lstStyle/>
          <a:p>
            <a:pPr eaLnBrk="1" hangingPunct="1">
              <a:lnSpc>
                <a:spcPct val="90000"/>
              </a:lnSpc>
            </a:pPr>
            <a:r>
              <a:rPr lang="en-GB" altLang="en-US" sz="2800" dirty="0"/>
              <a:t>What is the author’s aim?</a:t>
            </a:r>
          </a:p>
          <a:p>
            <a:pPr eaLnBrk="1" hangingPunct="1">
              <a:lnSpc>
                <a:spcPct val="90000"/>
              </a:lnSpc>
            </a:pPr>
            <a:r>
              <a:rPr lang="en-GB" altLang="en-US" sz="2800" dirty="0"/>
              <a:t>To what extent has this aim been achieved?</a:t>
            </a:r>
          </a:p>
          <a:p>
            <a:pPr eaLnBrk="1" hangingPunct="1">
              <a:lnSpc>
                <a:spcPct val="90000"/>
              </a:lnSpc>
              <a:buFontTx/>
              <a:buNone/>
            </a:pPr>
            <a:r>
              <a:rPr lang="en-GB" altLang="en-US" sz="4000" dirty="0">
                <a:cs typeface="Arial" panose="020B0604020202020204" pitchFamily="34" charset="0"/>
              </a:rPr>
              <a:t>∙</a:t>
            </a:r>
            <a:r>
              <a:rPr lang="en-GB" altLang="en-US" sz="2800" dirty="0"/>
              <a:t> What does this text add to the body of knowledge? (This could be in terms of theory, data and/or practical application)</a:t>
            </a:r>
          </a:p>
          <a:p>
            <a:pPr eaLnBrk="1" hangingPunct="1">
              <a:lnSpc>
                <a:spcPct val="90000"/>
              </a:lnSpc>
            </a:pPr>
            <a:r>
              <a:rPr lang="en-GB" altLang="en-US" sz="2800" dirty="0"/>
              <a:t>• What relationship does it bear to other works in the field?</a:t>
            </a:r>
          </a:p>
          <a:p>
            <a:pPr eaLnBrk="1" hangingPunct="1">
              <a:lnSpc>
                <a:spcPct val="90000"/>
              </a:lnSpc>
            </a:pPr>
            <a:r>
              <a:rPr lang="en-GB" altLang="en-US" sz="2800" dirty="0"/>
              <a:t>• What is missing/not stated?</a:t>
            </a:r>
          </a:p>
          <a:p>
            <a:pPr eaLnBrk="1" hangingPunct="1">
              <a:lnSpc>
                <a:spcPct val="90000"/>
              </a:lnSpc>
            </a:pPr>
            <a:r>
              <a:rPr lang="en-GB" altLang="en-US" sz="2800" dirty="0"/>
              <a:t>• Is this a problem?</a:t>
            </a:r>
          </a:p>
        </p:txBody>
      </p:sp>
    </p:spTree>
    <p:extLst>
      <p:ext uri="{BB962C8B-B14F-4D97-AF65-F5344CB8AC3E}">
        <p14:creationId xmlns:p14="http://schemas.microsoft.com/office/powerpoint/2010/main" val="372079035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dirty="0" smtClean="0"/>
              <a:t>Focus Points</a:t>
            </a:r>
          </a:p>
        </p:txBody>
      </p:sp>
      <p:sp>
        <p:nvSpPr>
          <p:cNvPr id="31747" name="Rectangle 3"/>
          <p:cNvSpPr>
            <a:spLocks noGrp="1" noChangeArrowheads="1"/>
          </p:cNvSpPr>
          <p:nvPr>
            <p:ph type="body" idx="1"/>
          </p:nvPr>
        </p:nvSpPr>
        <p:spPr/>
        <p:txBody>
          <a:bodyPr/>
          <a:lstStyle/>
          <a:p>
            <a:pPr eaLnBrk="1" hangingPunct="1"/>
            <a:r>
              <a:rPr lang="en-GB" altLang="en-US" dirty="0" smtClean="0"/>
              <a:t>What approach was used for the research? (egg; quantitative or qualitative, analysis/review of theory or current practice, comparative, case study, personal reflection etc.…)</a:t>
            </a:r>
          </a:p>
          <a:p>
            <a:pPr eaLnBrk="1" hangingPunct="1"/>
            <a:endParaRPr lang="en-GB" altLang="en-US" dirty="0" smtClean="0"/>
          </a:p>
          <a:p>
            <a:pPr eaLnBrk="1" hangingPunct="1"/>
            <a:r>
              <a:rPr lang="en-GB" altLang="en-US" dirty="0" smtClean="0"/>
              <a:t>How objective/biased is the approach?</a:t>
            </a:r>
          </a:p>
        </p:txBody>
      </p:sp>
    </p:spTree>
    <p:extLst>
      <p:ext uri="{BB962C8B-B14F-4D97-AF65-F5344CB8AC3E}">
        <p14:creationId xmlns:p14="http://schemas.microsoft.com/office/powerpoint/2010/main" val="200267909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dirty="0" smtClean="0"/>
              <a:t>Focus Points</a:t>
            </a:r>
          </a:p>
        </p:txBody>
      </p:sp>
      <p:sp>
        <p:nvSpPr>
          <p:cNvPr id="32771" name="Rectangle 3"/>
          <p:cNvSpPr>
            <a:spLocks noGrp="1" noChangeArrowheads="1"/>
          </p:cNvSpPr>
          <p:nvPr>
            <p:ph type="body" idx="1"/>
          </p:nvPr>
        </p:nvSpPr>
        <p:spPr/>
        <p:txBody>
          <a:bodyPr>
            <a:normAutofit lnSpcReduction="10000"/>
          </a:bodyPr>
          <a:lstStyle/>
          <a:p>
            <a:pPr eaLnBrk="1" hangingPunct="1"/>
            <a:r>
              <a:rPr lang="en-GB" altLang="en-US" sz="2800" dirty="0"/>
              <a:t>Are the results valid and reliable?</a:t>
            </a:r>
          </a:p>
          <a:p>
            <a:pPr eaLnBrk="1" hangingPunct="1"/>
            <a:endParaRPr lang="en-GB" altLang="en-US" sz="2800" dirty="0"/>
          </a:p>
          <a:p>
            <a:pPr eaLnBrk="1" hangingPunct="1"/>
            <a:r>
              <a:rPr lang="en-GB" altLang="en-US" sz="2800" dirty="0"/>
              <a:t>What analytical framework is used to discuss the results?</a:t>
            </a:r>
          </a:p>
          <a:p>
            <a:pPr eaLnBrk="1" hangingPunct="1"/>
            <a:endParaRPr lang="en-GB" altLang="en-US" sz="2800" dirty="0"/>
          </a:p>
          <a:p>
            <a:pPr eaLnBrk="1" hangingPunct="1"/>
            <a:r>
              <a:rPr lang="en-GB" altLang="en-US" sz="2800" dirty="0"/>
              <a:t>Is there a clear problem, statement or hypothesis?</a:t>
            </a:r>
          </a:p>
          <a:p>
            <a:pPr eaLnBrk="1" hangingPunct="1"/>
            <a:endParaRPr lang="en-GB" altLang="en-US" sz="2800" dirty="0"/>
          </a:p>
          <a:p>
            <a:pPr eaLnBrk="1" hangingPunct="1"/>
            <a:r>
              <a:rPr lang="en-GB" altLang="en-US" sz="2800" dirty="0"/>
              <a:t>What claims are made?</a:t>
            </a:r>
          </a:p>
        </p:txBody>
      </p:sp>
    </p:spTree>
    <p:extLst>
      <p:ext uri="{BB962C8B-B14F-4D97-AF65-F5344CB8AC3E}">
        <p14:creationId xmlns:p14="http://schemas.microsoft.com/office/powerpoint/2010/main" val="32609686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dirty="0" smtClean="0"/>
              <a:t>Focus Points</a:t>
            </a:r>
          </a:p>
        </p:txBody>
      </p:sp>
      <p:sp>
        <p:nvSpPr>
          <p:cNvPr id="33795" name="Rectangle 3"/>
          <p:cNvSpPr>
            <a:spLocks noGrp="1" noChangeArrowheads="1"/>
          </p:cNvSpPr>
          <p:nvPr>
            <p:ph type="body" idx="1"/>
          </p:nvPr>
        </p:nvSpPr>
        <p:spPr/>
        <p:txBody>
          <a:bodyPr/>
          <a:lstStyle/>
          <a:p>
            <a:pPr eaLnBrk="1" hangingPunct="1"/>
            <a:r>
              <a:rPr lang="en-GB" altLang="en-US" dirty="0" smtClean="0"/>
              <a:t>Is the argument consistent?</a:t>
            </a:r>
          </a:p>
          <a:p>
            <a:pPr eaLnBrk="1" hangingPunct="1"/>
            <a:endParaRPr lang="en-GB" altLang="en-US" dirty="0" smtClean="0"/>
          </a:p>
          <a:p>
            <a:pPr eaLnBrk="1" hangingPunct="1"/>
            <a:r>
              <a:rPr lang="en-GB" altLang="en-US" dirty="0" smtClean="0"/>
              <a:t>What kinds of evidence does the text rely on?</a:t>
            </a:r>
          </a:p>
          <a:p>
            <a:pPr eaLnBrk="1" hangingPunct="1"/>
            <a:endParaRPr lang="en-GB" altLang="en-US" dirty="0" smtClean="0"/>
          </a:p>
          <a:p>
            <a:pPr eaLnBrk="1" hangingPunct="1"/>
            <a:r>
              <a:rPr lang="en-GB" altLang="en-US" dirty="0" smtClean="0"/>
              <a:t>What conclusions are drawn?</a:t>
            </a:r>
          </a:p>
          <a:p>
            <a:pPr eaLnBrk="1" hangingPunct="1"/>
            <a:r>
              <a:rPr lang="en-GB" altLang="en-US" dirty="0" smtClean="0"/>
              <a:t>• Are these conclusions justified?</a:t>
            </a:r>
          </a:p>
        </p:txBody>
      </p:sp>
    </p:spTree>
    <p:extLst>
      <p:ext uri="{BB962C8B-B14F-4D97-AF65-F5344CB8AC3E}">
        <p14:creationId xmlns:p14="http://schemas.microsoft.com/office/powerpoint/2010/main" val="37771673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57401" y="1905000"/>
            <a:ext cx="8153399" cy="4572000"/>
          </a:xfrm>
        </p:spPr>
        <p:txBody>
          <a:bodyPr/>
          <a:lstStyle/>
          <a:p>
            <a:r>
              <a:rPr lang="en-GB" dirty="0" smtClean="0"/>
              <a:t>Read the article over several times: it will not always make sense the first time!</a:t>
            </a:r>
          </a:p>
          <a:p>
            <a:r>
              <a:rPr lang="en-GB" dirty="0" smtClean="0"/>
              <a:t>Get a feel for the content overall and then start breaking down each section.</a:t>
            </a:r>
          </a:p>
          <a:p>
            <a:endParaRPr lang="en-GB" dirty="0"/>
          </a:p>
          <a:p>
            <a:r>
              <a:rPr lang="en-GB" dirty="0" smtClean="0"/>
              <a:t>A simple model </a:t>
            </a:r>
          </a:p>
          <a:p>
            <a:endParaRPr lang="en-GB" dirty="0"/>
          </a:p>
        </p:txBody>
      </p:sp>
      <p:sp>
        <p:nvSpPr>
          <p:cNvPr id="3" name="Title 2"/>
          <p:cNvSpPr>
            <a:spLocks noGrp="1"/>
          </p:cNvSpPr>
          <p:nvPr>
            <p:ph type="title"/>
          </p:nvPr>
        </p:nvSpPr>
        <p:spPr/>
        <p:txBody>
          <a:bodyPr>
            <a:normAutofit/>
          </a:bodyPr>
          <a:lstStyle/>
          <a:p>
            <a:r>
              <a:rPr lang="en-GB" dirty="0" smtClean="0"/>
              <a:t>So… how can you start to write critically?</a:t>
            </a:r>
            <a:endParaRPr lang="en-GB"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1" y="3088554"/>
            <a:ext cx="3819525" cy="3693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4572000" y="4191000"/>
            <a:ext cx="1752600" cy="0"/>
          </a:xfrm>
          <a:prstGeom prst="straightConnector1">
            <a:avLst/>
          </a:prstGeom>
          <a:ln w="57150">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881257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more complex model:</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 y="1371600"/>
            <a:ext cx="10972799" cy="5334000"/>
          </a:xfrm>
        </p:spPr>
      </p:pic>
    </p:spTree>
    <p:extLst>
      <p:ext uri="{BB962C8B-B14F-4D97-AF65-F5344CB8AC3E}">
        <p14:creationId xmlns:p14="http://schemas.microsoft.com/office/powerpoint/2010/main" val="249814728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r>
              <a:rPr lang="en-GB" altLang="en-US" dirty="0"/>
              <a:t>So…… When we ask you to Critically Discuss / Critically Evaluate</a:t>
            </a:r>
            <a:endParaRPr lang="en-GB" altLang="en-US" dirty="0" smtClean="0"/>
          </a:p>
        </p:txBody>
      </p:sp>
      <p:sp>
        <p:nvSpPr>
          <p:cNvPr id="16387" name="Rectangle 3"/>
          <p:cNvSpPr>
            <a:spLocks noGrp="1" noChangeArrowheads="1"/>
          </p:cNvSpPr>
          <p:nvPr>
            <p:ph type="body" idx="1"/>
          </p:nvPr>
        </p:nvSpPr>
        <p:spPr/>
        <p:txBody>
          <a:bodyPr>
            <a:normAutofit fontScale="92500" lnSpcReduction="10000"/>
          </a:bodyPr>
          <a:lstStyle/>
          <a:p>
            <a:pPr eaLnBrk="1" hangingPunct="1">
              <a:lnSpc>
                <a:spcPct val="80000"/>
              </a:lnSpc>
            </a:pPr>
            <a:r>
              <a:rPr lang="en-GB" altLang="en-US" sz="2500" dirty="0"/>
              <a:t>It is using this critical thinking and is a vital skill for a </a:t>
            </a:r>
            <a:r>
              <a:rPr lang="en-GB" altLang="en-US" sz="2500" dirty="0" smtClean="0"/>
              <a:t>Youth Work</a:t>
            </a:r>
            <a:r>
              <a:rPr lang="en-GB" altLang="en-US" sz="2500" dirty="0" smtClean="0"/>
              <a:t> </a:t>
            </a:r>
            <a:r>
              <a:rPr lang="en-GB" altLang="en-US" sz="2500" dirty="0"/>
              <a:t>student</a:t>
            </a:r>
          </a:p>
          <a:p>
            <a:pPr lvl="1" eaLnBrk="1" hangingPunct="1">
              <a:lnSpc>
                <a:spcPct val="80000"/>
              </a:lnSpc>
            </a:pPr>
            <a:r>
              <a:rPr lang="en-GB" altLang="en-US" sz="2400" dirty="0"/>
              <a:t>E.g. Not just ‘slating’ an article</a:t>
            </a:r>
          </a:p>
          <a:p>
            <a:pPr lvl="1" eaLnBrk="1" hangingPunct="1">
              <a:lnSpc>
                <a:spcPct val="80000"/>
              </a:lnSpc>
            </a:pPr>
            <a:r>
              <a:rPr lang="en-GB" altLang="en-US" sz="2400" dirty="0"/>
              <a:t>Highlight the positive too</a:t>
            </a:r>
          </a:p>
          <a:p>
            <a:pPr lvl="1" eaLnBrk="1" hangingPunct="1">
              <a:lnSpc>
                <a:spcPct val="80000"/>
              </a:lnSpc>
            </a:pPr>
            <a:r>
              <a:rPr lang="en-GB" altLang="en-US" sz="2400" dirty="0"/>
              <a:t>Present negative points in a constructive and professional way</a:t>
            </a:r>
          </a:p>
          <a:p>
            <a:pPr lvl="2" eaLnBrk="1" hangingPunct="1">
              <a:lnSpc>
                <a:spcPct val="80000"/>
              </a:lnSpc>
            </a:pPr>
            <a:r>
              <a:rPr lang="en-GB" altLang="en-US" dirty="0"/>
              <a:t>Imagine you’re reviewing papers for a journal – a paper has faults which you need to point out, but you also need to say </a:t>
            </a:r>
            <a:r>
              <a:rPr lang="en-GB" altLang="en-US" i="1" dirty="0"/>
              <a:t>how</a:t>
            </a:r>
            <a:r>
              <a:rPr lang="en-GB" altLang="en-US" dirty="0"/>
              <a:t> it could be better…</a:t>
            </a:r>
          </a:p>
          <a:p>
            <a:pPr lvl="2" eaLnBrk="1" hangingPunct="1">
              <a:lnSpc>
                <a:spcPct val="80000"/>
              </a:lnSpc>
            </a:pPr>
            <a:r>
              <a:rPr lang="en-GB" altLang="en-US" dirty="0"/>
              <a:t>You have to leave the author with the will to carry on!! </a:t>
            </a:r>
          </a:p>
          <a:p>
            <a:pPr lvl="2" eaLnBrk="1" hangingPunct="1">
              <a:lnSpc>
                <a:spcPct val="80000"/>
              </a:lnSpc>
            </a:pPr>
            <a:r>
              <a:rPr lang="en-GB" altLang="en-US" dirty="0"/>
              <a:t>Also remember that if the paper is published in a peer reviewed experts’ have agreed that the paper is good enough to be published. It doesn’t mean it’s perfect necessarily but does mean that it isn’t hopeless!! </a:t>
            </a:r>
          </a:p>
          <a:p>
            <a:pPr lvl="2" eaLnBrk="1" hangingPunct="1">
              <a:lnSpc>
                <a:spcPct val="80000"/>
              </a:lnSpc>
            </a:pPr>
            <a:r>
              <a:rPr lang="en-GB" altLang="en-US" dirty="0"/>
              <a:t>But also, some journals are better than others and more reputable ones have higher standards. </a:t>
            </a:r>
          </a:p>
          <a:p>
            <a:pPr eaLnBrk="1" hangingPunct="1">
              <a:lnSpc>
                <a:spcPct val="80000"/>
              </a:lnSpc>
            </a:pPr>
            <a:endParaRPr lang="en-GB" altLang="en-US" sz="2800" dirty="0"/>
          </a:p>
        </p:txBody>
      </p:sp>
    </p:spTree>
    <p:extLst>
      <p:ext uri="{BB962C8B-B14F-4D97-AF65-F5344CB8AC3E}">
        <p14:creationId xmlns:p14="http://schemas.microsoft.com/office/powerpoint/2010/main" val="59452872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Assume Nothing. </a:t>
            </a:r>
          </a:p>
          <a:p>
            <a:pPr lvl="1"/>
            <a:r>
              <a:rPr lang="en-GB" dirty="0" smtClean="0"/>
              <a:t>Write for an “intelligent idiot” – so YES, some description will be necessary. </a:t>
            </a:r>
          </a:p>
          <a:p>
            <a:pPr marL="45720" indent="0">
              <a:buNone/>
            </a:pPr>
            <a:endParaRPr lang="en-GB" dirty="0" smtClean="0"/>
          </a:p>
          <a:p>
            <a:r>
              <a:rPr lang="en-GB" dirty="0" smtClean="0"/>
              <a:t>Write in your own words – so you understand it. </a:t>
            </a:r>
          </a:p>
          <a:p>
            <a:endParaRPr lang="en-GB" dirty="0"/>
          </a:p>
          <a:p>
            <a:r>
              <a:rPr lang="en-GB" dirty="0" smtClean="0"/>
              <a:t>Evaluate – Strengths and Limitations – Good points and points that could have been improved. </a:t>
            </a:r>
          </a:p>
          <a:p>
            <a:endParaRPr lang="en-GB" dirty="0"/>
          </a:p>
          <a:p>
            <a:r>
              <a:rPr lang="en-GB" dirty="0" smtClean="0"/>
              <a:t>Use other sources to support your evaluation. </a:t>
            </a:r>
          </a:p>
          <a:p>
            <a:pPr lvl="1"/>
            <a:r>
              <a:rPr lang="en-GB" dirty="0" smtClean="0"/>
              <a:t>For example – One limitation of Heaney’s (2011) research was the relatively low sample size of 11 participants, in an earlier study Walker (2009) had a sample size of 35 participants.  </a:t>
            </a:r>
          </a:p>
          <a:p>
            <a:pPr lvl="2"/>
            <a:r>
              <a:rPr lang="en-GB" dirty="0" smtClean="0"/>
              <a:t>EVIDENCE OF WIDER READING. </a:t>
            </a:r>
          </a:p>
          <a:p>
            <a:endParaRPr lang="en-GB" dirty="0"/>
          </a:p>
          <a:p>
            <a:endParaRPr lang="en-GB" dirty="0"/>
          </a:p>
        </p:txBody>
      </p:sp>
      <p:sp>
        <p:nvSpPr>
          <p:cNvPr id="3" name="Title 2"/>
          <p:cNvSpPr>
            <a:spLocks noGrp="1"/>
          </p:cNvSpPr>
          <p:nvPr>
            <p:ph type="title"/>
          </p:nvPr>
        </p:nvSpPr>
        <p:spPr/>
        <p:txBody>
          <a:bodyPr>
            <a:normAutofit fontScale="90000"/>
          </a:bodyPr>
          <a:lstStyle/>
          <a:p>
            <a:r>
              <a:rPr lang="en-GB" dirty="0" smtClean="0"/>
              <a:t>Other Things to Consider when Critically Writing</a:t>
            </a:r>
            <a:endParaRPr lang="en-GB" dirty="0"/>
          </a:p>
        </p:txBody>
      </p:sp>
    </p:spTree>
    <p:extLst>
      <p:ext uri="{BB962C8B-B14F-4D97-AF65-F5344CB8AC3E}">
        <p14:creationId xmlns:p14="http://schemas.microsoft.com/office/powerpoint/2010/main" val="285218799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Also consider the date of the theory / publication. </a:t>
            </a:r>
            <a:endParaRPr lang="en-GB" dirty="0"/>
          </a:p>
          <a:p>
            <a:r>
              <a:rPr lang="en-GB" dirty="0" smtClean="0"/>
              <a:t>In addition, most </a:t>
            </a:r>
            <a:r>
              <a:rPr lang="en-GB" dirty="0"/>
              <a:t>researchers will be aware of limitations of their study, but try and consider “why” there are limitations before just labelling them as limitations</a:t>
            </a:r>
          </a:p>
        </p:txBody>
      </p:sp>
      <p:sp>
        <p:nvSpPr>
          <p:cNvPr id="3" name="Title 2"/>
          <p:cNvSpPr>
            <a:spLocks noGrp="1"/>
          </p:cNvSpPr>
          <p:nvPr>
            <p:ph type="title"/>
          </p:nvPr>
        </p:nvSpPr>
        <p:spPr/>
        <p:txBody>
          <a:bodyPr/>
          <a:lstStyle/>
          <a:p>
            <a:r>
              <a:rPr lang="en-GB" dirty="0" smtClean="0"/>
              <a:t>THE BIGGER PICTURE</a:t>
            </a:r>
            <a:endParaRPr lang="en-GB" dirty="0"/>
          </a:p>
        </p:txBody>
      </p:sp>
    </p:spTree>
    <p:extLst>
      <p:ext uri="{BB962C8B-B14F-4D97-AF65-F5344CB8AC3E}">
        <p14:creationId xmlns:p14="http://schemas.microsoft.com/office/powerpoint/2010/main" val="92463389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dirty="0" smtClean="0"/>
              <a:t>Finally. </a:t>
            </a:r>
          </a:p>
        </p:txBody>
      </p:sp>
      <p:sp>
        <p:nvSpPr>
          <p:cNvPr id="43011" name="Rectangle 3"/>
          <p:cNvSpPr>
            <a:spLocks noGrp="1" noChangeArrowheads="1"/>
          </p:cNvSpPr>
          <p:nvPr>
            <p:ph type="body" idx="1"/>
          </p:nvPr>
        </p:nvSpPr>
        <p:spPr/>
        <p:txBody>
          <a:bodyPr/>
          <a:lstStyle/>
          <a:p>
            <a:pPr eaLnBrk="1" hangingPunct="1">
              <a:lnSpc>
                <a:spcPct val="90000"/>
              </a:lnSpc>
              <a:buFontTx/>
              <a:buNone/>
            </a:pPr>
            <a:r>
              <a:rPr lang="en-GB" altLang="en-US" dirty="0"/>
              <a:t> 	Everyone can be critical! Being critical involves the ability to question - to ask 'why'. Children ask this all the time and so does everyone else. </a:t>
            </a:r>
          </a:p>
          <a:p>
            <a:pPr eaLnBrk="1" hangingPunct="1">
              <a:lnSpc>
                <a:spcPct val="90000"/>
              </a:lnSpc>
              <a:buFontTx/>
              <a:buNone/>
            </a:pPr>
            <a:endParaRPr lang="en-GB" altLang="en-US" dirty="0"/>
          </a:p>
          <a:p>
            <a:pPr eaLnBrk="1" hangingPunct="1">
              <a:lnSpc>
                <a:spcPct val="90000"/>
              </a:lnSpc>
              <a:buFontTx/>
              <a:buNone/>
            </a:pPr>
            <a:r>
              <a:rPr lang="en-GB" altLang="en-US" dirty="0"/>
              <a:t>	Without our ability to criticise existing ideas and ways of doing things nothing would have ever changed! So, the first thing you need to know is that you can do it, in fact you are already doing 'it' and that it is good to be critical.</a:t>
            </a:r>
          </a:p>
          <a:p>
            <a:pPr eaLnBrk="1" hangingPunct="1">
              <a:lnSpc>
                <a:spcPct val="90000"/>
              </a:lnSpc>
              <a:buFontTx/>
              <a:buNone/>
            </a:pPr>
            <a:endParaRPr lang="en-GB" altLang="en-US" dirty="0"/>
          </a:p>
          <a:p>
            <a:pPr eaLnBrk="1" hangingPunct="1">
              <a:lnSpc>
                <a:spcPct val="90000"/>
              </a:lnSpc>
              <a:buFontTx/>
              <a:buNone/>
            </a:pPr>
            <a:r>
              <a:rPr lang="en-GB" altLang="en-US" dirty="0"/>
              <a:t>	Therefore, be confident in your own interpretation. </a:t>
            </a:r>
          </a:p>
        </p:txBody>
      </p:sp>
    </p:spTree>
    <p:extLst>
      <p:ext uri="{BB962C8B-B14F-4D97-AF65-F5344CB8AC3E}">
        <p14:creationId xmlns:p14="http://schemas.microsoft.com/office/powerpoint/2010/main" val="369663850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A Reminder:</a:t>
            </a:r>
          </a:p>
          <a:p>
            <a:endParaRPr lang="en-GB" dirty="0"/>
          </a:p>
          <a:p>
            <a:pPr lvl="1"/>
            <a:r>
              <a:rPr lang="en-GB" dirty="0"/>
              <a:t>Students are required to critically consider the strengths and weaknesses of the research article, with a particular focus on the methodology and methods used, and the ethics of the study. </a:t>
            </a:r>
            <a:r>
              <a:rPr lang="en-GB" dirty="0" smtClean="0"/>
              <a:t> </a:t>
            </a:r>
            <a:endParaRPr lang="en-GB" dirty="0"/>
          </a:p>
          <a:p>
            <a:pPr lvl="1"/>
            <a:r>
              <a:rPr lang="en-GB" dirty="0"/>
              <a:t>(Your article for review will be placed on Moodle</a:t>
            </a:r>
            <a:r>
              <a:rPr lang="en-GB" dirty="0" smtClean="0"/>
              <a:t>).</a:t>
            </a:r>
            <a:endParaRPr lang="en-GB" dirty="0" smtClean="0"/>
          </a:p>
          <a:p>
            <a:pPr lvl="1"/>
            <a:r>
              <a:rPr lang="en-GB" dirty="0" smtClean="0"/>
              <a:t>2000 words</a:t>
            </a:r>
          </a:p>
          <a:p>
            <a:pPr lvl="1"/>
            <a:endParaRPr lang="en-GB" dirty="0"/>
          </a:p>
          <a:p>
            <a:pPr lvl="1"/>
            <a:r>
              <a:rPr lang="en-GB" dirty="0" smtClean="0"/>
              <a:t>Submission Deadline – 11</a:t>
            </a:r>
            <a:r>
              <a:rPr lang="en-GB" baseline="30000" dirty="0" smtClean="0"/>
              <a:t>th</a:t>
            </a:r>
            <a:r>
              <a:rPr lang="en-GB" dirty="0" smtClean="0"/>
              <a:t> November – 6 weeks from today.</a:t>
            </a:r>
            <a:endParaRPr lang="en-GB" dirty="0"/>
          </a:p>
        </p:txBody>
      </p:sp>
      <p:sp>
        <p:nvSpPr>
          <p:cNvPr id="3" name="Title 2"/>
          <p:cNvSpPr>
            <a:spLocks noGrp="1"/>
          </p:cNvSpPr>
          <p:nvPr>
            <p:ph type="title"/>
          </p:nvPr>
        </p:nvSpPr>
        <p:spPr/>
        <p:txBody>
          <a:bodyPr>
            <a:normAutofit fontScale="90000"/>
          </a:bodyPr>
          <a:lstStyle/>
          <a:p>
            <a:r>
              <a:rPr lang="en-GB" dirty="0" smtClean="0"/>
              <a:t>Individual Task</a:t>
            </a:r>
            <a:r>
              <a:rPr lang="en-GB" dirty="0" smtClean="0"/>
              <a:t>…. </a:t>
            </a:r>
            <a:r>
              <a:rPr lang="en-GB" dirty="0" smtClean="0"/>
              <a:t/>
            </a:r>
            <a:br>
              <a:rPr lang="en-GB" dirty="0" smtClean="0"/>
            </a:br>
            <a:r>
              <a:rPr lang="en-GB" dirty="0" smtClean="0"/>
              <a:t>Directly Linked to Assessment Component 1</a:t>
            </a:r>
            <a:endParaRPr lang="en-GB" dirty="0"/>
          </a:p>
        </p:txBody>
      </p:sp>
    </p:spTree>
    <p:extLst>
      <p:ext uri="{BB962C8B-B14F-4D97-AF65-F5344CB8AC3E}">
        <p14:creationId xmlns:p14="http://schemas.microsoft.com/office/powerpoint/2010/main" val="147010319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journal linked to your assessment is placed on Moodle for you and accompanies todays lecture under lecture 2. The title is below:</a:t>
            </a:r>
          </a:p>
          <a:p>
            <a:endParaRPr lang="en-GB" dirty="0" smtClean="0"/>
          </a:p>
          <a:p>
            <a:pPr lvl="1"/>
            <a:r>
              <a:rPr lang="en-GB" b="1" dirty="0"/>
              <a:t>A haven of green space: learning from a pilot pre-post evaluation of a school-based social and therapeutic horticulture intervention with </a:t>
            </a:r>
            <a:r>
              <a:rPr lang="en-GB" b="1" dirty="0" smtClean="0"/>
              <a:t>children.</a:t>
            </a:r>
            <a:endParaRPr lang="en-GB" b="1" dirty="0"/>
          </a:p>
        </p:txBody>
      </p:sp>
      <p:sp>
        <p:nvSpPr>
          <p:cNvPr id="3" name="Title 2"/>
          <p:cNvSpPr>
            <a:spLocks noGrp="1"/>
          </p:cNvSpPr>
          <p:nvPr>
            <p:ph type="title"/>
          </p:nvPr>
        </p:nvSpPr>
        <p:spPr/>
        <p:txBody>
          <a:bodyPr/>
          <a:lstStyle/>
          <a:p>
            <a:r>
              <a:rPr lang="en-GB" dirty="0" smtClean="0"/>
              <a:t>Very Important</a:t>
            </a:r>
            <a:endParaRPr lang="en-GB" dirty="0"/>
          </a:p>
        </p:txBody>
      </p:sp>
    </p:spTree>
    <p:extLst>
      <p:ext uri="{BB962C8B-B14F-4D97-AF65-F5344CB8AC3E}">
        <p14:creationId xmlns:p14="http://schemas.microsoft.com/office/powerpoint/2010/main" val="24004623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638</TotalTime>
  <Words>2319</Words>
  <Application>Microsoft Office PowerPoint</Application>
  <PresentationFormat>Widescreen</PresentationFormat>
  <Paragraphs>241</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Candara</vt:lpstr>
      <vt:lpstr>Symbol</vt:lpstr>
      <vt:lpstr>Waveform</vt:lpstr>
      <vt:lpstr>Critically reviewing Articles </vt:lpstr>
      <vt:lpstr>What is a critical review</vt:lpstr>
      <vt:lpstr>What is a journal</vt:lpstr>
      <vt:lpstr>What does Peer Reviewed mean</vt:lpstr>
      <vt:lpstr>Why are Journals Important?</vt:lpstr>
      <vt:lpstr>What is in a Journal Article. </vt:lpstr>
      <vt:lpstr>What is in a Journal Article.</vt:lpstr>
      <vt:lpstr>Critical Review</vt:lpstr>
      <vt:lpstr>PowerPoint Presentation</vt:lpstr>
      <vt:lpstr>Journal Review Tips</vt:lpstr>
      <vt:lpstr>When Considering / Critiquing a Journal Article. </vt:lpstr>
      <vt:lpstr>Abstract</vt:lpstr>
      <vt:lpstr>Introduction</vt:lpstr>
      <vt:lpstr>Methods</vt:lpstr>
      <vt:lpstr>Methods (cont.). </vt:lpstr>
      <vt:lpstr>Results</vt:lpstr>
      <vt:lpstr>Results (cont.). </vt:lpstr>
      <vt:lpstr>Discussion</vt:lpstr>
      <vt:lpstr>Discussion (cont.)</vt:lpstr>
      <vt:lpstr>Critiquing the article</vt:lpstr>
      <vt:lpstr>Critiquing the Article. </vt:lpstr>
      <vt:lpstr>Focus Points </vt:lpstr>
      <vt:lpstr>Focus Points</vt:lpstr>
      <vt:lpstr>Focus Points</vt:lpstr>
      <vt:lpstr>Focus Points</vt:lpstr>
      <vt:lpstr>So… how can you start to write critically?</vt:lpstr>
      <vt:lpstr>A more complex model:</vt:lpstr>
      <vt:lpstr>So…… When we ask you to Critically Discuss / Critically Evaluate</vt:lpstr>
      <vt:lpstr>Other Things to Consider when Critically Writing</vt:lpstr>
      <vt:lpstr>THE BIGGER PICTURE</vt:lpstr>
      <vt:lpstr>Finally. </vt:lpstr>
      <vt:lpstr>Individual Task….  Directly Linked to Assessment Component 1</vt:lpstr>
      <vt:lpstr>Very Important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Skills and Effective use of Resources</dc:title>
  <dc:creator>Stuart Jones</dc:creator>
  <cp:lastModifiedBy>Alana Enoch</cp:lastModifiedBy>
  <cp:revision>13</cp:revision>
  <dcterms:created xsi:type="dcterms:W3CDTF">2017-09-28T15:40:40Z</dcterms:created>
  <dcterms:modified xsi:type="dcterms:W3CDTF">2019-09-24T15:01:32Z</dcterms:modified>
</cp:coreProperties>
</file>