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76" r:id="rId7"/>
    <p:sldId id="261" r:id="rId8"/>
    <p:sldId id="263" r:id="rId9"/>
    <p:sldId id="262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>
    <p:restoredLeft sz="14372" autoAdjust="0"/>
    <p:restoredTop sz="98795" autoAdjust="0"/>
  </p:normalViewPr>
  <p:slideViewPr>
    <p:cSldViewPr snapToGrid="0" snapToObjects="1">
      <p:cViewPr>
        <p:scale>
          <a:sx n="63" d="100"/>
          <a:sy n="63" d="100"/>
        </p:scale>
        <p:origin x="-1296" y="-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printerSettings" Target="printerSettings/printerSettings1.bin"/><Relationship Id="rId24" Type="http://schemas.openxmlformats.org/officeDocument/2006/relationships/presProps" Target="presProps.xml"/><Relationship Id="rId25" Type="http://schemas.openxmlformats.org/officeDocument/2006/relationships/viewProps" Target="viewProps.xml"/><Relationship Id="rId26" Type="http://schemas.openxmlformats.org/officeDocument/2006/relationships/theme" Target="theme/theme1.xml"/><Relationship Id="rId27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DE804-A58E-9A49-9105-B507D52CAF84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6B33A-0325-4B49-8132-A9770CA40A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1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DE804-A58E-9A49-9105-B507D52CAF84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6B33A-0325-4B49-8132-A9770CA40A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25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DE804-A58E-9A49-9105-B507D52CAF84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6B33A-0325-4B49-8132-A9770CA40A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228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DE804-A58E-9A49-9105-B507D52CAF84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6B33A-0325-4B49-8132-A9770CA40A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891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DE804-A58E-9A49-9105-B507D52CAF84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6B33A-0325-4B49-8132-A9770CA40A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377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DE804-A58E-9A49-9105-B507D52CAF84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6B33A-0325-4B49-8132-A9770CA40A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108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DE804-A58E-9A49-9105-B507D52CAF84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6B33A-0325-4B49-8132-A9770CA40A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490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DE804-A58E-9A49-9105-B507D52CAF84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6B33A-0325-4B49-8132-A9770CA40A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985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DE804-A58E-9A49-9105-B507D52CAF84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6B33A-0325-4B49-8132-A9770CA40A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147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DE804-A58E-9A49-9105-B507D52CAF84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6B33A-0325-4B49-8132-A9770CA40A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50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DE804-A58E-9A49-9105-B507D52CAF84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6B33A-0325-4B49-8132-A9770CA40A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904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BDE804-A58E-9A49-9105-B507D52CAF84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E6B33A-0325-4B49-8132-A9770CA40A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308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14002"/>
            <a:ext cx="7772400" cy="1470025"/>
          </a:xfrm>
        </p:spPr>
        <p:txBody>
          <a:bodyPr/>
          <a:lstStyle/>
          <a:p>
            <a:r>
              <a:rPr lang="en-US" b="1" dirty="0" smtClean="0">
                <a:solidFill>
                  <a:schemeClr val="tx2"/>
                </a:solidFill>
              </a:rPr>
              <a:t>MBA Marketing Management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455141"/>
            <a:ext cx="6400800" cy="1752600"/>
          </a:xfrm>
        </p:spPr>
        <p:txBody>
          <a:bodyPr>
            <a:normAutofit fontScale="85000" lnSpcReduction="20000"/>
          </a:bodyPr>
          <a:lstStyle/>
          <a:p>
            <a:r>
              <a:rPr lang="en-US" sz="4800" dirty="0" smtClean="0">
                <a:solidFill>
                  <a:schemeClr val="tx1"/>
                </a:solidFill>
              </a:rPr>
              <a:t>Week 1 – C</a:t>
            </a:r>
          </a:p>
          <a:p>
            <a:r>
              <a:rPr lang="en-US" sz="4800" dirty="0" smtClean="0">
                <a:solidFill>
                  <a:schemeClr val="tx1"/>
                </a:solidFill>
              </a:rPr>
              <a:t>Introduction to the Marketing Mix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99866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 txBox="1">
            <a:spLocks noRot="1" noChangeArrowheads="1"/>
          </p:cNvSpPr>
          <p:nvPr/>
        </p:nvSpPr>
        <p:spPr>
          <a:xfrm>
            <a:off x="301625" y="0"/>
            <a:ext cx="8510588" cy="1325563"/>
          </a:xfrm>
          <a:prstGeom prst="rect">
            <a:avLst/>
          </a:prstGeom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smtClean="0">
                <a:solidFill>
                  <a:schemeClr val="accent2"/>
                </a:solidFill>
              </a:rPr>
              <a:t>Basic Marketing Mix*</a:t>
            </a:r>
            <a:endParaRPr lang="en-US"/>
          </a:p>
        </p:txBody>
      </p:sp>
      <p:pic>
        <p:nvPicPr>
          <p:cNvPr id="3" name="Picture 5" descr="figure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" y="1173163"/>
            <a:ext cx="8763000" cy="5030787"/>
          </a:xfrm>
          <a:prstGeom prst="rect">
            <a:avLst/>
          </a:prstGeo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8"/>
                    </a:srgbClr>
                  </a:outerShdw>
                </a:effectLst>
              </a14:hiddenEffects>
            </a:ext>
          </a:extLst>
        </p:spPr>
      </p:pic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7272338" y="6400800"/>
            <a:ext cx="1795462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sz="1400"/>
              <a:t>*AJB</a:t>
            </a:r>
            <a:r>
              <a:rPr lang="ja-JP" altLang="en-US" sz="1400"/>
              <a:t>’</a:t>
            </a:r>
            <a:r>
              <a:rPr lang="en-US" sz="1400"/>
              <a:t>s interpretation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1145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 txBox="1">
            <a:spLocks noRot="1" noChangeArrowheads="1"/>
          </p:cNvSpPr>
          <p:nvPr/>
        </p:nvSpPr>
        <p:spPr>
          <a:xfrm>
            <a:off x="301625" y="221716"/>
            <a:ext cx="8510588" cy="1325563"/>
          </a:xfrm>
          <a:prstGeom prst="rect">
            <a:avLst/>
          </a:prstGeom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smtClean="0">
                <a:solidFill>
                  <a:schemeClr val="accent2"/>
                </a:solidFill>
              </a:rPr>
              <a:t>7 P</a:t>
            </a:r>
            <a:r>
              <a:rPr lang="ja-JP" altLang="en-US" b="1" smtClean="0">
                <a:solidFill>
                  <a:schemeClr val="accent2"/>
                </a:solidFill>
              </a:rPr>
              <a:t>’</a:t>
            </a:r>
            <a:r>
              <a:rPr lang="en-US" b="1" smtClean="0">
                <a:solidFill>
                  <a:schemeClr val="accent2"/>
                </a:solidFill>
              </a:rPr>
              <a:t>s in Services Marketing</a:t>
            </a:r>
            <a:endParaRPr lang="en-US"/>
          </a:p>
        </p:txBody>
      </p:sp>
      <p:sp>
        <p:nvSpPr>
          <p:cNvPr id="3" name="Rectangle 5"/>
          <p:cNvSpPr txBox="1">
            <a:spLocks noRot="1" noChangeArrowheads="1"/>
          </p:cNvSpPr>
          <p:nvPr/>
        </p:nvSpPr>
        <p:spPr>
          <a:xfrm>
            <a:off x="228600" y="1364716"/>
            <a:ext cx="8540750" cy="4879975"/>
          </a:xfrm>
          <a:prstGeom prst="rect">
            <a:avLst/>
          </a:prstGeom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en-US" smtClean="0"/>
              <a:t>3 additional P</a:t>
            </a:r>
            <a:r>
              <a:rPr lang="ja-JP" altLang="en-US" smtClean="0"/>
              <a:t>’</a:t>
            </a:r>
            <a:r>
              <a:rPr lang="en-US" smtClean="0"/>
              <a:t>s in services marketing</a:t>
            </a:r>
          </a:p>
          <a:p>
            <a:pPr>
              <a:buFontTx/>
              <a:buNone/>
            </a:pPr>
            <a:endParaRPr lang="en-US" smtClean="0"/>
          </a:p>
          <a:p>
            <a:r>
              <a:rPr lang="en-US" smtClean="0"/>
              <a:t>People: Any person coming into contact with customers can have an impact on overall satisfaction. </a:t>
            </a:r>
          </a:p>
          <a:p>
            <a:r>
              <a:rPr lang="en-US" smtClean="0"/>
              <a:t>Process: Process(es) involved in providing a service and the behaviour of people, which can be crucial to customer satisfaction.</a:t>
            </a:r>
          </a:p>
          <a:p>
            <a:r>
              <a:rPr lang="en-US" smtClean="0"/>
              <a:t>Physical evidence - testimonials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1079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7Ps-of-Services-Marketing-520x516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4884" y="141090"/>
            <a:ext cx="6604000" cy="655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58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04800"/>
            <a:ext cx="883920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8851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764430" y="495052"/>
            <a:ext cx="7467600" cy="6858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sz="3200" b="1" smtClean="0">
                <a:solidFill>
                  <a:srgbClr val="000066"/>
                </a:solidFill>
              </a:rPr>
              <a:t>The Four P’s Versus C’s </a:t>
            </a:r>
            <a:endParaRPr lang="en-CA" sz="3200" b="1" dirty="0" smtClean="0">
              <a:solidFill>
                <a:srgbClr val="000066"/>
              </a:solidFill>
            </a:endParaRPr>
          </a:p>
        </p:txBody>
      </p:sp>
      <p:sp>
        <p:nvSpPr>
          <p:cNvPr id="3" name="Rectangle 8"/>
          <p:cNvSpPr>
            <a:spLocks noChangeArrowheads="1"/>
          </p:cNvSpPr>
          <p:nvPr/>
        </p:nvSpPr>
        <p:spPr bwMode="auto">
          <a:xfrm>
            <a:off x="1374030" y="1790452"/>
            <a:ext cx="2514600" cy="762000"/>
          </a:xfrm>
          <a:prstGeom prst="rect">
            <a:avLst/>
          </a:prstGeom>
          <a:solidFill>
            <a:srgbClr val="DDDDD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US" sz="2000">
                <a:cs typeface="+mn-cs"/>
              </a:rPr>
              <a:t>Product</a:t>
            </a:r>
            <a:endParaRPr lang="en-CA" sz="2000">
              <a:cs typeface="+mn-cs"/>
            </a:endParaRPr>
          </a:p>
        </p:txBody>
      </p:sp>
      <p:sp>
        <p:nvSpPr>
          <p:cNvPr id="4" name="Rectangle 9"/>
          <p:cNvSpPr>
            <a:spLocks noChangeArrowheads="1"/>
          </p:cNvSpPr>
          <p:nvPr/>
        </p:nvSpPr>
        <p:spPr bwMode="auto">
          <a:xfrm>
            <a:off x="1374030" y="2857252"/>
            <a:ext cx="2514600" cy="762000"/>
          </a:xfrm>
          <a:prstGeom prst="rect">
            <a:avLst/>
          </a:prstGeom>
          <a:solidFill>
            <a:srgbClr val="DDDDD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US" sz="2000">
                <a:cs typeface="+mn-cs"/>
              </a:rPr>
              <a:t>Price</a:t>
            </a:r>
            <a:endParaRPr lang="en-CA" sz="2000">
              <a:cs typeface="+mn-cs"/>
            </a:endParaRPr>
          </a:p>
        </p:txBody>
      </p:sp>
      <p:sp>
        <p:nvSpPr>
          <p:cNvPr id="5" name="Rectangle 10"/>
          <p:cNvSpPr>
            <a:spLocks noChangeArrowheads="1"/>
          </p:cNvSpPr>
          <p:nvPr/>
        </p:nvSpPr>
        <p:spPr bwMode="auto">
          <a:xfrm>
            <a:off x="1374030" y="3924052"/>
            <a:ext cx="2514600" cy="762000"/>
          </a:xfrm>
          <a:prstGeom prst="rect">
            <a:avLst/>
          </a:prstGeom>
          <a:solidFill>
            <a:srgbClr val="DDDDD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US" sz="2000">
                <a:cs typeface="+mn-cs"/>
              </a:rPr>
              <a:t>Place</a:t>
            </a:r>
            <a:endParaRPr lang="en-CA" sz="2000">
              <a:cs typeface="+mn-cs"/>
            </a:endParaRPr>
          </a:p>
        </p:txBody>
      </p:sp>
      <p:sp>
        <p:nvSpPr>
          <p:cNvPr id="6" name="Rectangle 11"/>
          <p:cNvSpPr>
            <a:spLocks noChangeArrowheads="1"/>
          </p:cNvSpPr>
          <p:nvPr/>
        </p:nvSpPr>
        <p:spPr bwMode="auto">
          <a:xfrm>
            <a:off x="1374030" y="4990852"/>
            <a:ext cx="2514600" cy="762000"/>
          </a:xfrm>
          <a:prstGeom prst="rect">
            <a:avLst/>
          </a:prstGeom>
          <a:solidFill>
            <a:srgbClr val="DDDDD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US" sz="2000">
                <a:cs typeface="+mn-cs"/>
              </a:rPr>
              <a:t>Promotion</a:t>
            </a:r>
            <a:endParaRPr lang="en-CA" sz="2000">
              <a:cs typeface="+mn-cs"/>
            </a:endParaRPr>
          </a:p>
        </p:txBody>
      </p:sp>
      <p:sp>
        <p:nvSpPr>
          <p:cNvPr id="7" name="Rectangle 12"/>
          <p:cNvSpPr>
            <a:spLocks noChangeArrowheads="1"/>
          </p:cNvSpPr>
          <p:nvPr/>
        </p:nvSpPr>
        <p:spPr bwMode="auto">
          <a:xfrm>
            <a:off x="5260230" y="1790452"/>
            <a:ext cx="2514600" cy="76200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US" sz="2000">
                <a:cs typeface="+mn-cs"/>
              </a:rPr>
              <a:t>Customer solution</a:t>
            </a:r>
            <a:endParaRPr lang="en-CA" sz="2000">
              <a:cs typeface="+mn-cs"/>
            </a:endParaRPr>
          </a:p>
        </p:txBody>
      </p:sp>
      <p:sp>
        <p:nvSpPr>
          <p:cNvPr id="8" name="Rectangle 13"/>
          <p:cNvSpPr>
            <a:spLocks noChangeArrowheads="1"/>
          </p:cNvSpPr>
          <p:nvPr/>
        </p:nvSpPr>
        <p:spPr bwMode="auto">
          <a:xfrm>
            <a:off x="5260230" y="2857252"/>
            <a:ext cx="2514600" cy="76200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US" sz="2000">
                <a:cs typeface="+mn-cs"/>
              </a:rPr>
              <a:t>Customer cost</a:t>
            </a:r>
            <a:endParaRPr lang="en-CA" sz="2000">
              <a:cs typeface="+mn-cs"/>
            </a:endParaRPr>
          </a:p>
        </p:txBody>
      </p:sp>
      <p:sp>
        <p:nvSpPr>
          <p:cNvPr id="9" name="Rectangle 14"/>
          <p:cNvSpPr>
            <a:spLocks noChangeArrowheads="1"/>
          </p:cNvSpPr>
          <p:nvPr/>
        </p:nvSpPr>
        <p:spPr bwMode="auto">
          <a:xfrm>
            <a:off x="5260230" y="3924052"/>
            <a:ext cx="2514600" cy="76200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US" sz="2000">
                <a:cs typeface="+mn-cs"/>
              </a:rPr>
              <a:t>Convenience</a:t>
            </a:r>
            <a:endParaRPr lang="en-CA" sz="2000">
              <a:cs typeface="+mn-cs"/>
            </a:endParaRPr>
          </a:p>
        </p:txBody>
      </p:sp>
      <p:sp>
        <p:nvSpPr>
          <p:cNvPr id="10" name="Rectangle 15"/>
          <p:cNvSpPr>
            <a:spLocks noChangeArrowheads="1"/>
          </p:cNvSpPr>
          <p:nvPr/>
        </p:nvSpPr>
        <p:spPr bwMode="auto">
          <a:xfrm>
            <a:off x="5260230" y="4990852"/>
            <a:ext cx="2514600" cy="76200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US" sz="2000">
                <a:cs typeface="+mn-cs"/>
              </a:rPr>
              <a:t>Communication</a:t>
            </a:r>
            <a:endParaRPr lang="en-CA" sz="2000">
              <a:cs typeface="+mn-cs"/>
            </a:endParaRPr>
          </a:p>
        </p:txBody>
      </p:sp>
      <p:cxnSp>
        <p:nvCxnSpPr>
          <p:cNvPr id="11" name="AutoShape 21"/>
          <p:cNvCxnSpPr>
            <a:cxnSpLocks noChangeShapeType="1"/>
            <a:stCxn id="3" idx="3"/>
            <a:endCxn id="7" idx="1"/>
          </p:cNvCxnSpPr>
          <p:nvPr/>
        </p:nvCxnSpPr>
        <p:spPr bwMode="auto">
          <a:xfrm>
            <a:off x="3888630" y="2171452"/>
            <a:ext cx="1371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2" name="AutoShape 22"/>
          <p:cNvCxnSpPr>
            <a:cxnSpLocks noChangeShapeType="1"/>
            <a:stCxn id="4" idx="3"/>
            <a:endCxn id="8" idx="1"/>
          </p:cNvCxnSpPr>
          <p:nvPr/>
        </p:nvCxnSpPr>
        <p:spPr bwMode="auto">
          <a:xfrm>
            <a:off x="3888630" y="3238252"/>
            <a:ext cx="1371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3" name="AutoShape 23"/>
          <p:cNvCxnSpPr>
            <a:cxnSpLocks noChangeShapeType="1"/>
            <a:stCxn id="5" idx="3"/>
            <a:endCxn id="9" idx="1"/>
          </p:cNvCxnSpPr>
          <p:nvPr/>
        </p:nvCxnSpPr>
        <p:spPr bwMode="auto">
          <a:xfrm>
            <a:off x="3888630" y="4305052"/>
            <a:ext cx="1371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4" name="AutoShape 24"/>
          <p:cNvCxnSpPr>
            <a:cxnSpLocks noChangeShapeType="1"/>
            <a:stCxn id="6" idx="3"/>
            <a:endCxn id="10" idx="1"/>
          </p:cNvCxnSpPr>
          <p:nvPr/>
        </p:nvCxnSpPr>
        <p:spPr bwMode="auto">
          <a:xfrm>
            <a:off x="3888630" y="5371852"/>
            <a:ext cx="1371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129752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9"/>
          <p:cNvSpPr txBox="1">
            <a:spLocks noChangeArrowheads="1"/>
          </p:cNvSpPr>
          <p:nvPr/>
        </p:nvSpPr>
        <p:spPr>
          <a:xfrm>
            <a:off x="346075" y="1165225"/>
            <a:ext cx="8424863" cy="4168775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81204" tIns="39889" rIns="81204" bIns="39889"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175" indent="-257175" defTabSz="820738">
              <a:lnSpc>
                <a:spcPct val="90000"/>
              </a:lnSpc>
              <a:buClr>
                <a:srgbClr val="FAFD00"/>
              </a:buClr>
            </a:pPr>
            <a:r>
              <a:rPr lang="en-US" sz="3000" smtClean="0"/>
              <a:t>Anything that can be offered to a market for attention, acquisition, use or consumption.</a:t>
            </a:r>
          </a:p>
          <a:p>
            <a:pPr marL="257175" indent="-257175" defTabSz="820738">
              <a:lnSpc>
                <a:spcPct val="90000"/>
              </a:lnSpc>
              <a:buClr>
                <a:srgbClr val="FAFD00"/>
              </a:buClr>
            </a:pPr>
            <a:r>
              <a:rPr lang="en-US" sz="3000" smtClean="0"/>
              <a:t>Satisfies a want or a need.</a:t>
            </a:r>
          </a:p>
          <a:p>
            <a:pPr marL="257175" indent="-257175" defTabSz="820738">
              <a:lnSpc>
                <a:spcPct val="90000"/>
              </a:lnSpc>
              <a:buClr>
                <a:srgbClr val="FAFD00"/>
              </a:buClr>
            </a:pPr>
            <a:r>
              <a:rPr lang="en-US" sz="3000" smtClean="0"/>
              <a:t>Includes:</a:t>
            </a:r>
          </a:p>
          <a:p>
            <a:pPr marL="615950" lvl="1" indent="-206375" defTabSz="820738">
              <a:lnSpc>
                <a:spcPct val="90000"/>
              </a:lnSpc>
              <a:buClr>
                <a:srgbClr val="FAFD00"/>
              </a:buClr>
            </a:pPr>
            <a:r>
              <a:rPr lang="en-US" sz="3000" smtClean="0"/>
              <a:t>Physical Products</a:t>
            </a:r>
          </a:p>
          <a:p>
            <a:pPr marL="615950" lvl="1" indent="-206375" defTabSz="820738">
              <a:lnSpc>
                <a:spcPct val="90000"/>
              </a:lnSpc>
              <a:buClr>
                <a:srgbClr val="FAFD00"/>
              </a:buClr>
            </a:pPr>
            <a:r>
              <a:rPr lang="en-US" sz="3000" smtClean="0"/>
              <a:t>Services</a:t>
            </a:r>
          </a:p>
          <a:p>
            <a:pPr marL="615950" lvl="1" indent="-206375" defTabSz="820738">
              <a:lnSpc>
                <a:spcPct val="90000"/>
              </a:lnSpc>
              <a:buClr>
                <a:srgbClr val="FAFD00"/>
              </a:buClr>
            </a:pPr>
            <a:r>
              <a:rPr lang="en-US" sz="3000" smtClean="0"/>
              <a:t>Persons - YOU and I!</a:t>
            </a:r>
          </a:p>
          <a:p>
            <a:pPr marL="615950" lvl="1" indent="-206375" defTabSz="820738">
              <a:lnSpc>
                <a:spcPct val="90000"/>
              </a:lnSpc>
              <a:buClr>
                <a:srgbClr val="FAFD00"/>
              </a:buClr>
            </a:pPr>
            <a:r>
              <a:rPr lang="en-US" sz="3000" smtClean="0"/>
              <a:t>Places</a:t>
            </a:r>
          </a:p>
          <a:p>
            <a:pPr marL="615950" lvl="1" indent="-206375" defTabSz="820738">
              <a:lnSpc>
                <a:spcPct val="90000"/>
              </a:lnSpc>
              <a:buClr>
                <a:srgbClr val="FAFD00"/>
              </a:buClr>
            </a:pPr>
            <a:r>
              <a:rPr lang="en-US" sz="3000" smtClean="0"/>
              <a:t>Organizations</a:t>
            </a:r>
          </a:p>
          <a:p>
            <a:pPr marL="615950" lvl="1" indent="-206375" defTabSz="820738">
              <a:lnSpc>
                <a:spcPct val="90000"/>
              </a:lnSpc>
              <a:buClr>
                <a:srgbClr val="FAFD00"/>
              </a:buClr>
            </a:pPr>
            <a:r>
              <a:rPr lang="en-US" sz="3000" smtClean="0"/>
              <a:t>Ideas</a:t>
            </a:r>
          </a:p>
          <a:p>
            <a:pPr marL="615950" lvl="1" indent="-206375" defTabSz="820738">
              <a:lnSpc>
                <a:spcPct val="90000"/>
              </a:lnSpc>
              <a:buClr>
                <a:srgbClr val="FAFD00"/>
              </a:buClr>
            </a:pPr>
            <a:r>
              <a:rPr lang="en-US" sz="3000" smtClean="0"/>
              <a:t>Combinations of the above</a:t>
            </a:r>
            <a:endParaRPr lang="en-US" sz="3800">
              <a:solidFill>
                <a:srgbClr val="FFFFFF"/>
              </a:solidFill>
            </a:endParaRPr>
          </a:p>
        </p:txBody>
      </p:sp>
      <p:sp>
        <p:nvSpPr>
          <p:cNvPr id="4" name="Rectangle 11"/>
          <p:cNvSpPr>
            <a:spLocks noChangeArrowheads="1"/>
          </p:cNvSpPr>
          <p:nvPr/>
        </p:nvSpPr>
        <p:spPr bwMode="auto">
          <a:xfrm>
            <a:off x="609600" y="228600"/>
            <a:ext cx="69342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US" sz="4400">
                <a:solidFill>
                  <a:schemeClr val="accent2"/>
                </a:solidFill>
              </a:rPr>
              <a:t>What is a Product?</a:t>
            </a:r>
            <a:endParaRPr lang="en-US" sz="44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7638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01625" y="228600"/>
            <a:ext cx="8534400" cy="758825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>
                <a:solidFill>
                  <a:srgbClr val="7B9899"/>
                </a:solidFill>
                <a:latin typeface="Georgia" charset="0"/>
              </a:rPr>
              <a:t>Product</a:t>
            </a:r>
            <a:endParaRPr lang="en-GB">
              <a:solidFill>
                <a:srgbClr val="7B9899"/>
              </a:solidFill>
              <a:latin typeface="Georgia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01625" y="1527175"/>
            <a:ext cx="8504238" cy="457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mtClean="0">
              <a:latin typeface="Georgia" charset="0"/>
            </a:endParaRPr>
          </a:p>
          <a:p>
            <a:r>
              <a:rPr lang="en-GB" smtClean="0">
                <a:latin typeface="Georgia" charset="0"/>
              </a:rPr>
              <a:t>‘</a:t>
            </a:r>
            <a:r>
              <a:rPr lang="en-GB" sz="2400" smtClean="0">
                <a:latin typeface="Georgia" charset="0"/>
              </a:rPr>
              <a:t>Product’ refers to the </a:t>
            </a:r>
            <a:r>
              <a:rPr lang="en-GB" sz="2400" b="1" smtClean="0">
                <a:latin typeface="Georgia" charset="0"/>
              </a:rPr>
              <a:t>functions</a:t>
            </a:r>
            <a:r>
              <a:rPr lang="en-GB" sz="2400" smtClean="0">
                <a:latin typeface="Georgia" charset="0"/>
              </a:rPr>
              <a:t> and </a:t>
            </a:r>
            <a:r>
              <a:rPr lang="en-GB" sz="2400" b="1" smtClean="0">
                <a:latin typeface="Georgia" charset="0"/>
              </a:rPr>
              <a:t>features</a:t>
            </a:r>
            <a:r>
              <a:rPr lang="en-GB" sz="2400" smtClean="0">
                <a:latin typeface="Georgia" charset="0"/>
              </a:rPr>
              <a:t> of a good or service</a:t>
            </a:r>
          </a:p>
          <a:p>
            <a:r>
              <a:rPr lang="en-GB" sz="2400" smtClean="0">
                <a:latin typeface="Georgia" charset="0"/>
              </a:rPr>
              <a:t>Should </a:t>
            </a:r>
            <a:r>
              <a:rPr lang="en-GB" sz="2400" b="1" smtClean="0">
                <a:latin typeface="Georgia" charset="0"/>
              </a:rPr>
              <a:t>satisfy the needs </a:t>
            </a:r>
            <a:r>
              <a:rPr lang="en-GB" sz="2400" smtClean="0">
                <a:latin typeface="Georgia" charset="0"/>
              </a:rPr>
              <a:t>of the customer</a:t>
            </a:r>
          </a:p>
          <a:p>
            <a:r>
              <a:rPr lang="en-GB" sz="2400" smtClean="0">
                <a:latin typeface="Georgia" charset="0"/>
              </a:rPr>
              <a:t>May have a Unique Selling Proposition (</a:t>
            </a:r>
            <a:r>
              <a:rPr lang="en-GB" sz="2400" b="1" smtClean="0">
                <a:latin typeface="Georgia" charset="0"/>
              </a:rPr>
              <a:t>USP</a:t>
            </a:r>
            <a:r>
              <a:rPr lang="en-GB" sz="2400" smtClean="0">
                <a:latin typeface="Georgia" charset="0"/>
              </a:rPr>
              <a:t>)</a:t>
            </a:r>
          </a:p>
          <a:p>
            <a:r>
              <a:rPr lang="en-GB" sz="2400" smtClean="0">
                <a:latin typeface="Georgia" charset="0"/>
              </a:rPr>
              <a:t>‘Product’ also includes a range of factors such as </a:t>
            </a:r>
            <a:r>
              <a:rPr lang="en-GB" sz="2400" b="1" smtClean="0">
                <a:latin typeface="Georgia" charset="0"/>
              </a:rPr>
              <a:t>packaging, quality, warranties, after-sales service</a:t>
            </a:r>
            <a:r>
              <a:rPr lang="en-GB" sz="2400" smtClean="0">
                <a:latin typeface="Georgia" charset="0"/>
              </a:rPr>
              <a:t> and </a:t>
            </a:r>
            <a:r>
              <a:rPr lang="en-GB" sz="2400" b="1" smtClean="0">
                <a:latin typeface="Georgia" charset="0"/>
              </a:rPr>
              <a:t>branding</a:t>
            </a:r>
          </a:p>
          <a:p>
            <a:r>
              <a:rPr lang="en-GB" sz="2400" smtClean="0">
                <a:latin typeface="Georgia" charset="0"/>
              </a:rPr>
              <a:t>Products and brands may suggest certain </a:t>
            </a:r>
            <a:r>
              <a:rPr lang="en-GB" sz="2400" b="1" smtClean="0">
                <a:latin typeface="Georgia" charset="0"/>
              </a:rPr>
              <a:t>images</a:t>
            </a:r>
            <a:r>
              <a:rPr lang="en-GB" sz="2400" smtClean="0">
                <a:latin typeface="Georgia" charset="0"/>
              </a:rPr>
              <a:t> e.g. sporty, sophisticated, value</a:t>
            </a:r>
          </a:p>
          <a:p>
            <a:pPr>
              <a:buFont typeface="Wingdings 2" charset="0"/>
              <a:buNone/>
            </a:pPr>
            <a:endParaRPr lang="en-GB" b="1">
              <a:latin typeface="Georg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43644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8153400" y="76200"/>
            <a:ext cx="990600" cy="533400"/>
          </a:xfrm>
          <a:prstGeom prst="rect">
            <a:avLst/>
          </a:prstGeom>
          <a:solidFill>
            <a:srgbClr val="3366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2748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01625" y="228600"/>
            <a:ext cx="8534400" cy="758825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>
                <a:solidFill>
                  <a:srgbClr val="7B9899"/>
                </a:solidFill>
                <a:latin typeface="Georgia" charset="0"/>
              </a:rPr>
              <a:t>Product lifecycle</a:t>
            </a:r>
            <a:endParaRPr lang="en-GB">
              <a:solidFill>
                <a:srgbClr val="7B9899"/>
              </a:solidFill>
              <a:latin typeface="Georgia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01625" y="1527175"/>
            <a:ext cx="8504238" cy="457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charset="0"/>
              <a:buNone/>
            </a:pPr>
            <a:r>
              <a:rPr lang="en-GB" smtClean="0">
                <a:latin typeface="Georgia" charset="0"/>
              </a:rPr>
              <a:t>The product lifecycle looks at the sales of a product</a:t>
            </a:r>
          </a:p>
          <a:p>
            <a:pPr>
              <a:buFont typeface="Wingdings 2" charset="0"/>
              <a:buNone/>
            </a:pPr>
            <a:r>
              <a:rPr lang="en-GB" smtClean="0">
                <a:latin typeface="Georgia" charset="0"/>
              </a:rPr>
              <a:t>over time</a:t>
            </a:r>
            <a:endParaRPr lang="en-GB">
              <a:latin typeface="Georgia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99" b="6000"/>
          <a:stretch>
            <a:fillRect/>
          </a:stretch>
        </p:blipFill>
        <p:spPr bwMode="auto">
          <a:xfrm>
            <a:off x="539750" y="2636838"/>
            <a:ext cx="8096250" cy="324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56378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01625" y="228600"/>
            <a:ext cx="8534400" cy="758825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smtClean="0">
                <a:solidFill>
                  <a:srgbClr val="7B9899"/>
                </a:solidFill>
                <a:latin typeface="Georgia" charset="0"/>
              </a:rPr>
              <a:t>Stages of the product lifecycle</a:t>
            </a:r>
            <a:endParaRPr lang="en-GB" sz="2800">
              <a:solidFill>
                <a:srgbClr val="7B9899"/>
              </a:solidFill>
              <a:latin typeface="Georgia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01625" y="1527175"/>
            <a:ext cx="8504238" cy="457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charset="0"/>
              <a:buNone/>
            </a:pPr>
            <a:r>
              <a:rPr lang="en-GB" sz="2800" b="1" smtClean="0">
                <a:latin typeface="Georgia" charset="0"/>
              </a:rPr>
              <a:t>Development</a:t>
            </a:r>
            <a:r>
              <a:rPr lang="en-GB" sz="2800" smtClean="0">
                <a:latin typeface="Georgia" charset="0"/>
              </a:rPr>
              <a:t> – high costs but no sales</a:t>
            </a:r>
          </a:p>
          <a:p>
            <a:pPr>
              <a:buFont typeface="Wingdings 2" charset="0"/>
              <a:buNone/>
            </a:pPr>
            <a:r>
              <a:rPr lang="en-GB" sz="2800" b="1" smtClean="0">
                <a:latin typeface="Georgia" charset="0"/>
              </a:rPr>
              <a:t>Launch</a:t>
            </a:r>
            <a:r>
              <a:rPr lang="en-GB" sz="2800" smtClean="0">
                <a:latin typeface="Georgia" charset="0"/>
              </a:rPr>
              <a:t> – high expenditure on promotion and</a:t>
            </a:r>
          </a:p>
          <a:p>
            <a:pPr>
              <a:buFont typeface="Wingdings 2" charset="0"/>
              <a:buNone/>
            </a:pPr>
            <a:r>
              <a:rPr lang="en-GB" sz="2800" smtClean="0">
                <a:latin typeface="Georgia" charset="0"/>
              </a:rPr>
              <a:t>product development, low sales</a:t>
            </a:r>
          </a:p>
          <a:p>
            <a:pPr>
              <a:buFont typeface="Wingdings 2" charset="0"/>
              <a:buNone/>
            </a:pPr>
            <a:r>
              <a:rPr lang="en-GB" sz="2800" b="1" smtClean="0">
                <a:latin typeface="Georgia" charset="0"/>
              </a:rPr>
              <a:t>Growth</a:t>
            </a:r>
            <a:r>
              <a:rPr lang="en-GB" sz="2800" smtClean="0">
                <a:latin typeface="Georgia" charset="0"/>
              </a:rPr>
              <a:t> – sales increase and product should break</a:t>
            </a:r>
          </a:p>
          <a:p>
            <a:pPr>
              <a:buFont typeface="Wingdings 2" charset="0"/>
              <a:buNone/>
            </a:pPr>
            <a:r>
              <a:rPr lang="en-GB" sz="2800" smtClean="0">
                <a:latin typeface="Georgia" charset="0"/>
              </a:rPr>
              <a:t>even</a:t>
            </a:r>
          </a:p>
          <a:p>
            <a:pPr>
              <a:buFont typeface="Wingdings 2" charset="0"/>
              <a:buNone/>
            </a:pPr>
            <a:r>
              <a:rPr lang="en-GB" sz="2800" b="1" smtClean="0">
                <a:latin typeface="Georgia" charset="0"/>
              </a:rPr>
              <a:t>Maturity</a:t>
            </a:r>
            <a:r>
              <a:rPr lang="en-GB" sz="2800" smtClean="0">
                <a:latin typeface="Georgia" charset="0"/>
              </a:rPr>
              <a:t> – sales stabilise, less expenditure on</a:t>
            </a:r>
          </a:p>
          <a:p>
            <a:pPr>
              <a:buFont typeface="Wingdings 2" charset="0"/>
              <a:buNone/>
            </a:pPr>
            <a:r>
              <a:rPr lang="en-GB" sz="2800" smtClean="0">
                <a:latin typeface="Georgia" charset="0"/>
              </a:rPr>
              <a:t>promotion needed, revenue &amp; profit should be high</a:t>
            </a:r>
          </a:p>
          <a:p>
            <a:pPr>
              <a:buFont typeface="Wingdings 2" charset="0"/>
              <a:buNone/>
            </a:pPr>
            <a:r>
              <a:rPr lang="en-GB" sz="2800" b="1" smtClean="0">
                <a:latin typeface="Georgia" charset="0"/>
              </a:rPr>
              <a:t>Decline</a:t>
            </a:r>
            <a:r>
              <a:rPr lang="en-GB" sz="2800" smtClean="0">
                <a:latin typeface="Georgia" charset="0"/>
              </a:rPr>
              <a:t> – sales decline, </a:t>
            </a:r>
            <a:r>
              <a:rPr lang="en-GB" sz="2800" i="1" smtClean="0">
                <a:latin typeface="Georgia" charset="0"/>
              </a:rPr>
              <a:t>extension strategies </a:t>
            </a:r>
            <a:r>
              <a:rPr lang="en-GB" sz="2800" smtClean="0">
                <a:latin typeface="Georgia" charset="0"/>
              </a:rPr>
              <a:t>can</a:t>
            </a:r>
            <a:r>
              <a:rPr lang="en-GB" sz="2800" i="1" smtClean="0">
                <a:latin typeface="Georgia" charset="0"/>
              </a:rPr>
              <a:t> </a:t>
            </a:r>
            <a:r>
              <a:rPr lang="en-GB" sz="2800" smtClean="0">
                <a:latin typeface="Georgia" charset="0"/>
              </a:rPr>
              <a:t>be</a:t>
            </a:r>
          </a:p>
          <a:p>
            <a:pPr>
              <a:buFont typeface="Wingdings 2" charset="0"/>
              <a:buNone/>
            </a:pPr>
            <a:r>
              <a:rPr lang="en-GB" sz="2800" smtClean="0">
                <a:latin typeface="Georgia" charset="0"/>
              </a:rPr>
              <a:t>adopted or the product withdrawn</a:t>
            </a:r>
          </a:p>
          <a:p>
            <a:pPr>
              <a:buFont typeface="Wingdings 2" charset="0"/>
              <a:buNone/>
            </a:pPr>
            <a:endParaRPr lang="en-GB" sz="2800">
              <a:latin typeface="Georg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73878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01625" y="228600"/>
            <a:ext cx="8534400" cy="758825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>
                <a:solidFill>
                  <a:srgbClr val="7B9899"/>
                </a:solidFill>
                <a:latin typeface="Georgia" charset="0"/>
              </a:rPr>
              <a:t>Extension strategies</a:t>
            </a:r>
            <a:endParaRPr lang="en-GB">
              <a:solidFill>
                <a:srgbClr val="7B9899"/>
              </a:solidFill>
              <a:latin typeface="Georgia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01625" y="1527175"/>
            <a:ext cx="8504238" cy="457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charset="0"/>
              <a:buNone/>
            </a:pPr>
            <a:r>
              <a:rPr lang="en-GB" dirty="0" smtClean="0">
                <a:latin typeface="Georgia" charset="0"/>
              </a:rPr>
              <a:t>Extension strategies should maintain or increase sales. </a:t>
            </a:r>
          </a:p>
          <a:p>
            <a:pPr>
              <a:buFont typeface="Wingdings 2" charset="0"/>
              <a:buNone/>
            </a:pPr>
            <a:r>
              <a:rPr lang="en-GB" dirty="0" smtClean="0">
                <a:latin typeface="Georgia" charset="0"/>
              </a:rPr>
              <a:t>They include:</a:t>
            </a:r>
          </a:p>
          <a:p>
            <a:r>
              <a:rPr lang="en-GB" dirty="0" smtClean="0">
                <a:latin typeface="Georgia" charset="0"/>
              </a:rPr>
              <a:t>Modifying the product</a:t>
            </a:r>
          </a:p>
          <a:p>
            <a:r>
              <a:rPr lang="en-GB" dirty="0" smtClean="0">
                <a:latin typeface="Georgia" charset="0"/>
              </a:rPr>
              <a:t>Reducing the price</a:t>
            </a:r>
          </a:p>
          <a:p>
            <a:r>
              <a:rPr lang="en-GB" dirty="0" smtClean="0">
                <a:latin typeface="Georgia" charset="0"/>
              </a:rPr>
              <a:t>Adding a feature</a:t>
            </a:r>
          </a:p>
          <a:p>
            <a:r>
              <a:rPr lang="en-GB" dirty="0" smtClean="0">
                <a:latin typeface="Georgia" charset="0"/>
              </a:rPr>
              <a:t>Promoting to a </a:t>
            </a:r>
          </a:p>
          <a:p>
            <a:pPr>
              <a:buFont typeface="Wingdings 2" charset="0"/>
              <a:buNone/>
            </a:pPr>
            <a:r>
              <a:rPr lang="en-GB" dirty="0" smtClean="0">
                <a:latin typeface="Georgia" charset="0"/>
              </a:rPr>
              <a:t>	different market </a:t>
            </a:r>
          </a:p>
          <a:p>
            <a:pPr>
              <a:buFont typeface="Wingdings 2" charset="0"/>
              <a:buNone/>
            </a:pPr>
            <a:r>
              <a:rPr lang="en-GB" dirty="0" smtClean="0">
                <a:latin typeface="Georgia" charset="0"/>
              </a:rPr>
              <a:t>	sector</a:t>
            </a:r>
          </a:p>
          <a:p>
            <a:pPr>
              <a:buFont typeface="Wingdings 2" charset="0"/>
              <a:buNone/>
            </a:pPr>
            <a:endParaRPr lang="en-GB" dirty="0">
              <a:latin typeface="Georgia" charset="0"/>
            </a:endParaRPr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4530740" y="4145528"/>
            <a:ext cx="4305285" cy="2187575"/>
            <a:chOff x="3059832" y="3933056"/>
            <a:chExt cx="5626100" cy="2449512"/>
          </a:xfrm>
        </p:grpSpPr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9832" y="3933056"/>
              <a:ext cx="5626100" cy="24495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7092082" y="3933056"/>
              <a:ext cx="1512888" cy="261938"/>
            </a:xfrm>
            <a:prstGeom prst="rect">
              <a:avLst/>
            </a:prstGeom>
            <a:solidFill>
              <a:schemeClr val="bg1"/>
            </a:solidFill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sz="1100">
                  <a:solidFill>
                    <a:srgbClr val="404040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</a:rPr>
                <a:t>Extension strategies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158183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01625" y="228600"/>
            <a:ext cx="8534400" cy="758825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>
                <a:solidFill>
                  <a:srgbClr val="7B9899"/>
                </a:solidFill>
                <a:latin typeface="Georgia" charset="0"/>
              </a:rPr>
              <a:t>Price</a:t>
            </a:r>
            <a:endParaRPr lang="en-GB">
              <a:solidFill>
                <a:srgbClr val="7B9899"/>
              </a:solidFill>
              <a:latin typeface="Georgia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01625" y="1527175"/>
            <a:ext cx="8504238" cy="457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charset="0"/>
              <a:buNone/>
            </a:pPr>
            <a:endParaRPr lang="en-GB" smtClean="0">
              <a:latin typeface="Georgia" charset="0"/>
            </a:endParaRPr>
          </a:p>
          <a:p>
            <a:pPr>
              <a:buFont typeface="Wingdings 2" charset="0"/>
              <a:buNone/>
            </a:pPr>
            <a:r>
              <a:rPr lang="en-GB" smtClean="0">
                <a:latin typeface="Georgia" charset="0"/>
              </a:rPr>
              <a:t>The price of a product will depend on:</a:t>
            </a:r>
          </a:p>
          <a:p>
            <a:r>
              <a:rPr lang="en-GB" smtClean="0">
                <a:latin typeface="Georgia" charset="0"/>
              </a:rPr>
              <a:t>The cost to make it</a:t>
            </a:r>
          </a:p>
          <a:p>
            <a:r>
              <a:rPr lang="en-GB" smtClean="0">
                <a:latin typeface="Georgia" charset="0"/>
              </a:rPr>
              <a:t>The amount of profit desired</a:t>
            </a:r>
          </a:p>
          <a:p>
            <a:r>
              <a:rPr lang="en-GB" smtClean="0">
                <a:latin typeface="Georgia" charset="0"/>
              </a:rPr>
              <a:t>The price competitors charge</a:t>
            </a:r>
          </a:p>
          <a:p>
            <a:r>
              <a:rPr lang="en-GB" smtClean="0">
                <a:latin typeface="Georgia" charset="0"/>
              </a:rPr>
              <a:t>The objectives of the business</a:t>
            </a:r>
          </a:p>
          <a:p>
            <a:r>
              <a:rPr lang="en-GB" smtClean="0">
                <a:latin typeface="Georgia" charset="0"/>
              </a:rPr>
              <a:t>The price customers are willing to pay</a:t>
            </a:r>
          </a:p>
          <a:p>
            <a:pPr lvl="1"/>
            <a:r>
              <a:rPr lang="en-GB" smtClean="0">
                <a:latin typeface="Georgia" charset="0"/>
              </a:rPr>
              <a:t>Is there a high demand?</a:t>
            </a:r>
          </a:p>
          <a:p>
            <a:pPr lvl="1"/>
            <a:r>
              <a:rPr lang="en-GB" smtClean="0">
                <a:latin typeface="Georgia" charset="0"/>
              </a:rPr>
              <a:t>Is demand sensitive to changes in price?</a:t>
            </a:r>
          </a:p>
          <a:p>
            <a:pPr>
              <a:buFont typeface="Wingdings 2" charset="0"/>
              <a:buNone/>
            </a:pPr>
            <a:endParaRPr lang="en-GB">
              <a:latin typeface="Georg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49410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01625" y="228600"/>
            <a:ext cx="8534400" cy="758825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mtClean="0"/>
              <a:t>Place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01625" y="1527175"/>
            <a:ext cx="8504238" cy="457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mtClean="0">
              <a:latin typeface="Georgia" charset="0"/>
            </a:endParaRPr>
          </a:p>
          <a:p>
            <a:r>
              <a:rPr lang="en-GB" smtClean="0">
                <a:latin typeface="Georgia" charset="0"/>
              </a:rPr>
              <a:t>Products should be conveniently available for customers to buy</a:t>
            </a:r>
          </a:p>
          <a:p>
            <a:r>
              <a:rPr lang="en-GB" smtClean="0">
                <a:latin typeface="Georgia" charset="0"/>
              </a:rPr>
              <a:t>‘Places’ include:</a:t>
            </a:r>
          </a:p>
          <a:p>
            <a:pPr lvl="1"/>
            <a:r>
              <a:rPr lang="en-GB" smtClean="0">
                <a:latin typeface="Georgia" charset="0"/>
              </a:rPr>
              <a:t>Stores</a:t>
            </a:r>
          </a:p>
          <a:p>
            <a:pPr lvl="1"/>
            <a:r>
              <a:rPr lang="en-GB" smtClean="0">
                <a:latin typeface="Georgia" charset="0"/>
              </a:rPr>
              <a:t>Mail order</a:t>
            </a:r>
          </a:p>
          <a:p>
            <a:pPr lvl="1"/>
            <a:r>
              <a:rPr lang="en-GB" smtClean="0">
                <a:latin typeface="Georgia" charset="0"/>
              </a:rPr>
              <a:t>Telesales</a:t>
            </a:r>
          </a:p>
          <a:p>
            <a:pPr lvl="1"/>
            <a:r>
              <a:rPr lang="en-GB" smtClean="0">
                <a:latin typeface="Georgia" charset="0"/>
              </a:rPr>
              <a:t>Internet</a:t>
            </a:r>
          </a:p>
          <a:p>
            <a:pPr>
              <a:buFont typeface="Wingdings 2" charset="0"/>
              <a:buNone/>
            </a:pPr>
            <a:endParaRPr lang="en-GB">
              <a:latin typeface="Georgia" charset="0"/>
            </a:endParaRPr>
          </a:p>
        </p:txBody>
      </p:sp>
      <p:sp>
        <p:nvSpPr>
          <p:cNvPr id="4" name="Oval Callout 3"/>
          <p:cNvSpPr>
            <a:spLocks noChangeArrowheads="1"/>
          </p:cNvSpPr>
          <p:nvPr/>
        </p:nvSpPr>
        <p:spPr bwMode="auto">
          <a:xfrm>
            <a:off x="3348038" y="3141663"/>
            <a:ext cx="5184775" cy="2447925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tx1"/>
          </a:solidFill>
          <a:ln w="20000">
            <a:solidFill>
              <a:schemeClr val="bg1"/>
            </a:solidFill>
            <a:miter lim="800000"/>
            <a:headEnd/>
            <a:tailEnd/>
          </a:ln>
          <a:effectLst>
            <a:outerShdw blurRad="63500" dist="26940" dir="5400000" rotWithShape="0">
              <a:srgbClr val="000000">
                <a:alpha val="34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2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The use of </a:t>
            </a:r>
          </a:p>
          <a:p>
            <a:pPr algn="ctr">
              <a:defRPr/>
            </a:pPr>
            <a:r>
              <a:rPr lang="en-GB" sz="2200" b="1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e-commerce </a:t>
            </a:r>
            <a:r>
              <a:rPr lang="en-GB" sz="2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(promoting and selling on the internet) has grown massively over the last few years</a:t>
            </a:r>
          </a:p>
        </p:txBody>
      </p:sp>
    </p:spTree>
    <p:extLst>
      <p:ext uri="{BB962C8B-B14F-4D97-AF65-F5344CB8AC3E}">
        <p14:creationId xmlns:p14="http://schemas.microsoft.com/office/powerpoint/2010/main" val="37353004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01625" y="228600"/>
            <a:ext cx="8534400" cy="758825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mtClean="0"/>
              <a:t>Channels of distribution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323850" y="1700213"/>
          <a:ext cx="8569325" cy="5794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569325"/>
              </a:tblGrid>
              <a:tr h="579437">
                <a:tc>
                  <a:txBody>
                    <a:bodyPr/>
                    <a:lstStyle/>
                    <a:p>
                      <a:pPr algn="ctr"/>
                      <a:r>
                        <a:rPr lang="en-GB" sz="3200" b="0" i="0" dirty="0" smtClean="0"/>
                        <a:t>Manufacturer</a:t>
                      </a:r>
                      <a:endParaRPr lang="en-GB" sz="1800" b="0" i="0" dirty="0"/>
                    </a:p>
                  </a:txBody>
                  <a:tcPr marL="91444" marR="91444" marT="45745" marB="45745"/>
                </a:tc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23850" y="2924175"/>
          <a:ext cx="3529013" cy="57943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529013"/>
              </a:tblGrid>
              <a:tr h="579438">
                <a:tc>
                  <a:txBody>
                    <a:bodyPr/>
                    <a:lstStyle/>
                    <a:p>
                      <a:pPr algn="ctr"/>
                      <a:r>
                        <a:rPr lang="en-GB" sz="3200" b="0" dirty="0" smtClean="0"/>
                        <a:t>Wholesaler</a:t>
                      </a:r>
                      <a:endParaRPr lang="en-GB" sz="1800" b="0" dirty="0"/>
                    </a:p>
                  </a:txBody>
                  <a:tcPr marL="91456" marR="91456" marT="45745" marB="45745"/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23850" y="4221163"/>
          <a:ext cx="6192838" cy="5794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6192838"/>
              </a:tblGrid>
              <a:tr h="579437">
                <a:tc>
                  <a:txBody>
                    <a:bodyPr/>
                    <a:lstStyle/>
                    <a:p>
                      <a:pPr algn="ctr"/>
                      <a:r>
                        <a:rPr lang="en-GB" sz="3200" b="0" dirty="0" smtClean="0"/>
                        <a:t>Retailer</a:t>
                      </a:r>
                      <a:endParaRPr lang="en-GB" sz="1800" b="0" dirty="0"/>
                    </a:p>
                  </a:txBody>
                  <a:tcPr marL="91442" marR="91442" marT="45745" marB="45745"/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323850" y="5516563"/>
          <a:ext cx="8496300" cy="5794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496300"/>
              </a:tblGrid>
              <a:tr h="579437">
                <a:tc>
                  <a:txBody>
                    <a:bodyPr/>
                    <a:lstStyle/>
                    <a:p>
                      <a:r>
                        <a:rPr lang="en-GB" sz="3200" b="0" dirty="0" smtClean="0"/>
                        <a:t>Consumer</a:t>
                      </a:r>
                      <a:endParaRPr lang="en-GB" sz="1800" b="0" dirty="0"/>
                    </a:p>
                  </a:txBody>
                  <a:tcPr marL="91433" marR="91433" marT="45745" marB="45745"/>
                </a:tc>
              </a:tr>
            </a:tbl>
          </a:graphicData>
        </a:graphic>
      </p:graphicFrame>
      <p:cxnSp>
        <p:nvCxnSpPr>
          <p:cNvPr id="7" name="Straight Arrow Connector 6"/>
          <p:cNvCxnSpPr/>
          <p:nvPr/>
        </p:nvCxnSpPr>
        <p:spPr>
          <a:xfrm>
            <a:off x="1979613" y="2276475"/>
            <a:ext cx="0" cy="64770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572000" y="4868863"/>
            <a:ext cx="0" cy="64770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1979613" y="4868863"/>
            <a:ext cx="0" cy="64770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572000" y="2276475"/>
            <a:ext cx="0" cy="194468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1979613" y="3573463"/>
            <a:ext cx="0" cy="64770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7308850" y="2276475"/>
            <a:ext cx="0" cy="324008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77725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01625" y="228600"/>
            <a:ext cx="8534400" cy="758825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>
                <a:solidFill>
                  <a:srgbClr val="7B9899"/>
                </a:solidFill>
                <a:latin typeface="Georgia" charset="0"/>
              </a:rPr>
              <a:t>Promotion</a:t>
            </a:r>
            <a:endParaRPr lang="en-GB">
              <a:solidFill>
                <a:srgbClr val="7B9899"/>
              </a:solidFill>
              <a:latin typeface="Georgia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01625" y="1527175"/>
            <a:ext cx="8504238" cy="457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charset="0"/>
              <a:buNone/>
            </a:pPr>
            <a:endParaRPr lang="en-GB" smtClean="0">
              <a:latin typeface="Georgia" charset="0"/>
            </a:endParaRPr>
          </a:p>
          <a:p>
            <a:pPr>
              <a:buFont typeface="Wingdings 2" charset="0"/>
              <a:buNone/>
            </a:pPr>
            <a:r>
              <a:rPr lang="en-GB" smtClean="0">
                <a:latin typeface="Georgia" charset="0"/>
              </a:rPr>
              <a:t>The aims of promotion are to:</a:t>
            </a:r>
          </a:p>
          <a:p>
            <a:r>
              <a:rPr lang="en-GB" smtClean="0">
                <a:latin typeface="Georgia" charset="0"/>
              </a:rPr>
              <a:t>Raise awareness</a:t>
            </a:r>
          </a:p>
          <a:p>
            <a:r>
              <a:rPr lang="en-GB" smtClean="0">
                <a:latin typeface="Georgia" charset="0"/>
              </a:rPr>
              <a:t>Encourage sales</a:t>
            </a:r>
          </a:p>
          <a:p>
            <a:r>
              <a:rPr lang="en-GB" smtClean="0">
                <a:latin typeface="Georgia" charset="0"/>
              </a:rPr>
              <a:t>Create or change a brand image</a:t>
            </a:r>
          </a:p>
          <a:p>
            <a:r>
              <a:rPr lang="en-GB" smtClean="0">
                <a:latin typeface="Georgia" charset="0"/>
              </a:rPr>
              <a:t>Maintain or increase market share</a:t>
            </a:r>
          </a:p>
          <a:p>
            <a:pPr>
              <a:buFont typeface="Wingdings 2" charset="0"/>
              <a:buNone/>
            </a:pPr>
            <a:endParaRPr lang="en-GB" b="1">
              <a:latin typeface="Georg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14260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01625" y="228600"/>
            <a:ext cx="8534400" cy="758825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smtClean="0">
                <a:solidFill>
                  <a:srgbClr val="7B9899"/>
                </a:solidFill>
                <a:latin typeface="Georgia" charset="0"/>
              </a:rPr>
              <a:t>Types of promotion</a:t>
            </a:r>
            <a:endParaRPr lang="en-GB" sz="2800">
              <a:solidFill>
                <a:srgbClr val="7B9899"/>
              </a:solidFill>
              <a:latin typeface="Georgia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01625" y="1527175"/>
            <a:ext cx="8504238" cy="457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charset="0"/>
              <a:buNone/>
            </a:pPr>
            <a:r>
              <a:rPr lang="en-GB" sz="2800" b="1" dirty="0" smtClean="0">
                <a:latin typeface="Georgia" charset="0"/>
              </a:rPr>
              <a:t>Above-the-line promotion</a:t>
            </a:r>
          </a:p>
          <a:p>
            <a:pPr>
              <a:buFont typeface="Wingdings 2" charset="0"/>
              <a:buNone/>
            </a:pPr>
            <a:r>
              <a:rPr lang="en-GB" sz="2800" dirty="0" smtClean="0">
                <a:latin typeface="Georgia" charset="0"/>
              </a:rPr>
              <a:t>This uses mass media advertising over which a firm</a:t>
            </a:r>
          </a:p>
          <a:p>
            <a:pPr>
              <a:buFont typeface="Wingdings 2" charset="0"/>
              <a:buNone/>
            </a:pPr>
            <a:r>
              <a:rPr lang="en-GB" sz="2800" dirty="0" smtClean="0">
                <a:latin typeface="Georgia" charset="0"/>
              </a:rPr>
              <a:t>has no direct control e.g. television, radio and</a:t>
            </a:r>
          </a:p>
          <a:p>
            <a:pPr>
              <a:buFont typeface="Wingdings 2" charset="0"/>
              <a:buNone/>
            </a:pPr>
            <a:r>
              <a:rPr lang="en-GB" sz="2800" dirty="0" smtClean="0">
                <a:latin typeface="Georgia" charset="0"/>
              </a:rPr>
              <a:t>newspapers</a:t>
            </a:r>
          </a:p>
          <a:p>
            <a:pPr>
              <a:buFont typeface="Wingdings 2" charset="0"/>
              <a:buNone/>
            </a:pPr>
            <a:endParaRPr lang="en-GB" sz="2800" dirty="0" smtClean="0">
              <a:latin typeface="Georgia" charset="0"/>
            </a:endParaRPr>
          </a:p>
          <a:p>
            <a:pPr>
              <a:buFont typeface="Wingdings 2" charset="0"/>
              <a:buNone/>
            </a:pPr>
            <a:r>
              <a:rPr lang="en-GB" sz="2800" b="1" dirty="0" smtClean="0">
                <a:latin typeface="Georgia" charset="0"/>
              </a:rPr>
              <a:t>Below-the-line promotion</a:t>
            </a:r>
          </a:p>
          <a:p>
            <a:pPr>
              <a:buFont typeface="Wingdings 2" charset="0"/>
              <a:buNone/>
            </a:pPr>
            <a:r>
              <a:rPr lang="en-GB" sz="2800" dirty="0" smtClean="0">
                <a:latin typeface="Georgia" charset="0"/>
              </a:rPr>
              <a:t>This uses promotional media which the firm can</a:t>
            </a:r>
          </a:p>
          <a:p>
            <a:pPr>
              <a:buFont typeface="Wingdings 2" charset="0"/>
              <a:buNone/>
            </a:pPr>
            <a:r>
              <a:rPr lang="en-GB" sz="2800" dirty="0" smtClean="0">
                <a:latin typeface="Georgia" charset="0"/>
              </a:rPr>
              <a:t>control e.g. direct mail, sales promotions, sponsorship and social media</a:t>
            </a:r>
          </a:p>
          <a:p>
            <a:pPr>
              <a:buFont typeface="Wingdings 2" charset="0"/>
              <a:buNone/>
            </a:pPr>
            <a:endParaRPr lang="en-GB" sz="2800" dirty="0">
              <a:latin typeface="Georg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32724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01625" y="228600"/>
            <a:ext cx="8534400" cy="758825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smtClean="0">
                <a:solidFill>
                  <a:srgbClr val="7B9899"/>
                </a:solidFill>
                <a:latin typeface="Georgia" charset="0"/>
              </a:rPr>
              <a:t>Promotional activities</a:t>
            </a:r>
            <a:endParaRPr lang="en-GB" sz="2800">
              <a:solidFill>
                <a:srgbClr val="7B9899"/>
              </a:solidFill>
              <a:latin typeface="Georgia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01625" y="1527175"/>
            <a:ext cx="8504238" cy="457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smtClean="0">
                <a:latin typeface="Georgia" charset="0"/>
              </a:rPr>
              <a:t>Advertising</a:t>
            </a:r>
            <a:r>
              <a:rPr lang="en-GB" sz="2800" smtClean="0">
                <a:latin typeface="Georgia" charset="0"/>
              </a:rPr>
              <a:t> e.g. TV, billboards and internet.</a:t>
            </a:r>
          </a:p>
          <a:p>
            <a:r>
              <a:rPr lang="en-GB" sz="2800" b="1" smtClean="0">
                <a:latin typeface="Georgia" charset="0"/>
              </a:rPr>
              <a:t>Sales promotions </a:t>
            </a:r>
            <a:r>
              <a:rPr lang="en-GB" sz="2800" smtClean="0">
                <a:latin typeface="Georgia" charset="0"/>
              </a:rPr>
              <a:t>e.g. loyalty cards, BOGOF, discounts &amp; free gifts</a:t>
            </a:r>
          </a:p>
          <a:p>
            <a:r>
              <a:rPr lang="en-GB" sz="2800" b="1" smtClean="0">
                <a:latin typeface="Georgia" charset="0"/>
              </a:rPr>
              <a:t>Sponsorship</a:t>
            </a:r>
            <a:r>
              <a:rPr lang="en-GB" sz="2800" smtClean="0">
                <a:latin typeface="Georgia" charset="0"/>
              </a:rPr>
              <a:t> – a business pays to be associated with another firm, event or cause</a:t>
            </a:r>
          </a:p>
          <a:p>
            <a:r>
              <a:rPr lang="en-GB" sz="2800" b="1" smtClean="0">
                <a:latin typeface="Georgia" charset="0"/>
              </a:rPr>
              <a:t>Direct mailing </a:t>
            </a:r>
            <a:r>
              <a:rPr lang="en-GB" sz="2800" smtClean="0">
                <a:latin typeface="Georgia" charset="0"/>
              </a:rPr>
              <a:t>– promotional material is sent to potential customers by post/email</a:t>
            </a:r>
          </a:p>
          <a:p>
            <a:r>
              <a:rPr lang="en-GB" sz="2800" b="1" smtClean="0">
                <a:latin typeface="Georgia" charset="0"/>
              </a:rPr>
              <a:t>Public relations </a:t>
            </a:r>
            <a:r>
              <a:rPr lang="en-GB" sz="2800" smtClean="0">
                <a:latin typeface="Georgia" charset="0"/>
              </a:rPr>
              <a:t>– building the relationship between the firm and the public by enhancing its reputation</a:t>
            </a:r>
          </a:p>
          <a:p>
            <a:pPr>
              <a:buFont typeface="Wingdings 2" charset="0"/>
              <a:buNone/>
            </a:pPr>
            <a:endParaRPr lang="en-GB" sz="2800">
              <a:latin typeface="Georg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61635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01625" y="228600"/>
            <a:ext cx="8534400" cy="758825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>
                <a:solidFill>
                  <a:srgbClr val="7B9899"/>
                </a:solidFill>
                <a:latin typeface="Georgia" charset="0"/>
              </a:rPr>
              <a:t>Promotional mix</a:t>
            </a:r>
            <a:endParaRPr lang="en-GB">
              <a:solidFill>
                <a:srgbClr val="7B9899"/>
              </a:solidFill>
              <a:latin typeface="Georgia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01625" y="1527175"/>
            <a:ext cx="8504238" cy="457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charset="0"/>
              <a:buNone/>
            </a:pPr>
            <a:r>
              <a:rPr lang="en-GB" smtClean="0">
                <a:latin typeface="Georgia" charset="0"/>
              </a:rPr>
              <a:t>Most businesses use a combination of different</a:t>
            </a:r>
          </a:p>
          <a:p>
            <a:pPr>
              <a:buFont typeface="Wingdings 2" charset="0"/>
              <a:buNone/>
            </a:pPr>
            <a:r>
              <a:rPr lang="en-GB" smtClean="0">
                <a:latin typeface="Georgia" charset="0"/>
              </a:rPr>
              <a:t>promotional activities.</a:t>
            </a:r>
          </a:p>
          <a:p>
            <a:pPr>
              <a:buFont typeface="Wingdings 2" charset="0"/>
              <a:buNone/>
            </a:pPr>
            <a:endParaRPr lang="en-GB" smtClean="0">
              <a:latin typeface="Georgia" charset="0"/>
            </a:endParaRPr>
          </a:p>
          <a:p>
            <a:pPr>
              <a:buFont typeface="Wingdings 2" charset="0"/>
              <a:buNone/>
            </a:pPr>
            <a:r>
              <a:rPr lang="en-GB" smtClean="0">
                <a:latin typeface="Georgia" charset="0"/>
              </a:rPr>
              <a:t>The chosen promotional mix will depend on:</a:t>
            </a:r>
          </a:p>
          <a:p>
            <a:r>
              <a:rPr lang="en-GB" smtClean="0">
                <a:latin typeface="Georgia" charset="0"/>
              </a:rPr>
              <a:t>Cost</a:t>
            </a:r>
          </a:p>
          <a:p>
            <a:r>
              <a:rPr lang="en-GB" smtClean="0">
                <a:latin typeface="Georgia" charset="0"/>
              </a:rPr>
              <a:t>Target market</a:t>
            </a:r>
          </a:p>
          <a:p>
            <a:r>
              <a:rPr lang="en-GB" smtClean="0">
                <a:latin typeface="Georgia" charset="0"/>
              </a:rPr>
              <a:t>Product</a:t>
            </a:r>
          </a:p>
          <a:p>
            <a:r>
              <a:rPr lang="en-GB" smtClean="0">
                <a:latin typeface="Georgia" charset="0"/>
              </a:rPr>
              <a:t>Competitors</a:t>
            </a:r>
          </a:p>
          <a:p>
            <a:pPr>
              <a:buFont typeface="Wingdings 2" charset="0"/>
              <a:buNone/>
            </a:pPr>
            <a:endParaRPr lang="en-GB">
              <a:latin typeface="Georg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50191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01625" y="228600"/>
            <a:ext cx="8534400" cy="758825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>
                <a:solidFill>
                  <a:srgbClr val="7B9899"/>
                </a:solidFill>
                <a:latin typeface="Georgia" charset="0"/>
              </a:rPr>
              <a:t>AIDA</a:t>
            </a:r>
            <a:endParaRPr lang="en-GB">
              <a:solidFill>
                <a:srgbClr val="7B9899"/>
              </a:solidFill>
              <a:latin typeface="Georgia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01625" y="1527175"/>
            <a:ext cx="8504238" cy="457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charset="0"/>
              <a:buNone/>
            </a:pPr>
            <a:endParaRPr lang="en-GB" smtClean="0">
              <a:latin typeface="Georgia" charset="0"/>
            </a:endParaRPr>
          </a:p>
          <a:p>
            <a:pPr>
              <a:buFont typeface="Wingdings 2" charset="0"/>
              <a:buNone/>
            </a:pPr>
            <a:r>
              <a:rPr lang="en-GB" smtClean="0">
                <a:latin typeface="Georgia" charset="0"/>
              </a:rPr>
              <a:t>Promotional campaigns often take into account the</a:t>
            </a:r>
          </a:p>
          <a:p>
            <a:pPr>
              <a:buFont typeface="Wingdings 2" charset="0"/>
              <a:buNone/>
            </a:pPr>
            <a:r>
              <a:rPr lang="en-GB" smtClean="0">
                <a:latin typeface="Georgia" charset="0"/>
              </a:rPr>
              <a:t>AIDA model:</a:t>
            </a:r>
          </a:p>
          <a:p>
            <a:r>
              <a:rPr lang="en-GB" sz="3600" b="1" smtClean="0">
                <a:latin typeface="Georgia" charset="0"/>
              </a:rPr>
              <a:t>A</a:t>
            </a:r>
            <a:r>
              <a:rPr lang="en-GB" smtClean="0">
                <a:latin typeface="Georgia" charset="0"/>
              </a:rPr>
              <a:t>wareness - </a:t>
            </a:r>
            <a:r>
              <a:rPr lang="en-GB" sz="2400" smtClean="0">
                <a:latin typeface="Georgia" charset="0"/>
              </a:rPr>
              <a:t>raising awareness of a product</a:t>
            </a:r>
          </a:p>
          <a:p>
            <a:r>
              <a:rPr lang="en-GB" sz="3600" b="1" smtClean="0">
                <a:latin typeface="Georgia" charset="0"/>
              </a:rPr>
              <a:t>I</a:t>
            </a:r>
            <a:r>
              <a:rPr lang="en-GB" smtClean="0">
                <a:latin typeface="Georgia" charset="0"/>
              </a:rPr>
              <a:t>nterest – </a:t>
            </a:r>
            <a:r>
              <a:rPr lang="en-GB" sz="2400" smtClean="0">
                <a:latin typeface="Georgia" charset="0"/>
              </a:rPr>
              <a:t>exciting interest in the product</a:t>
            </a:r>
          </a:p>
          <a:p>
            <a:r>
              <a:rPr lang="en-GB" sz="3600" b="1" smtClean="0">
                <a:latin typeface="Georgia" charset="0"/>
              </a:rPr>
              <a:t>D</a:t>
            </a:r>
            <a:r>
              <a:rPr lang="en-GB" smtClean="0">
                <a:latin typeface="Georgia" charset="0"/>
              </a:rPr>
              <a:t>esire – </a:t>
            </a:r>
            <a:r>
              <a:rPr lang="en-GB" sz="2400" smtClean="0">
                <a:latin typeface="Georgia" charset="0"/>
              </a:rPr>
              <a:t>creating desire for the product</a:t>
            </a:r>
          </a:p>
          <a:p>
            <a:r>
              <a:rPr lang="en-GB" sz="3600" b="1" smtClean="0">
                <a:latin typeface="Georgia" charset="0"/>
              </a:rPr>
              <a:t>A</a:t>
            </a:r>
            <a:r>
              <a:rPr lang="en-GB" smtClean="0">
                <a:latin typeface="Georgia" charset="0"/>
              </a:rPr>
              <a:t>ction – </a:t>
            </a:r>
            <a:r>
              <a:rPr lang="en-GB" sz="2400" smtClean="0">
                <a:latin typeface="Georgia" charset="0"/>
              </a:rPr>
              <a:t>encouraging a purchase</a:t>
            </a:r>
          </a:p>
          <a:p>
            <a:endParaRPr lang="en-GB">
              <a:latin typeface="Georg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27636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28827" y="1693084"/>
            <a:ext cx="653106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dirty="0" smtClean="0">
                <a:solidFill>
                  <a:srgbClr val="1F497D"/>
                </a:solidFill>
              </a:rPr>
              <a:t>Questions ?</a:t>
            </a:r>
            <a:endParaRPr lang="en-US" sz="6600" dirty="0">
              <a:solidFill>
                <a:srgbClr val="1F497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06255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622</Words>
  <Application>Microsoft Macintosh PowerPoint</Application>
  <PresentationFormat>On-screen Show (4:3)</PresentationFormat>
  <Paragraphs>126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MBA Marketing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Marketing Management</dc:title>
  <dc:creator>IT Support</dc:creator>
  <cp:lastModifiedBy>IT Support</cp:lastModifiedBy>
  <cp:revision>18</cp:revision>
  <dcterms:created xsi:type="dcterms:W3CDTF">2014-02-01T20:46:28Z</dcterms:created>
  <dcterms:modified xsi:type="dcterms:W3CDTF">2014-02-01T23:21:22Z</dcterms:modified>
</cp:coreProperties>
</file>