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Lst>
  <p:sldSz cx="6858000" cy="9906000" type="A4"/>
  <p:notesSz cx="6889750" cy="100218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D903"/>
    <a:srgbClr val="207AF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4754" autoAdjust="0"/>
    <p:restoredTop sz="94660"/>
  </p:normalViewPr>
  <p:slideViewPr>
    <p:cSldViewPr snapToGrid="0">
      <p:cViewPr varScale="1">
        <p:scale>
          <a:sx n="60" d="100"/>
          <a:sy n="60" d="100"/>
        </p:scale>
        <p:origin x="3029"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5202944"/>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C21EC8-35FE-4251-8BD0-D4FB41E91312}" type="datetimeFigureOut">
              <a:rPr lang="en-GB" smtClean="0"/>
              <a:t>11/03/2018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38FE2B-67B4-4A5E-9C1D-02B50B550104}" type="slidenum">
              <a:rPr lang="en-GB" smtClean="0"/>
              <a:t>‹#›</a:t>
            </a:fld>
            <a:endParaRPr lang="en-GB"/>
          </a:p>
        </p:txBody>
      </p:sp>
    </p:spTree>
    <p:extLst>
      <p:ext uri="{BB962C8B-B14F-4D97-AF65-F5344CB8AC3E}">
        <p14:creationId xmlns:p14="http://schemas.microsoft.com/office/powerpoint/2010/main" val="2058252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C21EC8-35FE-4251-8BD0-D4FB41E91312}" type="datetimeFigureOut">
              <a:rPr lang="en-GB" smtClean="0"/>
              <a:t>11/03/2018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38FE2B-67B4-4A5E-9C1D-02B50B550104}" type="slidenum">
              <a:rPr lang="en-GB" smtClean="0"/>
              <a:t>‹#›</a:t>
            </a:fld>
            <a:endParaRPr lang="en-GB"/>
          </a:p>
        </p:txBody>
      </p:sp>
    </p:spTree>
    <p:extLst>
      <p:ext uri="{BB962C8B-B14F-4D97-AF65-F5344CB8AC3E}">
        <p14:creationId xmlns:p14="http://schemas.microsoft.com/office/powerpoint/2010/main" val="4212751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4"/>
            <a:ext cx="5915025" cy="4120620"/>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6629226"/>
            <a:ext cx="5915025" cy="216693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C21EC8-35FE-4251-8BD0-D4FB41E91312}" type="datetimeFigureOut">
              <a:rPr lang="en-GB" smtClean="0"/>
              <a:t>11/03/2018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38FE2B-67B4-4A5E-9C1D-02B50B550104}" type="slidenum">
              <a:rPr lang="en-GB" smtClean="0"/>
              <a:t>‹#›</a:t>
            </a:fld>
            <a:endParaRPr lang="en-GB"/>
          </a:p>
        </p:txBody>
      </p:sp>
    </p:spTree>
    <p:extLst>
      <p:ext uri="{BB962C8B-B14F-4D97-AF65-F5344CB8AC3E}">
        <p14:creationId xmlns:p14="http://schemas.microsoft.com/office/powerpoint/2010/main" val="34044544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C21EC8-35FE-4251-8BD0-D4FB41E91312}" type="datetimeFigureOut">
              <a:rPr lang="en-GB" smtClean="0"/>
              <a:t>11/03/2018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38FE2B-67B4-4A5E-9C1D-02B50B550104}" type="slidenum">
              <a:rPr lang="en-GB" smtClean="0"/>
              <a:t>‹#›</a:t>
            </a:fld>
            <a:endParaRPr lang="en-GB"/>
          </a:p>
        </p:txBody>
      </p:sp>
    </p:spTree>
    <p:extLst>
      <p:ext uri="{BB962C8B-B14F-4D97-AF65-F5344CB8AC3E}">
        <p14:creationId xmlns:p14="http://schemas.microsoft.com/office/powerpoint/2010/main" val="593372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05"/>
            <a:ext cx="5915025" cy="19147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72381" y="3618442"/>
            <a:ext cx="2901255" cy="53221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3471863" y="3618442"/>
            <a:ext cx="2915543" cy="53221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C21EC8-35FE-4251-8BD0-D4FB41E91312}" type="datetimeFigureOut">
              <a:rPr lang="en-GB" smtClean="0"/>
              <a:t>11/03/2018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838FE2B-67B4-4A5E-9C1D-02B50B550104}" type="slidenum">
              <a:rPr lang="en-GB" smtClean="0"/>
              <a:t>‹#›</a:t>
            </a:fld>
            <a:endParaRPr lang="en-GB"/>
          </a:p>
        </p:txBody>
      </p:sp>
    </p:spTree>
    <p:extLst>
      <p:ext uri="{BB962C8B-B14F-4D97-AF65-F5344CB8AC3E}">
        <p14:creationId xmlns:p14="http://schemas.microsoft.com/office/powerpoint/2010/main" val="1799705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C21EC8-35FE-4251-8BD0-D4FB41E91312}" type="datetimeFigureOut">
              <a:rPr lang="en-GB" smtClean="0"/>
              <a:t>11/03/2018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838FE2B-67B4-4A5E-9C1D-02B50B550104}" type="slidenum">
              <a:rPr lang="en-GB" smtClean="0"/>
              <a:t>‹#›</a:t>
            </a:fld>
            <a:endParaRPr lang="en-GB"/>
          </a:p>
        </p:txBody>
      </p:sp>
    </p:spTree>
    <p:extLst>
      <p:ext uri="{BB962C8B-B14F-4D97-AF65-F5344CB8AC3E}">
        <p14:creationId xmlns:p14="http://schemas.microsoft.com/office/powerpoint/2010/main" val="18263288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C21EC8-35FE-4251-8BD0-D4FB41E91312}" type="datetimeFigureOut">
              <a:rPr lang="en-GB" smtClean="0"/>
              <a:t>11/03/2018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838FE2B-67B4-4A5E-9C1D-02B50B550104}" type="slidenum">
              <a:rPr lang="en-GB" smtClean="0"/>
              <a:t>‹#›</a:t>
            </a:fld>
            <a:endParaRPr lang="en-GB"/>
          </a:p>
        </p:txBody>
      </p:sp>
    </p:spTree>
    <p:extLst>
      <p:ext uri="{BB962C8B-B14F-4D97-AF65-F5344CB8AC3E}">
        <p14:creationId xmlns:p14="http://schemas.microsoft.com/office/powerpoint/2010/main" val="2063452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84C21EC8-35FE-4251-8BD0-D4FB41E91312}" type="datetimeFigureOut">
              <a:rPr lang="en-GB" smtClean="0"/>
              <a:t>11/03/2018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38FE2B-67B4-4A5E-9C1D-02B50B550104}" type="slidenum">
              <a:rPr lang="en-GB" smtClean="0"/>
              <a:t>‹#›</a:t>
            </a:fld>
            <a:endParaRPr lang="en-GB"/>
          </a:p>
        </p:txBody>
      </p:sp>
    </p:spTree>
    <p:extLst>
      <p:ext uri="{BB962C8B-B14F-4D97-AF65-F5344CB8AC3E}">
        <p14:creationId xmlns:p14="http://schemas.microsoft.com/office/powerpoint/2010/main" val="198189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84C21EC8-35FE-4251-8BD0-D4FB41E91312}" type="datetimeFigureOut">
              <a:rPr lang="en-GB" smtClean="0"/>
              <a:t>11/03/2018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38FE2B-67B4-4A5E-9C1D-02B50B550104}" type="slidenum">
              <a:rPr lang="en-GB" smtClean="0"/>
              <a:t>‹#›</a:t>
            </a:fld>
            <a:endParaRPr lang="en-GB"/>
          </a:p>
        </p:txBody>
      </p:sp>
    </p:spTree>
    <p:extLst>
      <p:ext uri="{BB962C8B-B14F-4D97-AF65-F5344CB8AC3E}">
        <p14:creationId xmlns:p14="http://schemas.microsoft.com/office/powerpoint/2010/main" val="42617652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C21EC8-35FE-4251-8BD0-D4FB41E91312}" type="datetimeFigureOut">
              <a:rPr lang="en-GB" smtClean="0"/>
              <a:t>11/03/2018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38FE2B-67B4-4A5E-9C1D-02B50B550104}" type="slidenum">
              <a:rPr lang="en-GB" smtClean="0"/>
              <a:t>‹#›</a:t>
            </a:fld>
            <a:endParaRPr lang="en-GB"/>
          </a:p>
        </p:txBody>
      </p:sp>
    </p:spTree>
    <p:extLst>
      <p:ext uri="{BB962C8B-B14F-4D97-AF65-F5344CB8AC3E}">
        <p14:creationId xmlns:p14="http://schemas.microsoft.com/office/powerpoint/2010/main" val="26844978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C21EC8-35FE-4251-8BD0-D4FB41E91312}" type="datetimeFigureOut">
              <a:rPr lang="en-GB" smtClean="0"/>
              <a:t>11/03/2018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38FE2B-67B4-4A5E-9C1D-02B50B550104}" type="slidenum">
              <a:rPr lang="en-GB" smtClean="0"/>
              <a:t>‹#›</a:t>
            </a:fld>
            <a:endParaRPr lang="en-GB"/>
          </a:p>
        </p:txBody>
      </p:sp>
    </p:spTree>
    <p:extLst>
      <p:ext uri="{BB962C8B-B14F-4D97-AF65-F5344CB8AC3E}">
        <p14:creationId xmlns:p14="http://schemas.microsoft.com/office/powerpoint/2010/main" val="3967305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5"/>
            <a:ext cx="5915025" cy="19147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9181397"/>
            <a:ext cx="1543050" cy="527403"/>
          </a:xfrm>
          <a:prstGeom prst="rect">
            <a:avLst/>
          </a:prstGeom>
        </p:spPr>
        <p:txBody>
          <a:bodyPr vert="horz" lIns="91440" tIns="45720" rIns="91440" bIns="45720" rtlCol="0" anchor="ctr"/>
          <a:lstStyle>
            <a:lvl1pPr algn="l">
              <a:defRPr sz="900">
                <a:solidFill>
                  <a:schemeClr val="tx1">
                    <a:tint val="75000"/>
                  </a:schemeClr>
                </a:solidFill>
              </a:defRPr>
            </a:lvl1pPr>
          </a:lstStyle>
          <a:p>
            <a:fld id="{84C21EC8-35FE-4251-8BD0-D4FB41E91312}" type="datetimeFigureOut">
              <a:rPr lang="en-GB" smtClean="0"/>
              <a:t>11/03/2018</a:t>
            </a:fld>
            <a:endParaRPr lang="en-GB"/>
          </a:p>
        </p:txBody>
      </p:sp>
      <p:sp>
        <p:nvSpPr>
          <p:cNvPr id="5" name="Footer Placeholder 4"/>
          <p:cNvSpPr>
            <a:spLocks noGrp="1"/>
          </p:cNvSpPr>
          <p:nvPr>
            <p:ph type="ftr" sz="quarter" idx="3"/>
          </p:nvPr>
        </p:nvSpPr>
        <p:spPr>
          <a:xfrm>
            <a:off x="2271713" y="9181397"/>
            <a:ext cx="2314575" cy="52740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43463" y="9181397"/>
            <a:ext cx="1543050" cy="527403"/>
          </a:xfrm>
          <a:prstGeom prst="rect">
            <a:avLst/>
          </a:prstGeom>
        </p:spPr>
        <p:txBody>
          <a:bodyPr vert="horz" lIns="91440" tIns="45720" rIns="91440" bIns="45720" rtlCol="0" anchor="ctr"/>
          <a:lstStyle>
            <a:lvl1pPr algn="r">
              <a:defRPr sz="900">
                <a:solidFill>
                  <a:schemeClr val="tx1">
                    <a:tint val="75000"/>
                  </a:schemeClr>
                </a:solidFill>
              </a:defRPr>
            </a:lvl1pPr>
          </a:lstStyle>
          <a:p>
            <a:fld id="{6838FE2B-67B4-4A5E-9C1D-02B50B550104}" type="slidenum">
              <a:rPr lang="en-GB" smtClean="0"/>
              <a:t>‹#›</a:t>
            </a:fld>
            <a:endParaRPr lang="en-GB"/>
          </a:p>
        </p:txBody>
      </p:sp>
    </p:spTree>
    <p:extLst>
      <p:ext uri="{BB962C8B-B14F-4D97-AF65-F5344CB8AC3E}">
        <p14:creationId xmlns:p14="http://schemas.microsoft.com/office/powerpoint/2010/main" val="84489995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80108407-34C8-405A-A6D9-FEB8E9C71C58}"/>
              </a:ext>
            </a:extLst>
          </p:cNvPr>
          <p:cNvSpPr/>
          <p:nvPr/>
        </p:nvSpPr>
        <p:spPr>
          <a:xfrm flipV="1">
            <a:off x="4113681" y="7459481"/>
            <a:ext cx="2053371" cy="200619"/>
          </a:xfrm>
          <a:prstGeom prst="rect">
            <a:avLst/>
          </a:prstGeom>
          <a:solidFill>
            <a:schemeClr val="bg1">
              <a:lumMod val="65000"/>
            </a:schemeClr>
          </a:solidFill>
          <a:ln>
            <a:solidFill>
              <a:srgbClr val="207AF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13" dirty="0"/>
          </a:p>
        </p:txBody>
      </p:sp>
      <p:sp>
        <p:nvSpPr>
          <p:cNvPr id="28" name="Rectangle 27">
            <a:extLst>
              <a:ext uri="{FF2B5EF4-FFF2-40B4-BE49-F238E27FC236}">
                <a16:creationId xmlns:a16="http://schemas.microsoft.com/office/drawing/2014/main" id="{5A44B061-BEA4-4C5A-95EB-AA682514C3CE}"/>
              </a:ext>
            </a:extLst>
          </p:cNvPr>
          <p:cNvSpPr/>
          <p:nvPr/>
        </p:nvSpPr>
        <p:spPr>
          <a:xfrm flipV="1">
            <a:off x="665742" y="7459481"/>
            <a:ext cx="2053371" cy="200619"/>
          </a:xfrm>
          <a:prstGeom prst="rect">
            <a:avLst/>
          </a:prstGeom>
          <a:solidFill>
            <a:schemeClr val="bg1">
              <a:lumMod val="65000"/>
            </a:schemeClr>
          </a:solidFill>
          <a:ln>
            <a:solidFill>
              <a:srgbClr val="207AF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13" dirty="0"/>
          </a:p>
        </p:txBody>
      </p:sp>
      <p:sp>
        <p:nvSpPr>
          <p:cNvPr id="29" name="Rectangle 28">
            <a:extLst>
              <a:ext uri="{FF2B5EF4-FFF2-40B4-BE49-F238E27FC236}">
                <a16:creationId xmlns:a16="http://schemas.microsoft.com/office/drawing/2014/main" id="{897C97B9-A4D2-43E6-ADBE-A503B9B07C7C}"/>
              </a:ext>
            </a:extLst>
          </p:cNvPr>
          <p:cNvSpPr/>
          <p:nvPr/>
        </p:nvSpPr>
        <p:spPr>
          <a:xfrm flipV="1">
            <a:off x="2398025" y="3388909"/>
            <a:ext cx="2053371" cy="200619"/>
          </a:xfrm>
          <a:prstGeom prst="rect">
            <a:avLst/>
          </a:prstGeom>
          <a:solidFill>
            <a:schemeClr val="bg1">
              <a:lumMod val="65000"/>
            </a:schemeClr>
          </a:solidFill>
          <a:ln>
            <a:solidFill>
              <a:srgbClr val="207AF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13" dirty="0"/>
          </a:p>
        </p:txBody>
      </p:sp>
      <p:sp>
        <p:nvSpPr>
          <p:cNvPr id="30" name="Rectangle 29">
            <a:extLst>
              <a:ext uri="{FF2B5EF4-FFF2-40B4-BE49-F238E27FC236}">
                <a16:creationId xmlns:a16="http://schemas.microsoft.com/office/drawing/2014/main" id="{49F5A81E-163B-4E48-93DA-B8DFD8BCC6C9}"/>
              </a:ext>
            </a:extLst>
          </p:cNvPr>
          <p:cNvSpPr/>
          <p:nvPr/>
        </p:nvSpPr>
        <p:spPr>
          <a:xfrm flipV="1">
            <a:off x="2414034" y="1926775"/>
            <a:ext cx="2053371" cy="200619"/>
          </a:xfrm>
          <a:prstGeom prst="rect">
            <a:avLst/>
          </a:prstGeom>
          <a:solidFill>
            <a:schemeClr val="bg1">
              <a:lumMod val="65000"/>
            </a:schemeClr>
          </a:solidFill>
          <a:ln>
            <a:solidFill>
              <a:srgbClr val="207AF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13" dirty="0"/>
          </a:p>
        </p:txBody>
      </p:sp>
      <p:sp>
        <p:nvSpPr>
          <p:cNvPr id="26" name="Rectangle 25">
            <a:extLst>
              <a:ext uri="{FF2B5EF4-FFF2-40B4-BE49-F238E27FC236}">
                <a16:creationId xmlns:a16="http://schemas.microsoft.com/office/drawing/2014/main" id="{9692084B-DEC2-409A-9798-B78EDE6EC5B7}"/>
              </a:ext>
            </a:extLst>
          </p:cNvPr>
          <p:cNvSpPr/>
          <p:nvPr/>
        </p:nvSpPr>
        <p:spPr>
          <a:xfrm>
            <a:off x="57614" y="7727028"/>
            <a:ext cx="3304693" cy="1923819"/>
          </a:xfrm>
          <a:prstGeom prst="rect">
            <a:avLst/>
          </a:prstGeom>
          <a:solidFill>
            <a:schemeClr val="bg1">
              <a:lumMod val="65000"/>
            </a:schemeClr>
          </a:solidFill>
          <a:ln>
            <a:solidFill>
              <a:srgbClr val="FCD90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13" dirty="0">
              <a:solidFill>
                <a:schemeClr val="bg1"/>
              </a:solidFill>
            </a:endParaRPr>
          </a:p>
        </p:txBody>
      </p:sp>
      <p:sp>
        <p:nvSpPr>
          <p:cNvPr id="14" name="Rectangle 13">
            <a:extLst>
              <a:ext uri="{FF2B5EF4-FFF2-40B4-BE49-F238E27FC236}">
                <a16:creationId xmlns:a16="http://schemas.microsoft.com/office/drawing/2014/main" id="{6A6AA2FA-542A-4476-8412-06825EEBA01C}"/>
              </a:ext>
            </a:extLst>
          </p:cNvPr>
          <p:cNvSpPr/>
          <p:nvPr/>
        </p:nvSpPr>
        <p:spPr>
          <a:xfrm>
            <a:off x="3495695" y="7727028"/>
            <a:ext cx="3296108" cy="1923819"/>
          </a:xfrm>
          <a:prstGeom prst="rect">
            <a:avLst/>
          </a:prstGeom>
          <a:solidFill>
            <a:schemeClr val="bg1">
              <a:lumMod val="65000"/>
            </a:schemeClr>
          </a:solidFill>
          <a:ln>
            <a:solidFill>
              <a:srgbClr val="FCD90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13" dirty="0"/>
          </a:p>
        </p:txBody>
      </p:sp>
      <p:sp>
        <p:nvSpPr>
          <p:cNvPr id="5" name="Rectangle 4">
            <a:extLst>
              <a:ext uri="{FF2B5EF4-FFF2-40B4-BE49-F238E27FC236}">
                <a16:creationId xmlns:a16="http://schemas.microsoft.com/office/drawing/2014/main" id="{2C4F15AE-734F-411F-812C-B4261AD649E1}"/>
              </a:ext>
            </a:extLst>
          </p:cNvPr>
          <p:cNvSpPr/>
          <p:nvPr/>
        </p:nvSpPr>
        <p:spPr>
          <a:xfrm>
            <a:off x="52381" y="973576"/>
            <a:ext cx="6767996" cy="918352"/>
          </a:xfrm>
          <a:prstGeom prst="rect">
            <a:avLst/>
          </a:prstGeom>
          <a:solidFill>
            <a:schemeClr val="bg1">
              <a:lumMod val="65000"/>
            </a:schemeClr>
          </a:solidFill>
          <a:ln>
            <a:solidFill>
              <a:srgbClr val="FCD90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13" dirty="0"/>
          </a:p>
        </p:txBody>
      </p:sp>
      <p:sp>
        <p:nvSpPr>
          <p:cNvPr id="22" name="Rectangle 21">
            <a:extLst>
              <a:ext uri="{FF2B5EF4-FFF2-40B4-BE49-F238E27FC236}">
                <a16:creationId xmlns:a16="http://schemas.microsoft.com/office/drawing/2014/main" id="{1BCEECF0-B997-44A9-B193-ACF3874EE3D8}"/>
              </a:ext>
            </a:extLst>
          </p:cNvPr>
          <p:cNvSpPr/>
          <p:nvPr/>
        </p:nvSpPr>
        <p:spPr>
          <a:xfrm>
            <a:off x="45003" y="3620612"/>
            <a:ext cx="6767996" cy="3792129"/>
          </a:xfrm>
          <a:prstGeom prst="rect">
            <a:avLst/>
          </a:prstGeom>
          <a:solidFill>
            <a:schemeClr val="bg1">
              <a:lumMod val="65000"/>
            </a:schemeClr>
          </a:solidFill>
          <a:ln>
            <a:solidFill>
              <a:srgbClr val="FCD90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13"/>
          </a:p>
        </p:txBody>
      </p:sp>
      <p:sp>
        <p:nvSpPr>
          <p:cNvPr id="23" name="TextBox 22">
            <a:extLst>
              <a:ext uri="{FF2B5EF4-FFF2-40B4-BE49-F238E27FC236}">
                <a16:creationId xmlns:a16="http://schemas.microsoft.com/office/drawing/2014/main" id="{400AECBE-76BA-4337-BD07-2A0B9B5866DC}"/>
              </a:ext>
            </a:extLst>
          </p:cNvPr>
          <p:cNvSpPr txBox="1"/>
          <p:nvPr/>
        </p:nvSpPr>
        <p:spPr>
          <a:xfrm>
            <a:off x="2376530" y="3370576"/>
            <a:ext cx="2081433" cy="246221"/>
          </a:xfrm>
          <a:prstGeom prst="rect">
            <a:avLst/>
          </a:prstGeom>
          <a:noFill/>
        </p:spPr>
        <p:txBody>
          <a:bodyPr wrap="square" rtlCol="0">
            <a:spAutoFit/>
          </a:bodyPr>
          <a:lstStyle/>
          <a:p>
            <a:pPr algn="ctr"/>
            <a:r>
              <a:rPr lang="en-GB" sz="1000" b="1" dirty="0">
                <a:solidFill>
                  <a:schemeClr val="bg1"/>
                </a:solidFill>
                <a:latin typeface="Arial" panose="020B0604020202020204" pitchFamily="34" charset="0"/>
                <a:cs typeface="Arial" panose="020B0604020202020204" pitchFamily="34" charset="0"/>
              </a:rPr>
              <a:t>METHOD</a:t>
            </a:r>
          </a:p>
        </p:txBody>
      </p:sp>
      <p:sp>
        <p:nvSpPr>
          <p:cNvPr id="24" name="TextBox 23">
            <a:extLst>
              <a:ext uri="{FF2B5EF4-FFF2-40B4-BE49-F238E27FC236}">
                <a16:creationId xmlns:a16="http://schemas.microsoft.com/office/drawing/2014/main" id="{B28CC006-501B-4C77-A9A3-8E5F3F8DA0CE}"/>
              </a:ext>
            </a:extLst>
          </p:cNvPr>
          <p:cNvSpPr txBox="1"/>
          <p:nvPr/>
        </p:nvSpPr>
        <p:spPr>
          <a:xfrm>
            <a:off x="0" y="3696452"/>
            <a:ext cx="6812997" cy="3662541"/>
          </a:xfrm>
          <a:prstGeom prst="rect">
            <a:avLst/>
          </a:prstGeom>
          <a:noFill/>
        </p:spPr>
        <p:txBody>
          <a:bodyPr wrap="square" rtlCol="0">
            <a:spAutoFit/>
          </a:bodyPr>
          <a:lstStyle/>
          <a:p>
            <a:pPr algn="just"/>
            <a:r>
              <a:rPr lang="en-GB" sz="800" b="1" u="sng" dirty="0">
                <a:solidFill>
                  <a:schemeClr val="bg1"/>
                </a:solidFill>
                <a:latin typeface="Arial Nova" panose="020B0504020202020204" pitchFamily="34" charset="0"/>
                <a:cs typeface="Arial" panose="020B0604020202020204" pitchFamily="34" charset="0"/>
              </a:rPr>
              <a:t>Participants:</a:t>
            </a:r>
            <a:r>
              <a:rPr lang="en-GB" sz="800" b="1" dirty="0">
                <a:solidFill>
                  <a:schemeClr val="bg1"/>
                </a:solidFill>
                <a:latin typeface="Arial Nova" panose="020B0504020202020204" pitchFamily="34" charset="0"/>
                <a:cs typeface="Arial" panose="020B0604020202020204" pitchFamily="34" charset="0"/>
              </a:rPr>
              <a:t> </a:t>
            </a:r>
            <a:r>
              <a:rPr lang="en-GB" sz="800" dirty="0">
                <a:solidFill>
                  <a:schemeClr val="bg1"/>
                </a:solidFill>
                <a:latin typeface="Arial Nova" panose="020B0504020202020204" pitchFamily="34" charset="0"/>
                <a:cs typeface="Arial" panose="020B0604020202020204" pitchFamily="34" charset="0"/>
              </a:rPr>
              <a:t>In Study 1 Participants were made up of 38 people with a mean age of 42.91 years (SD= 14.68) </a:t>
            </a:r>
            <a:r>
              <a:rPr lang="en-GB" sz="800" i="1" dirty="0">
                <a:solidFill>
                  <a:schemeClr val="bg1"/>
                </a:solidFill>
                <a:latin typeface="Arial Nova" panose="020B0504020202020204" pitchFamily="34" charset="0"/>
                <a:cs typeface="Arial" panose="020B0604020202020204" pitchFamily="34" charset="0"/>
              </a:rPr>
              <a:t>M</a:t>
            </a:r>
            <a:r>
              <a:rPr lang="en-GB" sz="800" dirty="0">
                <a:solidFill>
                  <a:schemeClr val="bg1"/>
                </a:solidFill>
                <a:latin typeface="Arial Nova" panose="020B0504020202020204" pitchFamily="34" charset="0"/>
                <a:cs typeface="Arial" panose="020B0604020202020204" pitchFamily="34" charset="0"/>
              </a:rPr>
              <a:t>= 26% </a:t>
            </a:r>
            <a:r>
              <a:rPr lang="en-GB" sz="800" i="1" dirty="0">
                <a:solidFill>
                  <a:schemeClr val="bg1"/>
                </a:solidFill>
                <a:latin typeface="Arial Nova" panose="020B0504020202020204" pitchFamily="34" charset="0"/>
                <a:cs typeface="Arial" panose="020B0604020202020204" pitchFamily="34" charset="0"/>
              </a:rPr>
              <a:t>F</a:t>
            </a:r>
            <a:r>
              <a:rPr lang="en-GB" sz="800" dirty="0">
                <a:solidFill>
                  <a:schemeClr val="bg1"/>
                </a:solidFill>
                <a:latin typeface="Arial Nova" panose="020B0504020202020204" pitchFamily="34" charset="0"/>
                <a:cs typeface="Arial" panose="020B0604020202020204" pitchFamily="34" charset="0"/>
              </a:rPr>
              <a:t>= 74%. Participants were volunteers recruited through 2 newspaper and 2 television announcements. Study 2 participants were 132 people with a mean age of 35.1 years (SD= 11.4) </a:t>
            </a:r>
            <a:r>
              <a:rPr lang="en-GB" sz="800" i="1" dirty="0">
                <a:solidFill>
                  <a:schemeClr val="bg1"/>
                </a:solidFill>
                <a:latin typeface="Arial Nova" panose="020B0504020202020204" pitchFamily="34" charset="0"/>
                <a:cs typeface="Arial" panose="020B0604020202020204" pitchFamily="34" charset="0"/>
              </a:rPr>
              <a:t>M</a:t>
            </a:r>
            <a:r>
              <a:rPr lang="en-GB" sz="800" dirty="0">
                <a:solidFill>
                  <a:schemeClr val="bg1"/>
                </a:solidFill>
                <a:latin typeface="Arial Nova" panose="020B0504020202020204" pitchFamily="34" charset="0"/>
                <a:cs typeface="Arial" panose="020B0604020202020204" pitchFamily="34" charset="0"/>
              </a:rPr>
              <a:t>= 44% </a:t>
            </a:r>
            <a:r>
              <a:rPr lang="en-GB" sz="800" i="1" dirty="0">
                <a:solidFill>
                  <a:schemeClr val="bg1"/>
                </a:solidFill>
                <a:latin typeface="Arial Nova" panose="020B0504020202020204" pitchFamily="34" charset="0"/>
                <a:cs typeface="Arial" panose="020B0604020202020204" pitchFamily="34" charset="0"/>
              </a:rPr>
              <a:t>F</a:t>
            </a:r>
            <a:r>
              <a:rPr lang="en-GB" sz="800" dirty="0">
                <a:solidFill>
                  <a:schemeClr val="bg1"/>
                </a:solidFill>
                <a:latin typeface="Arial Nova" panose="020B0504020202020204" pitchFamily="34" charset="0"/>
                <a:cs typeface="Arial" panose="020B0604020202020204" pitchFamily="34" charset="0"/>
              </a:rPr>
              <a:t>= 56%. Participants were recruited via a newspaper campaign or found the website via online search engines.</a:t>
            </a:r>
          </a:p>
          <a:p>
            <a:pPr algn="just"/>
            <a:r>
              <a:rPr lang="en-GB" sz="800" b="1" u="sng" dirty="0">
                <a:solidFill>
                  <a:schemeClr val="bg1"/>
                </a:solidFill>
                <a:latin typeface="Arial Nova" panose="020B0504020202020204" pitchFamily="34" charset="0"/>
                <a:cs typeface="Arial" panose="020B0604020202020204" pitchFamily="34" charset="0"/>
              </a:rPr>
              <a:t>Design: </a:t>
            </a:r>
            <a:r>
              <a:rPr lang="en-GB" sz="800" dirty="0">
                <a:solidFill>
                  <a:schemeClr val="bg1"/>
                </a:solidFill>
                <a:latin typeface="Arial Nova" panose="020B0504020202020204" pitchFamily="34" charset="0"/>
                <a:cs typeface="Arial" panose="020B0604020202020204" pitchFamily="34" charset="0"/>
              </a:rPr>
              <a:t>Both studies were exploratory. In both the dependent variable (DV) was the frequency and severity of anxiety symptoms. However in study 1 the independent variable (IV) was the Self examination therapy itself, investigating within-subjects. In study 2 the IVs were the effect of internet based therapy and the type of treatment the participants received (Tailored or disorder-specific) and involved mixed-subjects. Study 1 results were analysed using multivariate analysis of covariance (MANCOVA) and univariate analysis of covariance (ANCOVA). Study 2 used analyses of variance and X² tests. </a:t>
            </a:r>
          </a:p>
          <a:p>
            <a:pPr algn="just"/>
            <a:r>
              <a:rPr lang="en-GB" sz="800" b="1" u="sng" dirty="0">
                <a:solidFill>
                  <a:schemeClr val="bg1"/>
                </a:solidFill>
                <a:latin typeface="Arial Nova" panose="020B0504020202020204" pitchFamily="34" charset="0"/>
                <a:cs typeface="Arial" panose="020B0604020202020204" pitchFamily="34" charset="0"/>
              </a:rPr>
              <a:t>Materials:</a:t>
            </a:r>
            <a:r>
              <a:rPr lang="en-GB" sz="800" b="1" dirty="0">
                <a:solidFill>
                  <a:schemeClr val="bg1"/>
                </a:solidFill>
                <a:latin typeface="Arial Nova" panose="020B0504020202020204" pitchFamily="34" charset="0"/>
                <a:cs typeface="Arial" panose="020B0604020202020204" pitchFamily="34" charset="0"/>
              </a:rPr>
              <a:t> </a:t>
            </a:r>
            <a:r>
              <a:rPr lang="en-GB" sz="800" dirty="0">
                <a:solidFill>
                  <a:schemeClr val="bg1"/>
                </a:solidFill>
                <a:latin typeface="Arial Nova" panose="020B0504020202020204" pitchFamily="34" charset="0"/>
                <a:cs typeface="Arial" panose="020B0604020202020204" pitchFamily="34" charset="0"/>
              </a:rPr>
              <a:t>In study 1 Participants were given a paper based, self-examination therapy booklet consisting of 28 worksheets. The worksheets  Study 2 participants were initially given an online questionnaire to complete concerning demographic variables, previous or ongoing psychological treatment, and any prescription medication being used. Following this, participants were telephoned and interviewed to diagnose an anxiety disorder. Participants used an internet-based self-help programme, consisting of one session a week, with access to an online discussion forum. At post-assessment, a global patient satisfaction survey was also given to participants.</a:t>
            </a:r>
          </a:p>
          <a:p>
            <a:pPr algn="just"/>
            <a:r>
              <a:rPr lang="en-GB" sz="800" b="1" u="sng" dirty="0">
                <a:solidFill>
                  <a:schemeClr val="bg1"/>
                </a:solidFill>
                <a:latin typeface="Arial Nova" panose="020B0504020202020204" pitchFamily="34" charset="0"/>
                <a:cs typeface="Arial" panose="020B0604020202020204" pitchFamily="34" charset="0"/>
              </a:rPr>
              <a:t>Procedure:</a:t>
            </a:r>
            <a:r>
              <a:rPr lang="en-GB" sz="800" b="1" dirty="0">
                <a:solidFill>
                  <a:schemeClr val="bg1"/>
                </a:solidFill>
                <a:latin typeface="Arial Nova" panose="020B0504020202020204" pitchFamily="34" charset="0"/>
                <a:cs typeface="Arial" panose="020B0604020202020204" pitchFamily="34" charset="0"/>
              </a:rPr>
              <a:t> </a:t>
            </a:r>
            <a:r>
              <a:rPr lang="en-GB" sz="800" dirty="0">
                <a:solidFill>
                  <a:schemeClr val="bg1"/>
                </a:solidFill>
                <a:latin typeface="Arial Nova" panose="020B0504020202020204" pitchFamily="34" charset="0"/>
                <a:cs typeface="Arial" panose="020B0604020202020204" pitchFamily="34" charset="0"/>
              </a:rPr>
              <a:t>Study 1: Participants gave informed consent. Following an initial assessment over the phone, participants were given a 28 page self examination booklet to complete over an initial 4 week period at home. Within the worksheets participants recorded what mattered to them and any problems they may be having. Participants were then guided to compared what was bothering them with what they said mattered. If there was no relation, the problem was crossed out. If the problem did relate with what mattered, participants were asked to come up with a list of possible solutions and encouraged to try them. If none of the solutions worked, participants were told to accept the problem. During this time, participants were given contact with a therapist via telephone appointment once a week for approximately 5 minutes each time to ensure that participants were not experiencing any ill effects as a result of the study, and so they had the opportunity to ask the researcher any questions. Participants could also call the therapist at any time to discuss any issues. Following this 4 week period, participants were again assessed. At this point the delayed treatment group were also given access to the SET booklet. 6 months later the study ended and participants were assessed again. </a:t>
            </a:r>
          </a:p>
          <a:p>
            <a:pPr algn="just"/>
            <a:r>
              <a:rPr lang="en-GB" sz="800" dirty="0">
                <a:solidFill>
                  <a:schemeClr val="bg1"/>
                </a:solidFill>
                <a:latin typeface="Arial Nova" panose="020B0504020202020204" pitchFamily="34" charset="0"/>
                <a:cs typeface="Arial" panose="020B0604020202020204" pitchFamily="34" charset="0"/>
              </a:rPr>
              <a:t>Study 2: all groups received access to an 8 week internet-based self-help programme, and both groups had scheduled email contact with a therapist, who they could also contact at any time. Group 1 received a programme tailored to their individual anxiety symptoms. The content of the sessions could also be changed if there were any changes to the participants symptoms. Group 2 received disorder specific programmes that only responded to the primary diagnosis as assessed in the diagnostic interview. This programme was more general and did not take into account individual symptoms. Group 3 was the control group and treatment was delayed. After the initial 8 weeks, group 1 and 2 participants were assessed again in the same way as the primary assessment. At this point group 3 was also given access to the programme. After six months all groups were again assessed in the same way as the primary and 8 week assessments. </a:t>
            </a:r>
            <a:endParaRPr lang="en-GB" sz="800" u="sng" dirty="0">
              <a:solidFill>
                <a:schemeClr val="bg1"/>
              </a:solidFill>
              <a:latin typeface="Arial Nova" panose="020B05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42F952A2-1E70-4FCC-A75D-BA4BAF0CC044}"/>
              </a:ext>
            </a:extLst>
          </p:cNvPr>
          <p:cNvSpPr txBox="1"/>
          <p:nvPr/>
        </p:nvSpPr>
        <p:spPr>
          <a:xfrm>
            <a:off x="48085" y="7778945"/>
            <a:ext cx="3288685" cy="1815882"/>
          </a:xfrm>
          <a:prstGeom prst="rect">
            <a:avLst/>
          </a:prstGeom>
          <a:noFill/>
        </p:spPr>
        <p:txBody>
          <a:bodyPr wrap="square" rtlCol="0">
            <a:spAutoFit/>
          </a:bodyPr>
          <a:lstStyle/>
          <a:p>
            <a:pPr algn="just"/>
            <a:r>
              <a:rPr lang="en-GB" sz="800" dirty="0">
                <a:solidFill>
                  <a:schemeClr val="bg1"/>
                </a:solidFill>
                <a:latin typeface="Arial Nova" panose="020B0504020202020204" pitchFamily="34" charset="0"/>
                <a:cs typeface="Arial" panose="020B0604020202020204" pitchFamily="34" charset="0"/>
              </a:rPr>
              <a:t>Research within Clinical Psychology in particular carries a big responsibility with regards to participant welfare. Both studies involved participants with mental disorders. Particularly study 1, which relied on paper based worksheets which could not be monitored by therapists to ensure the patient was not under distress as a result of this, as could be done in study 2 by accessing the details remotely via the internet. Study 1 also did not state how participants gave consent whereas study two stated that patients gave informed consent via an online form. The implications of this could be that participants were unable to give informed consent as there is no evidence of this. Care was taken with regards to participant welfare in both studies, and strict assessment criteria were followed to ensure no vulnerable people took part or that it did not interfere with ongoing treatment. </a:t>
            </a:r>
          </a:p>
        </p:txBody>
      </p:sp>
      <p:sp>
        <p:nvSpPr>
          <p:cNvPr id="17" name="Rectangle 16">
            <a:extLst>
              <a:ext uri="{FF2B5EF4-FFF2-40B4-BE49-F238E27FC236}">
                <a16:creationId xmlns:a16="http://schemas.microsoft.com/office/drawing/2014/main" id="{CC60AFEF-A63F-46EB-8903-B8816BC10704}"/>
              </a:ext>
            </a:extLst>
          </p:cNvPr>
          <p:cNvSpPr/>
          <p:nvPr/>
        </p:nvSpPr>
        <p:spPr>
          <a:xfrm>
            <a:off x="66196" y="2156600"/>
            <a:ext cx="6746801" cy="1200329"/>
          </a:xfrm>
          <a:prstGeom prst="rect">
            <a:avLst/>
          </a:prstGeom>
          <a:solidFill>
            <a:schemeClr val="bg1">
              <a:lumMod val="65000"/>
            </a:schemeClr>
          </a:solidFill>
          <a:ln>
            <a:solidFill>
              <a:srgbClr val="FCD90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13" dirty="0"/>
          </a:p>
        </p:txBody>
      </p:sp>
      <p:sp>
        <p:nvSpPr>
          <p:cNvPr id="3" name="TextBox 2">
            <a:extLst>
              <a:ext uri="{FF2B5EF4-FFF2-40B4-BE49-F238E27FC236}">
                <a16:creationId xmlns:a16="http://schemas.microsoft.com/office/drawing/2014/main" id="{777C6A72-296E-445F-A4A4-052F47D17032}"/>
              </a:ext>
            </a:extLst>
          </p:cNvPr>
          <p:cNvSpPr txBox="1"/>
          <p:nvPr/>
        </p:nvSpPr>
        <p:spPr>
          <a:xfrm>
            <a:off x="2414034" y="1905286"/>
            <a:ext cx="2053371" cy="246221"/>
          </a:xfrm>
          <a:prstGeom prst="rect">
            <a:avLst/>
          </a:prstGeom>
          <a:noFill/>
        </p:spPr>
        <p:txBody>
          <a:bodyPr wrap="square" rtlCol="0">
            <a:spAutoFit/>
          </a:bodyPr>
          <a:lstStyle/>
          <a:p>
            <a:pPr algn="ctr"/>
            <a:r>
              <a:rPr lang="en-GB" sz="1000" b="1" dirty="0">
                <a:solidFill>
                  <a:schemeClr val="bg1"/>
                </a:solidFill>
                <a:latin typeface="Arial" panose="020B0604020202020204" pitchFamily="34" charset="0"/>
                <a:cs typeface="Arial" panose="020B0604020202020204" pitchFamily="34" charset="0"/>
              </a:rPr>
              <a:t>INTRODUCTION</a:t>
            </a:r>
          </a:p>
        </p:txBody>
      </p:sp>
      <p:sp>
        <p:nvSpPr>
          <p:cNvPr id="4" name="TextBox 3">
            <a:extLst>
              <a:ext uri="{FF2B5EF4-FFF2-40B4-BE49-F238E27FC236}">
                <a16:creationId xmlns:a16="http://schemas.microsoft.com/office/drawing/2014/main" id="{3847D3B8-2908-4654-A939-3239E82C0501}"/>
              </a:ext>
            </a:extLst>
          </p:cNvPr>
          <p:cNvSpPr txBox="1"/>
          <p:nvPr/>
        </p:nvSpPr>
        <p:spPr>
          <a:xfrm>
            <a:off x="57621" y="2168847"/>
            <a:ext cx="6734178" cy="1200329"/>
          </a:xfrm>
          <a:prstGeom prst="rect">
            <a:avLst/>
          </a:prstGeom>
          <a:noFill/>
        </p:spPr>
        <p:txBody>
          <a:bodyPr wrap="square" rtlCol="0">
            <a:spAutoFit/>
          </a:bodyPr>
          <a:lstStyle/>
          <a:p>
            <a:pPr algn="just"/>
            <a:r>
              <a:rPr lang="en-GB" sz="800" dirty="0">
                <a:solidFill>
                  <a:schemeClr val="bg1"/>
                </a:solidFill>
                <a:latin typeface="Arial Nova" panose="020B0504020202020204" pitchFamily="34" charset="0"/>
                <a:cs typeface="Arial" panose="020B0604020202020204" pitchFamily="34" charset="0"/>
              </a:rPr>
              <a:t>Anxiety disorders are the most prevalent mental disorders, with Generalised Anxiety Disorder (GAD) being one of the most common of these (Weissman, 1990, cited in Bowman et al. 1997). With mental disorders having a lifetime prevalence of up to 47.4% (Kessler et al., 2009, cited in Berger, Boettcher &amp; Caspar, 2014), research into therapies to reduce anxiety symptoms for clinical psychology patients has significant importance within the field to improve individuals quality of life. The two studies discussed have focused on distance self examination therapies and their effect on reducing anxiety symptoms.  Study 1 is </a:t>
            </a:r>
            <a:r>
              <a:rPr lang="en-GB" sz="800" i="1" dirty="0">
                <a:solidFill>
                  <a:schemeClr val="bg1"/>
                </a:solidFill>
                <a:latin typeface="Arial Nova" panose="020B0504020202020204" pitchFamily="34" charset="0"/>
                <a:cs typeface="Arial" panose="020B0604020202020204" pitchFamily="34" charset="0"/>
              </a:rPr>
              <a:t>Efficacy of Self-Examination Therapy in the Treatment of Generalized Anxiety Disorder (</a:t>
            </a:r>
            <a:r>
              <a:rPr lang="en-GB" sz="800" dirty="0">
                <a:solidFill>
                  <a:schemeClr val="bg1"/>
                </a:solidFill>
                <a:latin typeface="Arial Nova" panose="020B0504020202020204" pitchFamily="34" charset="0"/>
                <a:cs typeface="Arial" panose="020B0604020202020204" pitchFamily="34" charset="0"/>
              </a:rPr>
              <a:t>Bower, </a:t>
            </a:r>
            <a:r>
              <a:rPr lang="en-GB" sz="800" dirty="0" err="1">
                <a:solidFill>
                  <a:schemeClr val="bg1"/>
                </a:solidFill>
                <a:latin typeface="Arial Nova" panose="020B0504020202020204" pitchFamily="34" charset="0"/>
                <a:cs typeface="Arial" panose="020B0604020202020204" pitchFamily="34" charset="0"/>
              </a:rPr>
              <a:t>Scogin</a:t>
            </a:r>
            <a:r>
              <a:rPr lang="en-GB" sz="800" dirty="0">
                <a:solidFill>
                  <a:schemeClr val="bg1"/>
                </a:solidFill>
                <a:latin typeface="Arial Nova" panose="020B0504020202020204" pitchFamily="34" charset="0"/>
                <a:cs typeface="Arial" panose="020B0604020202020204" pitchFamily="34" charset="0"/>
              </a:rPr>
              <a:t>, Floyd, Patton &amp; Gist, 2014) and investigates the effects of self examination therapy in reducing anxiety symptoms. Study 2 </a:t>
            </a:r>
            <a:r>
              <a:rPr lang="en-GB" sz="800" i="1" dirty="0">
                <a:solidFill>
                  <a:schemeClr val="bg1"/>
                </a:solidFill>
                <a:latin typeface="Arial Nova" panose="020B0504020202020204" pitchFamily="34" charset="0"/>
                <a:cs typeface="Arial" panose="020B0604020202020204" pitchFamily="34" charset="0"/>
              </a:rPr>
              <a:t>Internet-Based Guided Self-Help for Several Anxiety Disorders: A Randomized Controlled Trial Comparing a Tailored With a Standardized Disorder-Specific Approach </a:t>
            </a:r>
            <a:r>
              <a:rPr lang="en-GB" sz="800" dirty="0">
                <a:solidFill>
                  <a:schemeClr val="bg1"/>
                </a:solidFill>
                <a:latin typeface="Arial Nova" panose="020B0504020202020204" pitchFamily="34" charset="0"/>
                <a:cs typeface="Arial" panose="020B0604020202020204" pitchFamily="34" charset="0"/>
              </a:rPr>
              <a:t>(Berger, Boettcher &amp; Caspar, 2014) investigates the difference between Tailored, symptom-specific therapies and more general, disorder-specific therapies as well as the effectiveness of internet-based therapy in reducing anxiety symptoms. </a:t>
            </a:r>
          </a:p>
        </p:txBody>
      </p:sp>
      <p:sp>
        <p:nvSpPr>
          <p:cNvPr id="6" name="TextBox 5">
            <a:extLst>
              <a:ext uri="{FF2B5EF4-FFF2-40B4-BE49-F238E27FC236}">
                <a16:creationId xmlns:a16="http://schemas.microsoft.com/office/drawing/2014/main" id="{6D621E39-375D-4FB4-A828-FB0ECDDD061B}"/>
              </a:ext>
            </a:extLst>
          </p:cNvPr>
          <p:cNvSpPr txBox="1"/>
          <p:nvPr/>
        </p:nvSpPr>
        <p:spPr>
          <a:xfrm>
            <a:off x="654120" y="7446774"/>
            <a:ext cx="2053372" cy="246221"/>
          </a:xfrm>
          <a:prstGeom prst="rect">
            <a:avLst/>
          </a:prstGeom>
          <a:noFill/>
        </p:spPr>
        <p:txBody>
          <a:bodyPr wrap="square" rtlCol="0">
            <a:spAutoFit/>
          </a:bodyPr>
          <a:lstStyle/>
          <a:p>
            <a:pPr algn="ctr"/>
            <a:r>
              <a:rPr lang="en-GB" sz="900" b="1" dirty="0">
                <a:solidFill>
                  <a:schemeClr val="bg1"/>
                </a:solidFill>
                <a:latin typeface="Arial" panose="020B0604020202020204" pitchFamily="34" charset="0"/>
                <a:cs typeface="Arial" panose="020B0604020202020204" pitchFamily="34" charset="0"/>
              </a:rPr>
              <a:t>ETHICAL </a:t>
            </a:r>
            <a:r>
              <a:rPr lang="en-GB" sz="1000" b="1" dirty="0">
                <a:solidFill>
                  <a:schemeClr val="bg1"/>
                </a:solidFill>
                <a:latin typeface="Arial" panose="020B0604020202020204" pitchFamily="34" charset="0"/>
                <a:cs typeface="Arial" panose="020B0604020202020204" pitchFamily="34" charset="0"/>
              </a:rPr>
              <a:t>CONSIDERATIONS</a:t>
            </a:r>
            <a:r>
              <a:rPr lang="en-GB" sz="900" b="1" dirty="0">
                <a:solidFill>
                  <a:schemeClr val="bg1"/>
                </a:solidFill>
                <a:latin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id="{65C1515D-CFD8-4735-B789-102D310B2B24}"/>
              </a:ext>
            </a:extLst>
          </p:cNvPr>
          <p:cNvSpPr txBox="1"/>
          <p:nvPr/>
        </p:nvSpPr>
        <p:spPr>
          <a:xfrm>
            <a:off x="4113680" y="7446774"/>
            <a:ext cx="2053371" cy="246221"/>
          </a:xfrm>
          <a:prstGeom prst="rect">
            <a:avLst/>
          </a:prstGeom>
          <a:noFill/>
        </p:spPr>
        <p:txBody>
          <a:bodyPr wrap="square" rtlCol="0">
            <a:spAutoFit/>
          </a:bodyPr>
          <a:lstStyle/>
          <a:p>
            <a:pPr algn="ctr"/>
            <a:r>
              <a:rPr lang="en-GB" sz="1000" b="1" dirty="0">
                <a:solidFill>
                  <a:schemeClr val="bg1"/>
                </a:solidFill>
                <a:latin typeface="Arial" panose="020B0604020202020204" pitchFamily="34" charset="0"/>
                <a:cs typeface="Arial" panose="020B0604020202020204" pitchFamily="34" charset="0"/>
              </a:rPr>
              <a:t>STUDY OUTCOMES</a:t>
            </a:r>
          </a:p>
        </p:txBody>
      </p:sp>
      <p:sp>
        <p:nvSpPr>
          <p:cNvPr id="8" name="TextBox 7">
            <a:extLst>
              <a:ext uri="{FF2B5EF4-FFF2-40B4-BE49-F238E27FC236}">
                <a16:creationId xmlns:a16="http://schemas.microsoft.com/office/drawing/2014/main" id="{95B0D386-7F89-492A-8047-FB7C56D5B46E}"/>
              </a:ext>
            </a:extLst>
          </p:cNvPr>
          <p:cNvSpPr txBox="1"/>
          <p:nvPr/>
        </p:nvSpPr>
        <p:spPr>
          <a:xfrm>
            <a:off x="3495695" y="7778945"/>
            <a:ext cx="3294464" cy="1815882"/>
          </a:xfrm>
          <a:prstGeom prst="rect">
            <a:avLst/>
          </a:prstGeom>
          <a:noFill/>
        </p:spPr>
        <p:txBody>
          <a:bodyPr wrap="square" rtlCol="0">
            <a:spAutoFit/>
          </a:bodyPr>
          <a:lstStyle/>
          <a:p>
            <a:pPr algn="just"/>
            <a:r>
              <a:rPr lang="en-GB" sz="800" dirty="0">
                <a:solidFill>
                  <a:schemeClr val="bg1"/>
                </a:solidFill>
                <a:latin typeface="Arial Nova" panose="020B0504020202020204" pitchFamily="34" charset="0"/>
                <a:cs typeface="Arial" panose="020B0604020202020204" pitchFamily="34" charset="0"/>
              </a:rPr>
              <a:t>The results of study 1 indicate that self-examination therapy did work in their aim to reduce participant’s anxiety symptoms, these findings could possibly be used t develop a treatment to assist more traditional talking therapies, such as Cognitive Behavioural Therapy. Study 2’s findings backed up those of study 1 in that the therapy did help to reduce participant’s anxiety symptoms, however the results did not find any significant difference in the effect of the type of therapy participants received. The fact that study 2 follows on from the foundations of study 1 in researching the different types of self-administered therapies shows that continuously building on previous findings is very much the aim of researchers, even 17 years later. These two studies demonstrate both the introduction of new interventions, but also the continuous testing and development of these in order to better help the target population. </a:t>
            </a:r>
          </a:p>
        </p:txBody>
      </p:sp>
      <p:sp>
        <p:nvSpPr>
          <p:cNvPr id="9" name="TextBox 8">
            <a:extLst>
              <a:ext uri="{FF2B5EF4-FFF2-40B4-BE49-F238E27FC236}">
                <a16:creationId xmlns:a16="http://schemas.microsoft.com/office/drawing/2014/main" id="{9B06B75F-E26D-45CB-9138-B322837006C4}"/>
              </a:ext>
            </a:extLst>
          </p:cNvPr>
          <p:cNvSpPr txBox="1"/>
          <p:nvPr/>
        </p:nvSpPr>
        <p:spPr>
          <a:xfrm>
            <a:off x="971078" y="123163"/>
            <a:ext cx="4731385" cy="369332"/>
          </a:xfrm>
          <a:prstGeom prst="rect">
            <a:avLst/>
          </a:prstGeom>
          <a:noFill/>
        </p:spPr>
        <p:txBody>
          <a:bodyPr wrap="square" rtlCol="0">
            <a:spAutoFit/>
          </a:bodyPr>
          <a:lstStyle/>
          <a:p>
            <a:pPr algn="ctr"/>
            <a:r>
              <a:rPr lang="en-GB" dirty="0"/>
              <a:t>The Role of Research within Clinical Psychology</a:t>
            </a:r>
          </a:p>
        </p:txBody>
      </p:sp>
      <p:pic>
        <p:nvPicPr>
          <p:cNvPr id="10" name="Picture 9">
            <a:extLst>
              <a:ext uri="{FF2B5EF4-FFF2-40B4-BE49-F238E27FC236}">
                <a16:creationId xmlns:a16="http://schemas.microsoft.com/office/drawing/2014/main" id="{CB6F640B-D9C7-49C1-996D-CEAF254F30C1}"/>
              </a:ext>
            </a:extLst>
          </p:cNvPr>
          <p:cNvPicPr>
            <a:picLocks noChangeAspect="1"/>
          </p:cNvPicPr>
          <p:nvPr/>
        </p:nvPicPr>
        <p:blipFill rotWithShape="1">
          <a:blip r:embed="rId2"/>
          <a:srcRect l="1683" t="7714" r="74367" b="11927"/>
          <a:stretch/>
        </p:blipFill>
        <p:spPr>
          <a:xfrm>
            <a:off x="62776" y="76822"/>
            <a:ext cx="626796" cy="841755"/>
          </a:xfrm>
          <a:prstGeom prst="rect">
            <a:avLst/>
          </a:prstGeom>
        </p:spPr>
      </p:pic>
      <p:sp>
        <p:nvSpPr>
          <p:cNvPr id="15" name="TextBox 14">
            <a:extLst>
              <a:ext uri="{FF2B5EF4-FFF2-40B4-BE49-F238E27FC236}">
                <a16:creationId xmlns:a16="http://schemas.microsoft.com/office/drawing/2014/main" id="{3F775AAF-5BF6-455F-847E-A72C979767B5}"/>
              </a:ext>
            </a:extLst>
          </p:cNvPr>
          <p:cNvSpPr txBox="1"/>
          <p:nvPr/>
        </p:nvSpPr>
        <p:spPr>
          <a:xfrm>
            <a:off x="4866486" y="602096"/>
            <a:ext cx="1378257" cy="369332"/>
          </a:xfrm>
          <a:prstGeom prst="rect">
            <a:avLst/>
          </a:prstGeom>
          <a:noFill/>
        </p:spPr>
        <p:txBody>
          <a:bodyPr wrap="square" rtlCol="0">
            <a:spAutoFit/>
          </a:bodyPr>
          <a:lstStyle/>
          <a:p>
            <a:pPr algn="r"/>
            <a:r>
              <a:rPr lang="en-GB" sz="900" dirty="0">
                <a:solidFill>
                  <a:schemeClr val="bg1">
                    <a:lumMod val="50000"/>
                  </a:schemeClr>
                </a:solidFill>
                <a:latin typeface="Arial" panose="020B0604020202020204" pitchFamily="34" charset="0"/>
                <a:cs typeface="Arial" panose="020B0604020202020204" pitchFamily="34" charset="0"/>
              </a:rPr>
              <a:t>Louisa Smith </a:t>
            </a:r>
          </a:p>
          <a:p>
            <a:pPr algn="r"/>
            <a:r>
              <a:rPr lang="en-GB" sz="900" dirty="0">
                <a:solidFill>
                  <a:schemeClr val="bg1">
                    <a:lumMod val="50000"/>
                  </a:schemeClr>
                </a:solidFill>
                <a:latin typeface="Arial" panose="020B0604020202020204" pitchFamily="34" charset="0"/>
                <a:cs typeface="Arial" panose="020B0604020202020204" pitchFamily="34" charset="0"/>
              </a:rPr>
              <a:t>1703005</a:t>
            </a:r>
          </a:p>
        </p:txBody>
      </p:sp>
      <p:sp>
        <p:nvSpPr>
          <p:cNvPr id="16" name="TextBox 15">
            <a:extLst>
              <a:ext uri="{FF2B5EF4-FFF2-40B4-BE49-F238E27FC236}">
                <a16:creationId xmlns:a16="http://schemas.microsoft.com/office/drawing/2014/main" id="{C06CF6B7-D21B-42AF-8B9A-41EC1CE90D2D}"/>
              </a:ext>
            </a:extLst>
          </p:cNvPr>
          <p:cNvSpPr txBox="1"/>
          <p:nvPr/>
        </p:nvSpPr>
        <p:spPr>
          <a:xfrm>
            <a:off x="654120" y="602096"/>
            <a:ext cx="1378257" cy="369332"/>
          </a:xfrm>
          <a:prstGeom prst="rect">
            <a:avLst/>
          </a:prstGeom>
          <a:noFill/>
        </p:spPr>
        <p:txBody>
          <a:bodyPr wrap="square" rtlCol="0">
            <a:spAutoFit/>
          </a:bodyPr>
          <a:lstStyle/>
          <a:p>
            <a:r>
              <a:rPr lang="en-GB" sz="900" dirty="0">
                <a:solidFill>
                  <a:schemeClr val="bg1">
                    <a:lumMod val="50000"/>
                  </a:schemeClr>
                </a:solidFill>
                <a:latin typeface="Arial" panose="020B0604020202020204" pitchFamily="34" charset="0"/>
                <a:cs typeface="Arial" panose="020B0604020202020204" pitchFamily="34" charset="0"/>
              </a:rPr>
              <a:t>University of Wales </a:t>
            </a:r>
          </a:p>
          <a:p>
            <a:r>
              <a:rPr lang="en-GB" sz="900" dirty="0">
                <a:solidFill>
                  <a:schemeClr val="bg1">
                    <a:lumMod val="50000"/>
                  </a:schemeClr>
                </a:solidFill>
                <a:latin typeface="Arial" panose="020B0604020202020204" pitchFamily="34" charset="0"/>
                <a:cs typeface="Arial" panose="020B0604020202020204" pitchFamily="34" charset="0"/>
              </a:rPr>
              <a:t>Trinity Saint David</a:t>
            </a:r>
          </a:p>
        </p:txBody>
      </p:sp>
      <p:sp>
        <p:nvSpPr>
          <p:cNvPr id="18" name="TextBox 17">
            <a:extLst>
              <a:ext uri="{FF2B5EF4-FFF2-40B4-BE49-F238E27FC236}">
                <a16:creationId xmlns:a16="http://schemas.microsoft.com/office/drawing/2014/main" id="{A5669FF5-3397-4BF9-82A0-B049C9BE94C1}"/>
              </a:ext>
            </a:extLst>
          </p:cNvPr>
          <p:cNvSpPr txBox="1"/>
          <p:nvPr/>
        </p:nvSpPr>
        <p:spPr>
          <a:xfrm>
            <a:off x="52381" y="949326"/>
            <a:ext cx="6746801" cy="954107"/>
          </a:xfrm>
          <a:prstGeom prst="rect">
            <a:avLst/>
          </a:prstGeom>
          <a:noFill/>
        </p:spPr>
        <p:txBody>
          <a:bodyPr wrap="square" rtlCol="0">
            <a:spAutoFit/>
          </a:bodyPr>
          <a:lstStyle/>
          <a:p>
            <a:pPr algn="just"/>
            <a:r>
              <a:rPr lang="en-GB" sz="800" dirty="0">
                <a:solidFill>
                  <a:schemeClr val="bg1"/>
                </a:solidFill>
                <a:latin typeface="Arial Nova" panose="020B0504020202020204" pitchFamily="34" charset="0"/>
                <a:cs typeface="Arial" panose="020B0604020202020204" pitchFamily="34" charset="0"/>
              </a:rPr>
              <a:t>Due to the lifetime prevalence of mental disorders, and the number of individuals diagnosed with anxiety disorders, there is a need to find practical, easy to use methods to help these individuals manage their symptoms and improve their quality of life. Two Journal articles were read based around trying to reduce anxiety symptoms in participants through self-administered distance therapies. Results showed that the therapies did work to reduce the participants anxiety symptoms, though the content of the therapy used is less important than actual participation. Study 1 did not provide details of how participants gave consent for the study, which does raise questions regarding the ethical implications of this. Though both studies do have a similar intention, they were conducted 17 years apart, which demonstrates how techniques and therapies within Clinical Psychology are being continuously revisited and developed. </a:t>
            </a:r>
          </a:p>
        </p:txBody>
      </p:sp>
      <p:sp>
        <p:nvSpPr>
          <p:cNvPr id="27" name="Rectangle 26">
            <a:extLst>
              <a:ext uri="{FF2B5EF4-FFF2-40B4-BE49-F238E27FC236}">
                <a16:creationId xmlns:a16="http://schemas.microsoft.com/office/drawing/2014/main" id="{5ABFB560-FCE9-4B04-BBA5-3493633B7925}"/>
              </a:ext>
            </a:extLst>
          </p:cNvPr>
          <p:cNvSpPr/>
          <p:nvPr/>
        </p:nvSpPr>
        <p:spPr>
          <a:xfrm flipV="1">
            <a:off x="2414034" y="719687"/>
            <a:ext cx="2053371" cy="200619"/>
          </a:xfrm>
          <a:prstGeom prst="rect">
            <a:avLst/>
          </a:prstGeom>
          <a:solidFill>
            <a:schemeClr val="bg1">
              <a:lumMod val="65000"/>
            </a:schemeClr>
          </a:solidFill>
          <a:ln>
            <a:solidFill>
              <a:srgbClr val="207AF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13" dirty="0"/>
          </a:p>
        </p:txBody>
      </p:sp>
      <p:sp>
        <p:nvSpPr>
          <p:cNvPr id="21" name="TextBox 20">
            <a:extLst>
              <a:ext uri="{FF2B5EF4-FFF2-40B4-BE49-F238E27FC236}">
                <a16:creationId xmlns:a16="http://schemas.microsoft.com/office/drawing/2014/main" id="{C7F4078F-D766-4812-A96E-A764CE32B006}"/>
              </a:ext>
            </a:extLst>
          </p:cNvPr>
          <p:cNvSpPr txBox="1"/>
          <p:nvPr/>
        </p:nvSpPr>
        <p:spPr>
          <a:xfrm>
            <a:off x="2391460" y="693415"/>
            <a:ext cx="2066503" cy="246221"/>
          </a:xfrm>
          <a:prstGeom prst="rect">
            <a:avLst/>
          </a:prstGeom>
          <a:noFill/>
        </p:spPr>
        <p:txBody>
          <a:bodyPr wrap="square" rtlCol="0">
            <a:spAutoFit/>
          </a:bodyPr>
          <a:lstStyle/>
          <a:p>
            <a:pPr algn="ctr"/>
            <a:r>
              <a:rPr lang="en-GB" sz="1000" b="1" dirty="0">
                <a:solidFill>
                  <a:schemeClr val="bg1"/>
                </a:solidFill>
                <a:latin typeface="Arial" panose="020B0604020202020204" pitchFamily="34" charset="0"/>
                <a:cs typeface="Arial" panose="020B0604020202020204" pitchFamily="34" charset="0"/>
              </a:rPr>
              <a:t>ABSTRACT</a:t>
            </a:r>
          </a:p>
        </p:txBody>
      </p:sp>
      <p:pic>
        <p:nvPicPr>
          <p:cNvPr id="32" name="Picture 31">
            <a:extLst>
              <a:ext uri="{FF2B5EF4-FFF2-40B4-BE49-F238E27FC236}">
                <a16:creationId xmlns:a16="http://schemas.microsoft.com/office/drawing/2014/main" id="{BCE15B7D-4D7D-4978-9B5B-B1735AA31716}"/>
              </a:ext>
            </a:extLst>
          </p:cNvPr>
          <p:cNvPicPr>
            <a:picLocks noChangeAspect="1"/>
          </p:cNvPicPr>
          <p:nvPr/>
        </p:nvPicPr>
        <p:blipFill rotWithShape="1">
          <a:blip r:embed="rId2"/>
          <a:srcRect l="1683" t="7714" r="74367" b="11927"/>
          <a:stretch/>
        </p:blipFill>
        <p:spPr>
          <a:xfrm>
            <a:off x="6159851" y="76822"/>
            <a:ext cx="626796" cy="841755"/>
          </a:xfrm>
          <a:prstGeom prst="rect">
            <a:avLst/>
          </a:prstGeom>
        </p:spPr>
      </p:pic>
    </p:spTree>
    <p:extLst>
      <p:ext uri="{BB962C8B-B14F-4D97-AF65-F5344CB8AC3E}">
        <p14:creationId xmlns:p14="http://schemas.microsoft.com/office/powerpoint/2010/main" val="22311461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5076CDF-D7A5-439B-A3AD-309A92158199}"/>
              </a:ext>
            </a:extLst>
          </p:cNvPr>
          <p:cNvSpPr/>
          <p:nvPr/>
        </p:nvSpPr>
        <p:spPr>
          <a:xfrm>
            <a:off x="66675" y="540990"/>
            <a:ext cx="6715124" cy="1049686"/>
          </a:xfrm>
          <a:prstGeom prst="rect">
            <a:avLst/>
          </a:prstGeom>
          <a:solidFill>
            <a:schemeClr val="bg1">
              <a:lumMod val="65000"/>
            </a:schemeClr>
          </a:solidFill>
          <a:ln>
            <a:solidFill>
              <a:srgbClr val="FCD90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50" dirty="0"/>
              <a:t>Berger, T., Boettcher, J. &amp; Caspar, F. (2014) Internet-based guided self-help for several anxiety disorders: A randomized controlled trial comparing a tailored with a standardized disorder-specific approach. </a:t>
            </a:r>
            <a:r>
              <a:rPr lang="en-GB" sz="1050" i="1" dirty="0"/>
              <a:t>Psychotherapy</a:t>
            </a:r>
            <a:r>
              <a:rPr lang="en-GB" sz="1050" dirty="0"/>
              <a:t>, 51(2), pp.207-219.</a:t>
            </a:r>
          </a:p>
          <a:p>
            <a:endParaRPr lang="en-GB" sz="1050" dirty="0"/>
          </a:p>
          <a:p>
            <a:r>
              <a:rPr lang="en-GB" sz="1050" dirty="0"/>
              <a:t>Bowman, D., </a:t>
            </a:r>
            <a:r>
              <a:rPr lang="en-GB" sz="1050" dirty="0" err="1"/>
              <a:t>Scogin</a:t>
            </a:r>
            <a:r>
              <a:rPr lang="en-GB" sz="1050" dirty="0"/>
              <a:t>, F., Floyd, M., Patton, E. &amp; Gist, L.(1997) Efficacy of self-examination therapy in the treatment of generalized anxiety disorder. </a:t>
            </a:r>
            <a:r>
              <a:rPr lang="en-GB" sz="1050" i="1" dirty="0"/>
              <a:t>Journal of </a:t>
            </a:r>
            <a:r>
              <a:rPr lang="en-GB" sz="1050" i="1" dirty="0" err="1"/>
              <a:t>Counseling</a:t>
            </a:r>
            <a:r>
              <a:rPr lang="en-GB" sz="1050" i="1" dirty="0"/>
              <a:t> Psychology</a:t>
            </a:r>
            <a:r>
              <a:rPr lang="en-GB" sz="1050" dirty="0"/>
              <a:t>, 44(3), pp.267-273.</a:t>
            </a:r>
          </a:p>
        </p:txBody>
      </p:sp>
      <p:sp>
        <p:nvSpPr>
          <p:cNvPr id="5" name="Rectangle 4">
            <a:extLst>
              <a:ext uri="{FF2B5EF4-FFF2-40B4-BE49-F238E27FC236}">
                <a16:creationId xmlns:a16="http://schemas.microsoft.com/office/drawing/2014/main" id="{BBB40DC1-A282-46F9-8C88-D313CC13F323}"/>
              </a:ext>
            </a:extLst>
          </p:cNvPr>
          <p:cNvSpPr/>
          <p:nvPr/>
        </p:nvSpPr>
        <p:spPr>
          <a:xfrm rot="10800000" flipV="1">
            <a:off x="2402313" y="129137"/>
            <a:ext cx="2053371" cy="200619"/>
          </a:xfrm>
          <a:prstGeom prst="rect">
            <a:avLst/>
          </a:prstGeom>
          <a:solidFill>
            <a:schemeClr val="bg1">
              <a:lumMod val="65000"/>
            </a:schemeClr>
          </a:solidFill>
          <a:ln>
            <a:solidFill>
              <a:srgbClr val="207AF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b="1"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347728092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13552</TotalTime>
  <Words>1466</Words>
  <Application>Microsoft Office PowerPoint</Application>
  <PresentationFormat>A4 Paper (210x297 mm)</PresentationFormat>
  <Paragraphs>23</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Arial Nova</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Louisa Smith (1703005)</dc:creator>
  <cp:lastModifiedBy>Louisa Smith</cp:lastModifiedBy>
  <cp:revision>67</cp:revision>
  <cp:lastPrinted>2018-03-11T17:39:58Z</cp:lastPrinted>
  <dcterms:created xsi:type="dcterms:W3CDTF">2018-03-01T16:22:49Z</dcterms:created>
  <dcterms:modified xsi:type="dcterms:W3CDTF">2018-03-11T19:15:04Z</dcterms:modified>
</cp:coreProperties>
</file>