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2" r:id="rId7"/>
    <p:sldId id="263" r:id="rId8"/>
    <p:sldId id="264" r:id="rId9"/>
    <p:sldId id="265" r:id="rId10"/>
    <p:sldId id="266"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22ACC1E-A6F7-DF82-285B-B8FC193A423E}" name="shakillanansu@gmail.com" initials="s" userId="2a734c12b7ea8801"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715"/>
  </p:normalViewPr>
  <p:slideViewPr>
    <p:cSldViewPr snapToGrid="0" snapToObjects="1">
      <p:cViewPr varScale="1">
        <p:scale>
          <a:sx n="74" d="100"/>
          <a:sy n="74" d="100"/>
        </p:scale>
        <p:origin x="7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4FE889-BB4C-41F6-8DCA-85606B0C505C}" type="doc">
      <dgm:prSet loTypeId="urn:microsoft.com/office/officeart/2005/8/layout/vList2" loCatId="list" qsTypeId="urn:microsoft.com/office/officeart/2005/8/quickstyle/simple5" qsCatId="simple" csTypeId="urn:microsoft.com/office/officeart/2005/8/colors/colorful1" csCatId="colorful" phldr="1"/>
      <dgm:spPr/>
      <dgm:t>
        <a:bodyPr/>
        <a:lstStyle/>
        <a:p>
          <a:endParaRPr lang="en-US"/>
        </a:p>
      </dgm:t>
    </dgm:pt>
    <dgm:pt modelId="{46549448-63A8-4559-9E21-DC2294388FE9}">
      <dgm:prSet/>
      <dgm:spPr/>
      <dgm:t>
        <a:bodyPr/>
        <a:lstStyle/>
        <a:p>
          <a:r>
            <a:rPr lang="en-US"/>
            <a:t>Location: located in East London. </a:t>
          </a:r>
        </a:p>
      </dgm:t>
    </dgm:pt>
    <dgm:pt modelId="{528E6079-3AA8-4631-A0BF-0284DA3358F2}" type="parTrans" cxnId="{AE7B46F3-27FF-4959-BD10-7AB874213254}">
      <dgm:prSet/>
      <dgm:spPr/>
      <dgm:t>
        <a:bodyPr/>
        <a:lstStyle/>
        <a:p>
          <a:endParaRPr lang="en-US"/>
        </a:p>
      </dgm:t>
    </dgm:pt>
    <dgm:pt modelId="{356CBF95-5AD0-4AF5-BAE2-E748AA3EE12D}" type="sibTrans" cxnId="{AE7B46F3-27FF-4959-BD10-7AB874213254}">
      <dgm:prSet/>
      <dgm:spPr/>
      <dgm:t>
        <a:bodyPr/>
        <a:lstStyle/>
        <a:p>
          <a:endParaRPr lang="en-US"/>
        </a:p>
      </dgm:t>
    </dgm:pt>
    <dgm:pt modelId="{790DD07E-90AF-44F0-A7D3-A6C9B56F305A}">
      <dgm:prSet/>
      <dgm:spPr/>
      <dgm:t>
        <a:bodyPr/>
        <a:lstStyle/>
        <a:p>
          <a:r>
            <a:rPr lang="en-US" dirty="0"/>
            <a:t>Population: the population within Newham  is 350,000.</a:t>
          </a:r>
        </a:p>
      </dgm:t>
    </dgm:pt>
    <dgm:pt modelId="{3743D99E-875F-4539-9C92-47E197181203}" type="parTrans" cxnId="{B77BC608-4B25-42A1-8ADA-ABFE2AE5913B}">
      <dgm:prSet/>
      <dgm:spPr/>
      <dgm:t>
        <a:bodyPr/>
        <a:lstStyle/>
        <a:p>
          <a:endParaRPr lang="en-US"/>
        </a:p>
      </dgm:t>
    </dgm:pt>
    <dgm:pt modelId="{A8EF4ED8-2387-4478-9AF5-3D77AA334478}" type="sibTrans" cxnId="{B77BC608-4B25-42A1-8ADA-ABFE2AE5913B}">
      <dgm:prSet/>
      <dgm:spPr/>
      <dgm:t>
        <a:bodyPr/>
        <a:lstStyle/>
        <a:p>
          <a:endParaRPr lang="en-US"/>
        </a:p>
      </dgm:t>
    </dgm:pt>
    <dgm:pt modelId="{B37B4DC9-2147-4AFB-A96D-0F90C8C25D4E}">
      <dgm:prSet/>
      <dgm:spPr/>
      <dgm:t>
        <a:bodyPr/>
        <a:lstStyle/>
        <a:p>
          <a:r>
            <a:rPr lang="en-US"/>
            <a:t>Diversity: predominantly Asian (42%) with non-white minorities representing remaining 57%. White people are largest minority group within Newham accounting 30.8% of the population. </a:t>
          </a:r>
        </a:p>
      </dgm:t>
    </dgm:pt>
    <dgm:pt modelId="{3E683C9B-421C-4484-8157-E9844A127BB8}" type="parTrans" cxnId="{253E4B0B-15C2-46A8-A68A-0A905AF347EC}">
      <dgm:prSet/>
      <dgm:spPr/>
      <dgm:t>
        <a:bodyPr/>
        <a:lstStyle/>
        <a:p>
          <a:endParaRPr lang="en-US"/>
        </a:p>
      </dgm:t>
    </dgm:pt>
    <dgm:pt modelId="{86CB0794-7CA3-4108-9683-496BAD21ACD2}" type="sibTrans" cxnId="{253E4B0B-15C2-46A8-A68A-0A905AF347EC}">
      <dgm:prSet/>
      <dgm:spPr/>
      <dgm:t>
        <a:bodyPr/>
        <a:lstStyle/>
        <a:p>
          <a:endParaRPr lang="en-US"/>
        </a:p>
      </dgm:t>
    </dgm:pt>
    <dgm:pt modelId="{EC765C60-8A81-4A9F-A15C-213566523E19}">
      <dgm:prSet/>
      <dgm:spPr/>
      <dgm:t>
        <a:bodyPr/>
        <a:lstStyle/>
        <a:p>
          <a:r>
            <a:rPr lang="en-US" dirty="0"/>
            <a:t>Changing demographic: the overall population of ethnic minorities if continues to grow in Newham along with increasing numbers of asylum seekers and refugees (</a:t>
          </a:r>
          <a:r>
            <a:rPr lang="en-US" dirty="0" err="1"/>
            <a:t>Newhamgov.uk</a:t>
          </a:r>
          <a:r>
            <a:rPr lang="en-US" dirty="0"/>
            <a:t>, 2023). </a:t>
          </a:r>
        </a:p>
      </dgm:t>
    </dgm:pt>
    <dgm:pt modelId="{70BE74F4-B5DA-468C-91A4-A97E32C8B8AF}" type="parTrans" cxnId="{8CD70D08-6592-4AB0-8E2E-418FD55BD08D}">
      <dgm:prSet/>
      <dgm:spPr/>
      <dgm:t>
        <a:bodyPr/>
        <a:lstStyle/>
        <a:p>
          <a:endParaRPr lang="en-US"/>
        </a:p>
      </dgm:t>
    </dgm:pt>
    <dgm:pt modelId="{D81A9721-A1E0-443D-A8BF-1948B110B72B}" type="sibTrans" cxnId="{8CD70D08-6592-4AB0-8E2E-418FD55BD08D}">
      <dgm:prSet/>
      <dgm:spPr/>
      <dgm:t>
        <a:bodyPr/>
        <a:lstStyle/>
        <a:p>
          <a:endParaRPr lang="en-US"/>
        </a:p>
      </dgm:t>
    </dgm:pt>
    <dgm:pt modelId="{75F8AB0F-4CDE-7F4D-9170-280C25FC0B7F}" type="pres">
      <dgm:prSet presAssocID="{1B4FE889-BB4C-41F6-8DCA-85606B0C505C}" presName="linear" presStyleCnt="0">
        <dgm:presLayoutVars>
          <dgm:animLvl val="lvl"/>
          <dgm:resizeHandles val="exact"/>
        </dgm:presLayoutVars>
      </dgm:prSet>
      <dgm:spPr/>
    </dgm:pt>
    <dgm:pt modelId="{DE0DC69B-0B41-4840-89DA-24319621FDCB}" type="pres">
      <dgm:prSet presAssocID="{46549448-63A8-4559-9E21-DC2294388FE9}" presName="parentText" presStyleLbl="node1" presStyleIdx="0" presStyleCnt="4">
        <dgm:presLayoutVars>
          <dgm:chMax val="0"/>
          <dgm:bulletEnabled val="1"/>
        </dgm:presLayoutVars>
      </dgm:prSet>
      <dgm:spPr/>
    </dgm:pt>
    <dgm:pt modelId="{D2DAB1A7-6967-B145-BAD1-51948A35C555}" type="pres">
      <dgm:prSet presAssocID="{356CBF95-5AD0-4AF5-BAE2-E748AA3EE12D}" presName="spacer" presStyleCnt="0"/>
      <dgm:spPr/>
    </dgm:pt>
    <dgm:pt modelId="{9375FB4B-5E49-894C-9818-C59FF8CBF043}" type="pres">
      <dgm:prSet presAssocID="{790DD07E-90AF-44F0-A7D3-A6C9B56F305A}" presName="parentText" presStyleLbl="node1" presStyleIdx="1" presStyleCnt="4">
        <dgm:presLayoutVars>
          <dgm:chMax val="0"/>
          <dgm:bulletEnabled val="1"/>
        </dgm:presLayoutVars>
      </dgm:prSet>
      <dgm:spPr/>
    </dgm:pt>
    <dgm:pt modelId="{5AC35837-326B-A047-B689-ADC18AE77D1B}" type="pres">
      <dgm:prSet presAssocID="{A8EF4ED8-2387-4478-9AF5-3D77AA334478}" presName="spacer" presStyleCnt="0"/>
      <dgm:spPr/>
    </dgm:pt>
    <dgm:pt modelId="{30FA21A5-6045-A54E-9A41-D2934CF35816}" type="pres">
      <dgm:prSet presAssocID="{B37B4DC9-2147-4AFB-A96D-0F90C8C25D4E}" presName="parentText" presStyleLbl="node1" presStyleIdx="2" presStyleCnt="4">
        <dgm:presLayoutVars>
          <dgm:chMax val="0"/>
          <dgm:bulletEnabled val="1"/>
        </dgm:presLayoutVars>
      </dgm:prSet>
      <dgm:spPr/>
    </dgm:pt>
    <dgm:pt modelId="{DCE4128E-7C7F-6542-AC29-C96C2F6D2531}" type="pres">
      <dgm:prSet presAssocID="{86CB0794-7CA3-4108-9683-496BAD21ACD2}" presName="spacer" presStyleCnt="0"/>
      <dgm:spPr/>
    </dgm:pt>
    <dgm:pt modelId="{BC991967-7D6D-9249-A739-0004A5C21669}" type="pres">
      <dgm:prSet presAssocID="{EC765C60-8A81-4A9F-A15C-213566523E19}" presName="parentText" presStyleLbl="node1" presStyleIdx="3" presStyleCnt="4">
        <dgm:presLayoutVars>
          <dgm:chMax val="0"/>
          <dgm:bulletEnabled val="1"/>
        </dgm:presLayoutVars>
      </dgm:prSet>
      <dgm:spPr/>
    </dgm:pt>
  </dgm:ptLst>
  <dgm:cxnLst>
    <dgm:cxn modelId="{8CD70D08-6592-4AB0-8E2E-418FD55BD08D}" srcId="{1B4FE889-BB4C-41F6-8DCA-85606B0C505C}" destId="{EC765C60-8A81-4A9F-A15C-213566523E19}" srcOrd="3" destOrd="0" parTransId="{70BE74F4-B5DA-468C-91A4-A97E32C8B8AF}" sibTransId="{D81A9721-A1E0-443D-A8BF-1948B110B72B}"/>
    <dgm:cxn modelId="{B77BC608-4B25-42A1-8ADA-ABFE2AE5913B}" srcId="{1B4FE889-BB4C-41F6-8DCA-85606B0C505C}" destId="{790DD07E-90AF-44F0-A7D3-A6C9B56F305A}" srcOrd="1" destOrd="0" parTransId="{3743D99E-875F-4539-9C92-47E197181203}" sibTransId="{A8EF4ED8-2387-4478-9AF5-3D77AA334478}"/>
    <dgm:cxn modelId="{253E4B0B-15C2-46A8-A68A-0A905AF347EC}" srcId="{1B4FE889-BB4C-41F6-8DCA-85606B0C505C}" destId="{B37B4DC9-2147-4AFB-A96D-0F90C8C25D4E}" srcOrd="2" destOrd="0" parTransId="{3E683C9B-421C-4484-8157-E9844A127BB8}" sibTransId="{86CB0794-7CA3-4108-9683-496BAD21ACD2}"/>
    <dgm:cxn modelId="{324D061D-D268-BF44-8805-B97F4AE12C4E}" type="presOf" srcId="{46549448-63A8-4559-9E21-DC2294388FE9}" destId="{DE0DC69B-0B41-4840-89DA-24319621FDCB}" srcOrd="0" destOrd="0" presId="urn:microsoft.com/office/officeart/2005/8/layout/vList2"/>
    <dgm:cxn modelId="{44C9852F-E089-8F4D-8C13-646E1DE315E7}" type="presOf" srcId="{EC765C60-8A81-4A9F-A15C-213566523E19}" destId="{BC991967-7D6D-9249-A739-0004A5C21669}" srcOrd="0" destOrd="0" presId="urn:microsoft.com/office/officeart/2005/8/layout/vList2"/>
    <dgm:cxn modelId="{3A35F774-E8DF-A84D-B6E0-C98B2131C0ED}" type="presOf" srcId="{1B4FE889-BB4C-41F6-8DCA-85606B0C505C}" destId="{75F8AB0F-4CDE-7F4D-9170-280C25FC0B7F}" srcOrd="0" destOrd="0" presId="urn:microsoft.com/office/officeart/2005/8/layout/vList2"/>
    <dgm:cxn modelId="{74540CB9-F523-354D-AE60-C2F338AF2B24}" type="presOf" srcId="{790DD07E-90AF-44F0-A7D3-A6C9B56F305A}" destId="{9375FB4B-5E49-894C-9818-C59FF8CBF043}" srcOrd="0" destOrd="0" presId="urn:microsoft.com/office/officeart/2005/8/layout/vList2"/>
    <dgm:cxn modelId="{AE7B46F3-27FF-4959-BD10-7AB874213254}" srcId="{1B4FE889-BB4C-41F6-8DCA-85606B0C505C}" destId="{46549448-63A8-4559-9E21-DC2294388FE9}" srcOrd="0" destOrd="0" parTransId="{528E6079-3AA8-4631-A0BF-0284DA3358F2}" sibTransId="{356CBF95-5AD0-4AF5-BAE2-E748AA3EE12D}"/>
    <dgm:cxn modelId="{9E0767FE-0386-3042-A77C-E7CC3DA03058}" type="presOf" srcId="{B37B4DC9-2147-4AFB-A96D-0F90C8C25D4E}" destId="{30FA21A5-6045-A54E-9A41-D2934CF35816}" srcOrd="0" destOrd="0" presId="urn:microsoft.com/office/officeart/2005/8/layout/vList2"/>
    <dgm:cxn modelId="{C38DDE6A-F1A7-CF43-9C54-17F8BED60A08}" type="presParOf" srcId="{75F8AB0F-4CDE-7F4D-9170-280C25FC0B7F}" destId="{DE0DC69B-0B41-4840-89DA-24319621FDCB}" srcOrd="0" destOrd="0" presId="urn:microsoft.com/office/officeart/2005/8/layout/vList2"/>
    <dgm:cxn modelId="{2F89EA04-2491-1449-B467-ED0FDC89316F}" type="presParOf" srcId="{75F8AB0F-4CDE-7F4D-9170-280C25FC0B7F}" destId="{D2DAB1A7-6967-B145-BAD1-51948A35C555}" srcOrd="1" destOrd="0" presId="urn:microsoft.com/office/officeart/2005/8/layout/vList2"/>
    <dgm:cxn modelId="{A8A31CA8-8CC6-804A-B247-7C3129F3E24A}" type="presParOf" srcId="{75F8AB0F-4CDE-7F4D-9170-280C25FC0B7F}" destId="{9375FB4B-5E49-894C-9818-C59FF8CBF043}" srcOrd="2" destOrd="0" presId="urn:microsoft.com/office/officeart/2005/8/layout/vList2"/>
    <dgm:cxn modelId="{5C41CC22-2E40-AB46-9B21-682C6B3EE24E}" type="presParOf" srcId="{75F8AB0F-4CDE-7F4D-9170-280C25FC0B7F}" destId="{5AC35837-326B-A047-B689-ADC18AE77D1B}" srcOrd="3" destOrd="0" presId="urn:microsoft.com/office/officeart/2005/8/layout/vList2"/>
    <dgm:cxn modelId="{A0CB5DB2-43A5-6341-ACB0-5EAF53C4AAFB}" type="presParOf" srcId="{75F8AB0F-4CDE-7F4D-9170-280C25FC0B7F}" destId="{30FA21A5-6045-A54E-9A41-D2934CF35816}" srcOrd="4" destOrd="0" presId="urn:microsoft.com/office/officeart/2005/8/layout/vList2"/>
    <dgm:cxn modelId="{7BFA469C-3E7F-634D-8765-E41E419C7D98}" type="presParOf" srcId="{75F8AB0F-4CDE-7F4D-9170-280C25FC0B7F}" destId="{DCE4128E-7C7F-6542-AC29-C96C2F6D2531}" srcOrd="5" destOrd="0" presId="urn:microsoft.com/office/officeart/2005/8/layout/vList2"/>
    <dgm:cxn modelId="{58887DB7-91C2-2E4A-96A2-A7CAEF5BAF25}" type="presParOf" srcId="{75F8AB0F-4CDE-7F4D-9170-280C25FC0B7F}" destId="{BC991967-7D6D-9249-A739-0004A5C2166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C824B5-6439-4ADF-AFC7-C964A74F91D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0618354-BAF5-473B-BA5D-6797AF66BB3D}">
      <dgm:prSet/>
      <dgm:spPr/>
      <dgm:t>
        <a:bodyPr/>
        <a:lstStyle/>
        <a:p>
          <a:r>
            <a:rPr lang="en-US"/>
            <a:t>High rate of TB within Newham indicates Tuberculosis is an urban issue where number of issues are; </a:t>
          </a:r>
        </a:p>
      </dgm:t>
    </dgm:pt>
    <dgm:pt modelId="{7BBCB66D-9473-475C-8358-8505A88ECC15}" type="parTrans" cxnId="{435F75F3-9907-4436-AE78-3C16945DFDB7}">
      <dgm:prSet/>
      <dgm:spPr/>
      <dgm:t>
        <a:bodyPr/>
        <a:lstStyle/>
        <a:p>
          <a:endParaRPr lang="en-US"/>
        </a:p>
      </dgm:t>
    </dgm:pt>
    <dgm:pt modelId="{577E25CD-92AA-404B-8BE0-FEAA2485C56C}" type="sibTrans" cxnId="{435F75F3-9907-4436-AE78-3C16945DFDB7}">
      <dgm:prSet/>
      <dgm:spPr/>
      <dgm:t>
        <a:bodyPr/>
        <a:lstStyle/>
        <a:p>
          <a:endParaRPr lang="en-US"/>
        </a:p>
      </dgm:t>
    </dgm:pt>
    <dgm:pt modelId="{EA924CCD-046B-4A00-B1B9-C81B34C41309}">
      <dgm:prSet/>
      <dgm:spPr/>
      <dgm:t>
        <a:bodyPr/>
        <a:lstStyle/>
        <a:p>
          <a:r>
            <a:rPr lang="en-US"/>
            <a:t>Increase population. </a:t>
          </a:r>
        </a:p>
      </dgm:t>
    </dgm:pt>
    <dgm:pt modelId="{75C9EB80-EEF9-4F66-8DE7-298D2E4EC7E2}" type="parTrans" cxnId="{8DE4AADE-9B22-4B60-A9DD-AB72C99BBFA3}">
      <dgm:prSet/>
      <dgm:spPr/>
      <dgm:t>
        <a:bodyPr/>
        <a:lstStyle/>
        <a:p>
          <a:endParaRPr lang="en-US"/>
        </a:p>
      </dgm:t>
    </dgm:pt>
    <dgm:pt modelId="{DA932F9F-00BA-40C2-BE0D-683077E9E055}" type="sibTrans" cxnId="{8DE4AADE-9B22-4B60-A9DD-AB72C99BBFA3}">
      <dgm:prSet/>
      <dgm:spPr/>
      <dgm:t>
        <a:bodyPr/>
        <a:lstStyle/>
        <a:p>
          <a:endParaRPr lang="en-US"/>
        </a:p>
      </dgm:t>
    </dgm:pt>
    <dgm:pt modelId="{FA314EA8-F7CF-4A93-9385-9C26D1DBB922}">
      <dgm:prSet/>
      <dgm:spPr/>
      <dgm:t>
        <a:bodyPr/>
        <a:lstStyle/>
        <a:p>
          <a:r>
            <a:rPr lang="en-US"/>
            <a:t>Thick air with bacteria. </a:t>
          </a:r>
        </a:p>
      </dgm:t>
    </dgm:pt>
    <dgm:pt modelId="{946CB647-B38F-4797-BC8B-A8EE354F49CB}" type="parTrans" cxnId="{F391AB97-6852-4D20-8DAC-40BCEBC6E6DC}">
      <dgm:prSet/>
      <dgm:spPr/>
      <dgm:t>
        <a:bodyPr/>
        <a:lstStyle/>
        <a:p>
          <a:endParaRPr lang="en-US"/>
        </a:p>
      </dgm:t>
    </dgm:pt>
    <dgm:pt modelId="{D6AAB69A-F6B9-4413-AC55-5E45F350341C}" type="sibTrans" cxnId="{F391AB97-6852-4D20-8DAC-40BCEBC6E6DC}">
      <dgm:prSet/>
      <dgm:spPr/>
      <dgm:t>
        <a:bodyPr/>
        <a:lstStyle/>
        <a:p>
          <a:endParaRPr lang="en-US"/>
        </a:p>
      </dgm:t>
    </dgm:pt>
    <dgm:pt modelId="{F94DB118-FDD8-49E0-9FE8-BF43F5C6DC03}">
      <dgm:prSet/>
      <dgm:spPr/>
      <dgm:t>
        <a:bodyPr/>
        <a:lstStyle/>
        <a:p>
          <a:r>
            <a:rPr lang="en-US"/>
            <a:t>Deprivation. </a:t>
          </a:r>
        </a:p>
      </dgm:t>
    </dgm:pt>
    <dgm:pt modelId="{61FAF238-0863-4AE5-B2F5-39ED1DF8C1CF}" type="parTrans" cxnId="{D9E34762-3181-4F8F-9BB6-615429079F5B}">
      <dgm:prSet/>
      <dgm:spPr/>
      <dgm:t>
        <a:bodyPr/>
        <a:lstStyle/>
        <a:p>
          <a:endParaRPr lang="en-US"/>
        </a:p>
      </dgm:t>
    </dgm:pt>
    <dgm:pt modelId="{ECB4ED87-C0FD-45AF-9A5E-6A6F3224E93C}" type="sibTrans" cxnId="{D9E34762-3181-4F8F-9BB6-615429079F5B}">
      <dgm:prSet/>
      <dgm:spPr/>
      <dgm:t>
        <a:bodyPr/>
        <a:lstStyle/>
        <a:p>
          <a:endParaRPr lang="en-US"/>
        </a:p>
      </dgm:t>
    </dgm:pt>
    <dgm:pt modelId="{D4C0B8C8-DF32-42DE-AB5C-E426DD454766}">
      <dgm:prSet/>
      <dgm:spPr/>
      <dgm:t>
        <a:bodyPr/>
        <a:lstStyle/>
        <a:p>
          <a:r>
            <a:rPr lang="en-US"/>
            <a:t>Overcrowding. </a:t>
          </a:r>
        </a:p>
      </dgm:t>
    </dgm:pt>
    <dgm:pt modelId="{0AFDFC9B-D450-4A93-A700-5C70D3C8AF04}" type="parTrans" cxnId="{996BB983-8AE8-4DB1-B86F-33BE2955325F}">
      <dgm:prSet/>
      <dgm:spPr/>
      <dgm:t>
        <a:bodyPr/>
        <a:lstStyle/>
        <a:p>
          <a:endParaRPr lang="en-US"/>
        </a:p>
      </dgm:t>
    </dgm:pt>
    <dgm:pt modelId="{5983878B-23F5-42AA-BC5E-4650AA0267A8}" type="sibTrans" cxnId="{996BB983-8AE8-4DB1-B86F-33BE2955325F}">
      <dgm:prSet/>
      <dgm:spPr/>
      <dgm:t>
        <a:bodyPr/>
        <a:lstStyle/>
        <a:p>
          <a:endParaRPr lang="en-US"/>
        </a:p>
      </dgm:t>
    </dgm:pt>
    <dgm:pt modelId="{19B50E6E-AF7F-4706-B2BC-DAB60E7E2D29}">
      <dgm:prSet/>
      <dgm:spPr/>
      <dgm:t>
        <a:bodyPr/>
        <a:lstStyle/>
        <a:p>
          <a:r>
            <a:rPr lang="en-US"/>
            <a:t>Being most deprived borough in inner London. </a:t>
          </a:r>
        </a:p>
      </dgm:t>
    </dgm:pt>
    <dgm:pt modelId="{A6A49F21-C05E-4FA5-99A5-D834D3721E8D}" type="parTrans" cxnId="{F7C3CF82-E896-4F6C-BE7F-1FF8F914887F}">
      <dgm:prSet/>
      <dgm:spPr/>
      <dgm:t>
        <a:bodyPr/>
        <a:lstStyle/>
        <a:p>
          <a:endParaRPr lang="en-US"/>
        </a:p>
      </dgm:t>
    </dgm:pt>
    <dgm:pt modelId="{9FD6AAF7-5A12-466F-AC56-D6EA38E949B9}" type="sibTrans" cxnId="{F7C3CF82-E896-4F6C-BE7F-1FF8F914887F}">
      <dgm:prSet/>
      <dgm:spPr/>
      <dgm:t>
        <a:bodyPr/>
        <a:lstStyle/>
        <a:p>
          <a:endParaRPr lang="en-US"/>
        </a:p>
      </dgm:t>
    </dgm:pt>
    <dgm:pt modelId="{8CF26F65-0D48-415F-9CAE-4139D7E21935}">
      <dgm:prSet/>
      <dgm:spPr/>
      <dgm:t>
        <a:bodyPr/>
        <a:lstStyle/>
        <a:p>
          <a:r>
            <a:rPr lang="en-US"/>
            <a:t>Poor housing and poverty. </a:t>
          </a:r>
        </a:p>
      </dgm:t>
    </dgm:pt>
    <dgm:pt modelId="{27CEB35C-8CF0-42E3-9EA8-BDD38653550F}" type="parTrans" cxnId="{80E28423-B1A5-400F-9494-3508A482AD93}">
      <dgm:prSet/>
      <dgm:spPr/>
      <dgm:t>
        <a:bodyPr/>
        <a:lstStyle/>
        <a:p>
          <a:endParaRPr lang="en-US"/>
        </a:p>
      </dgm:t>
    </dgm:pt>
    <dgm:pt modelId="{5FFE9798-B68D-4E61-94F6-3E99C17BE4E2}" type="sibTrans" cxnId="{80E28423-B1A5-400F-9494-3508A482AD93}">
      <dgm:prSet/>
      <dgm:spPr/>
      <dgm:t>
        <a:bodyPr/>
        <a:lstStyle/>
        <a:p>
          <a:endParaRPr lang="en-US"/>
        </a:p>
      </dgm:t>
    </dgm:pt>
    <dgm:pt modelId="{CD928D98-42C2-4923-ADE7-BAC6AF2197AD}">
      <dgm:prSet/>
      <dgm:spPr/>
      <dgm:t>
        <a:bodyPr/>
        <a:lstStyle/>
        <a:p>
          <a:r>
            <a:rPr lang="en-US"/>
            <a:t>High immigration. </a:t>
          </a:r>
        </a:p>
      </dgm:t>
    </dgm:pt>
    <dgm:pt modelId="{67FDD30E-5AF6-4550-8DB1-7CF13817072B}" type="parTrans" cxnId="{F0188DB4-5D89-42ED-AA43-6454E354EF2F}">
      <dgm:prSet/>
      <dgm:spPr/>
      <dgm:t>
        <a:bodyPr/>
        <a:lstStyle/>
        <a:p>
          <a:endParaRPr lang="en-US"/>
        </a:p>
      </dgm:t>
    </dgm:pt>
    <dgm:pt modelId="{E8252D25-A7E6-4A33-8224-5C91DC304306}" type="sibTrans" cxnId="{F0188DB4-5D89-42ED-AA43-6454E354EF2F}">
      <dgm:prSet/>
      <dgm:spPr/>
      <dgm:t>
        <a:bodyPr/>
        <a:lstStyle/>
        <a:p>
          <a:endParaRPr lang="en-US"/>
        </a:p>
      </dgm:t>
    </dgm:pt>
    <dgm:pt modelId="{4B143E86-6C8D-4FD5-9885-04796D621D95}">
      <dgm:prSet/>
      <dgm:spPr/>
      <dgm:t>
        <a:bodyPr/>
        <a:lstStyle/>
        <a:p>
          <a:r>
            <a:rPr lang="en-US"/>
            <a:t>Low vitamin D levels. </a:t>
          </a:r>
        </a:p>
      </dgm:t>
    </dgm:pt>
    <dgm:pt modelId="{A399D99B-D61F-4E28-8EBE-3E0719952932}" type="parTrans" cxnId="{F5DF8BD3-E664-4BEC-B2C0-8865E0053772}">
      <dgm:prSet/>
      <dgm:spPr/>
      <dgm:t>
        <a:bodyPr/>
        <a:lstStyle/>
        <a:p>
          <a:endParaRPr lang="en-US"/>
        </a:p>
      </dgm:t>
    </dgm:pt>
    <dgm:pt modelId="{CF8B6C93-2A4D-4807-801C-94729303F890}" type="sibTrans" cxnId="{F5DF8BD3-E664-4BEC-B2C0-8865E0053772}">
      <dgm:prSet/>
      <dgm:spPr/>
      <dgm:t>
        <a:bodyPr/>
        <a:lstStyle/>
        <a:p>
          <a:endParaRPr lang="en-US"/>
        </a:p>
      </dgm:t>
    </dgm:pt>
    <dgm:pt modelId="{A1D7D016-0D20-433D-A17F-D14399EFF97A}">
      <dgm:prSet/>
      <dgm:spPr/>
      <dgm:t>
        <a:bodyPr/>
        <a:lstStyle/>
        <a:p>
          <a:r>
            <a:rPr lang="en-US" dirty="0"/>
            <a:t>Non-vaccinated immigrant population (Newham recorder, 2023). </a:t>
          </a:r>
        </a:p>
      </dgm:t>
    </dgm:pt>
    <dgm:pt modelId="{E842D712-D4F2-4FD3-84A3-2A52DA250B93}" type="parTrans" cxnId="{0789D75A-492C-4516-A930-C8BA3F2A4F00}">
      <dgm:prSet/>
      <dgm:spPr/>
      <dgm:t>
        <a:bodyPr/>
        <a:lstStyle/>
        <a:p>
          <a:endParaRPr lang="en-US"/>
        </a:p>
      </dgm:t>
    </dgm:pt>
    <dgm:pt modelId="{1C481504-58D6-483E-95E7-7ADB2EC5A75F}" type="sibTrans" cxnId="{0789D75A-492C-4516-A930-C8BA3F2A4F00}">
      <dgm:prSet/>
      <dgm:spPr/>
      <dgm:t>
        <a:bodyPr/>
        <a:lstStyle/>
        <a:p>
          <a:endParaRPr lang="en-US"/>
        </a:p>
      </dgm:t>
    </dgm:pt>
    <dgm:pt modelId="{AB5535BB-ECB6-AB4E-998D-55A76DD46A24}" type="pres">
      <dgm:prSet presAssocID="{EFC824B5-6439-4ADF-AFC7-C964A74F91D2}" presName="diagram" presStyleCnt="0">
        <dgm:presLayoutVars>
          <dgm:dir/>
          <dgm:resizeHandles val="exact"/>
        </dgm:presLayoutVars>
      </dgm:prSet>
      <dgm:spPr/>
    </dgm:pt>
    <dgm:pt modelId="{59B64818-A0DE-EE4E-82B0-24E5CF0F6D67}" type="pres">
      <dgm:prSet presAssocID="{30618354-BAF5-473B-BA5D-6797AF66BB3D}" presName="node" presStyleLbl="node1" presStyleIdx="0" presStyleCnt="10">
        <dgm:presLayoutVars>
          <dgm:bulletEnabled val="1"/>
        </dgm:presLayoutVars>
      </dgm:prSet>
      <dgm:spPr/>
    </dgm:pt>
    <dgm:pt modelId="{F7335105-44FA-884F-AE4C-5119CC594AF2}" type="pres">
      <dgm:prSet presAssocID="{577E25CD-92AA-404B-8BE0-FEAA2485C56C}" presName="sibTrans" presStyleCnt="0"/>
      <dgm:spPr/>
    </dgm:pt>
    <dgm:pt modelId="{82BE89EB-0409-8141-9D96-016FF38E48F9}" type="pres">
      <dgm:prSet presAssocID="{EA924CCD-046B-4A00-B1B9-C81B34C41309}" presName="node" presStyleLbl="node1" presStyleIdx="1" presStyleCnt="10">
        <dgm:presLayoutVars>
          <dgm:bulletEnabled val="1"/>
        </dgm:presLayoutVars>
      </dgm:prSet>
      <dgm:spPr/>
    </dgm:pt>
    <dgm:pt modelId="{8E8F4E89-6615-8C48-A6E2-62574F2979C3}" type="pres">
      <dgm:prSet presAssocID="{DA932F9F-00BA-40C2-BE0D-683077E9E055}" presName="sibTrans" presStyleCnt="0"/>
      <dgm:spPr/>
    </dgm:pt>
    <dgm:pt modelId="{D5E8E0F0-A7D6-5942-BE0E-870EF0D37EBA}" type="pres">
      <dgm:prSet presAssocID="{FA314EA8-F7CF-4A93-9385-9C26D1DBB922}" presName="node" presStyleLbl="node1" presStyleIdx="2" presStyleCnt="10">
        <dgm:presLayoutVars>
          <dgm:bulletEnabled val="1"/>
        </dgm:presLayoutVars>
      </dgm:prSet>
      <dgm:spPr/>
    </dgm:pt>
    <dgm:pt modelId="{55E0583D-69CB-4648-9A6D-F858A7283371}" type="pres">
      <dgm:prSet presAssocID="{D6AAB69A-F6B9-4413-AC55-5E45F350341C}" presName="sibTrans" presStyleCnt="0"/>
      <dgm:spPr/>
    </dgm:pt>
    <dgm:pt modelId="{E03E88A7-37E2-2E46-B069-FDDD91EBC882}" type="pres">
      <dgm:prSet presAssocID="{F94DB118-FDD8-49E0-9FE8-BF43F5C6DC03}" presName="node" presStyleLbl="node1" presStyleIdx="3" presStyleCnt="10">
        <dgm:presLayoutVars>
          <dgm:bulletEnabled val="1"/>
        </dgm:presLayoutVars>
      </dgm:prSet>
      <dgm:spPr/>
    </dgm:pt>
    <dgm:pt modelId="{1E1D08A1-5A60-2247-AEC8-2DB4B5ECDE96}" type="pres">
      <dgm:prSet presAssocID="{ECB4ED87-C0FD-45AF-9A5E-6A6F3224E93C}" presName="sibTrans" presStyleCnt="0"/>
      <dgm:spPr/>
    </dgm:pt>
    <dgm:pt modelId="{671D4AB1-95DC-3542-8A51-DA8814351AC5}" type="pres">
      <dgm:prSet presAssocID="{D4C0B8C8-DF32-42DE-AB5C-E426DD454766}" presName="node" presStyleLbl="node1" presStyleIdx="4" presStyleCnt="10">
        <dgm:presLayoutVars>
          <dgm:bulletEnabled val="1"/>
        </dgm:presLayoutVars>
      </dgm:prSet>
      <dgm:spPr/>
    </dgm:pt>
    <dgm:pt modelId="{0AEF0107-671C-9A4E-93C0-AA1EBE65F6B8}" type="pres">
      <dgm:prSet presAssocID="{5983878B-23F5-42AA-BC5E-4650AA0267A8}" presName="sibTrans" presStyleCnt="0"/>
      <dgm:spPr/>
    </dgm:pt>
    <dgm:pt modelId="{3F13E743-3254-4A4F-9FFA-572177B4F8C7}" type="pres">
      <dgm:prSet presAssocID="{19B50E6E-AF7F-4706-B2BC-DAB60E7E2D29}" presName="node" presStyleLbl="node1" presStyleIdx="5" presStyleCnt="10">
        <dgm:presLayoutVars>
          <dgm:bulletEnabled val="1"/>
        </dgm:presLayoutVars>
      </dgm:prSet>
      <dgm:spPr/>
    </dgm:pt>
    <dgm:pt modelId="{91546049-8872-AF49-88F4-0BFE6033883F}" type="pres">
      <dgm:prSet presAssocID="{9FD6AAF7-5A12-466F-AC56-D6EA38E949B9}" presName="sibTrans" presStyleCnt="0"/>
      <dgm:spPr/>
    </dgm:pt>
    <dgm:pt modelId="{5982590B-756C-3841-956F-365EE160B912}" type="pres">
      <dgm:prSet presAssocID="{8CF26F65-0D48-415F-9CAE-4139D7E21935}" presName="node" presStyleLbl="node1" presStyleIdx="6" presStyleCnt="10">
        <dgm:presLayoutVars>
          <dgm:bulletEnabled val="1"/>
        </dgm:presLayoutVars>
      </dgm:prSet>
      <dgm:spPr/>
    </dgm:pt>
    <dgm:pt modelId="{F4D76D0D-8167-464E-9DBD-6F4B0BB21CD1}" type="pres">
      <dgm:prSet presAssocID="{5FFE9798-B68D-4E61-94F6-3E99C17BE4E2}" presName="sibTrans" presStyleCnt="0"/>
      <dgm:spPr/>
    </dgm:pt>
    <dgm:pt modelId="{62582E87-6AB8-AA40-9F69-F4E184D5190C}" type="pres">
      <dgm:prSet presAssocID="{CD928D98-42C2-4923-ADE7-BAC6AF2197AD}" presName="node" presStyleLbl="node1" presStyleIdx="7" presStyleCnt="10">
        <dgm:presLayoutVars>
          <dgm:bulletEnabled val="1"/>
        </dgm:presLayoutVars>
      </dgm:prSet>
      <dgm:spPr/>
    </dgm:pt>
    <dgm:pt modelId="{E2D284CF-D4BB-3A4F-B03A-57613593B0C4}" type="pres">
      <dgm:prSet presAssocID="{E8252D25-A7E6-4A33-8224-5C91DC304306}" presName="sibTrans" presStyleCnt="0"/>
      <dgm:spPr/>
    </dgm:pt>
    <dgm:pt modelId="{BECD98E6-ED71-2644-A772-D8FF96C1750B}" type="pres">
      <dgm:prSet presAssocID="{4B143E86-6C8D-4FD5-9885-04796D621D95}" presName="node" presStyleLbl="node1" presStyleIdx="8" presStyleCnt="10">
        <dgm:presLayoutVars>
          <dgm:bulletEnabled val="1"/>
        </dgm:presLayoutVars>
      </dgm:prSet>
      <dgm:spPr/>
    </dgm:pt>
    <dgm:pt modelId="{1766D10E-AB0D-134B-A7E9-25A09715D1C6}" type="pres">
      <dgm:prSet presAssocID="{CF8B6C93-2A4D-4807-801C-94729303F890}" presName="sibTrans" presStyleCnt="0"/>
      <dgm:spPr/>
    </dgm:pt>
    <dgm:pt modelId="{10625619-ACEA-8A44-9318-A865B3CDAA26}" type="pres">
      <dgm:prSet presAssocID="{A1D7D016-0D20-433D-A17F-D14399EFF97A}" presName="node" presStyleLbl="node1" presStyleIdx="9" presStyleCnt="10">
        <dgm:presLayoutVars>
          <dgm:bulletEnabled val="1"/>
        </dgm:presLayoutVars>
      </dgm:prSet>
      <dgm:spPr/>
    </dgm:pt>
  </dgm:ptLst>
  <dgm:cxnLst>
    <dgm:cxn modelId="{80E28423-B1A5-400F-9494-3508A482AD93}" srcId="{EFC824B5-6439-4ADF-AFC7-C964A74F91D2}" destId="{8CF26F65-0D48-415F-9CAE-4139D7E21935}" srcOrd="6" destOrd="0" parTransId="{27CEB35C-8CF0-42E3-9EA8-BDD38653550F}" sibTransId="{5FFE9798-B68D-4E61-94F6-3E99C17BE4E2}"/>
    <dgm:cxn modelId="{C571C027-9968-6845-B99B-F2428B7810FE}" type="presOf" srcId="{30618354-BAF5-473B-BA5D-6797AF66BB3D}" destId="{59B64818-A0DE-EE4E-82B0-24E5CF0F6D67}" srcOrd="0" destOrd="0" presId="urn:microsoft.com/office/officeart/2005/8/layout/default"/>
    <dgm:cxn modelId="{872A0A28-5786-5344-B307-099B8806E139}" type="presOf" srcId="{8CF26F65-0D48-415F-9CAE-4139D7E21935}" destId="{5982590B-756C-3841-956F-365EE160B912}" srcOrd="0" destOrd="0" presId="urn:microsoft.com/office/officeart/2005/8/layout/default"/>
    <dgm:cxn modelId="{DBC18D36-F064-CE4B-A88A-17788CDBA86D}" type="presOf" srcId="{4B143E86-6C8D-4FD5-9885-04796D621D95}" destId="{BECD98E6-ED71-2644-A772-D8FF96C1750B}" srcOrd="0" destOrd="0" presId="urn:microsoft.com/office/officeart/2005/8/layout/default"/>
    <dgm:cxn modelId="{D9E34762-3181-4F8F-9BB6-615429079F5B}" srcId="{EFC824B5-6439-4ADF-AFC7-C964A74F91D2}" destId="{F94DB118-FDD8-49E0-9FE8-BF43F5C6DC03}" srcOrd="3" destOrd="0" parTransId="{61FAF238-0863-4AE5-B2F5-39ED1DF8C1CF}" sibTransId="{ECB4ED87-C0FD-45AF-9A5E-6A6F3224E93C}"/>
    <dgm:cxn modelId="{63686842-3C1A-C642-A030-31D25A58DA8A}" type="presOf" srcId="{D4C0B8C8-DF32-42DE-AB5C-E426DD454766}" destId="{671D4AB1-95DC-3542-8A51-DA8814351AC5}" srcOrd="0" destOrd="0" presId="urn:microsoft.com/office/officeart/2005/8/layout/default"/>
    <dgm:cxn modelId="{BF266C6C-3650-0545-850E-170A5148E176}" type="presOf" srcId="{F94DB118-FDD8-49E0-9FE8-BF43F5C6DC03}" destId="{E03E88A7-37E2-2E46-B069-FDDD91EBC882}" srcOrd="0" destOrd="0" presId="urn:microsoft.com/office/officeart/2005/8/layout/default"/>
    <dgm:cxn modelId="{06B60853-881C-5C4C-A322-D9EAB981BA87}" type="presOf" srcId="{19B50E6E-AF7F-4706-B2BC-DAB60E7E2D29}" destId="{3F13E743-3254-4A4F-9FFA-572177B4F8C7}" srcOrd="0" destOrd="0" presId="urn:microsoft.com/office/officeart/2005/8/layout/default"/>
    <dgm:cxn modelId="{0789D75A-492C-4516-A930-C8BA3F2A4F00}" srcId="{EFC824B5-6439-4ADF-AFC7-C964A74F91D2}" destId="{A1D7D016-0D20-433D-A17F-D14399EFF97A}" srcOrd="9" destOrd="0" parTransId="{E842D712-D4F2-4FD3-84A3-2A52DA250B93}" sibTransId="{1C481504-58D6-483E-95E7-7ADB2EC5A75F}"/>
    <dgm:cxn modelId="{F7C3CF82-E896-4F6C-BE7F-1FF8F914887F}" srcId="{EFC824B5-6439-4ADF-AFC7-C964A74F91D2}" destId="{19B50E6E-AF7F-4706-B2BC-DAB60E7E2D29}" srcOrd="5" destOrd="0" parTransId="{A6A49F21-C05E-4FA5-99A5-D834D3721E8D}" sibTransId="{9FD6AAF7-5A12-466F-AC56-D6EA38E949B9}"/>
    <dgm:cxn modelId="{996BB983-8AE8-4DB1-B86F-33BE2955325F}" srcId="{EFC824B5-6439-4ADF-AFC7-C964A74F91D2}" destId="{D4C0B8C8-DF32-42DE-AB5C-E426DD454766}" srcOrd="4" destOrd="0" parTransId="{0AFDFC9B-D450-4A93-A700-5C70D3C8AF04}" sibTransId="{5983878B-23F5-42AA-BC5E-4650AA0267A8}"/>
    <dgm:cxn modelId="{21A21E8D-7C36-B44E-BC93-F030C860D58C}" type="presOf" srcId="{EFC824B5-6439-4ADF-AFC7-C964A74F91D2}" destId="{AB5535BB-ECB6-AB4E-998D-55A76DD46A24}" srcOrd="0" destOrd="0" presId="urn:microsoft.com/office/officeart/2005/8/layout/default"/>
    <dgm:cxn modelId="{85A5648E-484F-A94C-A2B5-7BA65FA58026}" type="presOf" srcId="{FA314EA8-F7CF-4A93-9385-9C26D1DBB922}" destId="{D5E8E0F0-A7D6-5942-BE0E-870EF0D37EBA}" srcOrd="0" destOrd="0" presId="urn:microsoft.com/office/officeart/2005/8/layout/default"/>
    <dgm:cxn modelId="{39994991-C634-1045-B932-167D91665D18}" type="presOf" srcId="{CD928D98-42C2-4923-ADE7-BAC6AF2197AD}" destId="{62582E87-6AB8-AA40-9F69-F4E184D5190C}" srcOrd="0" destOrd="0" presId="urn:microsoft.com/office/officeart/2005/8/layout/default"/>
    <dgm:cxn modelId="{F391AB97-6852-4D20-8DAC-40BCEBC6E6DC}" srcId="{EFC824B5-6439-4ADF-AFC7-C964A74F91D2}" destId="{FA314EA8-F7CF-4A93-9385-9C26D1DBB922}" srcOrd="2" destOrd="0" parTransId="{946CB647-B38F-4797-BC8B-A8EE354F49CB}" sibTransId="{D6AAB69A-F6B9-4413-AC55-5E45F350341C}"/>
    <dgm:cxn modelId="{F0188DB4-5D89-42ED-AA43-6454E354EF2F}" srcId="{EFC824B5-6439-4ADF-AFC7-C964A74F91D2}" destId="{CD928D98-42C2-4923-ADE7-BAC6AF2197AD}" srcOrd="7" destOrd="0" parTransId="{67FDD30E-5AF6-4550-8DB1-7CF13817072B}" sibTransId="{E8252D25-A7E6-4A33-8224-5C91DC304306}"/>
    <dgm:cxn modelId="{F5DF8BD3-E664-4BEC-B2C0-8865E0053772}" srcId="{EFC824B5-6439-4ADF-AFC7-C964A74F91D2}" destId="{4B143E86-6C8D-4FD5-9885-04796D621D95}" srcOrd="8" destOrd="0" parTransId="{A399D99B-D61F-4E28-8EBE-3E0719952932}" sibTransId="{CF8B6C93-2A4D-4807-801C-94729303F890}"/>
    <dgm:cxn modelId="{8DE4AADE-9B22-4B60-A9DD-AB72C99BBFA3}" srcId="{EFC824B5-6439-4ADF-AFC7-C964A74F91D2}" destId="{EA924CCD-046B-4A00-B1B9-C81B34C41309}" srcOrd="1" destOrd="0" parTransId="{75C9EB80-EEF9-4F66-8DE7-298D2E4EC7E2}" sibTransId="{DA932F9F-00BA-40C2-BE0D-683077E9E055}"/>
    <dgm:cxn modelId="{4E7836EF-F6C4-B94F-BC34-C1ACF45D657A}" type="presOf" srcId="{EA924CCD-046B-4A00-B1B9-C81B34C41309}" destId="{82BE89EB-0409-8141-9D96-016FF38E48F9}" srcOrd="0" destOrd="0" presId="urn:microsoft.com/office/officeart/2005/8/layout/default"/>
    <dgm:cxn modelId="{435F75F3-9907-4436-AE78-3C16945DFDB7}" srcId="{EFC824B5-6439-4ADF-AFC7-C964A74F91D2}" destId="{30618354-BAF5-473B-BA5D-6797AF66BB3D}" srcOrd="0" destOrd="0" parTransId="{7BBCB66D-9473-475C-8358-8505A88ECC15}" sibTransId="{577E25CD-92AA-404B-8BE0-FEAA2485C56C}"/>
    <dgm:cxn modelId="{9E52FFFC-9922-904B-BC1D-DC4DE4412DF0}" type="presOf" srcId="{A1D7D016-0D20-433D-A17F-D14399EFF97A}" destId="{10625619-ACEA-8A44-9318-A865B3CDAA26}" srcOrd="0" destOrd="0" presId="urn:microsoft.com/office/officeart/2005/8/layout/default"/>
    <dgm:cxn modelId="{79B6F2F4-185A-D145-AF2A-4B173D9E6215}" type="presParOf" srcId="{AB5535BB-ECB6-AB4E-998D-55A76DD46A24}" destId="{59B64818-A0DE-EE4E-82B0-24E5CF0F6D67}" srcOrd="0" destOrd="0" presId="urn:microsoft.com/office/officeart/2005/8/layout/default"/>
    <dgm:cxn modelId="{D7D10485-DD7A-9145-9F37-5610AD374331}" type="presParOf" srcId="{AB5535BB-ECB6-AB4E-998D-55A76DD46A24}" destId="{F7335105-44FA-884F-AE4C-5119CC594AF2}" srcOrd="1" destOrd="0" presId="urn:microsoft.com/office/officeart/2005/8/layout/default"/>
    <dgm:cxn modelId="{4E978F73-AA7D-184A-A03E-36A65DCB6097}" type="presParOf" srcId="{AB5535BB-ECB6-AB4E-998D-55A76DD46A24}" destId="{82BE89EB-0409-8141-9D96-016FF38E48F9}" srcOrd="2" destOrd="0" presId="urn:microsoft.com/office/officeart/2005/8/layout/default"/>
    <dgm:cxn modelId="{7A216989-943E-E44E-8550-718524E80332}" type="presParOf" srcId="{AB5535BB-ECB6-AB4E-998D-55A76DD46A24}" destId="{8E8F4E89-6615-8C48-A6E2-62574F2979C3}" srcOrd="3" destOrd="0" presId="urn:microsoft.com/office/officeart/2005/8/layout/default"/>
    <dgm:cxn modelId="{343C8A4B-0547-F348-A1F5-B68211F87C98}" type="presParOf" srcId="{AB5535BB-ECB6-AB4E-998D-55A76DD46A24}" destId="{D5E8E0F0-A7D6-5942-BE0E-870EF0D37EBA}" srcOrd="4" destOrd="0" presId="urn:microsoft.com/office/officeart/2005/8/layout/default"/>
    <dgm:cxn modelId="{C5E76EA4-3089-764F-BA9C-B7FA8C1DC0E1}" type="presParOf" srcId="{AB5535BB-ECB6-AB4E-998D-55A76DD46A24}" destId="{55E0583D-69CB-4648-9A6D-F858A7283371}" srcOrd="5" destOrd="0" presId="urn:microsoft.com/office/officeart/2005/8/layout/default"/>
    <dgm:cxn modelId="{4C954844-38F2-C741-A4DA-8E71A45787E4}" type="presParOf" srcId="{AB5535BB-ECB6-AB4E-998D-55A76DD46A24}" destId="{E03E88A7-37E2-2E46-B069-FDDD91EBC882}" srcOrd="6" destOrd="0" presId="urn:microsoft.com/office/officeart/2005/8/layout/default"/>
    <dgm:cxn modelId="{6B01532F-C5AE-4E42-A96B-10EB4B1760D4}" type="presParOf" srcId="{AB5535BB-ECB6-AB4E-998D-55A76DD46A24}" destId="{1E1D08A1-5A60-2247-AEC8-2DB4B5ECDE96}" srcOrd="7" destOrd="0" presId="urn:microsoft.com/office/officeart/2005/8/layout/default"/>
    <dgm:cxn modelId="{84F579AF-C9CB-2745-AD4E-BC223A27B514}" type="presParOf" srcId="{AB5535BB-ECB6-AB4E-998D-55A76DD46A24}" destId="{671D4AB1-95DC-3542-8A51-DA8814351AC5}" srcOrd="8" destOrd="0" presId="urn:microsoft.com/office/officeart/2005/8/layout/default"/>
    <dgm:cxn modelId="{BA9E4B8F-7C4B-5449-A477-60B899F6A048}" type="presParOf" srcId="{AB5535BB-ECB6-AB4E-998D-55A76DD46A24}" destId="{0AEF0107-671C-9A4E-93C0-AA1EBE65F6B8}" srcOrd="9" destOrd="0" presId="urn:microsoft.com/office/officeart/2005/8/layout/default"/>
    <dgm:cxn modelId="{F74C400E-64F7-9148-ADC5-2D10FC84CFF4}" type="presParOf" srcId="{AB5535BB-ECB6-AB4E-998D-55A76DD46A24}" destId="{3F13E743-3254-4A4F-9FFA-572177B4F8C7}" srcOrd="10" destOrd="0" presId="urn:microsoft.com/office/officeart/2005/8/layout/default"/>
    <dgm:cxn modelId="{6E63B6AF-B7B5-6B46-95FA-65D0D2808137}" type="presParOf" srcId="{AB5535BB-ECB6-AB4E-998D-55A76DD46A24}" destId="{91546049-8872-AF49-88F4-0BFE6033883F}" srcOrd="11" destOrd="0" presId="urn:microsoft.com/office/officeart/2005/8/layout/default"/>
    <dgm:cxn modelId="{83C404C4-D1DD-3B4E-91BD-08470CD917B4}" type="presParOf" srcId="{AB5535BB-ECB6-AB4E-998D-55A76DD46A24}" destId="{5982590B-756C-3841-956F-365EE160B912}" srcOrd="12" destOrd="0" presId="urn:microsoft.com/office/officeart/2005/8/layout/default"/>
    <dgm:cxn modelId="{5E9D863A-5BC5-A94A-BF39-19DD95964580}" type="presParOf" srcId="{AB5535BB-ECB6-AB4E-998D-55A76DD46A24}" destId="{F4D76D0D-8167-464E-9DBD-6F4B0BB21CD1}" srcOrd="13" destOrd="0" presId="urn:microsoft.com/office/officeart/2005/8/layout/default"/>
    <dgm:cxn modelId="{551E1A04-FB20-B149-A837-30BFD7C2930B}" type="presParOf" srcId="{AB5535BB-ECB6-AB4E-998D-55A76DD46A24}" destId="{62582E87-6AB8-AA40-9F69-F4E184D5190C}" srcOrd="14" destOrd="0" presId="urn:microsoft.com/office/officeart/2005/8/layout/default"/>
    <dgm:cxn modelId="{830E405A-BBC2-B240-8DCA-851936F1B4B0}" type="presParOf" srcId="{AB5535BB-ECB6-AB4E-998D-55A76DD46A24}" destId="{E2D284CF-D4BB-3A4F-B03A-57613593B0C4}" srcOrd="15" destOrd="0" presId="urn:microsoft.com/office/officeart/2005/8/layout/default"/>
    <dgm:cxn modelId="{D790D7EA-C9D7-8A49-8BE3-CBEF0CD2E0F2}" type="presParOf" srcId="{AB5535BB-ECB6-AB4E-998D-55A76DD46A24}" destId="{BECD98E6-ED71-2644-A772-D8FF96C1750B}" srcOrd="16" destOrd="0" presId="urn:microsoft.com/office/officeart/2005/8/layout/default"/>
    <dgm:cxn modelId="{557A9729-8A1B-D541-BCAE-47A7AE380558}" type="presParOf" srcId="{AB5535BB-ECB6-AB4E-998D-55A76DD46A24}" destId="{1766D10E-AB0D-134B-A7E9-25A09715D1C6}" srcOrd="17" destOrd="0" presId="urn:microsoft.com/office/officeart/2005/8/layout/default"/>
    <dgm:cxn modelId="{0B6EED05-D1B5-E547-8CF8-B1ED7B491853}" type="presParOf" srcId="{AB5535BB-ECB6-AB4E-998D-55A76DD46A24}" destId="{10625619-ACEA-8A44-9318-A865B3CDAA26}"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F19A48-2E00-4313-B378-D716B145CC46}"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46D1E16B-7F55-4F77-931D-1926843C2A76}">
      <dgm:prSet/>
      <dgm:spPr/>
      <dgm:t>
        <a:bodyPr/>
        <a:lstStyle/>
        <a:p>
          <a:r>
            <a:rPr lang="en-US"/>
            <a:t>Through local TB program, awareness has risen in local communities and primary care. </a:t>
          </a:r>
        </a:p>
      </dgm:t>
    </dgm:pt>
    <dgm:pt modelId="{6C28E667-E1A6-4C17-8252-831AEC325653}" type="parTrans" cxnId="{35434E00-9672-4CC9-9161-327CF20B6792}">
      <dgm:prSet/>
      <dgm:spPr/>
      <dgm:t>
        <a:bodyPr/>
        <a:lstStyle/>
        <a:p>
          <a:endParaRPr lang="en-US"/>
        </a:p>
      </dgm:t>
    </dgm:pt>
    <dgm:pt modelId="{2A292579-A8EA-4A7B-B516-31CC508A6BA4}" type="sibTrans" cxnId="{35434E00-9672-4CC9-9161-327CF20B6792}">
      <dgm:prSet/>
      <dgm:spPr/>
      <dgm:t>
        <a:bodyPr/>
        <a:lstStyle/>
        <a:p>
          <a:endParaRPr lang="en-US"/>
        </a:p>
      </dgm:t>
    </dgm:pt>
    <dgm:pt modelId="{BB41801B-9197-4A7A-B7F2-DDF12695BD69}">
      <dgm:prSet/>
      <dgm:spPr/>
      <dgm:t>
        <a:bodyPr/>
        <a:lstStyle/>
        <a:p>
          <a:r>
            <a:rPr lang="en-US"/>
            <a:t>BCG vaccination. </a:t>
          </a:r>
        </a:p>
      </dgm:t>
    </dgm:pt>
    <dgm:pt modelId="{E0E73FAC-A637-47CE-BA74-03A55A82B939}" type="parTrans" cxnId="{EF16170B-7BEF-498F-A678-F26D93165B36}">
      <dgm:prSet/>
      <dgm:spPr/>
      <dgm:t>
        <a:bodyPr/>
        <a:lstStyle/>
        <a:p>
          <a:endParaRPr lang="en-US"/>
        </a:p>
      </dgm:t>
    </dgm:pt>
    <dgm:pt modelId="{608C5FF4-E4D1-4984-A59E-5E95B30BCF30}" type="sibTrans" cxnId="{EF16170B-7BEF-498F-A678-F26D93165B36}">
      <dgm:prSet/>
      <dgm:spPr/>
      <dgm:t>
        <a:bodyPr/>
        <a:lstStyle/>
        <a:p>
          <a:endParaRPr lang="en-US"/>
        </a:p>
      </dgm:t>
    </dgm:pt>
    <dgm:pt modelId="{9A7D5642-CEDA-4E32-938B-163E5C955242}">
      <dgm:prSet/>
      <dgm:spPr/>
      <dgm:t>
        <a:bodyPr/>
        <a:lstStyle/>
        <a:p>
          <a:r>
            <a:rPr lang="en-US"/>
            <a:t>TB screening. </a:t>
          </a:r>
        </a:p>
      </dgm:t>
    </dgm:pt>
    <dgm:pt modelId="{0CE2ABD1-213F-4768-AAEC-65BFE67D4B60}" type="parTrans" cxnId="{5A994A88-4680-4BF6-AD40-F2B36C66168C}">
      <dgm:prSet/>
      <dgm:spPr/>
      <dgm:t>
        <a:bodyPr/>
        <a:lstStyle/>
        <a:p>
          <a:endParaRPr lang="en-US"/>
        </a:p>
      </dgm:t>
    </dgm:pt>
    <dgm:pt modelId="{637C410E-735B-48B3-AC2A-EC0E2BC8B7D4}" type="sibTrans" cxnId="{5A994A88-4680-4BF6-AD40-F2B36C66168C}">
      <dgm:prSet/>
      <dgm:spPr/>
      <dgm:t>
        <a:bodyPr/>
        <a:lstStyle/>
        <a:p>
          <a:endParaRPr lang="en-US"/>
        </a:p>
      </dgm:t>
    </dgm:pt>
    <dgm:pt modelId="{CF52EAB7-E024-4F79-BF92-F8A64313CA47}">
      <dgm:prSet/>
      <dgm:spPr/>
      <dgm:t>
        <a:bodyPr/>
        <a:lstStyle/>
        <a:p>
          <a:r>
            <a:rPr lang="en-US" dirty="0"/>
            <a:t>Prosecutions and cautions of landlord for poor housing and overcrowding has been ensured (</a:t>
          </a:r>
          <a:r>
            <a:rPr lang="en-US" dirty="0" err="1"/>
            <a:t>Newhamgov.UK</a:t>
          </a:r>
          <a:r>
            <a:rPr lang="en-US" dirty="0"/>
            <a:t>, 2022). </a:t>
          </a:r>
        </a:p>
      </dgm:t>
    </dgm:pt>
    <dgm:pt modelId="{24F31281-EAFE-483B-AB5A-AD5901F91D8E}" type="parTrans" cxnId="{D1AD5628-76B3-4843-8730-8E923505F29B}">
      <dgm:prSet/>
      <dgm:spPr/>
      <dgm:t>
        <a:bodyPr/>
        <a:lstStyle/>
        <a:p>
          <a:endParaRPr lang="en-US"/>
        </a:p>
      </dgm:t>
    </dgm:pt>
    <dgm:pt modelId="{C1CCC4D7-749F-4E6B-8063-E80D68BC0642}" type="sibTrans" cxnId="{D1AD5628-76B3-4843-8730-8E923505F29B}">
      <dgm:prSet/>
      <dgm:spPr/>
      <dgm:t>
        <a:bodyPr/>
        <a:lstStyle/>
        <a:p>
          <a:endParaRPr lang="en-US"/>
        </a:p>
      </dgm:t>
    </dgm:pt>
    <dgm:pt modelId="{EE094A87-5DE9-6C41-8185-99CB724025C4}" type="pres">
      <dgm:prSet presAssocID="{90F19A48-2E00-4313-B378-D716B145CC46}" presName="cycle" presStyleCnt="0">
        <dgm:presLayoutVars>
          <dgm:dir/>
          <dgm:resizeHandles val="exact"/>
        </dgm:presLayoutVars>
      </dgm:prSet>
      <dgm:spPr/>
    </dgm:pt>
    <dgm:pt modelId="{A8D1168A-6BFB-214C-A6CD-041BC744FA67}" type="pres">
      <dgm:prSet presAssocID="{46D1E16B-7F55-4F77-931D-1926843C2A76}" presName="dummy" presStyleCnt="0"/>
      <dgm:spPr/>
    </dgm:pt>
    <dgm:pt modelId="{C440D9EE-F5E5-DF47-998F-6890E3ED8E18}" type="pres">
      <dgm:prSet presAssocID="{46D1E16B-7F55-4F77-931D-1926843C2A76}" presName="node" presStyleLbl="revTx" presStyleIdx="0" presStyleCnt="4">
        <dgm:presLayoutVars>
          <dgm:bulletEnabled val="1"/>
        </dgm:presLayoutVars>
      </dgm:prSet>
      <dgm:spPr/>
    </dgm:pt>
    <dgm:pt modelId="{37F4FEC0-0603-AE43-9D36-B32C9757BB3C}" type="pres">
      <dgm:prSet presAssocID="{2A292579-A8EA-4A7B-B516-31CC508A6BA4}" presName="sibTrans" presStyleLbl="node1" presStyleIdx="0" presStyleCnt="4"/>
      <dgm:spPr/>
    </dgm:pt>
    <dgm:pt modelId="{7DBD2732-303C-5443-95C6-9AD7B7AA0D1A}" type="pres">
      <dgm:prSet presAssocID="{BB41801B-9197-4A7A-B7F2-DDF12695BD69}" presName="dummy" presStyleCnt="0"/>
      <dgm:spPr/>
    </dgm:pt>
    <dgm:pt modelId="{BF279F42-BFA3-D84F-A4A4-ECA4F53F704C}" type="pres">
      <dgm:prSet presAssocID="{BB41801B-9197-4A7A-B7F2-DDF12695BD69}" presName="node" presStyleLbl="revTx" presStyleIdx="1" presStyleCnt="4">
        <dgm:presLayoutVars>
          <dgm:bulletEnabled val="1"/>
        </dgm:presLayoutVars>
      </dgm:prSet>
      <dgm:spPr/>
    </dgm:pt>
    <dgm:pt modelId="{BD4085FD-3823-A94F-88BB-A8AA42B47E09}" type="pres">
      <dgm:prSet presAssocID="{608C5FF4-E4D1-4984-A59E-5E95B30BCF30}" presName="sibTrans" presStyleLbl="node1" presStyleIdx="1" presStyleCnt="4"/>
      <dgm:spPr/>
    </dgm:pt>
    <dgm:pt modelId="{282884A6-3E8E-1945-A10E-60802D4377A4}" type="pres">
      <dgm:prSet presAssocID="{9A7D5642-CEDA-4E32-938B-163E5C955242}" presName="dummy" presStyleCnt="0"/>
      <dgm:spPr/>
    </dgm:pt>
    <dgm:pt modelId="{63383E54-E057-7845-AD53-F65B98A5347A}" type="pres">
      <dgm:prSet presAssocID="{9A7D5642-CEDA-4E32-938B-163E5C955242}" presName="node" presStyleLbl="revTx" presStyleIdx="2" presStyleCnt="4">
        <dgm:presLayoutVars>
          <dgm:bulletEnabled val="1"/>
        </dgm:presLayoutVars>
      </dgm:prSet>
      <dgm:spPr/>
    </dgm:pt>
    <dgm:pt modelId="{59408E36-8BD0-4648-8F44-81A8543D8700}" type="pres">
      <dgm:prSet presAssocID="{637C410E-735B-48B3-AC2A-EC0E2BC8B7D4}" presName="sibTrans" presStyleLbl="node1" presStyleIdx="2" presStyleCnt="4"/>
      <dgm:spPr/>
    </dgm:pt>
    <dgm:pt modelId="{0ED6659F-C798-0D4A-B178-7BDF1EBC97A7}" type="pres">
      <dgm:prSet presAssocID="{CF52EAB7-E024-4F79-BF92-F8A64313CA47}" presName="dummy" presStyleCnt="0"/>
      <dgm:spPr/>
    </dgm:pt>
    <dgm:pt modelId="{0602A5D5-5B8C-FF45-A5CD-0075E4E6E947}" type="pres">
      <dgm:prSet presAssocID="{CF52EAB7-E024-4F79-BF92-F8A64313CA47}" presName="node" presStyleLbl="revTx" presStyleIdx="3" presStyleCnt="4">
        <dgm:presLayoutVars>
          <dgm:bulletEnabled val="1"/>
        </dgm:presLayoutVars>
      </dgm:prSet>
      <dgm:spPr/>
    </dgm:pt>
    <dgm:pt modelId="{5991DA1C-DF8C-644E-971D-F29BDAF8F00C}" type="pres">
      <dgm:prSet presAssocID="{C1CCC4D7-749F-4E6B-8063-E80D68BC0642}" presName="sibTrans" presStyleLbl="node1" presStyleIdx="3" presStyleCnt="4"/>
      <dgm:spPr/>
    </dgm:pt>
  </dgm:ptLst>
  <dgm:cxnLst>
    <dgm:cxn modelId="{35434E00-9672-4CC9-9161-327CF20B6792}" srcId="{90F19A48-2E00-4313-B378-D716B145CC46}" destId="{46D1E16B-7F55-4F77-931D-1926843C2A76}" srcOrd="0" destOrd="0" parTransId="{6C28E667-E1A6-4C17-8252-831AEC325653}" sibTransId="{2A292579-A8EA-4A7B-B516-31CC508A6BA4}"/>
    <dgm:cxn modelId="{91078F06-3A05-144A-8F9D-2D7B9AB59D59}" type="presOf" srcId="{2A292579-A8EA-4A7B-B516-31CC508A6BA4}" destId="{37F4FEC0-0603-AE43-9D36-B32C9757BB3C}" srcOrd="0" destOrd="0" presId="urn:microsoft.com/office/officeart/2005/8/layout/cycle1"/>
    <dgm:cxn modelId="{EF16170B-7BEF-498F-A678-F26D93165B36}" srcId="{90F19A48-2E00-4313-B378-D716B145CC46}" destId="{BB41801B-9197-4A7A-B7F2-DDF12695BD69}" srcOrd="1" destOrd="0" parTransId="{E0E73FAC-A637-47CE-BA74-03A55A82B939}" sibTransId="{608C5FF4-E4D1-4984-A59E-5E95B30BCF30}"/>
    <dgm:cxn modelId="{98966011-560F-3947-BB55-AC8645046DA4}" type="presOf" srcId="{46D1E16B-7F55-4F77-931D-1926843C2A76}" destId="{C440D9EE-F5E5-DF47-998F-6890E3ED8E18}" srcOrd="0" destOrd="0" presId="urn:microsoft.com/office/officeart/2005/8/layout/cycle1"/>
    <dgm:cxn modelId="{7A05921F-DCF1-6E4D-8424-768A1AAD203D}" type="presOf" srcId="{90F19A48-2E00-4313-B378-D716B145CC46}" destId="{EE094A87-5DE9-6C41-8185-99CB724025C4}" srcOrd="0" destOrd="0" presId="urn:microsoft.com/office/officeart/2005/8/layout/cycle1"/>
    <dgm:cxn modelId="{D1AD5628-76B3-4843-8730-8E923505F29B}" srcId="{90F19A48-2E00-4313-B378-D716B145CC46}" destId="{CF52EAB7-E024-4F79-BF92-F8A64313CA47}" srcOrd="3" destOrd="0" parTransId="{24F31281-EAFE-483B-AB5A-AD5901F91D8E}" sibTransId="{C1CCC4D7-749F-4E6B-8063-E80D68BC0642}"/>
    <dgm:cxn modelId="{FBB5FA4A-A097-3145-8439-B8239A9E83E7}" type="presOf" srcId="{608C5FF4-E4D1-4984-A59E-5E95B30BCF30}" destId="{BD4085FD-3823-A94F-88BB-A8AA42B47E09}" srcOrd="0" destOrd="0" presId="urn:microsoft.com/office/officeart/2005/8/layout/cycle1"/>
    <dgm:cxn modelId="{5A994A88-4680-4BF6-AD40-F2B36C66168C}" srcId="{90F19A48-2E00-4313-B378-D716B145CC46}" destId="{9A7D5642-CEDA-4E32-938B-163E5C955242}" srcOrd="2" destOrd="0" parTransId="{0CE2ABD1-213F-4768-AAEC-65BFE67D4B60}" sibTransId="{637C410E-735B-48B3-AC2A-EC0E2BC8B7D4}"/>
    <dgm:cxn modelId="{2A2BF7A2-E3DE-C44A-A16E-07AEA040BB13}" type="presOf" srcId="{C1CCC4D7-749F-4E6B-8063-E80D68BC0642}" destId="{5991DA1C-DF8C-644E-971D-F29BDAF8F00C}" srcOrd="0" destOrd="0" presId="urn:microsoft.com/office/officeart/2005/8/layout/cycle1"/>
    <dgm:cxn modelId="{18D4C3B5-AF6F-D14A-B982-E4EFEAADF418}" type="presOf" srcId="{9A7D5642-CEDA-4E32-938B-163E5C955242}" destId="{63383E54-E057-7845-AD53-F65B98A5347A}" srcOrd="0" destOrd="0" presId="urn:microsoft.com/office/officeart/2005/8/layout/cycle1"/>
    <dgm:cxn modelId="{E4E402B7-AE14-1C48-9D2B-FFA35FBACAFF}" type="presOf" srcId="{CF52EAB7-E024-4F79-BF92-F8A64313CA47}" destId="{0602A5D5-5B8C-FF45-A5CD-0075E4E6E947}" srcOrd="0" destOrd="0" presId="urn:microsoft.com/office/officeart/2005/8/layout/cycle1"/>
    <dgm:cxn modelId="{B30735CE-C1F0-FE45-9F5F-D6D65247A938}" type="presOf" srcId="{BB41801B-9197-4A7A-B7F2-DDF12695BD69}" destId="{BF279F42-BFA3-D84F-A4A4-ECA4F53F704C}" srcOrd="0" destOrd="0" presId="urn:microsoft.com/office/officeart/2005/8/layout/cycle1"/>
    <dgm:cxn modelId="{1F4F21CF-AB44-EA4D-887F-BF75ABAC72CB}" type="presOf" srcId="{637C410E-735B-48B3-AC2A-EC0E2BC8B7D4}" destId="{59408E36-8BD0-4648-8F44-81A8543D8700}" srcOrd="0" destOrd="0" presId="urn:microsoft.com/office/officeart/2005/8/layout/cycle1"/>
    <dgm:cxn modelId="{3F06C1CA-634E-0141-9110-86B6EBF65E63}" type="presParOf" srcId="{EE094A87-5DE9-6C41-8185-99CB724025C4}" destId="{A8D1168A-6BFB-214C-A6CD-041BC744FA67}" srcOrd="0" destOrd="0" presId="urn:microsoft.com/office/officeart/2005/8/layout/cycle1"/>
    <dgm:cxn modelId="{26CA5336-69E5-9948-806C-3221327D1822}" type="presParOf" srcId="{EE094A87-5DE9-6C41-8185-99CB724025C4}" destId="{C440D9EE-F5E5-DF47-998F-6890E3ED8E18}" srcOrd="1" destOrd="0" presId="urn:microsoft.com/office/officeart/2005/8/layout/cycle1"/>
    <dgm:cxn modelId="{D16F6C3C-9C38-EA4D-AC29-D76C59AADA38}" type="presParOf" srcId="{EE094A87-5DE9-6C41-8185-99CB724025C4}" destId="{37F4FEC0-0603-AE43-9D36-B32C9757BB3C}" srcOrd="2" destOrd="0" presId="urn:microsoft.com/office/officeart/2005/8/layout/cycle1"/>
    <dgm:cxn modelId="{99C5CC25-F115-D04D-B787-8FB7B1DA9FD9}" type="presParOf" srcId="{EE094A87-5DE9-6C41-8185-99CB724025C4}" destId="{7DBD2732-303C-5443-95C6-9AD7B7AA0D1A}" srcOrd="3" destOrd="0" presId="urn:microsoft.com/office/officeart/2005/8/layout/cycle1"/>
    <dgm:cxn modelId="{2F700C7B-49BE-D641-B649-F3692BE880F9}" type="presParOf" srcId="{EE094A87-5DE9-6C41-8185-99CB724025C4}" destId="{BF279F42-BFA3-D84F-A4A4-ECA4F53F704C}" srcOrd="4" destOrd="0" presId="urn:microsoft.com/office/officeart/2005/8/layout/cycle1"/>
    <dgm:cxn modelId="{3A11BA3C-4AF1-F94E-8551-E7E6A2A1FAEC}" type="presParOf" srcId="{EE094A87-5DE9-6C41-8185-99CB724025C4}" destId="{BD4085FD-3823-A94F-88BB-A8AA42B47E09}" srcOrd="5" destOrd="0" presId="urn:microsoft.com/office/officeart/2005/8/layout/cycle1"/>
    <dgm:cxn modelId="{64493EB3-E451-DB43-8612-C19889AFF8E2}" type="presParOf" srcId="{EE094A87-5DE9-6C41-8185-99CB724025C4}" destId="{282884A6-3E8E-1945-A10E-60802D4377A4}" srcOrd="6" destOrd="0" presId="urn:microsoft.com/office/officeart/2005/8/layout/cycle1"/>
    <dgm:cxn modelId="{9309176F-D6F8-2546-BEA9-610E21AA06E8}" type="presParOf" srcId="{EE094A87-5DE9-6C41-8185-99CB724025C4}" destId="{63383E54-E057-7845-AD53-F65B98A5347A}" srcOrd="7" destOrd="0" presId="urn:microsoft.com/office/officeart/2005/8/layout/cycle1"/>
    <dgm:cxn modelId="{EDEBF5AC-9443-EF4A-B170-6A37DE4F7CDB}" type="presParOf" srcId="{EE094A87-5DE9-6C41-8185-99CB724025C4}" destId="{59408E36-8BD0-4648-8F44-81A8543D8700}" srcOrd="8" destOrd="0" presId="urn:microsoft.com/office/officeart/2005/8/layout/cycle1"/>
    <dgm:cxn modelId="{7019E89B-A2AD-934D-BE17-F83EDBE04C6B}" type="presParOf" srcId="{EE094A87-5DE9-6C41-8185-99CB724025C4}" destId="{0ED6659F-C798-0D4A-B178-7BDF1EBC97A7}" srcOrd="9" destOrd="0" presId="urn:microsoft.com/office/officeart/2005/8/layout/cycle1"/>
    <dgm:cxn modelId="{05FE419E-E429-AA4B-8D7C-41FFA0BF2101}" type="presParOf" srcId="{EE094A87-5DE9-6C41-8185-99CB724025C4}" destId="{0602A5D5-5B8C-FF45-A5CD-0075E4E6E947}" srcOrd="10" destOrd="0" presId="urn:microsoft.com/office/officeart/2005/8/layout/cycle1"/>
    <dgm:cxn modelId="{3B46E04B-7907-504B-8589-39AB75FA9E8C}" type="presParOf" srcId="{EE094A87-5DE9-6C41-8185-99CB724025C4}" destId="{5991DA1C-DF8C-644E-971D-F29BDAF8F00C}"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9FB193-8779-4274-97CA-A759AA2345D2}"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A4B5EB4-4F1F-4718-B6D2-FCB82E408482}">
      <dgm:prSet/>
      <dgm:spPr/>
      <dgm:t>
        <a:bodyPr/>
        <a:lstStyle/>
        <a:p>
          <a:r>
            <a:rPr lang="en-US"/>
            <a:t>TB action plan 2020-25 via TB control board are monitoring the rise of TB within Newham. </a:t>
          </a:r>
        </a:p>
      </dgm:t>
    </dgm:pt>
    <dgm:pt modelId="{B6B88E45-336B-4473-9B57-162FBD444390}" type="parTrans" cxnId="{7E3B6226-F1E5-4D29-BE8C-1F9967B98FC5}">
      <dgm:prSet/>
      <dgm:spPr/>
      <dgm:t>
        <a:bodyPr/>
        <a:lstStyle/>
        <a:p>
          <a:endParaRPr lang="en-US"/>
        </a:p>
      </dgm:t>
    </dgm:pt>
    <dgm:pt modelId="{F153263C-708F-4F08-8338-C83E9053A211}" type="sibTrans" cxnId="{7E3B6226-F1E5-4D29-BE8C-1F9967B98FC5}">
      <dgm:prSet/>
      <dgm:spPr/>
      <dgm:t>
        <a:bodyPr/>
        <a:lstStyle/>
        <a:p>
          <a:endParaRPr lang="en-US"/>
        </a:p>
      </dgm:t>
    </dgm:pt>
    <dgm:pt modelId="{591458A2-6111-4F79-8E0F-4907E435358C}">
      <dgm:prSet/>
      <dgm:spPr/>
      <dgm:t>
        <a:bodyPr/>
        <a:lstStyle/>
        <a:p>
          <a:r>
            <a:rPr lang="en-US"/>
            <a:t>Tackling TB through Newham new health and wellbeing strategy – 50 steps to healthier Newham. </a:t>
          </a:r>
        </a:p>
      </dgm:t>
    </dgm:pt>
    <dgm:pt modelId="{45CC8D9F-ED5A-4370-B751-313762E7964F}" type="parTrans" cxnId="{54574890-EB62-4F2C-A410-E0F1ECD8BB21}">
      <dgm:prSet/>
      <dgm:spPr/>
      <dgm:t>
        <a:bodyPr/>
        <a:lstStyle/>
        <a:p>
          <a:endParaRPr lang="en-US"/>
        </a:p>
      </dgm:t>
    </dgm:pt>
    <dgm:pt modelId="{2081D4CF-800A-4736-A576-0649756C22C0}" type="sibTrans" cxnId="{54574890-EB62-4F2C-A410-E0F1ECD8BB21}">
      <dgm:prSet/>
      <dgm:spPr/>
      <dgm:t>
        <a:bodyPr/>
        <a:lstStyle/>
        <a:p>
          <a:endParaRPr lang="en-US"/>
        </a:p>
      </dgm:t>
    </dgm:pt>
    <dgm:pt modelId="{8F3D8354-0765-42C7-9505-3686CBF44560}">
      <dgm:prSet/>
      <dgm:spPr/>
      <dgm:t>
        <a:bodyPr/>
        <a:lstStyle/>
        <a:p>
          <a:r>
            <a:rPr lang="en-US" dirty="0"/>
            <a:t>Local board service with strategic alliances with primary care, TB service, find and treat service (</a:t>
          </a:r>
          <a:r>
            <a:rPr lang="en-US" dirty="0" err="1"/>
            <a:t>Healthwatch</a:t>
          </a:r>
          <a:r>
            <a:rPr lang="en-US" dirty="0"/>
            <a:t>, 2023). </a:t>
          </a:r>
        </a:p>
      </dgm:t>
    </dgm:pt>
    <dgm:pt modelId="{BD7792FF-6E1B-42F1-BDED-4AD0839C4CFD}" type="parTrans" cxnId="{0FCCE6FF-F086-4E3A-8282-8A1B3E08AF44}">
      <dgm:prSet/>
      <dgm:spPr/>
      <dgm:t>
        <a:bodyPr/>
        <a:lstStyle/>
        <a:p>
          <a:endParaRPr lang="en-US"/>
        </a:p>
      </dgm:t>
    </dgm:pt>
    <dgm:pt modelId="{6FE516C9-1452-49D3-8214-6D17B3BBE25F}" type="sibTrans" cxnId="{0FCCE6FF-F086-4E3A-8282-8A1B3E08AF44}">
      <dgm:prSet/>
      <dgm:spPr/>
      <dgm:t>
        <a:bodyPr/>
        <a:lstStyle/>
        <a:p>
          <a:endParaRPr lang="en-US"/>
        </a:p>
      </dgm:t>
    </dgm:pt>
    <dgm:pt modelId="{8421DAF4-EF97-D54E-8C4F-B950000EB419}" type="pres">
      <dgm:prSet presAssocID="{C89FB193-8779-4274-97CA-A759AA2345D2}" presName="hierChild1" presStyleCnt="0">
        <dgm:presLayoutVars>
          <dgm:chPref val="1"/>
          <dgm:dir/>
          <dgm:animOne val="branch"/>
          <dgm:animLvl val="lvl"/>
          <dgm:resizeHandles/>
        </dgm:presLayoutVars>
      </dgm:prSet>
      <dgm:spPr/>
    </dgm:pt>
    <dgm:pt modelId="{0FD6B58A-68E3-9B41-97AB-AE3E5D418A01}" type="pres">
      <dgm:prSet presAssocID="{BA4B5EB4-4F1F-4718-B6D2-FCB82E408482}" presName="hierRoot1" presStyleCnt="0"/>
      <dgm:spPr/>
    </dgm:pt>
    <dgm:pt modelId="{29E34889-5318-8A4F-B68B-89067553E1BB}" type="pres">
      <dgm:prSet presAssocID="{BA4B5EB4-4F1F-4718-B6D2-FCB82E408482}" presName="composite" presStyleCnt="0"/>
      <dgm:spPr/>
    </dgm:pt>
    <dgm:pt modelId="{E28C33F6-9193-2545-8E2B-973C05421516}" type="pres">
      <dgm:prSet presAssocID="{BA4B5EB4-4F1F-4718-B6D2-FCB82E408482}" presName="background" presStyleLbl="node0" presStyleIdx="0" presStyleCnt="3"/>
      <dgm:spPr/>
    </dgm:pt>
    <dgm:pt modelId="{E93AD996-EC02-A144-92FC-820D8543694B}" type="pres">
      <dgm:prSet presAssocID="{BA4B5EB4-4F1F-4718-B6D2-FCB82E408482}" presName="text" presStyleLbl="fgAcc0" presStyleIdx="0" presStyleCnt="3">
        <dgm:presLayoutVars>
          <dgm:chPref val="3"/>
        </dgm:presLayoutVars>
      </dgm:prSet>
      <dgm:spPr/>
    </dgm:pt>
    <dgm:pt modelId="{D31E202F-D9C1-1B4E-A363-EAE443476008}" type="pres">
      <dgm:prSet presAssocID="{BA4B5EB4-4F1F-4718-B6D2-FCB82E408482}" presName="hierChild2" presStyleCnt="0"/>
      <dgm:spPr/>
    </dgm:pt>
    <dgm:pt modelId="{F489DA5D-9247-604F-9192-2225B74248CE}" type="pres">
      <dgm:prSet presAssocID="{591458A2-6111-4F79-8E0F-4907E435358C}" presName="hierRoot1" presStyleCnt="0"/>
      <dgm:spPr/>
    </dgm:pt>
    <dgm:pt modelId="{4BD7273E-9F34-914A-B2C7-2C2272F670AE}" type="pres">
      <dgm:prSet presAssocID="{591458A2-6111-4F79-8E0F-4907E435358C}" presName="composite" presStyleCnt="0"/>
      <dgm:spPr/>
    </dgm:pt>
    <dgm:pt modelId="{20B56CA7-8FA7-DC49-8C84-E2A6945A0B28}" type="pres">
      <dgm:prSet presAssocID="{591458A2-6111-4F79-8E0F-4907E435358C}" presName="background" presStyleLbl="node0" presStyleIdx="1" presStyleCnt="3"/>
      <dgm:spPr/>
    </dgm:pt>
    <dgm:pt modelId="{43B1C753-D982-1348-A566-71BE66FCB73E}" type="pres">
      <dgm:prSet presAssocID="{591458A2-6111-4F79-8E0F-4907E435358C}" presName="text" presStyleLbl="fgAcc0" presStyleIdx="1" presStyleCnt="3">
        <dgm:presLayoutVars>
          <dgm:chPref val="3"/>
        </dgm:presLayoutVars>
      </dgm:prSet>
      <dgm:spPr/>
    </dgm:pt>
    <dgm:pt modelId="{B5965625-C865-4940-BDEA-1CDA00959672}" type="pres">
      <dgm:prSet presAssocID="{591458A2-6111-4F79-8E0F-4907E435358C}" presName="hierChild2" presStyleCnt="0"/>
      <dgm:spPr/>
    </dgm:pt>
    <dgm:pt modelId="{252EF2C2-4E90-2D41-881C-ED3726E43FFB}" type="pres">
      <dgm:prSet presAssocID="{8F3D8354-0765-42C7-9505-3686CBF44560}" presName="hierRoot1" presStyleCnt="0"/>
      <dgm:spPr/>
    </dgm:pt>
    <dgm:pt modelId="{B978CDA9-0BFC-1741-9A95-8C814321011B}" type="pres">
      <dgm:prSet presAssocID="{8F3D8354-0765-42C7-9505-3686CBF44560}" presName="composite" presStyleCnt="0"/>
      <dgm:spPr/>
    </dgm:pt>
    <dgm:pt modelId="{9799D861-2E09-E441-B903-613D6DAEB602}" type="pres">
      <dgm:prSet presAssocID="{8F3D8354-0765-42C7-9505-3686CBF44560}" presName="background" presStyleLbl="node0" presStyleIdx="2" presStyleCnt="3"/>
      <dgm:spPr/>
    </dgm:pt>
    <dgm:pt modelId="{4DB23FEE-0995-9147-892C-466493C47CCD}" type="pres">
      <dgm:prSet presAssocID="{8F3D8354-0765-42C7-9505-3686CBF44560}" presName="text" presStyleLbl="fgAcc0" presStyleIdx="2" presStyleCnt="3">
        <dgm:presLayoutVars>
          <dgm:chPref val="3"/>
        </dgm:presLayoutVars>
      </dgm:prSet>
      <dgm:spPr/>
    </dgm:pt>
    <dgm:pt modelId="{12256572-BF33-B24E-A666-1404449AE7D9}" type="pres">
      <dgm:prSet presAssocID="{8F3D8354-0765-42C7-9505-3686CBF44560}" presName="hierChild2" presStyleCnt="0"/>
      <dgm:spPr/>
    </dgm:pt>
  </dgm:ptLst>
  <dgm:cxnLst>
    <dgm:cxn modelId="{372D2E09-F288-8645-AD79-380A334EB4C9}" type="presOf" srcId="{C89FB193-8779-4274-97CA-A759AA2345D2}" destId="{8421DAF4-EF97-D54E-8C4F-B950000EB419}" srcOrd="0" destOrd="0" presId="urn:microsoft.com/office/officeart/2005/8/layout/hierarchy1"/>
    <dgm:cxn modelId="{7E3B6226-F1E5-4D29-BE8C-1F9967B98FC5}" srcId="{C89FB193-8779-4274-97CA-A759AA2345D2}" destId="{BA4B5EB4-4F1F-4718-B6D2-FCB82E408482}" srcOrd="0" destOrd="0" parTransId="{B6B88E45-336B-4473-9B57-162FBD444390}" sibTransId="{F153263C-708F-4F08-8338-C83E9053A211}"/>
    <dgm:cxn modelId="{5F14955F-C2C4-F140-97CB-AEA1D4EE5A16}" type="presOf" srcId="{591458A2-6111-4F79-8E0F-4907E435358C}" destId="{43B1C753-D982-1348-A566-71BE66FCB73E}" srcOrd="0" destOrd="0" presId="urn:microsoft.com/office/officeart/2005/8/layout/hierarchy1"/>
    <dgm:cxn modelId="{A61B824C-6BE2-104D-B620-4E752200D3C6}" type="presOf" srcId="{8F3D8354-0765-42C7-9505-3686CBF44560}" destId="{4DB23FEE-0995-9147-892C-466493C47CCD}" srcOrd="0" destOrd="0" presId="urn:microsoft.com/office/officeart/2005/8/layout/hierarchy1"/>
    <dgm:cxn modelId="{54574890-EB62-4F2C-A410-E0F1ECD8BB21}" srcId="{C89FB193-8779-4274-97CA-A759AA2345D2}" destId="{591458A2-6111-4F79-8E0F-4907E435358C}" srcOrd="1" destOrd="0" parTransId="{45CC8D9F-ED5A-4370-B751-313762E7964F}" sibTransId="{2081D4CF-800A-4736-A576-0649756C22C0}"/>
    <dgm:cxn modelId="{699901B2-DC62-234F-B2EE-8CD1E5ECEF4D}" type="presOf" srcId="{BA4B5EB4-4F1F-4718-B6D2-FCB82E408482}" destId="{E93AD996-EC02-A144-92FC-820D8543694B}" srcOrd="0" destOrd="0" presId="urn:microsoft.com/office/officeart/2005/8/layout/hierarchy1"/>
    <dgm:cxn modelId="{0FCCE6FF-F086-4E3A-8282-8A1B3E08AF44}" srcId="{C89FB193-8779-4274-97CA-A759AA2345D2}" destId="{8F3D8354-0765-42C7-9505-3686CBF44560}" srcOrd="2" destOrd="0" parTransId="{BD7792FF-6E1B-42F1-BDED-4AD0839C4CFD}" sibTransId="{6FE516C9-1452-49D3-8214-6D17B3BBE25F}"/>
    <dgm:cxn modelId="{8E76E4C7-EAF5-9844-AEFE-5D4918EB0516}" type="presParOf" srcId="{8421DAF4-EF97-D54E-8C4F-B950000EB419}" destId="{0FD6B58A-68E3-9B41-97AB-AE3E5D418A01}" srcOrd="0" destOrd="0" presId="urn:microsoft.com/office/officeart/2005/8/layout/hierarchy1"/>
    <dgm:cxn modelId="{A5C447E6-41D6-6649-9584-BB516E9FFB86}" type="presParOf" srcId="{0FD6B58A-68E3-9B41-97AB-AE3E5D418A01}" destId="{29E34889-5318-8A4F-B68B-89067553E1BB}" srcOrd="0" destOrd="0" presId="urn:microsoft.com/office/officeart/2005/8/layout/hierarchy1"/>
    <dgm:cxn modelId="{5C29C817-5928-5741-9145-56B905781C91}" type="presParOf" srcId="{29E34889-5318-8A4F-B68B-89067553E1BB}" destId="{E28C33F6-9193-2545-8E2B-973C05421516}" srcOrd="0" destOrd="0" presId="urn:microsoft.com/office/officeart/2005/8/layout/hierarchy1"/>
    <dgm:cxn modelId="{7DA5B701-8323-2E46-9F7C-8D78D694796D}" type="presParOf" srcId="{29E34889-5318-8A4F-B68B-89067553E1BB}" destId="{E93AD996-EC02-A144-92FC-820D8543694B}" srcOrd="1" destOrd="0" presId="urn:microsoft.com/office/officeart/2005/8/layout/hierarchy1"/>
    <dgm:cxn modelId="{391B5B5D-9D29-1C4C-A73A-AD12FD9DBFA6}" type="presParOf" srcId="{0FD6B58A-68E3-9B41-97AB-AE3E5D418A01}" destId="{D31E202F-D9C1-1B4E-A363-EAE443476008}" srcOrd="1" destOrd="0" presId="urn:microsoft.com/office/officeart/2005/8/layout/hierarchy1"/>
    <dgm:cxn modelId="{F9844725-58AB-3F43-94A5-EF83B9B813AD}" type="presParOf" srcId="{8421DAF4-EF97-D54E-8C4F-B950000EB419}" destId="{F489DA5D-9247-604F-9192-2225B74248CE}" srcOrd="1" destOrd="0" presId="urn:microsoft.com/office/officeart/2005/8/layout/hierarchy1"/>
    <dgm:cxn modelId="{3D301DF0-BD7A-584C-B9FC-D4BAFAD42DA4}" type="presParOf" srcId="{F489DA5D-9247-604F-9192-2225B74248CE}" destId="{4BD7273E-9F34-914A-B2C7-2C2272F670AE}" srcOrd="0" destOrd="0" presId="urn:microsoft.com/office/officeart/2005/8/layout/hierarchy1"/>
    <dgm:cxn modelId="{068D7485-02F4-DA41-9B89-5C4C463D8D41}" type="presParOf" srcId="{4BD7273E-9F34-914A-B2C7-2C2272F670AE}" destId="{20B56CA7-8FA7-DC49-8C84-E2A6945A0B28}" srcOrd="0" destOrd="0" presId="urn:microsoft.com/office/officeart/2005/8/layout/hierarchy1"/>
    <dgm:cxn modelId="{1D7118DB-8D97-CE49-ACE3-6F7D87A23DD4}" type="presParOf" srcId="{4BD7273E-9F34-914A-B2C7-2C2272F670AE}" destId="{43B1C753-D982-1348-A566-71BE66FCB73E}" srcOrd="1" destOrd="0" presId="urn:microsoft.com/office/officeart/2005/8/layout/hierarchy1"/>
    <dgm:cxn modelId="{F9399702-EA3D-124A-B220-2F68A897F839}" type="presParOf" srcId="{F489DA5D-9247-604F-9192-2225B74248CE}" destId="{B5965625-C865-4940-BDEA-1CDA00959672}" srcOrd="1" destOrd="0" presId="urn:microsoft.com/office/officeart/2005/8/layout/hierarchy1"/>
    <dgm:cxn modelId="{EB3EA973-ADD5-744C-9207-2B765C5C3F64}" type="presParOf" srcId="{8421DAF4-EF97-D54E-8C4F-B950000EB419}" destId="{252EF2C2-4E90-2D41-881C-ED3726E43FFB}" srcOrd="2" destOrd="0" presId="urn:microsoft.com/office/officeart/2005/8/layout/hierarchy1"/>
    <dgm:cxn modelId="{48186BB1-D0F3-2B4D-9C1C-4CE4FA36EAF3}" type="presParOf" srcId="{252EF2C2-4E90-2D41-881C-ED3726E43FFB}" destId="{B978CDA9-0BFC-1741-9A95-8C814321011B}" srcOrd="0" destOrd="0" presId="urn:microsoft.com/office/officeart/2005/8/layout/hierarchy1"/>
    <dgm:cxn modelId="{667D58CA-124E-D947-BF06-CF7823398A85}" type="presParOf" srcId="{B978CDA9-0BFC-1741-9A95-8C814321011B}" destId="{9799D861-2E09-E441-B903-613D6DAEB602}" srcOrd="0" destOrd="0" presId="urn:microsoft.com/office/officeart/2005/8/layout/hierarchy1"/>
    <dgm:cxn modelId="{A9620FD1-66F1-324F-AC64-68D48F5FE767}" type="presParOf" srcId="{B978CDA9-0BFC-1741-9A95-8C814321011B}" destId="{4DB23FEE-0995-9147-892C-466493C47CCD}" srcOrd="1" destOrd="0" presId="urn:microsoft.com/office/officeart/2005/8/layout/hierarchy1"/>
    <dgm:cxn modelId="{06BE9BF5-8D53-1F4C-A446-54378C5AC98C}" type="presParOf" srcId="{252EF2C2-4E90-2D41-881C-ED3726E43FFB}" destId="{12256572-BF33-B24E-A666-1404449AE7D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0B1E4F-C52E-4F51-9A2F-1104ED9A9C46}"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285FA24F-BCC3-49DE-8FD3-BC3C83D2DD93}">
      <dgm:prSet/>
      <dgm:spPr/>
      <dgm:t>
        <a:bodyPr/>
        <a:lstStyle/>
        <a:p>
          <a:r>
            <a:rPr lang="en-US"/>
            <a:t>To tackle with the situation number of approach are undertaken; </a:t>
          </a:r>
        </a:p>
      </dgm:t>
    </dgm:pt>
    <dgm:pt modelId="{02397B48-A01F-40BF-9134-A9A56609303A}" type="parTrans" cxnId="{0ED99D9A-15AD-4F9C-9C60-B019C9847EFA}">
      <dgm:prSet/>
      <dgm:spPr/>
      <dgm:t>
        <a:bodyPr/>
        <a:lstStyle/>
        <a:p>
          <a:endParaRPr lang="en-US"/>
        </a:p>
      </dgm:t>
    </dgm:pt>
    <dgm:pt modelId="{3EC5F444-746F-4A0A-9065-934ED5B04669}" type="sibTrans" cxnId="{0ED99D9A-15AD-4F9C-9C60-B019C9847EFA}">
      <dgm:prSet/>
      <dgm:spPr/>
      <dgm:t>
        <a:bodyPr/>
        <a:lstStyle/>
        <a:p>
          <a:endParaRPr lang="en-US"/>
        </a:p>
      </dgm:t>
    </dgm:pt>
    <dgm:pt modelId="{9EF61F74-9FF7-4204-AC68-C71CB6AF5704}">
      <dgm:prSet/>
      <dgm:spPr/>
      <dgm:t>
        <a:bodyPr/>
        <a:lstStyle/>
        <a:p>
          <a:r>
            <a:rPr lang="en-US"/>
            <a:t>Newham CCG working with its GP and local health services through approach launched in 2014 to tackle TB. </a:t>
          </a:r>
        </a:p>
      </dgm:t>
    </dgm:pt>
    <dgm:pt modelId="{7F6448D9-7134-4D89-BD23-BE81F2F7F69B}" type="parTrans" cxnId="{C4F3C23A-D923-4606-9188-CAE8CFBD2AEE}">
      <dgm:prSet/>
      <dgm:spPr/>
      <dgm:t>
        <a:bodyPr/>
        <a:lstStyle/>
        <a:p>
          <a:endParaRPr lang="en-US"/>
        </a:p>
      </dgm:t>
    </dgm:pt>
    <dgm:pt modelId="{179CD4E2-B011-4608-9669-BD5455CC286C}" type="sibTrans" cxnId="{C4F3C23A-D923-4606-9188-CAE8CFBD2AEE}">
      <dgm:prSet/>
      <dgm:spPr/>
      <dgm:t>
        <a:bodyPr/>
        <a:lstStyle/>
        <a:p>
          <a:endParaRPr lang="en-US"/>
        </a:p>
      </dgm:t>
    </dgm:pt>
    <dgm:pt modelId="{2140401A-D93E-4FAA-87D4-3D50DE0CF320}">
      <dgm:prSet/>
      <dgm:spPr/>
      <dgm:t>
        <a:bodyPr/>
        <a:lstStyle/>
        <a:p>
          <a:r>
            <a:rPr lang="en-US"/>
            <a:t>Easy accessible treatment offered through local and accredited pharmacies. </a:t>
          </a:r>
        </a:p>
      </dgm:t>
    </dgm:pt>
    <dgm:pt modelId="{C2983DC2-FF22-41C0-B51F-3D6A59655310}" type="parTrans" cxnId="{8BE4112F-FDC6-4E1E-8234-5670EA4AD6EA}">
      <dgm:prSet/>
      <dgm:spPr/>
      <dgm:t>
        <a:bodyPr/>
        <a:lstStyle/>
        <a:p>
          <a:endParaRPr lang="en-US"/>
        </a:p>
      </dgm:t>
    </dgm:pt>
    <dgm:pt modelId="{C9DBC84E-15C3-4DB0-B281-58B002F1F2AD}" type="sibTrans" cxnId="{8BE4112F-FDC6-4E1E-8234-5670EA4AD6EA}">
      <dgm:prSet/>
      <dgm:spPr/>
      <dgm:t>
        <a:bodyPr/>
        <a:lstStyle/>
        <a:p>
          <a:endParaRPr lang="en-US"/>
        </a:p>
      </dgm:t>
    </dgm:pt>
    <dgm:pt modelId="{B80DDD0F-2E16-4648-9B35-D05E2E2565D9}">
      <dgm:prSet/>
      <dgm:spPr/>
      <dgm:t>
        <a:bodyPr/>
        <a:lstStyle/>
        <a:p>
          <a:r>
            <a:rPr lang="en-US"/>
            <a:t>Over 6000 test was carried out and 1200 people has been diagnosed with TB. </a:t>
          </a:r>
        </a:p>
      </dgm:t>
    </dgm:pt>
    <dgm:pt modelId="{73A67D94-7C5C-46A2-AC9A-A4480EBA5208}" type="parTrans" cxnId="{BE2459E6-57AB-4B21-B1CB-1C6811B44D54}">
      <dgm:prSet/>
      <dgm:spPr/>
      <dgm:t>
        <a:bodyPr/>
        <a:lstStyle/>
        <a:p>
          <a:endParaRPr lang="en-US"/>
        </a:p>
      </dgm:t>
    </dgm:pt>
    <dgm:pt modelId="{2DFC948B-7F39-4CE9-A45A-E4BAFA4E98F0}" type="sibTrans" cxnId="{BE2459E6-57AB-4B21-B1CB-1C6811B44D54}">
      <dgm:prSet/>
      <dgm:spPr/>
      <dgm:t>
        <a:bodyPr/>
        <a:lstStyle/>
        <a:p>
          <a:endParaRPr lang="en-US"/>
        </a:p>
      </dgm:t>
    </dgm:pt>
    <dgm:pt modelId="{1F5DD6B0-9789-49F7-AA80-F273AB421E18}">
      <dgm:prSet/>
      <dgm:spPr/>
      <dgm:t>
        <a:bodyPr/>
        <a:lstStyle/>
        <a:p>
          <a:r>
            <a:rPr lang="en-US"/>
            <a:t>New TB testing form with wider program has been introduced. </a:t>
          </a:r>
        </a:p>
      </dgm:t>
    </dgm:pt>
    <dgm:pt modelId="{8A84E024-7478-480C-AF2C-6A7FC0538D7C}" type="parTrans" cxnId="{C5798DBE-A30D-40C1-8D50-CC895130B9B5}">
      <dgm:prSet/>
      <dgm:spPr/>
      <dgm:t>
        <a:bodyPr/>
        <a:lstStyle/>
        <a:p>
          <a:endParaRPr lang="en-US"/>
        </a:p>
      </dgm:t>
    </dgm:pt>
    <dgm:pt modelId="{46EAD600-E707-4C51-8D44-0441E5B9F97B}" type="sibTrans" cxnId="{C5798DBE-A30D-40C1-8D50-CC895130B9B5}">
      <dgm:prSet/>
      <dgm:spPr/>
      <dgm:t>
        <a:bodyPr/>
        <a:lstStyle/>
        <a:p>
          <a:endParaRPr lang="en-US"/>
        </a:p>
      </dgm:t>
    </dgm:pt>
    <dgm:pt modelId="{762F5211-1DA8-447E-9EEE-4CEB86F5E791}">
      <dgm:prSet/>
      <dgm:spPr/>
      <dgm:t>
        <a:bodyPr/>
        <a:lstStyle/>
        <a:p>
          <a:r>
            <a:rPr lang="en-US" dirty="0"/>
            <a:t>Newham council prosecuted 1000 and caution landlord for poor conditions as well as overcrowding (</a:t>
          </a:r>
          <a:r>
            <a:rPr lang="en-US" dirty="0" err="1"/>
            <a:t>Newhamgov.UK</a:t>
          </a:r>
          <a:r>
            <a:rPr lang="en-US" dirty="0"/>
            <a:t>, 2023). </a:t>
          </a:r>
        </a:p>
      </dgm:t>
    </dgm:pt>
    <dgm:pt modelId="{BE5CC255-7894-4D9A-85EA-2F5288B50D70}" type="parTrans" cxnId="{EC171EF1-E8B4-4BB9-9811-CE2AE76F09A1}">
      <dgm:prSet/>
      <dgm:spPr/>
      <dgm:t>
        <a:bodyPr/>
        <a:lstStyle/>
        <a:p>
          <a:endParaRPr lang="en-US"/>
        </a:p>
      </dgm:t>
    </dgm:pt>
    <dgm:pt modelId="{85E44543-FE37-4304-858A-679420BF17D0}" type="sibTrans" cxnId="{EC171EF1-E8B4-4BB9-9811-CE2AE76F09A1}">
      <dgm:prSet/>
      <dgm:spPr/>
      <dgm:t>
        <a:bodyPr/>
        <a:lstStyle/>
        <a:p>
          <a:endParaRPr lang="en-US"/>
        </a:p>
      </dgm:t>
    </dgm:pt>
    <dgm:pt modelId="{5AB99B12-765F-0D4D-818B-C9306590CEA2}" type="pres">
      <dgm:prSet presAssocID="{120B1E4F-C52E-4F51-9A2F-1104ED9A9C46}" presName="Name0" presStyleCnt="0">
        <dgm:presLayoutVars>
          <dgm:dir/>
          <dgm:resizeHandles val="exact"/>
        </dgm:presLayoutVars>
      </dgm:prSet>
      <dgm:spPr/>
    </dgm:pt>
    <dgm:pt modelId="{DA7F9E9B-DA92-5C45-A802-77DFEBA43E01}" type="pres">
      <dgm:prSet presAssocID="{285FA24F-BCC3-49DE-8FD3-BC3C83D2DD93}" presName="node" presStyleLbl="node1" presStyleIdx="0" presStyleCnt="6">
        <dgm:presLayoutVars>
          <dgm:bulletEnabled val="1"/>
        </dgm:presLayoutVars>
      </dgm:prSet>
      <dgm:spPr/>
    </dgm:pt>
    <dgm:pt modelId="{57BAF5EC-70C4-084A-B04A-523486E7BE75}" type="pres">
      <dgm:prSet presAssocID="{3EC5F444-746F-4A0A-9065-934ED5B04669}" presName="sibTrans" presStyleLbl="sibTrans1D1" presStyleIdx="0" presStyleCnt="5"/>
      <dgm:spPr/>
    </dgm:pt>
    <dgm:pt modelId="{D7845459-3E34-104D-A0A2-CA7471E0C205}" type="pres">
      <dgm:prSet presAssocID="{3EC5F444-746F-4A0A-9065-934ED5B04669}" presName="connectorText" presStyleLbl="sibTrans1D1" presStyleIdx="0" presStyleCnt="5"/>
      <dgm:spPr/>
    </dgm:pt>
    <dgm:pt modelId="{9AB0E889-75A4-1740-BACD-A4A3B0D4B6E5}" type="pres">
      <dgm:prSet presAssocID="{9EF61F74-9FF7-4204-AC68-C71CB6AF5704}" presName="node" presStyleLbl="node1" presStyleIdx="1" presStyleCnt="6">
        <dgm:presLayoutVars>
          <dgm:bulletEnabled val="1"/>
        </dgm:presLayoutVars>
      </dgm:prSet>
      <dgm:spPr/>
    </dgm:pt>
    <dgm:pt modelId="{BAF6F1E5-281A-2C47-A9A4-25A166370CA6}" type="pres">
      <dgm:prSet presAssocID="{179CD4E2-B011-4608-9669-BD5455CC286C}" presName="sibTrans" presStyleLbl="sibTrans1D1" presStyleIdx="1" presStyleCnt="5"/>
      <dgm:spPr/>
    </dgm:pt>
    <dgm:pt modelId="{0B97A1D2-30D1-9848-BD39-31F3F26C7CCC}" type="pres">
      <dgm:prSet presAssocID="{179CD4E2-B011-4608-9669-BD5455CC286C}" presName="connectorText" presStyleLbl="sibTrans1D1" presStyleIdx="1" presStyleCnt="5"/>
      <dgm:spPr/>
    </dgm:pt>
    <dgm:pt modelId="{345C3818-6F4A-8E41-926D-5D6F8EFACC40}" type="pres">
      <dgm:prSet presAssocID="{2140401A-D93E-4FAA-87D4-3D50DE0CF320}" presName="node" presStyleLbl="node1" presStyleIdx="2" presStyleCnt="6">
        <dgm:presLayoutVars>
          <dgm:bulletEnabled val="1"/>
        </dgm:presLayoutVars>
      </dgm:prSet>
      <dgm:spPr/>
    </dgm:pt>
    <dgm:pt modelId="{7FEE0B99-9F8C-7544-8FBB-67A5BDA6007B}" type="pres">
      <dgm:prSet presAssocID="{C9DBC84E-15C3-4DB0-B281-58B002F1F2AD}" presName="sibTrans" presStyleLbl="sibTrans1D1" presStyleIdx="2" presStyleCnt="5"/>
      <dgm:spPr/>
    </dgm:pt>
    <dgm:pt modelId="{3DE3C5E9-FF3E-534D-B972-778300717C03}" type="pres">
      <dgm:prSet presAssocID="{C9DBC84E-15C3-4DB0-B281-58B002F1F2AD}" presName="connectorText" presStyleLbl="sibTrans1D1" presStyleIdx="2" presStyleCnt="5"/>
      <dgm:spPr/>
    </dgm:pt>
    <dgm:pt modelId="{CD67D6BC-F8B1-5B4B-A5E9-F4D7B9675467}" type="pres">
      <dgm:prSet presAssocID="{B80DDD0F-2E16-4648-9B35-D05E2E2565D9}" presName="node" presStyleLbl="node1" presStyleIdx="3" presStyleCnt="6">
        <dgm:presLayoutVars>
          <dgm:bulletEnabled val="1"/>
        </dgm:presLayoutVars>
      </dgm:prSet>
      <dgm:spPr/>
    </dgm:pt>
    <dgm:pt modelId="{39271B86-CEBD-9645-80C1-ADD2B4E82206}" type="pres">
      <dgm:prSet presAssocID="{2DFC948B-7F39-4CE9-A45A-E4BAFA4E98F0}" presName="sibTrans" presStyleLbl="sibTrans1D1" presStyleIdx="3" presStyleCnt="5"/>
      <dgm:spPr/>
    </dgm:pt>
    <dgm:pt modelId="{7B8E725C-545E-7740-AF6F-323F24195290}" type="pres">
      <dgm:prSet presAssocID="{2DFC948B-7F39-4CE9-A45A-E4BAFA4E98F0}" presName="connectorText" presStyleLbl="sibTrans1D1" presStyleIdx="3" presStyleCnt="5"/>
      <dgm:spPr/>
    </dgm:pt>
    <dgm:pt modelId="{87604DDD-C911-6146-98EB-84C4F568CCC8}" type="pres">
      <dgm:prSet presAssocID="{1F5DD6B0-9789-49F7-AA80-F273AB421E18}" presName="node" presStyleLbl="node1" presStyleIdx="4" presStyleCnt="6">
        <dgm:presLayoutVars>
          <dgm:bulletEnabled val="1"/>
        </dgm:presLayoutVars>
      </dgm:prSet>
      <dgm:spPr/>
    </dgm:pt>
    <dgm:pt modelId="{7A18758E-68DC-694D-9D1B-BC9003DC8501}" type="pres">
      <dgm:prSet presAssocID="{46EAD600-E707-4C51-8D44-0441E5B9F97B}" presName="sibTrans" presStyleLbl="sibTrans1D1" presStyleIdx="4" presStyleCnt="5"/>
      <dgm:spPr/>
    </dgm:pt>
    <dgm:pt modelId="{E649A371-A6AC-DB41-B3CE-AEAF80A7D849}" type="pres">
      <dgm:prSet presAssocID="{46EAD600-E707-4C51-8D44-0441E5B9F97B}" presName="connectorText" presStyleLbl="sibTrans1D1" presStyleIdx="4" presStyleCnt="5"/>
      <dgm:spPr/>
    </dgm:pt>
    <dgm:pt modelId="{A8F5F28C-2A73-8F43-AB1A-D7F82C90C60C}" type="pres">
      <dgm:prSet presAssocID="{762F5211-1DA8-447E-9EEE-4CEB86F5E791}" presName="node" presStyleLbl="node1" presStyleIdx="5" presStyleCnt="6">
        <dgm:presLayoutVars>
          <dgm:bulletEnabled val="1"/>
        </dgm:presLayoutVars>
      </dgm:prSet>
      <dgm:spPr/>
    </dgm:pt>
  </dgm:ptLst>
  <dgm:cxnLst>
    <dgm:cxn modelId="{5E3A8306-26BD-E54C-82B8-A187AAE93E42}" type="presOf" srcId="{762F5211-1DA8-447E-9EEE-4CEB86F5E791}" destId="{A8F5F28C-2A73-8F43-AB1A-D7F82C90C60C}" srcOrd="0" destOrd="0" presId="urn:microsoft.com/office/officeart/2016/7/layout/RepeatingBendingProcessNew"/>
    <dgm:cxn modelId="{6E8D0E07-E4C6-4C4E-9A07-4FEBB3B9AA2C}" type="presOf" srcId="{179CD4E2-B011-4608-9669-BD5455CC286C}" destId="{0B97A1D2-30D1-9848-BD39-31F3F26C7CCC}" srcOrd="1" destOrd="0" presId="urn:microsoft.com/office/officeart/2016/7/layout/RepeatingBendingProcessNew"/>
    <dgm:cxn modelId="{B4E9F62C-2691-8140-8A9A-7B6A26D4CCE8}" type="presOf" srcId="{179CD4E2-B011-4608-9669-BD5455CC286C}" destId="{BAF6F1E5-281A-2C47-A9A4-25A166370CA6}" srcOrd="0" destOrd="0" presId="urn:microsoft.com/office/officeart/2016/7/layout/RepeatingBendingProcessNew"/>
    <dgm:cxn modelId="{F7F7E42D-A35F-3D43-B62A-4446A441DA87}" type="presOf" srcId="{2DFC948B-7F39-4CE9-A45A-E4BAFA4E98F0}" destId="{7B8E725C-545E-7740-AF6F-323F24195290}" srcOrd="1" destOrd="0" presId="urn:microsoft.com/office/officeart/2016/7/layout/RepeatingBendingProcessNew"/>
    <dgm:cxn modelId="{8BE4112F-FDC6-4E1E-8234-5670EA4AD6EA}" srcId="{120B1E4F-C52E-4F51-9A2F-1104ED9A9C46}" destId="{2140401A-D93E-4FAA-87D4-3D50DE0CF320}" srcOrd="2" destOrd="0" parTransId="{C2983DC2-FF22-41C0-B51F-3D6A59655310}" sibTransId="{C9DBC84E-15C3-4DB0-B281-58B002F1F2AD}"/>
    <dgm:cxn modelId="{A3118D32-9996-DC48-A066-7AB7DE2C35CE}" type="presOf" srcId="{120B1E4F-C52E-4F51-9A2F-1104ED9A9C46}" destId="{5AB99B12-765F-0D4D-818B-C9306590CEA2}" srcOrd="0" destOrd="0" presId="urn:microsoft.com/office/officeart/2016/7/layout/RepeatingBendingProcessNew"/>
    <dgm:cxn modelId="{0029B234-B97B-F640-82E8-C991B37591B3}" type="presOf" srcId="{3EC5F444-746F-4A0A-9065-934ED5B04669}" destId="{57BAF5EC-70C4-084A-B04A-523486E7BE75}" srcOrd="0" destOrd="0" presId="urn:microsoft.com/office/officeart/2016/7/layout/RepeatingBendingProcessNew"/>
    <dgm:cxn modelId="{C4F3C23A-D923-4606-9188-CAE8CFBD2AEE}" srcId="{120B1E4F-C52E-4F51-9A2F-1104ED9A9C46}" destId="{9EF61F74-9FF7-4204-AC68-C71CB6AF5704}" srcOrd="1" destOrd="0" parTransId="{7F6448D9-7134-4D89-BD23-BE81F2F7F69B}" sibTransId="{179CD4E2-B011-4608-9669-BD5455CC286C}"/>
    <dgm:cxn modelId="{9EAC453B-6FEF-6A41-B21C-96E14BB16BF7}" type="presOf" srcId="{285FA24F-BCC3-49DE-8FD3-BC3C83D2DD93}" destId="{DA7F9E9B-DA92-5C45-A802-77DFEBA43E01}" srcOrd="0" destOrd="0" presId="urn:microsoft.com/office/officeart/2016/7/layout/RepeatingBendingProcessNew"/>
    <dgm:cxn modelId="{8EF74842-91B3-7245-8297-9DA0B8FF7017}" type="presOf" srcId="{C9DBC84E-15C3-4DB0-B281-58B002F1F2AD}" destId="{7FEE0B99-9F8C-7544-8FBB-67A5BDA6007B}" srcOrd="0" destOrd="0" presId="urn:microsoft.com/office/officeart/2016/7/layout/RepeatingBendingProcessNew"/>
    <dgm:cxn modelId="{ABD93667-DD46-D541-B9C6-F82A47D83740}" type="presOf" srcId="{2DFC948B-7F39-4CE9-A45A-E4BAFA4E98F0}" destId="{39271B86-CEBD-9645-80C1-ADD2B4E82206}" srcOrd="0" destOrd="0" presId="urn:microsoft.com/office/officeart/2016/7/layout/RepeatingBendingProcessNew"/>
    <dgm:cxn modelId="{CFDA754E-CF2B-D048-B073-AD5C96F03C8C}" type="presOf" srcId="{46EAD600-E707-4C51-8D44-0441E5B9F97B}" destId="{7A18758E-68DC-694D-9D1B-BC9003DC8501}" srcOrd="0" destOrd="0" presId="urn:microsoft.com/office/officeart/2016/7/layout/RepeatingBendingProcessNew"/>
    <dgm:cxn modelId="{C45BCA7D-8918-954B-820E-56E1145CE18B}" type="presOf" srcId="{9EF61F74-9FF7-4204-AC68-C71CB6AF5704}" destId="{9AB0E889-75A4-1740-BACD-A4A3B0D4B6E5}" srcOrd="0" destOrd="0" presId="urn:microsoft.com/office/officeart/2016/7/layout/RepeatingBendingProcessNew"/>
    <dgm:cxn modelId="{A2A8A37E-DF4C-4A41-9785-C64D17D5BF0D}" type="presOf" srcId="{1F5DD6B0-9789-49F7-AA80-F273AB421E18}" destId="{87604DDD-C911-6146-98EB-84C4F568CCC8}" srcOrd="0" destOrd="0" presId="urn:microsoft.com/office/officeart/2016/7/layout/RepeatingBendingProcessNew"/>
    <dgm:cxn modelId="{0ED99D9A-15AD-4F9C-9C60-B019C9847EFA}" srcId="{120B1E4F-C52E-4F51-9A2F-1104ED9A9C46}" destId="{285FA24F-BCC3-49DE-8FD3-BC3C83D2DD93}" srcOrd="0" destOrd="0" parTransId="{02397B48-A01F-40BF-9134-A9A56609303A}" sibTransId="{3EC5F444-746F-4A0A-9065-934ED5B04669}"/>
    <dgm:cxn modelId="{129824A6-7848-A045-9B79-530C10FEF432}" type="presOf" srcId="{C9DBC84E-15C3-4DB0-B281-58B002F1F2AD}" destId="{3DE3C5E9-FF3E-534D-B972-778300717C03}" srcOrd="1" destOrd="0" presId="urn:microsoft.com/office/officeart/2016/7/layout/RepeatingBendingProcessNew"/>
    <dgm:cxn modelId="{A6E9EFAE-92AC-2F45-9CF4-BA30D3120980}" type="presOf" srcId="{3EC5F444-746F-4A0A-9065-934ED5B04669}" destId="{D7845459-3E34-104D-A0A2-CA7471E0C205}" srcOrd="1" destOrd="0" presId="urn:microsoft.com/office/officeart/2016/7/layout/RepeatingBendingProcessNew"/>
    <dgm:cxn modelId="{4D96EAB1-BD24-744F-9FEC-93ABD3A0CDD9}" type="presOf" srcId="{B80DDD0F-2E16-4648-9B35-D05E2E2565D9}" destId="{CD67D6BC-F8B1-5B4B-A5E9-F4D7B9675467}" srcOrd="0" destOrd="0" presId="urn:microsoft.com/office/officeart/2016/7/layout/RepeatingBendingProcessNew"/>
    <dgm:cxn modelId="{C5798DBE-A30D-40C1-8D50-CC895130B9B5}" srcId="{120B1E4F-C52E-4F51-9A2F-1104ED9A9C46}" destId="{1F5DD6B0-9789-49F7-AA80-F273AB421E18}" srcOrd="4" destOrd="0" parTransId="{8A84E024-7478-480C-AF2C-6A7FC0538D7C}" sibTransId="{46EAD600-E707-4C51-8D44-0441E5B9F97B}"/>
    <dgm:cxn modelId="{BE2459E6-57AB-4B21-B1CB-1C6811B44D54}" srcId="{120B1E4F-C52E-4F51-9A2F-1104ED9A9C46}" destId="{B80DDD0F-2E16-4648-9B35-D05E2E2565D9}" srcOrd="3" destOrd="0" parTransId="{73A67D94-7C5C-46A2-AC9A-A4480EBA5208}" sibTransId="{2DFC948B-7F39-4CE9-A45A-E4BAFA4E98F0}"/>
    <dgm:cxn modelId="{F9EC85EF-1F47-5142-ADC5-2D6872301987}" type="presOf" srcId="{2140401A-D93E-4FAA-87D4-3D50DE0CF320}" destId="{345C3818-6F4A-8E41-926D-5D6F8EFACC40}" srcOrd="0" destOrd="0" presId="urn:microsoft.com/office/officeart/2016/7/layout/RepeatingBendingProcessNew"/>
    <dgm:cxn modelId="{EC171EF1-E8B4-4BB9-9811-CE2AE76F09A1}" srcId="{120B1E4F-C52E-4F51-9A2F-1104ED9A9C46}" destId="{762F5211-1DA8-447E-9EEE-4CEB86F5E791}" srcOrd="5" destOrd="0" parTransId="{BE5CC255-7894-4D9A-85EA-2F5288B50D70}" sibTransId="{85E44543-FE37-4304-858A-679420BF17D0}"/>
    <dgm:cxn modelId="{1597B2F7-1DAA-0A46-91DE-72BEACDF8576}" type="presOf" srcId="{46EAD600-E707-4C51-8D44-0441E5B9F97B}" destId="{E649A371-A6AC-DB41-B3CE-AEAF80A7D849}" srcOrd="1" destOrd="0" presId="urn:microsoft.com/office/officeart/2016/7/layout/RepeatingBendingProcessNew"/>
    <dgm:cxn modelId="{AC8BD47D-B275-5E4D-8459-861A2C98FF63}" type="presParOf" srcId="{5AB99B12-765F-0D4D-818B-C9306590CEA2}" destId="{DA7F9E9B-DA92-5C45-A802-77DFEBA43E01}" srcOrd="0" destOrd="0" presId="urn:microsoft.com/office/officeart/2016/7/layout/RepeatingBendingProcessNew"/>
    <dgm:cxn modelId="{D39BEA42-35CC-3D46-9CDC-52AAB9D02CD7}" type="presParOf" srcId="{5AB99B12-765F-0D4D-818B-C9306590CEA2}" destId="{57BAF5EC-70C4-084A-B04A-523486E7BE75}" srcOrd="1" destOrd="0" presId="urn:microsoft.com/office/officeart/2016/7/layout/RepeatingBendingProcessNew"/>
    <dgm:cxn modelId="{AE3AC4EA-B5B9-8045-84DC-7AD275117D6D}" type="presParOf" srcId="{57BAF5EC-70C4-084A-B04A-523486E7BE75}" destId="{D7845459-3E34-104D-A0A2-CA7471E0C205}" srcOrd="0" destOrd="0" presId="urn:microsoft.com/office/officeart/2016/7/layout/RepeatingBendingProcessNew"/>
    <dgm:cxn modelId="{D1E1DEC4-C66E-CF44-9B28-02DAA3C2B0CB}" type="presParOf" srcId="{5AB99B12-765F-0D4D-818B-C9306590CEA2}" destId="{9AB0E889-75A4-1740-BACD-A4A3B0D4B6E5}" srcOrd="2" destOrd="0" presId="urn:microsoft.com/office/officeart/2016/7/layout/RepeatingBendingProcessNew"/>
    <dgm:cxn modelId="{5D750268-FBE7-EF4A-B125-FD5D214ECBFC}" type="presParOf" srcId="{5AB99B12-765F-0D4D-818B-C9306590CEA2}" destId="{BAF6F1E5-281A-2C47-A9A4-25A166370CA6}" srcOrd="3" destOrd="0" presId="urn:microsoft.com/office/officeart/2016/7/layout/RepeatingBendingProcessNew"/>
    <dgm:cxn modelId="{4879C5EE-191A-CA46-9E49-D084C50AA60F}" type="presParOf" srcId="{BAF6F1E5-281A-2C47-A9A4-25A166370CA6}" destId="{0B97A1D2-30D1-9848-BD39-31F3F26C7CCC}" srcOrd="0" destOrd="0" presId="urn:microsoft.com/office/officeart/2016/7/layout/RepeatingBendingProcessNew"/>
    <dgm:cxn modelId="{A4D24541-37C4-3047-9C4B-F87FCCBD17AC}" type="presParOf" srcId="{5AB99B12-765F-0D4D-818B-C9306590CEA2}" destId="{345C3818-6F4A-8E41-926D-5D6F8EFACC40}" srcOrd="4" destOrd="0" presId="urn:microsoft.com/office/officeart/2016/7/layout/RepeatingBendingProcessNew"/>
    <dgm:cxn modelId="{63B1E7F8-E158-2F4A-8D0B-20DC41B7EB18}" type="presParOf" srcId="{5AB99B12-765F-0D4D-818B-C9306590CEA2}" destId="{7FEE0B99-9F8C-7544-8FBB-67A5BDA6007B}" srcOrd="5" destOrd="0" presId="urn:microsoft.com/office/officeart/2016/7/layout/RepeatingBendingProcessNew"/>
    <dgm:cxn modelId="{D055DF1E-3C8E-FD44-8DC9-5A2C7848A139}" type="presParOf" srcId="{7FEE0B99-9F8C-7544-8FBB-67A5BDA6007B}" destId="{3DE3C5E9-FF3E-534D-B972-778300717C03}" srcOrd="0" destOrd="0" presId="urn:microsoft.com/office/officeart/2016/7/layout/RepeatingBendingProcessNew"/>
    <dgm:cxn modelId="{44E1C3FA-46A3-FD45-A4B1-3E2B3AC0EFB8}" type="presParOf" srcId="{5AB99B12-765F-0D4D-818B-C9306590CEA2}" destId="{CD67D6BC-F8B1-5B4B-A5E9-F4D7B9675467}" srcOrd="6" destOrd="0" presId="urn:microsoft.com/office/officeart/2016/7/layout/RepeatingBendingProcessNew"/>
    <dgm:cxn modelId="{4D11CB83-55FF-3D45-A894-7FDBDF5039F3}" type="presParOf" srcId="{5AB99B12-765F-0D4D-818B-C9306590CEA2}" destId="{39271B86-CEBD-9645-80C1-ADD2B4E82206}" srcOrd="7" destOrd="0" presId="urn:microsoft.com/office/officeart/2016/7/layout/RepeatingBendingProcessNew"/>
    <dgm:cxn modelId="{4D1D0E41-18A1-3447-B70F-8648EA29B25A}" type="presParOf" srcId="{39271B86-CEBD-9645-80C1-ADD2B4E82206}" destId="{7B8E725C-545E-7740-AF6F-323F24195290}" srcOrd="0" destOrd="0" presId="urn:microsoft.com/office/officeart/2016/7/layout/RepeatingBendingProcessNew"/>
    <dgm:cxn modelId="{E93E0467-ED1B-804D-8BE7-381EFC9FA834}" type="presParOf" srcId="{5AB99B12-765F-0D4D-818B-C9306590CEA2}" destId="{87604DDD-C911-6146-98EB-84C4F568CCC8}" srcOrd="8" destOrd="0" presId="urn:microsoft.com/office/officeart/2016/7/layout/RepeatingBendingProcessNew"/>
    <dgm:cxn modelId="{0223A525-9137-C04A-A339-0CD1E9EF7130}" type="presParOf" srcId="{5AB99B12-765F-0D4D-818B-C9306590CEA2}" destId="{7A18758E-68DC-694D-9D1B-BC9003DC8501}" srcOrd="9" destOrd="0" presId="urn:microsoft.com/office/officeart/2016/7/layout/RepeatingBendingProcessNew"/>
    <dgm:cxn modelId="{26BF77ED-09A4-274B-9908-EFAB8D9E37B6}" type="presParOf" srcId="{7A18758E-68DC-694D-9D1B-BC9003DC8501}" destId="{E649A371-A6AC-DB41-B3CE-AEAF80A7D849}" srcOrd="0" destOrd="0" presId="urn:microsoft.com/office/officeart/2016/7/layout/RepeatingBendingProcessNew"/>
    <dgm:cxn modelId="{DC125FAA-39C8-CD41-BD41-661B06904144}" type="presParOf" srcId="{5AB99B12-765F-0D4D-818B-C9306590CEA2}" destId="{A8F5F28C-2A73-8F43-AB1A-D7F82C90C60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095EAA-2CA3-4A93-935E-ED4861711D9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225A467-2EA7-4C5C-82E3-87A19A8C85CE}">
      <dgm:prSet/>
      <dgm:spPr/>
      <dgm:t>
        <a:bodyPr/>
        <a:lstStyle/>
        <a:p>
          <a:r>
            <a:rPr lang="en-GB"/>
            <a:t>SMS awareness text. </a:t>
          </a:r>
          <a:endParaRPr lang="en-US"/>
        </a:p>
      </dgm:t>
    </dgm:pt>
    <dgm:pt modelId="{AE74B1CE-399C-46BF-BFF8-43714112CC1F}" type="parTrans" cxnId="{79E7FD1A-B03F-4A52-89AD-6C2E60645BF4}">
      <dgm:prSet/>
      <dgm:spPr/>
      <dgm:t>
        <a:bodyPr/>
        <a:lstStyle/>
        <a:p>
          <a:endParaRPr lang="en-US"/>
        </a:p>
      </dgm:t>
    </dgm:pt>
    <dgm:pt modelId="{A55FDB98-1A75-42E5-AFDD-00901DB9D30D}" type="sibTrans" cxnId="{79E7FD1A-B03F-4A52-89AD-6C2E60645BF4}">
      <dgm:prSet/>
      <dgm:spPr/>
      <dgm:t>
        <a:bodyPr/>
        <a:lstStyle/>
        <a:p>
          <a:endParaRPr lang="en-US"/>
        </a:p>
      </dgm:t>
    </dgm:pt>
    <dgm:pt modelId="{7BDCCEDB-0E64-4BD3-99C8-11A960732DAA}">
      <dgm:prSet/>
      <dgm:spPr/>
      <dgm:t>
        <a:bodyPr/>
        <a:lstStyle/>
        <a:p>
          <a:r>
            <a:rPr lang="en-GB"/>
            <a:t>Social media. </a:t>
          </a:r>
          <a:endParaRPr lang="en-US"/>
        </a:p>
      </dgm:t>
    </dgm:pt>
    <dgm:pt modelId="{13915061-A44E-4EB6-A957-D6F364BF58C4}" type="parTrans" cxnId="{3A073B49-3F7C-4FF1-A14B-09FFF93A6B2E}">
      <dgm:prSet/>
      <dgm:spPr/>
      <dgm:t>
        <a:bodyPr/>
        <a:lstStyle/>
        <a:p>
          <a:endParaRPr lang="en-US"/>
        </a:p>
      </dgm:t>
    </dgm:pt>
    <dgm:pt modelId="{F82545D5-8C6B-48EE-AD84-3B27DC8F7926}" type="sibTrans" cxnId="{3A073B49-3F7C-4FF1-A14B-09FFF93A6B2E}">
      <dgm:prSet/>
      <dgm:spPr/>
      <dgm:t>
        <a:bodyPr/>
        <a:lstStyle/>
        <a:p>
          <a:endParaRPr lang="en-US"/>
        </a:p>
      </dgm:t>
    </dgm:pt>
    <dgm:pt modelId="{33AA38FC-38F4-4E22-913D-3068D724E632}">
      <dgm:prSet/>
      <dgm:spPr/>
      <dgm:t>
        <a:bodyPr/>
        <a:lstStyle/>
        <a:p>
          <a:r>
            <a:rPr lang="en-GB"/>
            <a:t>TB screen savers. </a:t>
          </a:r>
          <a:endParaRPr lang="en-US"/>
        </a:p>
      </dgm:t>
    </dgm:pt>
    <dgm:pt modelId="{A0A536A5-529B-4472-BDDD-B91D7164AD86}" type="parTrans" cxnId="{8BDC0C03-9C1C-41CC-9509-94F2403CDE8E}">
      <dgm:prSet/>
      <dgm:spPr/>
      <dgm:t>
        <a:bodyPr/>
        <a:lstStyle/>
        <a:p>
          <a:endParaRPr lang="en-US"/>
        </a:p>
      </dgm:t>
    </dgm:pt>
    <dgm:pt modelId="{A8B0B100-95F5-4019-92AE-6CBBCBDF456A}" type="sibTrans" cxnId="{8BDC0C03-9C1C-41CC-9509-94F2403CDE8E}">
      <dgm:prSet/>
      <dgm:spPr/>
      <dgm:t>
        <a:bodyPr/>
        <a:lstStyle/>
        <a:p>
          <a:endParaRPr lang="en-US"/>
        </a:p>
      </dgm:t>
    </dgm:pt>
    <dgm:pt modelId="{8E14C349-64B0-4DA9-85CD-9FA931FA4661}">
      <dgm:prSet/>
      <dgm:spPr/>
      <dgm:t>
        <a:bodyPr/>
        <a:lstStyle/>
        <a:p>
          <a:r>
            <a:rPr lang="en-GB"/>
            <a:t>Radio. </a:t>
          </a:r>
          <a:endParaRPr lang="en-US"/>
        </a:p>
      </dgm:t>
    </dgm:pt>
    <dgm:pt modelId="{B75B70BF-360E-4258-A78B-39086FC16423}" type="parTrans" cxnId="{9044543C-8C28-48D3-ADF7-6DC6565E3B17}">
      <dgm:prSet/>
      <dgm:spPr/>
      <dgm:t>
        <a:bodyPr/>
        <a:lstStyle/>
        <a:p>
          <a:endParaRPr lang="en-US"/>
        </a:p>
      </dgm:t>
    </dgm:pt>
    <dgm:pt modelId="{A2011B42-617C-4714-A7BE-5502C44A2A62}" type="sibTrans" cxnId="{9044543C-8C28-48D3-ADF7-6DC6565E3B17}">
      <dgm:prSet/>
      <dgm:spPr/>
      <dgm:t>
        <a:bodyPr/>
        <a:lstStyle/>
        <a:p>
          <a:endParaRPr lang="en-US"/>
        </a:p>
      </dgm:t>
    </dgm:pt>
    <dgm:pt modelId="{46FF28C9-C56D-4BB0-9DEF-4D0F7B8B5541}">
      <dgm:prSet/>
      <dgm:spPr/>
      <dgm:t>
        <a:bodyPr/>
        <a:lstStyle/>
        <a:p>
          <a:r>
            <a:rPr lang="en-GB"/>
            <a:t>Local TV. </a:t>
          </a:r>
          <a:endParaRPr lang="en-US"/>
        </a:p>
      </dgm:t>
    </dgm:pt>
    <dgm:pt modelId="{968F8D50-6A6B-439A-B1F3-592A860DD29D}" type="parTrans" cxnId="{EDFF01E4-1F61-4ACC-B614-E167C9EE9328}">
      <dgm:prSet/>
      <dgm:spPr/>
      <dgm:t>
        <a:bodyPr/>
        <a:lstStyle/>
        <a:p>
          <a:endParaRPr lang="en-US"/>
        </a:p>
      </dgm:t>
    </dgm:pt>
    <dgm:pt modelId="{8760D25A-8CAE-4DBC-9BCC-08BBF90EA24C}" type="sibTrans" cxnId="{EDFF01E4-1F61-4ACC-B614-E167C9EE9328}">
      <dgm:prSet/>
      <dgm:spPr/>
      <dgm:t>
        <a:bodyPr/>
        <a:lstStyle/>
        <a:p>
          <a:endParaRPr lang="en-US"/>
        </a:p>
      </dgm:t>
    </dgm:pt>
    <dgm:pt modelId="{23A3D695-6F6C-4B0C-BE60-1E1A9EF9FCEE}">
      <dgm:prSet/>
      <dgm:spPr/>
      <dgm:t>
        <a:bodyPr/>
        <a:lstStyle/>
        <a:p>
          <a:r>
            <a:rPr lang="en-GB"/>
            <a:t>Monitoring therapy through video enabled electronic device. </a:t>
          </a:r>
          <a:endParaRPr lang="en-US"/>
        </a:p>
      </dgm:t>
    </dgm:pt>
    <dgm:pt modelId="{0A84969A-B2FB-456E-BE08-50025D693605}" type="parTrans" cxnId="{1EB17081-6089-40D1-AC43-84C8615D9171}">
      <dgm:prSet/>
      <dgm:spPr/>
      <dgm:t>
        <a:bodyPr/>
        <a:lstStyle/>
        <a:p>
          <a:endParaRPr lang="en-US"/>
        </a:p>
      </dgm:t>
    </dgm:pt>
    <dgm:pt modelId="{1B7D070D-C799-4312-AE41-C98C18279359}" type="sibTrans" cxnId="{1EB17081-6089-40D1-AC43-84C8615D9171}">
      <dgm:prSet/>
      <dgm:spPr/>
      <dgm:t>
        <a:bodyPr/>
        <a:lstStyle/>
        <a:p>
          <a:endParaRPr lang="en-US"/>
        </a:p>
      </dgm:t>
    </dgm:pt>
    <dgm:pt modelId="{19C5C03C-5DE5-481B-A11A-8C6FC13268C4}">
      <dgm:prSet/>
      <dgm:spPr/>
      <dgm:t>
        <a:bodyPr/>
        <a:lstStyle/>
        <a:p>
          <a:r>
            <a:rPr lang="en-GB" dirty="0"/>
            <a:t>Back through DN tech (</a:t>
          </a:r>
          <a:r>
            <a:rPr lang="en-GB" dirty="0" err="1"/>
            <a:t>Opennewham</a:t>
          </a:r>
          <a:r>
            <a:rPr lang="en-GB" dirty="0"/>
            <a:t>, 2023). </a:t>
          </a:r>
          <a:endParaRPr lang="en-US" dirty="0"/>
        </a:p>
      </dgm:t>
    </dgm:pt>
    <dgm:pt modelId="{1C6D92F7-F9EB-45EB-8B2B-8B796FE56EB2}" type="parTrans" cxnId="{C6B84E43-41CE-4C7B-AD05-AE23C00FCCD6}">
      <dgm:prSet/>
      <dgm:spPr/>
      <dgm:t>
        <a:bodyPr/>
        <a:lstStyle/>
        <a:p>
          <a:endParaRPr lang="en-US"/>
        </a:p>
      </dgm:t>
    </dgm:pt>
    <dgm:pt modelId="{9001BE9E-3650-4F64-81FC-8772911301DA}" type="sibTrans" cxnId="{C6B84E43-41CE-4C7B-AD05-AE23C00FCCD6}">
      <dgm:prSet/>
      <dgm:spPr/>
      <dgm:t>
        <a:bodyPr/>
        <a:lstStyle/>
        <a:p>
          <a:endParaRPr lang="en-US"/>
        </a:p>
      </dgm:t>
    </dgm:pt>
    <dgm:pt modelId="{A7F4F348-EACE-334A-8F55-DA69A90A3052}" type="pres">
      <dgm:prSet presAssocID="{33095EAA-2CA3-4A93-935E-ED4861711D98}" presName="diagram" presStyleCnt="0">
        <dgm:presLayoutVars>
          <dgm:dir/>
          <dgm:resizeHandles val="exact"/>
        </dgm:presLayoutVars>
      </dgm:prSet>
      <dgm:spPr/>
    </dgm:pt>
    <dgm:pt modelId="{69A310D2-1630-EB47-A209-181AC125CAF4}" type="pres">
      <dgm:prSet presAssocID="{C225A467-2EA7-4C5C-82E3-87A19A8C85CE}" presName="node" presStyleLbl="node1" presStyleIdx="0" presStyleCnt="7">
        <dgm:presLayoutVars>
          <dgm:bulletEnabled val="1"/>
        </dgm:presLayoutVars>
      </dgm:prSet>
      <dgm:spPr/>
    </dgm:pt>
    <dgm:pt modelId="{DF083F32-28EC-6247-8BFA-BD05A9CC8358}" type="pres">
      <dgm:prSet presAssocID="{A55FDB98-1A75-42E5-AFDD-00901DB9D30D}" presName="sibTrans" presStyleCnt="0"/>
      <dgm:spPr/>
    </dgm:pt>
    <dgm:pt modelId="{CE48A6FE-1A0D-A24A-A87C-6FFB3F6ECC52}" type="pres">
      <dgm:prSet presAssocID="{7BDCCEDB-0E64-4BD3-99C8-11A960732DAA}" presName="node" presStyleLbl="node1" presStyleIdx="1" presStyleCnt="7">
        <dgm:presLayoutVars>
          <dgm:bulletEnabled val="1"/>
        </dgm:presLayoutVars>
      </dgm:prSet>
      <dgm:spPr/>
    </dgm:pt>
    <dgm:pt modelId="{C44C8F05-9E3C-0347-9772-D11AC306CE30}" type="pres">
      <dgm:prSet presAssocID="{F82545D5-8C6B-48EE-AD84-3B27DC8F7926}" presName="sibTrans" presStyleCnt="0"/>
      <dgm:spPr/>
    </dgm:pt>
    <dgm:pt modelId="{06C682E9-2E07-5D4C-8CDA-7E1F509256B7}" type="pres">
      <dgm:prSet presAssocID="{33AA38FC-38F4-4E22-913D-3068D724E632}" presName="node" presStyleLbl="node1" presStyleIdx="2" presStyleCnt="7">
        <dgm:presLayoutVars>
          <dgm:bulletEnabled val="1"/>
        </dgm:presLayoutVars>
      </dgm:prSet>
      <dgm:spPr/>
    </dgm:pt>
    <dgm:pt modelId="{430A7518-154F-BC49-91F2-61B7BC9B5213}" type="pres">
      <dgm:prSet presAssocID="{A8B0B100-95F5-4019-92AE-6CBBCBDF456A}" presName="sibTrans" presStyleCnt="0"/>
      <dgm:spPr/>
    </dgm:pt>
    <dgm:pt modelId="{F6B01C52-CD95-7E47-AB08-8C8A85224D83}" type="pres">
      <dgm:prSet presAssocID="{8E14C349-64B0-4DA9-85CD-9FA931FA4661}" presName="node" presStyleLbl="node1" presStyleIdx="3" presStyleCnt="7">
        <dgm:presLayoutVars>
          <dgm:bulletEnabled val="1"/>
        </dgm:presLayoutVars>
      </dgm:prSet>
      <dgm:spPr/>
    </dgm:pt>
    <dgm:pt modelId="{1A324B01-D409-9A49-8432-C9730EECA664}" type="pres">
      <dgm:prSet presAssocID="{A2011B42-617C-4714-A7BE-5502C44A2A62}" presName="sibTrans" presStyleCnt="0"/>
      <dgm:spPr/>
    </dgm:pt>
    <dgm:pt modelId="{1EFBE7A0-3042-9042-888B-D25627D89C31}" type="pres">
      <dgm:prSet presAssocID="{46FF28C9-C56D-4BB0-9DEF-4D0F7B8B5541}" presName="node" presStyleLbl="node1" presStyleIdx="4" presStyleCnt="7">
        <dgm:presLayoutVars>
          <dgm:bulletEnabled val="1"/>
        </dgm:presLayoutVars>
      </dgm:prSet>
      <dgm:spPr/>
    </dgm:pt>
    <dgm:pt modelId="{9A9F3452-F913-9A43-8F80-413456479F44}" type="pres">
      <dgm:prSet presAssocID="{8760D25A-8CAE-4DBC-9BCC-08BBF90EA24C}" presName="sibTrans" presStyleCnt="0"/>
      <dgm:spPr/>
    </dgm:pt>
    <dgm:pt modelId="{2A26BEB2-3325-2743-8759-CB671E280B46}" type="pres">
      <dgm:prSet presAssocID="{23A3D695-6F6C-4B0C-BE60-1E1A9EF9FCEE}" presName="node" presStyleLbl="node1" presStyleIdx="5" presStyleCnt="7">
        <dgm:presLayoutVars>
          <dgm:bulletEnabled val="1"/>
        </dgm:presLayoutVars>
      </dgm:prSet>
      <dgm:spPr/>
    </dgm:pt>
    <dgm:pt modelId="{28ABE137-A9A6-AD44-A294-3987864EDD1C}" type="pres">
      <dgm:prSet presAssocID="{1B7D070D-C799-4312-AE41-C98C18279359}" presName="sibTrans" presStyleCnt="0"/>
      <dgm:spPr/>
    </dgm:pt>
    <dgm:pt modelId="{AE4E2A3E-DDE9-044D-8F7D-6FC682D691A7}" type="pres">
      <dgm:prSet presAssocID="{19C5C03C-5DE5-481B-A11A-8C6FC13268C4}" presName="node" presStyleLbl="node1" presStyleIdx="6" presStyleCnt="7">
        <dgm:presLayoutVars>
          <dgm:bulletEnabled val="1"/>
        </dgm:presLayoutVars>
      </dgm:prSet>
      <dgm:spPr/>
    </dgm:pt>
  </dgm:ptLst>
  <dgm:cxnLst>
    <dgm:cxn modelId="{8BDC0C03-9C1C-41CC-9509-94F2403CDE8E}" srcId="{33095EAA-2CA3-4A93-935E-ED4861711D98}" destId="{33AA38FC-38F4-4E22-913D-3068D724E632}" srcOrd="2" destOrd="0" parTransId="{A0A536A5-529B-4472-BDDD-B91D7164AD86}" sibTransId="{A8B0B100-95F5-4019-92AE-6CBBCBDF456A}"/>
    <dgm:cxn modelId="{02687F04-F5C9-F349-9C29-2F6749E36310}" type="presOf" srcId="{C225A467-2EA7-4C5C-82E3-87A19A8C85CE}" destId="{69A310D2-1630-EB47-A209-181AC125CAF4}" srcOrd="0" destOrd="0" presId="urn:microsoft.com/office/officeart/2005/8/layout/default"/>
    <dgm:cxn modelId="{6707F208-6DC9-D343-BCEC-C6418630FE46}" type="presOf" srcId="{7BDCCEDB-0E64-4BD3-99C8-11A960732DAA}" destId="{CE48A6FE-1A0D-A24A-A87C-6FFB3F6ECC52}" srcOrd="0" destOrd="0" presId="urn:microsoft.com/office/officeart/2005/8/layout/default"/>
    <dgm:cxn modelId="{79E7FD1A-B03F-4A52-89AD-6C2E60645BF4}" srcId="{33095EAA-2CA3-4A93-935E-ED4861711D98}" destId="{C225A467-2EA7-4C5C-82E3-87A19A8C85CE}" srcOrd="0" destOrd="0" parTransId="{AE74B1CE-399C-46BF-BFF8-43714112CC1F}" sibTransId="{A55FDB98-1A75-42E5-AFDD-00901DB9D30D}"/>
    <dgm:cxn modelId="{9044543C-8C28-48D3-ADF7-6DC6565E3B17}" srcId="{33095EAA-2CA3-4A93-935E-ED4861711D98}" destId="{8E14C349-64B0-4DA9-85CD-9FA931FA4661}" srcOrd="3" destOrd="0" parTransId="{B75B70BF-360E-4258-A78B-39086FC16423}" sibTransId="{A2011B42-617C-4714-A7BE-5502C44A2A62}"/>
    <dgm:cxn modelId="{C6B84E43-41CE-4C7B-AD05-AE23C00FCCD6}" srcId="{33095EAA-2CA3-4A93-935E-ED4861711D98}" destId="{19C5C03C-5DE5-481B-A11A-8C6FC13268C4}" srcOrd="6" destOrd="0" parTransId="{1C6D92F7-F9EB-45EB-8B2B-8B796FE56EB2}" sibTransId="{9001BE9E-3650-4F64-81FC-8772911301DA}"/>
    <dgm:cxn modelId="{3A073B49-3F7C-4FF1-A14B-09FFF93A6B2E}" srcId="{33095EAA-2CA3-4A93-935E-ED4861711D98}" destId="{7BDCCEDB-0E64-4BD3-99C8-11A960732DAA}" srcOrd="1" destOrd="0" parTransId="{13915061-A44E-4EB6-A957-D6F364BF58C4}" sibTransId="{F82545D5-8C6B-48EE-AD84-3B27DC8F7926}"/>
    <dgm:cxn modelId="{C6CB7F4C-9272-854D-A360-AEC67CE614B0}" type="presOf" srcId="{33095EAA-2CA3-4A93-935E-ED4861711D98}" destId="{A7F4F348-EACE-334A-8F55-DA69A90A3052}" srcOrd="0" destOrd="0" presId="urn:microsoft.com/office/officeart/2005/8/layout/default"/>
    <dgm:cxn modelId="{8F11D56F-0571-5141-837E-5C6A259C87D0}" type="presOf" srcId="{8E14C349-64B0-4DA9-85CD-9FA931FA4661}" destId="{F6B01C52-CD95-7E47-AB08-8C8A85224D83}" srcOrd="0" destOrd="0" presId="urn:microsoft.com/office/officeart/2005/8/layout/default"/>
    <dgm:cxn modelId="{1EB17081-6089-40D1-AC43-84C8615D9171}" srcId="{33095EAA-2CA3-4A93-935E-ED4861711D98}" destId="{23A3D695-6F6C-4B0C-BE60-1E1A9EF9FCEE}" srcOrd="5" destOrd="0" parTransId="{0A84969A-B2FB-456E-BE08-50025D693605}" sibTransId="{1B7D070D-C799-4312-AE41-C98C18279359}"/>
    <dgm:cxn modelId="{9C915EB7-78A4-524D-B36A-3D71EAC2A142}" type="presOf" srcId="{33AA38FC-38F4-4E22-913D-3068D724E632}" destId="{06C682E9-2E07-5D4C-8CDA-7E1F509256B7}" srcOrd="0" destOrd="0" presId="urn:microsoft.com/office/officeart/2005/8/layout/default"/>
    <dgm:cxn modelId="{B64424BB-7EF7-DC4F-BD2C-58C85404FE0E}" type="presOf" srcId="{19C5C03C-5DE5-481B-A11A-8C6FC13268C4}" destId="{AE4E2A3E-DDE9-044D-8F7D-6FC682D691A7}" srcOrd="0" destOrd="0" presId="urn:microsoft.com/office/officeart/2005/8/layout/default"/>
    <dgm:cxn modelId="{1A4101CB-1C43-474E-9B21-40FBBE6FE4F2}" type="presOf" srcId="{46FF28C9-C56D-4BB0-9DEF-4D0F7B8B5541}" destId="{1EFBE7A0-3042-9042-888B-D25627D89C31}" srcOrd="0" destOrd="0" presId="urn:microsoft.com/office/officeart/2005/8/layout/default"/>
    <dgm:cxn modelId="{EDFF01E4-1F61-4ACC-B614-E167C9EE9328}" srcId="{33095EAA-2CA3-4A93-935E-ED4861711D98}" destId="{46FF28C9-C56D-4BB0-9DEF-4D0F7B8B5541}" srcOrd="4" destOrd="0" parTransId="{968F8D50-6A6B-439A-B1F3-592A860DD29D}" sibTransId="{8760D25A-8CAE-4DBC-9BCC-08BBF90EA24C}"/>
    <dgm:cxn modelId="{8A16FDEF-24C0-AE4D-A417-8ECD8EC6A5E5}" type="presOf" srcId="{23A3D695-6F6C-4B0C-BE60-1E1A9EF9FCEE}" destId="{2A26BEB2-3325-2743-8759-CB671E280B46}" srcOrd="0" destOrd="0" presId="urn:microsoft.com/office/officeart/2005/8/layout/default"/>
    <dgm:cxn modelId="{FAEE39C3-9425-3D40-A066-E060F92F56CF}" type="presParOf" srcId="{A7F4F348-EACE-334A-8F55-DA69A90A3052}" destId="{69A310D2-1630-EB47-A209-181AC125CAF4}" srcOrd="0" destOrd="0" presId="urn:microsoft.com/office/officeart/2005/8/layout/default"/>
    <dgm:cxn modelId="{0E55284D-FC16-4340-8130-266402A6CD78}" type="presParOf" srcId="{A7F4F348-EACE-334A-8F55-DA69A90A3052}" destId="{DF083F32-28EC-6247-8BFA-BD05A9CC8358}" srcOrd="1" destOrd="0" presId="urn:microsoft.com/office/officeart/2005/8/layout/default"/>
    <dgm:cxn modelId="{ED6E87AF-A94C-6640-B138-93F2668044AB}" type="presParOf" srcId="{A7F4F348-EACE-334A-8F55-DA69A90A3052}" destId="{CE48A6FE-1A0D-A24A-A87C-6FFB3F6ECC52}" srcOrd="2" destOrd="0" presId="urn:microsoft.com/office/officeart/2005/8/layout/default"/>
    <dgm:cxn modelId="{9C2CC831-BCD6-3645-B841-E4DCE4F1A751}" type="presParOf" srcId="{A7F4F348-EACE-334A-8F55-DA69A90A3052}" destId="{C44C8F05-9E3C-0347-9772-D11AC306CE30}" srcOrd="3" destOrd="0" presId="urn:microsoft.com/office/officeart/2005/8/layout/default"/>
    <dgm:cxn modelId="{B14AAA0B-8F5B-F24B-BA45-E5CBEE9AE68D}" type="presParOf" srcId="{A7F4F348-EACE-334A-8F55-DA69A90A3052}" destId="{06C682E9-2E07-5D4C-8CDA-7E1F509256B7}" srcOrd="4" destOrd="0" presId="urn:microsoft.com/office/officeart/2005/8/layout/default"/>
    <dgm:cxn modelId="{435275AB-E854-DC4B-95BE-302541519274}" type="presParOf" srcId="{A7F4F348-EACE-334A-8F55-DA69A90A3052}" destId="{430A7518-154F-BC49-91F2-61B7BC9B5213}" srcOrd="5" destOrd="0" presId="urn:microsoft.com/office/officeart/2005/8/layout/default"/>
    <dgm:cxn modelId="{DDED955F-0AFE-8644-96B2-A19B175FEDDD}" type="presParOf" srcId="{A7F4F348-EACE-334A-8F55-DA69A90A3052}" destId="{F6B01C52-CD95-7E47-AB08-8C8A85224D83}" srcOrd="6" destOrd="0" presId="urn:microsoft.com/office/officeart/2005/8/layout/default"/>
    <dgm:cxn modelId="{87C3E952-F289-9E44-B508-5F12151A7A60}" type="presParOf" srcId="{A7F4F348-EACE-334A-8F55-DA69A90A3052}" destId="{1A324B01-D409-9A49-8432-C9730EECA664}" srcOrd="7" destOrd="0" presId="urn:microsoft.com/office/officeart/2005/8/layout/default"/>
    <dgm:cxn modelId="{54C7CAB7-DC66-8045-9DAA-7F587B5F3C45}" type="presParOf" srcId="{A7F4F348-EACE-334A-8F55-DA69A90A3052}" destId="{1EFBE7A0-3042-9042-888B-D25627D89C31}" srcOrd="8" destOrd="0" presId="urn:microsoft.com/office/officeart/2005/8/layout/default"/>
    <dgm:cxn modelId="{EB5888C1-79D5-A749-8BB2-326E46755F7A}" type="presParOf" srcId="{A7F4F348-EACE-334A-8F55-DA69A90A3052}" destId="{9A9F3452-F913-9A43-8F80-413456479F44}" srcOrd="9" destOrd="0" presId="urn:microsoft.com/office/officeart/2005/8/layout/default"/>
    <dgm:cxn modelId="{001A42D3-2CDD-CF46-8A91-0672AF0636AB}" type="presParOf" srcId="{A7F4F348-EACE-334A-8F55-DA69A90A3052}" destId="{2A26BEB2-3325-2743-8759-CB671E280B46}" srcOrd="10" destOrd="0" presId="urn:microsoft.com/office/officeart/2005/8/layout/default"/>
    <dgm:cxn modelId="{98F806A9-0105-A142-89D0-8E151C65DE37}" type="presParOf" srcId="{A7F4F348-EACE-334A-8F55-DA69A90A3052}" destId="{28ABE137-A9A6-AD44-A294-3987864EDD1C}" srcOrd="11" destOrd="0" presId="urn:microsoft.com/office/officeart/2005/8/layout/default"/>
    <dgm:cxn modelId="{1022281D-295E-574C-93D9-9DFA51A5882D}" type="presParOf" srcId="{A7F4F348-EACE-334A-8F55-DA69A90A3052}" destId="{AE4E2A3E-DDE9-044D-8F7D-6FC682D691A7}"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5F2C74D-F50F-4DD3-B170-50B2CDDEC1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7CD6DDE-D5DA-4E68-AE75-E308C6798902}">
      <dgm:prSet/>
      <dgm:spPr/>
      <dgm:t>
        <a:bodyPr/>
        <a:lstStyle/>
        <a:p>
          <a:pPr algn="just"/>
          <a:r>
            <a:rPr lang="en-GB" dirty="0"/>
            <a:t>In this presentation, various issues in regard to TB within the borough of Newham has been recorded such as background, prevalence, mortality, possible causes, means of communication, legislation, existing tech and so on. </a:t>
          </a:r>
          <a:endParaRPr lang="en-US" dirty="0"/>
        </a:p>
      </dgm:t>
    </dgm:pt>
    <dgm:pt modelId="{1DB8EB3D-430C-422A-970A-03737F70FF50}" type="parTrans" cxnId="{847F23F8-A738-4360-88E5-825B17356317}">
      <dgm:prSet/>
      <dgm:spPr/>
      <dgm:t>
        <a:bodyPr/>
        <a:lstStyle/>
        <a:p>
          <a:endParaRPr lang="en-US"/>
        </a:p>
      </dgm:t>
    </dgm:pt>
    <dgm:pt modelId="{4425E019-5AC6-4C9D-B6EA-83D470E105D2}" type="sibTrans" cxnId="{847F23F8-A738-4360-88E5-825B17356317}">
      <dgm:prSet/>
      <dgm:spPr/>
      <dgm:t>
        <a:bodyPr/>
        <a:lstStyle/>
        <a:p>
          <a:endParaRPr lang="en-US"/>
        </a:p>
      </dgm:t>
    </dgm:pt>
    <dgm:pt modelId="{C1E38AC3-7FBA-42FA-B6A4-29B9581F56C6}">
      <dgm:prSet/>
      <dgm:spPr/>
      <dgm:t>
        <a:bodyPr/>
        <a:lstStyle/>
        <a:p>
          <a:pPr algn="just"/>
          <a:r>
            <a:rPr lang="en-GB" dirty="0"/>
            <a:t>Through the justification analysis it has been understood TB is something that should not be ignored as well as it needs to addressed at early stage to tackle the community for potential threat. </a:t>
          </a:r>
          <a:endParaRPr lang="en-US" dirty="0"/>
        </a:p>
      </dgm:t>
    </dgm:pt>
    <dgm:pt modelId="{FC01F53D-C61D-4588-9151-6BBD0578A8EB}" type="parTrans" cxnId="{3064926D-F029-4744-962E-4C8461F0F552}">
      <dgm:prSet/>
      <dgm:spPr/>
      <dgm:t>
        <a:bodyPr/>
        <a:lstStyle/>
        <a:p>
          <a:endParaRPr lang="en-US"/>
        </a:p>
      </dgm:t>
    </dgm:pt>
    <dgm:pt modelId="{E5652078-9E75-4CF1-8ED8-D0D45117EF36}" type="sibTrans" cxnId="{3064926D-F029-4744-962E-4C8461F0F552}">
      <dgm:prSet/>
      <dgm:spPr/>
      <dgm:t>
        <a:bodyPr/>
        <a:lstStyle/>
        <a:p>
          <a:endParaRPr lang="en-US"/>
        </a:p>
      </dgm:t>
    </dgm:pt>
    <dgm:pt modelId="{6352EE9A-7B13-A741-ADFD-E5C761B13713}" type="pres">
      <dgm:prSet presAssocID="{F5F2C74D-F50F-4DD3-B170-50B2CDDEC157}" presName="vert0" presStyleCnt="0">
        <dgm:presLayoutVars>
          <dgm:dir/>
          <dgm:animOne val="branch"/>
          <dgm:animLvl val="lvl"/>
        </dgm:presLayoutVars>
      </dgm:prSet>
      <dgm:spPr/>
    </dgm:pt>
    <dgm:pt modelId="{8FA90301-D219-BF46-85D6-73DA0860DEF4}" type="pres">
      <dgm:prSet presAssocID="{77CD6DDE-D5DA-4E68-AE75-E308C6798902}" presName="thickLine" presStyleLbl="alignNode1" presStyleIdx="0" presStyleCnt="2"/>
      <dgm:spPr/>
    </dgm:pt>
    <dgm:pt modelId="{30894F66-7588-644E-A6C0-CA517AE130E3}" type="pres">
      <dgm:prSet presAssocID="{77CD6DDE-D5DA-4E68-AE75-E308C6798902}" presName="horz1" presStyleCnt="0"/>
      <dgm:spPr/>
    </dgm:pt>
    <dgm:pt modelId="{1154D147-0191-F44B-A463-0CC74441E813}" type="pres">
      <dgm:prSet presAssocID="{77CD6DDE-D5DA-4E68-AE75-E308C6798902}" presName="tx1" presStyleLbl="revTx" presStyleIdx="0" presStyleCnt="2"/>
      <dgm:spPr/>
    </dgm:pt>
    <dgm:pt modelId="{7D171FA5-C5FC-8F4E-A132-8CB665A2292E}" type="pres">
      <dgm:prSet presAssocID="{77CD6DDE-D5DA-4E68-AE75-E308C6798902}" presName="vert1" presStyleCnt="0"/>
      <dgm:spPr/>
    </dgm:pt>
    <dgm:pt modelId="{E826DCC1-4020-284B-9DEA-1EF991CB858E}" type="pres">
      <dgm:prSet presAssocID="{C1E38AC3-7FBA-42FA-B6A4-29B9581F56C6}" presName="thickLine" presStyleLbl="alignNode1" presStyleIdx="1" presStyleCnt="2"/>
      <dgm:spPr/>
    </dgm:pt>
    <dgm:pt modelId="{9E7FF697-6E65-2649-979E-139E61C62E8B}" type="pres">
      <dgm:prSet presAssocID="{C1E38AC3-7FBA-42FA-B6A4-29B9581F56C6}" presName="horz1" presStyleCnt="0"/>
      <dgm:spPr/>
    </dgm:pt>
    <dgm:pt modelId="{791ECE27-E16D-3340-A1FD-D06FD20785EC}" type="pres">
      <dgm:prSet presAssocID="{C1E38AC3-7FBA-42FA-B6A4-29B9581F56C6}" presName="tx1" presStyleLbl="revTx" presStyleIdx="1" presStyleCnt="2"/>
      <dgm:spPr/>
    </dgm:pt>
    <dgm:pt modelId="{24FC6663-0DC9-6E46-93CA-F7C75526DFCD}" type="pres">
      <dgm:prSet presAssocID="{C1E38AC3-7FBA-42FA-B6A4-29B9581F56C6}" presName="vert1" presStyleCnt="0"/>
      <dgm:spPr/>
    </dgm:pt>
  </dgm:ptLst>
  <dgm:cxnLst>
    <dgm:cxn modelId="{DC9CBA08-46BF-8D47-BB99-1EE58502BAD8}" type="presOf" srcId="{C1E38AC3-7FBA-42FA-B6A4-29B9581F56C6}" destId="{791ECE27-E16D-3340-A1FD-D06FD20785EC}" srcOrd="0" destOrd="0" presId="urn:microsoft.com/office/officeart/2008/layout/LinedList"/>
    <dgm:cxn modelId="{DDED683E-B7B5-F343-9D90-39A30D7B5369}" type="presOf" srcId="{77CD6DDE-D5DA-4E68-AE75-E308C6798902}" destId="{1154D147-0191-F44B-A463-0CC74441E813}" srcOrd="0" destOrd="0" presId="urn:microsoft.com/office/officeart/2008/layout/LinedList"/>
    <dgm:cxn modelId="{3064926D-F029-4744-962E-4C8461F0F552}" srcId="{F5F2C74D-F50F-4DD3-B170-50B2CDDEC157}" destId="{C1E38AC3-7FBA-42FA-B6A4-29B9581F56C6}" srcOrd="1" destOrd="0" parTransId="{FC01F53D-C61D-4588-9151-6BBD0578A8EB}" sibTransId="{E5652078-9E75-4CF1-8ED8-D0D45117EF36}"/>
    <dgm:cxn modelId="{7D2B84EB-B56A-5540-8F3B-C2BDEBE8F38D}" type="presOf" srcId="{F5F2C74D-F50F-4DD3-B170-50B2CDDEC157}" destId="{6352EE9A-7B13-A741-ADFD-E5C761B13713}" srcOrd="0" destOrd="0" presId="urn:microsoft.com/office/officeart/2008/layout/LinedList"/>
    <dgm:cxn modelId="{847F23F8-A738-4360-88E5-825B17356317}" srcId="{F5F2C74D-F50F-4DD3-B170-50B2CDDEC157}" destId="{77CD6DDE-D5DA-4E68-AE75-E308C6798902}" srcOrd="0" destOrd="0" parTransId="{1DB8EB3D-430C-422A-970A-03737F70FF50}" sibTransId="{4425E019-5AC6-4C9D-B6EA-83D470E105D2}"/>
    <dgm:cxn modelId="{BE90E9B8-D782-A54E-B637-69895A747780}" type="presParOf" srcId="{6352EE9A-7B13-A741-ADFD-E5C761B13713}" destId="{8FA90301-D219-BF46-85D6-73DA0860DEF4}" srcOrd="0" destOrd="0" presId="urn:microsoft.com/office/officeart/2008/layout/LinedList"/>
    <dgm:cxn modelId="{F1461653-5B52-334A-9DF8-05EE221C32B4}" type="presParOf" srcId="{6352EE9A-7B13-A741-ADFD-E5C761B13713}" destId="{30894F66-7588-644E-A6C0-CA517AE130E3}" srcOrd="1" destOrd="0" presId="urn:microsoft.com/office/officeart/2008/layout/LinedList"/>
    <dgm:cxn modelId="{6E7D2871-FD83-A44F-A809-769D575AD72E}" type="presParOf" srcId="{30894F66-7588-644E-A6C0-CA517AE130E3}" destId="{1154D147-0191-F44B-A463-0CC74441E813}" srcOrd="0" destOrd="0" presId="urn:microsoft.com/office/officeart/2008/layout/LinedList"/>
    <dgm:cxn modelId="{984B635B-2304-A046-85FB-7ADB7EE1B93C}" type="presParOf" srcId="{30894F66-7588-644E-A6C0-CA517AE130E3}" destId="{7D171FA5-C5FC-8F4E-A132-8CB665A2292E}" srcOrd="1" destOrd="0" presId="urn:microsoft.com/office/officeart/2008/layout/LinedList"/>
    <dgm:cxn modelId="{872326B9-3724-4247-85B4-A77FCF4DC09E}" type="presParOf" srcId="{6352EE9A-7B13-A741-ADFD-E5C761B13713}" destId="{E826DCC1-4020-284B-9DEA-1EF991CB858E}" srcOrd="2" destOrd="0" presId="urn:microsoft.com/office/officeart/2008/layout/LinedList"/>
    <dgm:cxn modelId="{B035E034-AD33-8D40-822B-C021F2C976F7}" type="presParOf" srcId="{6352EE9A-7B13-A741-ADFD-E5C761B13713}" destId="{9E7FF697-6E65-2649-979E-139E61C62E8B}" srcOrd="3" destOrd="0" presId="urn:microsoft.com/office/officeart/2008/layout/LinedList"/>
    <dgm:cxn modelId="{5DF0F18C-6FDE-EC4A-AB1B-68E1EB186F43}" type="presParOf" srcId="{9E7FF697-6E65-2649-979E-139E61C62E8B}" destId="{791ECE27-E16D-3340-A1FD-D06FD20785EC}" srcOrd="0" destOrd="0" presId="urn:microsoft.com/office/officeart/2008/layout/LinedList"/>
    <dgm:cxn modelId="{3367583A-D7D6-2942-8E5D-C56D2A44CF2E}" type="presParOf" srcId="{9E7FF697-6E65-2649-979E-139E61C62E8B}" destId="{24FC6663-0DC9-6E46-93CA-F7C75526DFC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DC69B-0B41-4840-89DA-24319621FDCB}">
      <dsp:nvSpPr>
        <dsp:cNvPr id="0" name=""/>
        <dsp:cNvSpPr/>
      </dsp:nvSpPr>
      <dsp:spPr>
        <a:xfrm>
          <a:off x="0" y="303209"/>
          <a:ext cx="4544762" cy="72104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Location: located in East London. </a:t>
          </a:r>
        </a:p>
      </dsp:txBody>
      <dsp:txXfrm>
        <a:off x="35199" y="338408"/>
        <a:ext cx="4474364" cy="650651"/>
      </dsp:txXfrm>
    </dsp:sp>
    <dsp:sp modelId="{9375FB4B-5E49-894C-9818-C59FF8CBF043}">
      <dsp:nvSpPr>
        <dsp:cNvPr id="0" name=""/>
        <dsp:cNvSpPr/>
      </dsp:nvSpPr>
      <dsp:spPr>
        <a:xfrm>
          <a:off x="0" y="1061698"/>
          <a:ext cx="4544762" cy="72104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Population: the population within Newham  is 350,000.</a:t>
          </a:r>
        </a:p>
      </dsp:txBody>
      <dsp:txXfrm>
        <a:off x="35199" y="1096897"/>
        <a:ext cx="4474364" cy="650651"/>
      </dsp:txXfrm>
    </dsp:sp>
    <dsp:sp modelId="{30FA21A5-6045-A54E-9A41-D2934CF35816}">
      <dsp:nvSpPr>
        <dsp:cNvPr id="0" name=""/>
        <dsp:cNvSpPr/>
      </dsp:nvSpPr>
      <dsp:spPr>
        <a:xfrm>
          <a:off x="0" y="1820187"/>
          <a:ext cx="4544762" cy="72104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Diversity: predominantly Asian (42%) with non-white minorities representing remaining 57%. White people are largest minority group within Newham accounting 30.8% of the population. </a:t>
          </a:r>
        </a:p>
      </dsp:txBody>
      <dsp:txXfrm>
        <a:off x="35199" y="1855386"/>
        <a:ext cx="4474364" cy="650651"/>
      </dsp:txXfrm>
    </dsp:sp>
    <dsp:sp modelId="{BC991967-7D6D-9249-A739-0004A5C21669}">
      <dsp:nvSpPr>
        <dsp:cNvPr id="0" name=""/>
        <dsp:cNvSpPr/>
      </dsp:nvSpPr>
      <dsp:spPr>
        <a:xfrm>
          <a:off x="0" y="2578676"/>
          <a:ext cx="4544762" cy="72104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Changing demographic: the overall population of ethnic minorities if continues to grow in Newham along with increasing numbers of asylum seekers and refugees (</a:t>
          </a:r>
          <a:r>
            <a:rPr lang="en-US" sz="1300" kern="1200" dirty="0" err="1"/>
            <a:t>Newhamgov.uk</a:t>
          </a:r>
          <a:r>
            <a:rPr lang="en-US" sz="1300" kern="1200" dirty="0"/>
            <a:t>, 2023). </a:t>
          </a:r>
        </a:p>
      </dsp:txBody>
      <dsp:txXfrm>
        <a:off x="35199" y="2613875"/>
        <a:ext cx="4474364" cy="6506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B64818-A0DE-EE4E-82B0-24E5CF0F6D67}">
      <dsp:nvSpPr>
        <dsp:cNvPr id="0" name=""/>
        <dsp:cNvSpPr/>
      </dsp:nvSpPr>
      <dsp:spPr>
        <a:xfrm>
          <a:off x="436856" y="570"/>
          <a:ext cx="1457088" cy="8742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High rate of TB within Newham indicates Tuberculosis is an urban issue where number of issues are; </a:t>
          </a:r>
        </a:p>
      </dsp:txBody>
      <dsp:txXfrm>
        <a:off x="436856" y="570"/>
        <a:ext cx="1457088" cy="874253"/>
      </dsp:txXfrm>
    </dsp:sp>
    <dsp:sp modelId="{82BE89EB-0409-8141-9D96-016FF38E48F9}">
      <dsp:nvSpPr>
        <dsp:cNvPr id="0" name=""/>
        <dsp:cNvSpPr/>
      </dsp:nvSpPr>
      <dsp:spPr>
        <a:xfrm>
          <a:off x="2039654" y="570"/>
          <a:ext cx="1457088" cy="8742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Increase population. </a:t>
          </a:r>
        </a:p>
      </dsp:txBody>
      <dsp:txXfrm>
        <a:off x="2039654" y="570"/>
        <a:ext cx="1457088" cy="874253"/>
      </dsp:txXfrm>
    </dsp:sp>
    <dsp:sp modelId="{D5E8E0F0-A7D6-5942-BE0E-870EF0D37EBA}">
      <dsp:nvSpPr>
        <dsp:cNvPr id="0" name=""/>
        <dsp:cNvSpPr/>
      </dsp:nvSpPr>
      <dsp:spPr>
        <a:xfrm>
          <a:off x="3642451" y="570"/>
          <a:ext cx="1457088" cy="8742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Thick air with bacteria. </a:t>
          </a:r>
        </a:p>
      </dsp:txBody>
      <dsp:txXfrm>
        <a:off x="3642451" y="570"/>
        <a:ext cx="1457088" cy="874253"/>
      </dsp:txXfrm>
    </dsp:sp>
    <dsp:sp modelId="{E03E88A7-37E2-2E46-B069-FDDD91EBC882}">
      <dsp:nvSpPr>
        <dsp:cNvPr id="0" name=""/>
        <dsp:cNvSpPr/>
      </dsp:nvSpPr>
      <dsp:spPr>
        <a:xfrm>
          <a:off x="436856" y="1020532"/>
          <a:ext cx="1457088" cy="8742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Deprivation. </a:t>
          </a:r>
        </a:p>
      </dsp:txBody>
      <dsp:txXfrm>
        <a:off x="436856" y="1020532"/>
        <a:ext cx="1457088" cy="874253"/>
      </dsp:txXfrm>
    </dsp:sp>
    <dsp:sp modelId="{671D4AB1-95DC-3542-8A51-DA8814351AC5}">
      <dsp:nvSpPr>
        <dsp:cNvPr id="0" name=""/>
        <dsp:cNvSpPr/>
      </dsp:nvSpPr>
      <dsp:spPr>
        <a:xfrm>
          <a:off x="2039654" y="1020532"/>
          <a:ext cx="1457088" cy="8742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Overcrowding. </a:t>
          </a:r>
        </a:p>
      </dsp:txBody>
      <dsp:txXfrm>
        <a:off x="2039654" y="1020532"/>
        <a:ext cx="1457088" cy="874253"/>
      </dsp:txXfrm>
    </dsp:sp>
    <dsp:sp modelId="{3F13E743-3254-4A4F-9FFA-572177B4F8C7}">
      <dsp:nvSpPr>
        <dsp:cNvPr id="0" name=""/>
        <dsp:cNvSpPr/>
      </dsp:nvSpPr>
      <dsp:spPr>
        <a:xfrm>
          <a:off x="3642451" y="1020532"/>
          <a:ext cx="1457088" cy="8742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Being most deprived borough in inner London. </a:t>
          </a:r>
        </a:p>
      </dsp:txBody>
      <dsp:txXfrm>
        <a:off x="3642451" y="1020532"/>
        <a:ext cx="1457088" cy="874253"/>
      </dsp:txXfrm>
    </dsp:sp>
    <dsp:sp modelId="{5982590B-756C-3841-956F-365EE160B912}">
      <dsp:nvSpPr>
        <dsp:cNvPr id="0" name=""/>
        <dsp:cNvSpPr/>
      </dsp:nvSpPr>
      <dsp:spPr>
        <a:xfrm>
          <a:off x="436856" y="2040494"/>
          <a:ext cx="1457088" cy="8742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Poor housing and poverty. </a:t>
          </a:r>
        </a:p>
      </dsp:txBody>
      <dsp:txXfrm>
        <a:off x="436856" y="2040494"/>
        <a:ext cx="1457088" cy="874253"/>
      </dsp:txXfrm>
    </dsp:sp>
    <dsp:sp modelId="{62582E87-6AB8-AA40-9F69-F4E184D5190C}">
      <dsp:nvSpPr>
        <dsp:cNvPr id="0" name=""/>
        <dsp:cNvSpPr/>
      </dsp:nvSpPr>
      <dsp:spPr>
        <a:xfrm>
          <a:off x="2039654" y="2040494"/>
          <a:ext cx="1457088" cy="8742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High immigration. </a:t>
          </a:r>
        </a:p>
      </dsp:txBody>
      <dsp:txXfrm>
        <a:off x="2039654" y="2040494"/>
        <a:ext cx="1457088" cy="874253"/>
      </dsp:txXfrm>
    </dsp:sp>
    <dsp:sp modelId="{BECD98E6-ED71-2644-A772-D8FF96C1750B}">
      <dsp:nvSpPr>
        <dsp:cNvPr id="0" name=""/>
        <dsp:cNvSpPr/>
      </dsp:nvSpPr>
      <dsp:spPr>
        <a:xfrm>
          <a:off x="3642451" y="2040494"/>
          <a:ext cx="1457088" cy="8742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Low vitamin D levels. </a:t>
          </a:r>
        </a:p>
      </dsp:txBody>
      <dsp:txXfrm>
        <a:off x="3642451" y="2040494"/>
        <a:ext cx="1457088" cy="874253"/>
      </dsp:txXfrm>
    </dsp:sp>
    <dsp:sp modelId="{10625619-ACEA-8A44-9318-A865B3CDAA26}">
      <dsp:nvSpPr>
        <dsp:cNvPr id="0" name=""/>
        <dsp:cNvSpPr/>
      </dsp:nvSpPr>
      <dsp:spPr>
        <a:xfrm>
          <a:off x="2039654" y="3060457"/>
          <a:ext cx="1457088" cy="8742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Non-vaccinated immigrant population (Newham recorder, 2023). </a:t>
          </a:r>
        </a:p>
      </dsp:txBody>
      <dsp:txXfrm>
        <a:off x="2039654" y="3060457"/>
        <a:ext cx="1457088" cy="8742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0D9EE-F5E5-DF47-998F-6890E3ED8E18}">
      <dsp:nvSpPr>
        <dsp:cNvPr id="0" name=""/>
        <dsp:cNvSpPr/>
      </dsp:nvSpPr>
      <dsp:spPr>
        <a:xfrm>
          <a:off x="3256634" y="120827"/>
          <a:ext cx="1848333" cy="1848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t>Through local TB program, awareness has risen in local communities and primary care. </a:t>
          </a:r>
        </a:p>
      </dsp:txBody>
      <dsp:txXfrm>
        <a:off x="3256634" y="120827"/>
        <a:ext cx="1848333" cy="1848333"/>
      </dsp:txXfrm>
    </dsp:sp>
    <dsp:sp modelId="{37F4FEC0-0603-AE43-9D36-B32C9757BB3C}">
      <dsp:nvSpPr>
        <dsp:cNvPr id="0" name=""/>
        <dsp:cNvSpPr/>
      </dsp:nvSpPr>
      <dsp:spPr>
        <a:xfrm>
          <a:off x="-431" y="4140"/>
          <a:ext cx="5222087" cy="5222087"/>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279F42-BFA3-D84F-A4A4-ECA4F53F704C}">
      <dsp:nvSpPr>
        <dsp:cNvPr id="0" name=""/>
        <dsp:cNvSpPr/>
      </dsp:nvSpPr>
      <dsp:spPr>
        <a:xfrm>
          <a:off x="3256634" y="3261206"/>
          <a:ext cx="1848333" cy="1848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t>BCG vaccination. </a:t>
          </a:r>
        </a:p>
      </dsp:txBody>
      <dsp:txXfrm>
        <a:off x="3256634" y="3261206"/>
        <a:ext cx="1848333" cy="1848333"/>
      </dsp:txXfrm>
    </dsp:sp>
    <dsp:sp modelId="{BD4085FD-3823-A94F-88BB-A8AA42B47E09}">
      <dsp:nvSpPr>
        <dsp:cNvPr id="0" name=""/>
        <dsp:cNvSpPr/>
      </dsp:nvSpPr>
      <dsp:spPr>
        <a:xfrm>
          <a:off x="-431" y="4140"/>
          <a:ext cx="5222087" cy="5222087"/>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383E54-E057-7845-AD53-F65B98A5347A}">
      <dsp:nvSpPr>
        <dsp:cNvPr id="0" name=""/>
        <dsp:cNvSpPr/>
      </dsp:nvSpPr>
      <dsp:spPr>
        <a:xfrm>
          <a:off x="116255" y="3261206"/>
          <a:ext cx="1848333" cy="1848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a:t>TB screening. </a:t>
          </a:r>
        </a:p>
      </dsp:txBody>
      <dsp:txXfrm>
        <a:off x="116255" y="3261206"/>
        <a:ext cx="1848333" cy="1848333"/>
      </dsp:txXfrm>
    </dsp:sp>
    <dsp:sp modelId="{59408E36-8BD0-4648-8F44-81A8543D8700}">
      <dsp:nvSpPr>
        <dsp:cNvPr id="0" name=""/>
        <dsp:cNvSpPr/>
      </dsp:nvSpPr>
      <dsp:spPr>
        <a:xfrm>
          <a:off x="-431" y="4140"/>
          <a:ext cx="5222087" cy="5222087"/>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02A5D5-5B8C-FF45-A5CD-0075E4E6E947}">
      <dsp:nvSpPr>
        <dsp:cNvPr id="0" name=""/>
        <dsp:cNvSpPr/>
      </dsp:nvSpPr>
      <dsp:spPr>
        <a:xfrm>
          <a:off x="116255" y="120827"/>
          <a:ext cx="1848333" cy="1848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Prosecutions and cautions of landlord for poor housing and overcrowding has been ensured (</a:t>
          </a:r>
          <a:r>
            <a:rPr lang="en-US" sz="1700" kern="1200" dirty="0" err="1"/>
            <a:t>Newhamgov.UK</a:t>
          </a:r>
          <a:r>
            <a:rPr lang="en-US" sz="1700" kern="1200" dirty="0"/>
            <a:t>, 2022). </a:t>
          </a:r>
        </a:p>
      </dsp:txBody>
      <dsp:txXfrm>
        <a:off x="116255" y="120827"/>
        <a:ext cx="1848333" cy="1848333"/>
      </dsp:txXfrm>
    </dsp:sp>
    <dsp:sp modelId="{5991DA1C-DF8C-644E-971D-F29BDAF8F00C}">
      <dsp:nvSpPr>
        <dsp:cNvPr id="0" name=""/>
        <dsp:cNvSpPr/>
      </dsp:nvSpPr>
      <dsp:spPr>
        <a:xfrm>
          <a:off x="-431" y="4140"/>
          <a:ext cx="5222087" cy="5222087"/>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8C33F6-9193-2545-8E2B-973C05421516}">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3AD996-EC02-A144-92FC-820D8543694B}">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TB action plan 2020-25 via TB control board are monitoring the rise of TB within Newham. </a:t>
          </a:r>
        </a:p>
      </dsp:txBody>
      <dsp:txXfrm>
        <a:off x="398656" y="1088253"/>
        <a:ext cx="2959127" cy="1837317"/>
      </dsp:txXfrm>
    </dsp:sp>
    <dsp:sp modelId="{20B56CA7-8FA7-DC49-8C84-E2A6945A0B28}">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B1C753-D982-1348-A566-71BE66FCB73E}">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Tackling TB through Newham new health and wellbeing strategy – 50 steps to healthier Newham. </a:t>
          </a:r>
        </a:p>
      </dsp:txBody>
      <dsp:txXfrm>
        <a:off x="4155097" y="1088253"/>
        <a:ext cx="2959127" cy="1837317"/>
      </dsp:txXfrm>
    </dsp:sp>
    <dsp:sp modelId="{9799D861-2E09-E441-B903-613D6DAEB602}">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B23FEE-0995-9147-892C-466493C47CCD}">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Local board service with strategic alliances with primary care, TB service, find and treat service (</a:t>
          </a:r>
          <a:r>
            <a:rPr lang="en-US" sz="2200" kern="1200" dirty="0" err="1"/>
            <a:t>Healthwatch</a:t>
          </a:r>
          <a:r>
            <a:rPr lang="en-US" sz="2200" kern="1200" dirty="0"/>
            <a:t>, 2023). </a:t>
          </a:r>
        </a:p>
      </dsp:txBody>
      <dsp:txXfrm>
        <a:off x="7911539" y="1088253"/>
        <a:ext cx="2959127" cy="18373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AF5EC-70C4-084A-B04A-523486E7BE75}">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DA7F9E9B-DA92-5C45-A802-77DFEBA43E01}">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To tackle with the situation number of approach are undertaken; </a:t>
          </a:r>
        </a:p>
      </dsp:txBody>
      <dsp:txXfrm>
        <a:off x="8061" y="5979"/>
        <a:ext cx="3034531" cy="1820718"/>
      </dsp:txXfrm>
    </dsp:sp>
    <dsp:sp modelId="{BAF6F1E5-281A-2C47-A9A4-25A166370CA6}">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363841"/>
              <a:satOff val="-20982"/>
              <a:lumOff val="215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9AB0E889-75A4-1740-BACD-A4A3B0D4B6E5}">
      <dsp:nvSpPr>
        <dsp:cNvPr id="0" name=""/>
        <dsp:cNvSpPr/>
      </dsp:nvSpPr>
      <dsp:spPr>
        <a:xfrm>
          <a:off x="3740534" y="5979"/>
          <a:ext cx="3034531" cy="1820718"/>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Newham CCG working with its GP and local health services through approach launched in 2014 to tackle TB. </a:t>
          </a:r>
        </a:p>
      </dsp:txBody>
      <dsp:txXfrm>
        <a:off x="3740534" y="5979"/>
        <a:ext cx="3034531" cy="1820718"/>
      </dsp:txXfrm>
    </dsp:sp>
    <dsp:sp modelId="{7FEE0B99-9F8C-7544-8FBB-67A5BDA6007B}">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2">
              <a:hueOff val="-727682"/>
              <a:satOff val="-41964"/>
              <a:lumOff val="431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345C3818-6F4A-8E41-926D-5D6F8EFACC40}">
      <dsp:nvSpPr>
        <dsp:cNvPr id="0" name=""/>
        <dsp:cNvSpPr/>
      </dsp:nvSpPr>
      <dsp:spPr>
        <a:xfrm>
          <a:off x="7473007" y="5979"/>
          <a:ext cx="3034531" cy="1820718"/>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Easy accessible treatment offered through local and accredited pharmacies. </a:t>
          </a:r>
        </a:p>
      </dsp:txBody>
      <dsp:txXfrm>
        <a:off x="7473007" y="5979"/>
        <a:ext cx="3034531" cy="1820718"/>
      </dsp:txXfrm>
    </dsp:sp>
    <dsp:sp modelId="{39271B86-CEBD-9645-80C1-ADD2B4E82206}">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2">
              <a:hueOff val="-1091522"/>
              <a:satOff val="-62946"/>
              <a:lumOff val="6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CD67D6BC-F8B1-5B4B-A5E9-F4D7B9675467}">
      <dsp:nvSpPr>
        <dsp:cNvPr id="0" name=""/>
        <dsp:cNvSpPr/>
      </dsp:nvSpPr>
      <dsp:spPr>
        <a:xfrm>
          <a:off x="8061" y="2524640"/>
          <a:ext cx="3034531" cy="1820718"/>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Over 6000 test was carried out and 1200 people has been diagnosed with TB. </a:t>
          </a:r>
        </a:p>
      </dsp:txBody>
      <dsp:txXfrm>
        <a:off x="8061" y="2524640"/>
        <a:ext cx="3034531" cy="1820718"/>
      </dsp:txXfrm>
    </dsp:sp>
    <dsp:sp modelId="{7A18758E-68DC-694D-9D1B-BC9003DC8501}">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87604DDD-C911-6146-98EB-84C4F568CCC8}">
      <dsp:nvSpPr>
        <dsp:cNvPr id="0" name=""/>
        <dsp:cNvSpPr/>
      </dsp:nvSpPr>
      <dsp:spPr>
        <a:xfrm>
          <a:off x="3740534" y="2524640"/>
          <a:ext cx="3034531" cy="1820718"/>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New TB testing form with wider program has been introduced. </a:t>
          </a:r>
        </a:p>
      </dsp:txBody>
      <dsp:txXfrm>
        <a:off x="3740534" y="2524640"/>
        <a:ext cx="3034531" cy="1820718"/>
      </dsp:txXfrm>
    </dsp:sp>
    <dsp:sp modelId="{A8F5F28C-2A73-8F43-AB1A-D7F82C90C60C}">
      <dsp:nvSpPr>
        <dsp:cNvPr id="0" name=""/>
        <dsp:cNvSpPr/>
      </dsp:nvSpPr>
      <dsp:spPr>
        <a:xfrm>
          <a:off x="7473007" y="2524640"/>
          <a:ext cx="3034531" cy="1820718"/>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dirty="0"/>
            <a:t>Newham council prosecuted 1000 and caution landlord for poor conditions as well as overcrowding (</a:t>
          </a:r>
          <a:r>
            <a:rPr lang="en-US" sz="1800" kern="1200" dirty="0" err="1"/>
            <a:t>Newhamgov.UK</a:t>
          </a:r>
          <a:r>
            <a:rPr lang="en-US" sz="1800" kern="1200" dirty="0"/>
            <a:t>, 2023). </a:t>
          </a:r>
        </a:p>
      </dsp:txBody>
      <dsp:txXfrm>
        <a:off x="7473007" y="2524640"/>
        <a:ext cx="3034531" cy="18207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310D2-1630-EB47-A209-181AC125CAF4}">
      <dsp:nvSpPr>
        <dsp:cNvPr id="0" name=""/>
        <dsp:cNvSpPr/>
      </dsp:nvSpPr>
      <dsp:spPr>
        <a:xfrm>
          <a:off x="3201" y="1937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SMS awareness text. </a:t>
          </a:r>
          <a:endParaRPr lang="en-US" sz="2400" kern="1200"/>
        </a:p>
      </dsp:txBody>
      <dsp:txXfrm>
        <a:off x="3201" y="193789"/>
        <a:ext cx="2539866" cy="1523919"/>
      </dsp:txXfrm>
    </dsp:sp>
    <dsp:sp modelId="{CE48A6FE-1A0D-A24A-A87C-6FFB3F6ECC52}">
      <dsp:nvSpPr>
        <dsp:cNvPr id="0" name=""/>
        <dsp:cNvSpPr/>
      </dsp:nvSpPr>
      <dsp:spPr>
        <a:xfrm>
          <a:off x="2797054" y="1937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Social media. </a:t>
          </a:r>
          <a:endParaRPr lang="en-US" sz="2400" kern="1200"/>
        </a:p>
      </dsp:txBody>
      <dsp:txXfrm>
        <a:off x="2797054" y="193789"/>
        <a:ext cx="2539866" cy="1523919"/>
      </dsp:txXfrm>
    </dsp:sp>
    <dsp:sp modelId="{06C682E9-2E07-5D4C-8CDA-7E1F509256B7}">
      <dsp:nvSpPr>
        <dsp:cNvPr id="0" name=""/>
        <dsp:cNvSpPr/>
      </dsp:nvSpPr>
      <dsp:spPr>
        <a:xfrm>
          <a:off x="5590907" y="1937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TB screen savers. </a:t>
          </a:r>
          <a:endParaRPr lang="en-US" sz="2400" kern="1200"/>
        </a:p>
      </dsp:txBody>
      <dsp:txXfrm>
        <a:off x="5590907" y="193789"/>
        <a:ext cx="2539866" cy="1523919"/>
      </dsp:txXfrm>
    </dsp:sp>
    <dsp:sp modelId="{F6B01C52-CD95-7E47-AB08-8C8A85224D83}">
      <dsp:nvSpPr>
        <dsp:cNvPr id="0" name=""/>
        <dsp:cNvSpPr/>
      </dsp:nvSpPr>
      <dsp:spPr>
        <a:xfrm>
          <a:off x="8384760" y="1937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Radio. </a:t>
          </a:r>
          <a:endParaRPr lang="en-US" sz="2400" kern="1200"/>
        </a:p>
      </dsp:txBody>
      <dsp:txXfrm>
        <a:off x="8384760" y="193789"/>
        <a:ext cx="2539866" cy="1523919"/>
      </dsp:txXfrm>
    </dsp:sp>
    <dsp:sp modelId="{1EFBE7A0-3042-9042-888B-D25627D89C31}">
      <dsp:nvSpPr>
        <dsp:cNvPr id="0" name=""/>
        <dsp:cNvSpPr/>
      </dsp:nvSpPr>
      <dsp:spPr>
        <a:xfrm>
          <a:off x="1400128" y="19716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Local TV. </a:t>
          </a:r>
          <a:endParaRPr lang="en-US" sz="2400" kern="1200"/>
        </a:p>
      </dsp:txBody>
      <dsp:txXfrm>
        <a:off x="1400128" y="1971695"/>
        <a:ext cx="2539866" cy="1523919"/>
      </dsp:txXfrm>
    </dsp:sp>
    <dsp:sp modelId="{2A26BEB2-3325-2743-8759-CB671E280B46}">
      <dsp:nvSpPr>
        <dsp:cNvPr id="0" name=""/>
        <dsp:cNvSpPr/>
      </dsp:nvSpPr>
      <dsp:spPr>
        <a:xfrm>
          <a:off x="4193981" y="19716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Monitoring therapy through video enabled electronic device. </a:t>
          </a:r>
          <a:endParaRPr lang="en-US" sz="2400" kern="1200"/>
        </a:p>
      </dsp:txBody>
      <dsp:txXfrm>
        <a:off x="4193981" y="1971695"/>
        <a:ext cx="2539866" cy="1523919"/>
      </dsp:txXfrm>
    </dsp:sp>
    <dsp:sp modelId="{AE4E2A3E-DDE9-044D-8F7D-6FC682D691A7}">
      <dsp:nvSpPr>
        <dsp:cNvPr id="0" name=""/>
        <dsp:cNvSpPr/>
      </dsp:nvSpPr>
      <dsp:spPr>
        <a:xfrm>
          <a:off x="6987834" y="19716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Back through DN tech (</a:t>
          </a:r>
          <a:r>
            <a:rPr lang="en-GB" sz="2400" kern="1200" dirty="0" err="1"/>
            <a:t>Opennewham</a:t>
          </a:r>
          <a:r>
            <a:rPr lang="en-GB" sz="2400" kern="1200" dirty="0"/>
            <a:t>, 2023). </a:t>
          </a:r>
          <a:endParaRPr lang="en-US" sz="2400" kern="1200" dirty="0"/>
        </a:p>
      </dsp:txBody>
      <dsp:txXfrm>
        <a:off x="6987834" y="1971695"/>
        <a:ext cx="2539866" cy="15239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A90301-D219-BF46-85D6-73DA0860DEF4}">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4D147-0191-F44B-A463-0CC74441E813}">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just" defTabSz="1511300">
            <a:lnSpc>
              <a:spcPct val="90000"/>
            </a:lnSpc>
            <a:spcBef>
              <a:spcPct val="0"/>
            </a:spcBef>
            <a:spcAft>
              <a:spcPct val="35000"/>
            </a:spcAft>
            <a:buNone/>
          </a:pPr>
          <a:r>
            <a:rPr lang="en-GB" sz="3400" kern="1200" dirty="0"/>
            <a:t>In this presentation, various issues in regard to TB within the borough of Newham has been recorded such as background, prevalence, mortality, possible causes, means of communication, legislation, existing tech and so on. </a:t>
          </a:r>
          <a:endParaRPr lang="en-US" sz="3400" kern="1200" dirty="0"/>
        </a:p>
      </dsp:txBody>
      <dsp:txXfrm>
        <a:off x="0" y="0"/>
        <a:ext cx="10515600" cy="2175669"/>
      </dsp:txXfrm>
    </dsp:sp>
    <dsp:sp modelId="{E826DCC1-4020-284B-9DEA-1EF991CB858E}">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1ECE27-E16D-3340-A1FD-D06FD20785EC}">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just" defTabSz="1511300">
            <a:lnSpc>
              <a:spcPct val="90000"/>
            </a:lnSpc>
            <a:spcBef>
              <a:spcPct val="0"/>
            </a:spcBef>
            <a:spcAft>
              <a:spcPct val="35000"/>
            </a:spcAft>
            <a:buNone/>
          </a:pPr>
          <a:r>
            <a:rPr lang="en-GB" sz="3400" kern="1200" dirty="0"/>
            <a:t>Through the justification analysis it has been understood TB is something that should not be ignored as well as it needs to addressed at early stage to tackle the community for potential threat. </a:t>
          </a:r>
          <a:endParaRPr lang="en-US" sz="3400" kern="1200" dirty="0"/>
        </a:p>
      </dsp:txBody>
      <dsp:txXfrm>
        <a:off x="0" y="2175669"/>
        <a:ext cx="10515600" cy="21756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885A7E-7BC4-0B47-AD67-2E404633DCA1}" type="datetimeFigureOut">
              <a:rPr lang="en-US" smtClean="0"/>
              <a:t>7/28/2023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01AE7A-566F-C741-AA94-F96293B11D6B}" type="slidenum">
              <a:rPr lang="en-US" smtClean="0"/>
              <a:t>‹#›</a:t>
            </a:fld>
            <a:endParaRPr lang="en-US"/>
          </a:p>
        </p:txBody>
      </p:sp>
    </p:spTree>
    <p:extLst>
      <p:ext uri="{BB962C8B-B14F-4D97-AF65-F5344CB8AC3E}">
        <p14:creationId xmlns:p14="http://schemas.microsoft.com/office/powerpoint/2010/main" val="917951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18E2657-3E74-F641-B0EE-739E9106E154}" type="datetimeFigureOut">
              <a:rPr lang="en-US" smtClean="0"/>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F18DFD-EEF8-4144-A2D2-E0E08D015C9E}" type="slidenum">
              <a:rPr lang="en-US" smtClean="0"/>
              <a:t>‹#›</a:t>
            </a:fld>
            <a:endParaRPr lang="en-US"/>
          </a:p>
        </p:txBody>
      </p:sp>
    </p:spTree>
    <p:extLst>
      <p:ext uri="{BB962C8B-B14F-4D97-AF65-F5344CB8AC3E}">
        <p14:creationId xmlns:p14="http://schemas.microsoft.com/office/powerpoint/2010/main" val="443077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8E2657-3E74-F641-B0EE-739E9106E154}" type="datetimeFigureOut">
              <a:rPr lang="en-US" smtClean="0"/>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F18DFD-EEF8-4144-A2D2-E0E08D015C9E}" type="slidenum">
              <a:rPr lang="en-US" smtClean="0"/>
              <a:t>‹#›</a:t>
            </a:fld>
            <a:endParaRPr lang="en-US"/>
          </a:p>
        </p:txBody>
      </p:sp>
    </p:spTree>
    <p:extLst>
      <p:ext uri="{BB962C8B-B14F-4D97-AF65-F5344CB8AC3E}">
        <p14:creationId xmlns:p14="http://schemas.microsoft.com/office/powerpoint/2010/main" val="1481973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8E2657-3E74-F641-B0EE-739E9106E154}" type="datetimeFigureOut">
              <a:rPr lang="en-US" smtClean="0"/>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F18DFD-EEF8-4144-A2D2-E0E08D015C9E}" type="slidenum">
              <a:rPr lang="en-US" smtClean="0"/>
              <a:t>‹#›</a:t>
            </a:fld>
            <a:endParaRPr lang="en-US"/>
          </a:p>
        </p:txBody>
      </p:sp>
    </p:spTree>
    <p:extLst>
      <p:ext uri="{BB962C8B-B14F-4D97-AF65-F5344CB8AC3E}">
        <p14:creationId xmlns:p14="http://schemas.microsoft.com/office/powerpoint/2010/main" val="1016890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18E2657-3E74-F641-B0EE-739E9106E154}" type="datetimeFigureOut">
              <a:rPr lang="en-US" smtClean="0"/>
              <a:t>7/28/2023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F18DFD-EEF8-4144-A2D2-E0E08D015C9E}" type="slidenum">
              <a:rPr lang="en-US" smtClean="0"/>
              <a:t>‹#›</a:t>
            </a:fld>
            <a:endParaRPr lang="en-US"/>
          </a:p>
        </p:txBody>
      </p:sp>
    </p:spTree>
    <p:extLst>
      <p:ext uri="{BB962C8B-B14F-4D97-AF65-F5344CB8AC3E}">
        <p14:creationId xmlns:p14="http://schemas.microsoft.com/office/powerpoint/2010/main" val="1197031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18E2657-3E74-F641-B0EE-739E9106E154}" type="datetimeFigureOut">
              <a:rPr lang="en-US" smtClean="0"/>
              <a:t>7/28/2023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F18DFD-EEF8-4144-A2D2-E0E08D015C9E}" type="slidenum">
              <a:rPr lang="en-US" smtClean="0"/>
              <a:t>‹#›</a:t>
            </a:fld>
            <a:endParaRPr lang="en-US"/>
          </a:p>
        </p:txBody>
      </p:sp>
    </p:spTree>
    <p:extLst>
      <p:ext uri="{BB962C8B-B14F-4D97-AF65-F5344CB8AC3E}">
        <p14:creationId xmlns:p14="http://schemas.microsoft.com/office/powerpoint/2010/main" val="874337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18E2657-3E74-F641-B0EE-739E9106E154}" type="datetimeFigureOut">
              <a:rPr lang="en-US" smtClean="0"/>
              <a:t>7/28/2023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F18DFD-EEF8-4144-A2D2-E0E08D015C9E}" type="slidenum">
              <a:rPr lang="en-US" smtClean="0"/>
              <a:t>‹#›</a:t>
            </a:fld>
            <a:endParaRPr lang="en-US"/>
          </a:p>
        </p:txBody>
      </p:sp>
    </p:spTree>
    <p:extLst>
      <p:ext uri="{BB962C8B-B14F-4D97-AF65-F5344CB8AC3E}">
        <p14:creationId xmlns:p14="http://schemas.microsoft.com/office/powerpoint/2010/main" val="1915199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8E2657-3E74-F641-B0EE-739E9106E154}" type="datetimeFigureOut">
              <a:rPr lang="en-US" smtClean="0"/>
              <a:t>7/28/2023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F18DFD-EEF8-4144-A2D2-E0E08D015C9E}" type="slidenum">
              <a:rPr lang="en-US" smtClean="0"/>
              <a:t>‹#›</a:t>
            </a:fld>
            <a:endParaRPr lang="en-US"/>
          </a:p>
        </p:txBody>
      </p:sp>
    </p:spTree>
    <p:extLst>
      <p:ext uri="{BB962C8B-B14F-4D97-AF65-F5344CB8AC3E}">
        <p14:creationId xmlns:p14="http://schemas.microsoft.com/office/powerpoint/2010/main" val="124552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8E2657-3E74-F641-B0EE-739E9106E154}" type="datetimeFigureOut">
              <a:rPr lang="en-US" smtClean="0"/>
              <a:t>7/28/2023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F18DFD-EEF8-4144-A2D2-E0E08D015C9E}" type="slidenum">
              <a:rPr lang="en-US" smtClean="0"/>
              <a:t>‹#›</a:t>
            </a:fld>
            <a:endParaRPr lang="en-US"/>
          </a:p>
        </p:txBody>
      </p:sp>
    </p:spTree>
    <p:extLst>
      <p:ext uri="{BB962C8B-B14F-4D97-AF65-F5344CB8AC3E}">
        <p14:creationId xmlns:p14="http://schemas.microsoft.com/office/powerpoint/2010/main" val="1709434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8E2657-3E74-F641-B0EE-739E9106E154}" type="datetimeFigureOut">
              <a:rPr lang="en-US" smtClean="0"/>
              <a:t>7/28/2023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F18DFD-EEF8-4144-A2D2-E0E08D015C9E}" type="slidenum">
              <a:rPr lang="en-US" smtClean="0"/>
              <a:t>‹#›</a:t>
            </a:fld>
            <a:endParaRPr lang="en-US"/>
          </a:p>
        </p:txBody>
      </p:sp>
    </p:spTree>
    <p:extLst>
      <p:ext uri="{BB962C8B-B14F-4D97-AF65-F5344CB8AC3E}">
        <p14:creationId xmlns:p14="http://schemas.microsoft.com/office/powerpoint/2010/main" val="1421916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8E2657-3E74-F641-B0EE-739E9106E154}" type="datetimeFigureOut">
              <a:rPr lang="en-US" smtClean="0"/>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F18DFD-EEF8-4144-A2D2-E0E08D015C9E}" type="slidenum">
              <a:rPr lang="en-US" smtClean="0"/>
              <a:t>‹#›</a:t>
            </a:fld>
            <a:endParaRPr lang="en-US"/>
          </a:p>
        </p:txBody>
      </p:sp>
    </p:spTree>
    <p:extLst>
      <p:ext uri="{BB962C8B-B14F-4D97-AF65-F5344CB8AC3E}">
        <p14:creationId xmlns:p14="http://schemas.microsoft.com/office/powerpoint/2010/main" val="944389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8E2657-3E74-F641-B0EE-739E9106E154}" type="datetimeFigureOut">
              <a:rPr lang="en-US" smtClean="0"/>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F18DFD-EEF8-4144-A2D2-E0E08D015C9E}" type="slidenum">
              <a:rPr lang="en-US" smtClean="0"/>
              <a:t>‹#›</a:t>
            </a:fld>
            <a:endParaRPr lang="en-US"/>
          </a:p>
        </p:txBody>
      </p:sp>
    </p:spTree>
    <p:extLst>
      <p:ext uri="{BB962C8B-B14F-4D97-AF65-F5344CB8AC3E}">
        <p14:creationId xmlns:p14="http://schemas.microsoft.com/office/powerpoint/2010/main" val="308876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8E2657-3E74-F641-B0EE-739E9106E154}" type="datetimeFigureOut">
              <a:rPr lang="en-US" smtClean="0"/>
              <a:t>7/28/2023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F18DFD-EEF8-4144-A2D2-E0E08D015C9E}" type="slidenum">
              <a:rPr lang="en-US" smtClean="0"/>
              <a:t>‹#›</a:t>
            </a:fld>
            <a:endParaRPr lang="en-US"/>
          </a:p>
        </p:txBody>
      </p:sp>
    </p:spTree>
    <p:extLst>
      <p:ext uri="{BB962C8B-B14F-4D97-AF65-F5344CB8AC3E}">
        <p14:creationId xmlns:p14="http://schemas.microsoft.com/office/powerpoint/2010/main" val="1303440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0" name="Rectangle 105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13808" y="3632758"/>
            <a:ext cx="4036334" cy="2387600"/>
          </a:xfrm>
        </p:spPr>
        <p:txBody>
          <a:bodyPr vert="horz" lIns="91440" tIns="45720" rIns="91440" bIns="45720" rtlCol="0" anchor="t">
            <a:normAutofit/>
          </a:bodyPr>
          <a:lstStyle/>
          <a:p>
            <a:r>
              <a:rPr lang="en-US" sz="3800" dirty="0"/>
              <a:t>Tackling Tuberculosis in Newham Borough </a:t>
            </a:r>
          </a:p>
        </p:txBody>
      </p:sp>
      <p:sp>
        <p:nvSpPr>
          <p:cNvPr id="3" name="Subtitle 2"/>
          <p:cNvSpPr>
            <a:spLocks noGrp="1"/>
          </p:cNvSpPr>
          <p:nvPr>
            <p:ph type="subTitle" idx="1"/>
          </p:nvPr>
        </p:nvSpPr>
        <p:spPr>
          <a:xfrm>
            <a:off x="1113809" y="953037"/>
            <a:ext cx="4036333" cy="2420784"/>
          </a:xfrm>
        </p:spPr>
        <p:txBody>
          <a:bodyPr vert="horz" lIns="91440" tIns="45720" rIns="91440" bIns="45720" rtlCol="0" anchor="b">
            <a:normAutofit/>
          </a:bodyPr>
          <a:lstStyle/>
          <a:p>
            <a:r>
              <a:rPr lang="en-US" sz="1600" b="1" dirty="0"/>
              <a:t>Course: BSc (Hons) Health and Social Care</a:t>
            </a:r>
          </a:p>
          <a:p>
            <a:r>
              <a:rPr lang="en-US" sz="1600" b="1" dirty="0"/>
              <a:t>Module: Community Care and Development (BMHP6022)</a:t>
            </a:r>
          </a:p>
          <a:p>
            <a:r>
              <a:rPr lang="en-US" sz="1600" b="1" dirty="0"/>
              <a:t>Student ID: 2014619</a:t>
            </a:r>
          </a:p>
          <a:p>
            <a:r>
              <a:rPr lang="en-US" sz="1600" b="1" dirty="0"/>
              <a:t>Student Name: Winnie </a:t>
            </a:r>
            <a:r>
              <a:rPr lang="en-US" sz="1600" b="1" dirty="0" err="1"/>
              <a:t>Nzaramba</a:t>
            </a:r>
            <a:endParaRPr lang="en-US" sz="1600" b="1" dirty="0"/>
          </a:p>
          <a:p>
            <a:r>
              <a:rPr lang="en-US" sz="1600" b="1" dirty="0"/>
              <a:t>Lecturer:  Dr. Laila  Surani</a:t>
            </a:r>
          </a:p>
          <a:p>
            <a:pPr indent="-228600" algn="l">
              <a:buFont typeface="Arial" panose="020B0604020202020204" pitchFamily="34" charset="0"/>
              <a:buChar char="•"/>
            </a:pPr>
            <a:endParaRPr lang="en-US" sz="1300" dirty="0"/>
          </a:p>
        </p:txBody>
      </p:sp>
      <p:grpSp>
        <p:nvGrpSpPr>
          <p:cNvPr id="1062" name="Group 106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063" name="Rectangle 106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4" name="Rectangle 106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5" name="Rectangle 106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7" name="Rectangle 106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aktor-Faktor Yang Berkaitan dengan Kejadian Tuberculosis di Sidoarjo ."/>
          <p:cNvPicPr>
            <a:picLocks noChangeAspect="1" noChangeArrowheads="1"/>
          </p:cNvPicPr>
          <p:nvPr/>
        </p:nvPicPr>
        <p:blipFill rotWithShape="1">
          <a:blip r:embed="rId2">
            <a:extLst>
              <a:ext uri="{28A0092B-C50C-407E-A947-70E740481C1C}">
                <a14:useLocalDpi xmlns:a14="http://schemas.microsoft.com/office/drawing/2010/main" val="0"/>
              </a:ext>
            </a:extLst>
          </a:blip>
          <a:srcRect l="40467" r="-1" b="-1"/>
          <a:stretch/>
        </p:blipFill>
        <p:spPr bwMode="auto">
          <a:xfrm>
            <a:off x="6253060" y="666728"/>
            <a:ext cx="4874864"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8178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US" sz="4100" b="1"/>
              <a:t>Introduction </a:t>
            </a:r>
          </a:p>
        </p:txBody>
      </p:sp>
      <p:cxnSp>
        <p:nvCxnSpPr>
          <p:cNvPr id="23" name="Straight Connector 22">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60" y="1648870"/>
            <a:ext cx="4702848" cy="3560260"/>
          </a:xfrm>
        </p:spPr>
        <p:txBody>
          <a:bodyPr anchor="ctr">
            <a:normAutofit fontScale="85000" lnSpcReduction="10000"/>
          </a:bodyPr>
          <a:lstStyle/>
          <a:p>
            <a:pPr marL="0" indent="0" algn="ctr">
              <a:lnSpc>
                <a:spcPct val="120000"/>
              </a:lnSpc>
              <a:buNone/>
            </a:pPr>
            <a:r>
              <a:rPr lang="en-GB" sz="1700" dirty="0"/>
              <a:t>Definition: Tuberculosis (TB) is a sort of infection that usually impacts the lungs (Rahman et al, 2021). </a:t>
            </a:r>
          </a:p>
          <a:p>
            <a:pPr marL="0" indent="0" algn="ctr">
              <a:lnSpc>
                <a:spcPct val="120000"/>
              </a:lnSpc>
              <a:buNone/>
            </a:pPr>
            <a:endParaRPr lang="en-GB" sz="1700" dirty="0"/>
          </a:p>
          <a:p>
            <a:pPr marL="0" indent="0" algn="ctr">
              <a:lnSpc>
                <a:spcPct val="120000"/>
              </a:lnSpc>
              <a:buNone/>
            </a:pPr>
            <a:r>
              <a:rPr lang="en-GB" sz="1700" dirty="0"/>
              <a:t>It can be treated with antibiotics and risk can be mitigated through vaccination. If it is not treated then it can be a serious health issue (Rahman et al, 2021). </a:t>
            </a:r>
          </a:p>
          <a:p>
            <a:pPr marL="0" indent="0" algn="ctr">
              <a:lnSpc>
                <a:spcPct val="120000"/>
              </a:lnSpc>
              <a:buNone/>
            </a:pPr>
            <a:endParaRPr lang="en-GB" sz="1700" dirty="0"/>
          </a:p>
          <a:p>
            <a:pPr marL="0" indent="0" algn="ctr">
              <a:lnSpc>
                <a:spcPct val="120000"/>
              </a:lnSpc>
              <a:buNone/>
            </a:pPr>
            <a:r>
              <a:rPr lang="en-GB" sz="1700" dirty="0"/>
              <a:t>Hence, as per the requirement, health and social care needs within an existing community in the UK are chosen which is “Tackling Tuberculosis” choosing a UK community “Newham”. Thus, the chosen topic for this presentation is “Tackling Tuberculosis in Newham Borough”. </a:t>
            </a:r>
            <a:endParaRPr lang="en-US" sz="1700" dirty="0"/>
          </a:p>
          <a:p>
            <a:endParaRPr lang="en-US" sz="1500" dirty="0"/>
          </a:p>
        </p:txBody>
      </p:sp>
    </p:spTree>
    <p:extLst>
      <p:ext uri="{BB962C8B-B14F-4D97-AF65-F5344CB8AC3E}">
        <p14:creationId xmlns:p14="http://schemas.microsoft.com/office/powerpoint/2010/main" val="1962558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3100" b="1"/>
              <a:t>Prevalence , morbidity and mortality rates in Newham  </a:t>
            </a:r>
            <a:endParaRPr lang="en-US" sz="3100" b="1"/>
          </a:p>
        </p:txBody>
      </p:sp>
      <p:grpSp>
        <p:nvGrpSpPr>
          <p:cNvPr id="24" name="Group 2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5" name="Rectangle 2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anchor="ctr">
            <a:normAutofit fontScale="92500" lnSpcReduction="10000"/>
          </a:bodyPr>
          <a:lstStyle/>
          <a:p>
            <a:endParaRPr lang="en-US" sz="2000" dirty="0"/>
          </a:p>
          <a:p>
            <a:pPr algn="just"/>
            <a:r>
              <a:rPr lang="en-US" sz="2000" dirty="0"/>
              <a:t>TB in Newham: Newham in East London has the highest TB rate where the rate is 75.1 per 100,000 population compared to the national average of 10.5% (</a:t>
            </a:r>
            <a:r>
              <a:rPr lang="en-US" sz="2000" dirty="0" err="1"/>
              <a:t>Healthwatch</a:t>
            </a:r>
            <a:r>
              <a:rPr lang="en-US" sz="2000" dirty="0"/>
              <a:t>, 2023).</a:t>
            </a:r>
          </a:p>
          <a:p>
            <a:pPr algn="just"/>
            <a:r>
              <a:rPr lang="en-US" sz="2000" dirty="0"/>
              <a:t>The treatment completion rate within the borough is 1 in 10 patients (</a:t>
            </a:r>
            <a:r>
              <a:rPr lang="en-US" sz="2000" dirty="0" err="1"/>
              <a:t>Opennewham</a:t>
            </a:r>
            <a:r>
              <a:rPr lang="en-US" sz="2000" dirty="0"/>
              <a:t>, 2023). </a:t>
            </a:r>
          </a:p>
          <a:p>
            <a:pPr algn="just"/>
            <a:r>
              <a:rPr lang="en-US" sz="2000" dirty="0"/>
              <a:t>Last year 366 cases has been recorded where 313 people were diagnosed (</a:t>
            </a:r>
            <a:r>
              <a:rPr lang="en-US" sz="2000" dirty="0" err="1"/>
              <a:t>Newham.gov.uk</a:t>
            </a:r>
            <a:r>
              <a:rPr lang="en-US" sz="2000" dirty="0"/>
              <a:t>, 2023). </a:t>
            </a:r>
          </a:p>
          <a:p>
            <a:pPr algn="just"/>
            <a:r>
              <a:rPr lang="en-US" sz="2000" dirty="0"/>
              <a:t>15.1% death rate has been recorded in 2021 (</a:t>
            </a:r>
            <a:r>
              <a:rPr lang="en-US" sz="2000" dirty="0" err="1"/>
              <a:t>Newham.gov.uk</a:t>
            </a:r>
            <a:r>
              <a:rPr lang="en-US" sz="2000" dirty="0"/>
              <a:t>, 2023).  </a:t>
            </a:r>
          </a:p>
          <a:p>
            <a:endParaRPr lang="en-US" sz="2000" dirty="0"/>
          </a:p>
        </p:txBody>
      </p:sp>
      <p:sp>
        <p:nvSpPr>
          <p:cNvPr id="30" name="Rectangle 2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9B9A4FC-1BCC-7364-3385-F5CECBEE0AE0}"/>
              </a:ext>
            </a:extLst>
          </p:cNvPr>
          <p:cNvPicPr>
            <a:picLocks noChangeAspect="1"/>
          </p:cNvPicPr>
          <p:nvPr/>
        </p:nvPicPr>
        <p:blipFill rotWithShape="1">
          <a:blip r:embed="rId2"/>
          <a:srcRect l="133" r="19767"/>
          <a:stretch/>
        </p:blipFill>
        <p:spPr>
          <a:xfrm>
            <a:off x="5977788" y="799352"/>
            <a:ext cx="5425410" cy="5259296"/>
          </a:xfrm>
          <a:prstGeom prst="rect">
            <a:avLst/>
          </a:prstGeom>
        </p:spPr>
      </p:pic>
    </p:spTree>
    <p:extLst>
      <p:ext uri="{BB962C8B-B14F-4D97-AF65-F5344CB8AC3E}">
        <p14:creationId xmlns:p14="http://schemas.microsoft.com/office/powerpoint/2010/main" val="1847720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840" y="1010570"/>
            <a:ext cx="4544762" cy="1401183"/>
          </a:xfrm>
        </p:spPr>
        <p:txBody>
          <a:bodyPr anchor="t">
            <a:normAutofit/>
          </a:bodyPr>
          <a:lstStyle/>
          <a:p>
            <a:r>
              <a:rPr lang="en-US" sz="3200" b="1"/>
              <a:t>Newham Overview </a:t>
            </a:r>
            <a:br>
              <a:rPr lang="en-US" sz="3200" b="1"/>
            </a:br>
            <a:endParaRPr lang="en-US" sz="3200" b="1"/>
          </a:p>
        </p:txBody>
      </p:sp>
      <p:cxnSp>
        <p:nvCxnSpPr>
          <p:cNvPr id="26" name="Straight Connector 2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0C16B26F-2315-6D25-2B2F-69666D212E1D}"/>
              </a:ext>
            </a:extLst>
          </p:cNvPr>
          <p:cNvPicPr>
            <a:picLocks noChangeAspect="1"/>
          </p:cNvPicPr>
          <p:nvPr/>
        </p:nvPicPr>
        <p:blipFill rotWithShape="1">
          <a:blip r:embed="rId2"/>
          <a:srcRect t="5552" b="10178"/>
          <a:stretch/>
        </p:blipFill>
        <p:spPr>
          <a:xfrm>
            <a:off x="6082748" y="1929562"/>
            <a:ext cx="5334160" cy="3000476"/>
          </a:xfrm>
          <a:prstGeom prst="rect">
            <a:avLst/>
          </a:prstGeom>
        </p:spPr>
      </p:pic>
      <p:graphicFrame>
        <p:nvGraphicFramePr>
          <p:cNvPr id="16" name="Content Placeholder 2">
            <a:extLst>
              <a:ext uri="{FF2B5EF4-FFF2-40B4-BE49-F238E27FC236}">
                <a16:creationId xmlns:a16="http://schemas.microsoft.com/office/drawing/2014/main" id="{2B5F29A4-7E5B-F5B9-F4DE-3DE660251B52}"/>
              </a:ext>
            </a:extLst>
          </p:cNvPr>
          <p:cNvGraphicFramePr>
            <a:graphicFrameLocks noGrp="1"/>
          </p:cNvGraphicFramePr>
          <p:nvPr>
            <p:ph idx="1"/>
            <p:extLst>
              <p:ext uri="{D42A27DB-BD31-4B8C-83A1-F6EECF244321}">
                <p14:modId xmlns:p14="http://schemas.microsoft.com/office/powerpoint/2010/main" val="1425820278"/>
              </p:ext>
            </p:extLst>
          </p:nvPr>
        </p:nvGraphicFramePr>
        <p:xfrm>
          <a:off x="761840" y="1550694"/>
          <a:ext cx="4544762" cy="3602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0826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en-US" b="1" dirty="0">
                <a:solidFill>
                  <a:srgbClr val="FFFFFF"/>
                </a:solidFill>
              </a:rPr>
              <a:t> </a:t>
            </a:r>
            <a:br>
              <a:rPr lang="en-US" b="1" dirty="0">
                <a:solidFill>
                  <a:srgbClr val="FFFFFF"/>
                </a:solidFill>
              </a:rPr>
            </a:br>
            <a:r>
              <a:rPr lang="en-US" b="1" dirty="0">
                <a:solidFill>
                  <a:srgbClr val="FFFFFF"/>
                </a:solidFill>
              </a:rPr>
              <a:t>Possible Causes of tuberculosis</a:t>
            </a:r>
          </a:p>
        </p:txBody>
      </p:sp>
      <p:sp>
        <p:nvSpPr>
          <p:cNvPr id="23" name="Arc 2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5" name="Oval 2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7" name="Content Placeholder 2">
            <a:extLst>
              <a:ext uri="{FF2B5EF4-FFF2-40B4-BE49-F238E27FC236}">
                <a16:creationId xmlns:a16="http://schemas.microsoft.com/office/drawing/2014/main" id="{30959B6B-3BDC-ACC1-DD9D-5CCF3A269B92}"/>
              </a:ext>
            </a:extLst>
          </p:cNvPr>
          <p:cNvGraphicFramePr>
            <a:graphicFrameLocks noGrp="1"/>
          </p:cNvGraphicFramePr>
          <p:nvPr>
            <p:ph idx="1"/>
            <p:extLst>
              <p:ext uri="{D42A27DB-BD31-4B8C-83A1-F6EECF244321}">
                <p14:modId xmlns:p14="http://schemas.microsoft.com/office/powerpoint/2010/main" val="1774642189"/>
              </p:ext>
            </p:extLst>
          </p:nvPr>
        </p:nvGraphicFramePr>
        <p:xfrm>
          <a:off x="5370153" y="1526033"/>
          <a:ext cx="5536397" cy="3935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5400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640080" y="1243013"/>
            <a:ext cx="3855720" cy="4371974"/>
          </a:xfrm>
        </p:spPr>
        <p:txBody>
          <a:bodyPr>
            <a:normAutofit/>
          </a:bodyPr>
          <a:lstStyle/>
          <a:p>
            <a:r>
              <a:rPr lang="en-US" sz="3600" b="1" dirty="0">
                <a:solidFill>
                  <a:schemeClr val="tx2"/>
                </a:solidFill>
              </a:rPr>
              <a:t>Means of communication by health and social care (internal) </a:t>
            </a:r>
          </a:p>
        </p:txBody>
      </p:sp>
      <p:graphicFrame>
        <p:nvGraphicFramePr>
          <p:cNvPr id="18" name="Content Placeholder 2">
            <a:extLst>
              <a:ext uri="{FF2B5EF4-FFF2-40B4-BE49-F238E27FC236}">
                <a16:creationId xmlns:a16="http://schemas.microsoft.com/office/drawing/2014/main" id="{EAD83671-D8AD-60E4-843E-5815562AD03B}"/>
              </a:ext>
            </a:extLst>
          </p:cNvPr>
          <p:cNvGraphicFramePr>
            <a:graphicFrameLocks noGrp="1"/>
          </p:cNvGraphicFramePr>
          <p:nvPr>
            <p:ph idx="1"/>
            <p:extLst>
              <p:ext uri="{D42A27DB-BD31-4B8C-83A1-F6EECF244321}">
                <p14:modId xmlns:p14="http://schemas.microsoft.com/office/powerpoint/2010/main" val="1616737564"/>
              </p:ext>
            </p:extLst>
          </p:nvPr>
        </p:nvGraphicFramePr>
        <p:xfrm>
          <a:off x="6172200" y="804672"/>
          <a:ext cx="5221224" cy="5230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0969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US" sz="3400" b="1">
                <a:solidFill>
                  <a:srgbClr val="FFFFFF"/>
                </a:solidFill>
              </a:rPr>
              <a:t>Means of communication by health and social care (external) </a:t>
            </a:r>
            <a:br>
              <a:rPr lang="en-US" sz="3400" b="1">
                <a:solidFill>
                  <a:srgbClr val="FFFFFF"/>
                </a:solidFill>
              </a:rPr>
            </a:br>
            <a:endParaRPr lang="en-US" sz="3400" b="1">
              <a:solidFill>
                <a:srgbClr val="FFFFFF"/>
              </a:solidFill>
            </a:endParaRPr>
          </a:p>
        </p:txBody>
      </p:sp>
      <p:graphicFrame>
        <p:nvGraphicFramePr>
          <p:cNvPr id="5" name="Content Placeholder 2">
            <a:extLst>
              <a:ext uri="{FF2B5EF4-FFF2-40B4-BE49-F238E27FC236}">
                <a16:creationId xmlns:a16="http://schemas.microsoft.com/office/drawing/2014/main" id="{0B627A01-FB4A-A719-3EF6-470156588D9B}"/>
              </a:ext>
            </a:extLst>
          </p:cNvPr>
          <p:cNvGraphicFramePr>
            <a:graphicFrameLocks noGrp="1"/>
          </p:cNvGraphicFramePr>
          <p:nvPr>
            <p:ph idx="1"/>
            <p:extLst>
              <p:ext uri="{D42A27DB-BD31-4B8C-83A1-F6EECF244321}">
                <p14:modId xmlns:p14="http://schemas.microsoft.com/office/powerpoint/2010/main" val="128618845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9070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6BECC94-4259-DABB-7E6D-FDBC915DD0D5}"/>
              </a:ext>
            </a:extLst>
          </p:cNvPr>
          <p:cNvPicPr>
            <a:picLocks noChangeAspect="1"/>
          </p:cNvPicPr>
          <p:nvPr/>
        </p:nvPicPr>
        <p:blipFill rotWithShape="1">
          <a:blip r:embed="rId2">
            <a:alphaModFix amt="35000"/>
          </a:blip>
          <a:srcRect t="16045"/>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US" b="1" dirty="0">
                <a:solidFill>
                  <a:srgbClr val="FFFFFF"/>
                </a:solidFill>
              </a:rPr>
              <a:t>Legislation</a:t>
            </a:r>
            <a:r>
              <a:rPr lang="en-US" b="1" dirty="0">
                <a:solidFill>
                  <a:srgbClr val="FFFFFF"/>
                </a:solidFill>
                <a:effectLst/>
              </a:rPr>
              <a:t> </a:t>
            </a:r>
            <a:endParaRPr lang="en-US" b="1" dirty="0">
              <a:solidFill>
                <a:srgbClr val="FFFFFF"/>
              </a:solidFill>
            </a:endParaRPr>
          </a:p>
        </p:txBody>
      </p:sp>
      <p:graphicFrame>
        <p:nvGraphicFramePr>
          <p:cNvPr id="5" name="Content Placeholder 2">
            <a:extLst>
              <a:ext uri="{FF2B5EF4-FFF2-40B4-BE49-F238E27FC236}">
                <a16:creationId xmlns:a16="http://schemas.microsoft.com/office/drawing/2014/main" id="{18C6943C-F0C3-AA9B-14F5-8DC16828944E}"/>
              </a:ext>
            </a:extLst>
          </p:cNvPr>
          <p:cNvGraphicFramePr>
            <a:graphicFrameLocks noGrp="1"/>
          </p:cNvGraphicFramePr>
          <p:nvPr>
            <p:ph idx="1"/>
            <p:extLst>
              <p:ext uri="{D42A27DB-BD31-4B8C-83A1-F6EECF244321}">
                <p14:modId xmlns:p14="http://schemas.microsoft.com/office/powerpoint/2010/main" val="20423281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661320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F60FD1-EBBF-E81E-62FA-3F444E980E60}"/>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Existing technologies used in the community </a:t>
            </a:r>
          </a:p>
        </p:txBody>
      </p:sp>
      <p:graphicFrame>
        <p:nvGraphicFramePr>
          <p:cNvPr id="5" name="Content Placeholder 2">
            <a:extLst>
              <a:ext uri="{FF2B5EF4-FFF2-40B4-BE49-F238E27FC236}">
                <a16:creationId xmlns:a16="http://schemas.microsoft.com/office/drawing/2014/main" id="{C23BDDCB-BB6C-D51F-8A36-00D7536AC0D5}"/>
              </a:ext>
            </a:extLst>
          </p:cNvPr>
          <p:cNvGraphicFramePr>
            <a:graphicFrameLocks noGrp="1"/>
          </p:cNvGraphicFramePr>
          <p:nvPr>
            <p:ph idx="1"/>
            <p:extLst>
              <p:ext uri="{D42A27DB-BD31-4B8C-83A1-F6EECF244321}">
                <p14:modId xmlns:p14="http://schemas.microsoft.com/office/powerpoint/2010/main" val="58337999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8261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8C37-0070-A5CB-67B9-EAC96B404DFE}"/>
              </a:ext>
            </a:extLst>
          </p:cNvPr>
          <p:cNvSpPr>
            <a:spLocks noGrp="1"/>
          </p:cNvSpPr>
          <p:nvPr>
            <p:ph type="title"/>
          </p:nvPr>
        </p:nvSpPr>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576A10B4-9BB6-D9AC-0B6D-5B7DE4326740}"/>
              </a:ext>
            </a:extLst>
          </p:cNvPr>
          <p:cNvGraphicFramePr>
            <a:graphicFrameLocks noGrp="1"/>
          </p:cNvGraphicFramePr>
          <p:nvPr>
            <p:ph idx="1"/>
            <p:extLst>
              <p:ext uri="{D42A27DB-BD31-4B8C-83A1-F6EECF244321}">
                <p14:modId xmlns:p14="http://schemas.microsoft.com/office/powerpoint/2010/main" val="12784453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7030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43D5A-5826-716D-13A0-9D4BC1FC52E2}"/>
              </a:ext>
            </a:extLst>
          </p:cNvPr>
          <p:cNvSpPr>
            <a:spLocks noGrp="1"/>
          </p:cNvSpPr>
          <p:nvPr>
            <p:ph type="title"/>
          </p:nvPr>
        </p:nvSpPr>
        <p:spPr>
          <a:xfrm>
            <a:off x="1524000" y="1293338"/>
            <a:ext cx="9144000" cy="3274592"/>
          </a:xfrm>
        </p:spPr>
        <p:txBody>
          <a:bodyPr vert="horz" lIns="91440" tIns="45720" rIns="91440" bIns="45720" rtlCol="0" anchor="ctr">
            <a:normAutofit fontScale="90000"/>
          </a:bodyPr>
          <a:lstStyle/>
          <a:p>
            <a:pPr algn="ctr"/>
            <a:r>
              <a:rPr lang="en-US" sz="2700" kern="1200" dirty="0">
                <a:solidFill>
                  <a:schemeClr val="tx1"/>
                </a:solidFill>
                <a:latin typeface="+mj-lt"/>
                <a:ea typeface="+mj-ea"/>
                <a:cs typeface="+mj-cs"/>
              </a:rPr>
              <a:t>Recommendations</a:t>
            </a:r>
            <a:br>
              <a:rPr lang="en-US" sz="2700" kern="1200" dirty="0">
                <a:solidFill>
                  <a:schemeClr val="tx1"/>
                </a:solidFill>
                <a:latin typeface="+mj-lt"/>
                <a:ea typeface="+mj-ea"/>
                <a:cs typeface="+mj-cs"/>
              </a:rPr>
            </a:br>
            <a:br>
              <a:rPr lang="en-US" sz="2700" kern="1200" dirty="0">
                <a:solidFill>
                  <a:schemeClr val="tx1"/>
                </a:solidFill>
                <a:latin typeface="+mj-lt"/>
                <a:ea typeface="+mj-ea"/>
                <a:cs typeface="+mj-cs"/>
              </a:rPr>
            </a:br>
            <a:r>
              <a:rPr lang="en-US" sz="2700" kern="1200" dirty="0">
                <a:solidFill>
                  <a:schemeClr val="tx1"/>
                </a:solidFill>
                <a:latin typeface="+mj-lt"/>
                <a:ea typeface="+mj-ea"/>
                <a:cs typeface="+mj-cs"/>
              </a:rPr>
              <a:t>- Targeted TB awareness at schools, faith groups, homeless shelters, and community centers.</a:t>
            </a:r>
            <a:br>
              <a:rPr lang="en-US" sz="2700" kern="1200" dirty="0">
                <a:solidFill>
                  <a:schemeClr val="tx1"/>
                </a:solidFill>
                <a:latin typeface="+mj-lt"/>
                <a:ea typeface="+mj-ea"/>
                <a:cs typeface="+mj-cs"/>
              </a:rPr>
            </a:br>
            <a:r>
              <a:rPr lang="en-US" sz="2700" kern="1200" dirty="0">
                <a:solidFill>
                  <a:schemeClr val="tx1"/>
                </a:solidFill>
                <a:latin typeface="+mj-lt"/>
                <a:ea typeface="+mj-ea"/>
                <a:cs typeface="+mj-cs"/>
              </a:rPr>
              <a:t> </a:t>
            </a:r>
            <a:br>
              <a:rPr lang="en-US" sz="2700" kern="1200" dirty="0">
                <a:solidFill>
                  <a:schemeClr val="tx1"/>
                </a:solidFill>
                <a:latin typeface="+mj-lt"/>
                <a:ea typeface="+mj-ea"/>
                <a:cs typeface="+mj-cs"/>
              </a:rPr>
            </a:br>
            <a:r>
              <a:rPr lang="en-US" sz="2700" kern="1200" dirty="0">
                <a:solidFill>
                  <a:schemeClr val="tx1"/>
                </a:solidFill>
                <a:latin typeface="+mj-lt"/>
                <a:ea typeface="+mj-ea"/>
                <a:cs typeface="+mj-cs"/>
              </a:rPr>
              <a:t>- Reduce the language barriers. </a:t>
            </a:r>
            <a:br>
              <a:rPr lang="en-US" sz="2700" kern="1200" dirty="0">
                <a:solidFill>
                  <a:schemeClr val="tx1"/>
                </a:solidFill>
                <a:latin typeface="+mj-lt"/>
                <a:ea typeface="+mj-ea"/>
                <a:cs typeface="+mj-cs"/>
              </a:rPr>
            </a:br>
            <a:br>
              <a:rPr lang="en-US" sz="2700" kern="1200" dirty="0">
                <a:solidFill>
                  <a:schemeClr val="tx1"/>
                </a:solidFill>
                <a:latin typeface="+mj-lt"/>
                <a:ea typeface="+mj-ea"/>
                <a:cs typeface="+mj-cs"/>
              </a:rPr>
            </a:br>
            <a:r>
              <a:rPr lang="en-US" sz="2700" kern="1200" dirty="0">
                <a:solidFill>
                  <a:schemeClr val="tx1"/>
                </a:solidFill>
                <a:latin typeface="+mj-lt"/>
                <a:ea typeface="+mj-ea"/>
                <a:cs typeface="+mj-cs"/>
              </a:rPr>
              <a:t>Improve access to healthcare such as walk in services. </a:t>
            </a:r>
            <a:br>
              <a:rPr lang="en-US" sz="2700" kern="1200" dirty="0">
                <a:solidFill>
                  <a:schemeClr val="tx1"/>
                </a:solidFill>
                <a:latin typeface="+mj-lt"/>
                <a:ea typeface="+mj-ea"/>
                <a:cs typeface="+mj-cs"/>
              </a:rPr>
            </a:br>
            <a:br>
              <a:rPr lang="en-US" sz="2700" kern="1200" dirty="0">
                <a:solidFill>
                  <a:schemeClr val="tx1"/>
                </a:solidFill>
                <a:latin typeface="+mj-lt"/>
                <a:ea typeface="+mj-ea"/>
                <a:cs typeface="+mj-cs"/>
              </a:rPr>
            </a:br>
            <a:r>
              <a:rPr lang="en-US" sz="2700" kern="1200" dirty="0">
                <a:solidFill>
                  <a:schemeClr val="tx1"/>
                </a:solidFill>
                <a:latin typeface="+mj-lt"/>
                <a:ea typeface="+mj-ea"/>
                <a:cs typeface="+mj-cs"/>
              </a:rPr>
              <a:t>- Financial support. </a:t>
            </a:r>
            <a:br>
              <a:rPr lang="en-US" sz="2700" kern="1200" dirty="0">
                <a:solidFill>
                  <a:schemeClr val="tx1"/>
                </a:solidFill>
                <a:latin typeface="+mj-lt"/>
                <a:ea typeface="+mj-ea"/>
                <a:cs typeface="+mj-cs"/>
              </a:rPr>
            </a:br>
            <a:br>
              <a:rPr lang="en-US" sz="2700" kern="1200" dirty="0">
                <a:solidFill>
                  <a:schemeClr val="tx1"/>
                </a:solidFill>
                <a:latin typeface="+mj-lt"/>
                <a:ea typeface="+mj-ea"/>
                <a:cs typeface="+mj-cs"/>
              </a:rPr>
            </a:br>
            <a:r>
              <a:rPr lang="en-US" sz="2700" kern="1200" dirty="0">
                <a:solidFill>
                  <a:schemeClr val="tx1"/>
                </a:solidFill>
                <a:latin typeface="+mj-lt"/>
                <a:ea typeface="+mj-ea"/>
                <a:cs typeface="+mj-cs"/>
              </a:rPr>
              <a:t> - Improved use of technology</a:t>
            </a:r>
            <a:r>
              <a:rPr lang="en-US" sz="2700" dirty="0"/>
              <a:t> (Stewart and Lynch, 2018). </a:t>
            </a:r>
            <a:br>
              <a:rPr lang="en-US" sz="1800" kern="1200" dirty="0">
                <a:solidFill>
                  <a:schemeClr val="tx1"/>
                </a:solidFill>
                <a:latin typeface="+mj-lt"/>
                <a:ea typeface="+mj-ea"/>
                <a:cs typeface="+mj-cs"/>
              </a:rPr>
            </a:br>
            <a:br>
              <a:rPr lang="en-US" sz="1800" kern="1200" dirty="0">
                <a:solidFill>
                  <a:schemeClr val="tx1"/>
                </a:solidFill>
                <a:latin typeface="+mj-lt"/>
                <a:ea typeface="+mj-ea"/>
                <a:cs typeface="+mj-cs"/>
              </a:rPr>
            </a:br>
            <a:endParaRPr lang="en-US" sz="18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62007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5631" y="1441938"/>
            <a:ext cx="7080738" cy="3974124"/>
          </a:xfrm>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US" sz="1400" dirty="0">
                <a:solidFill>
                  <a:schemeClr val="bg1">
                    <a:lumMod val="95000"/>
                    <a:lumOff val="5000"/>
                  </a:schemeClr>
                </a:solidFill>
              </a:rPr>
              <a:t>References</a:t>
            </a:r>
            <a:br>
              <a:rPr lang="en-US" sz="1400" dirty="0">
                <a:solidFill>
                  <a:schemeClr val="bg1">
                    <a:lumMod val="95000"/>
                    <a:lumOff val="5000"/>
                  </a:schemeClr>
                </a:solidFill>
              </a:rPr>
            </a:br>
            <a:br>
              <a:rPr lang="en-US" sz="1400" dirty="0">
                <a:solidFill>
                  <a:schemeClr val="bg1">
                    <a:lumMod val="95000"/>
                    <a:lumOff val="5000"/>
                  </a:schemeClr>
                </a:solidFill>
              </a:rPr>
            </a:br>
            <a:r>
              <a:rPr lang="en-US" sz="1400" dirty="0">
                <a:solidFill>
                  <a:schemeClr val="bg1">
                    <a:lumMod val="95000"/>
                    <a:lumOff val="5000"/>
                  </a:schemeClr>
                </a:solidFill>
              </a:rPr>
              <a:t>Newham Recorder. (2023). Newham has highest TB rate in London. [online] Available at: https://</a:t>
            </a:r>
            <a:r>
              <a:rPr lang="en-US" sz="1400" dirty="0" err="1">
                <a:solidFill>
                  <a:schemeClr val="bg1">
                    <a:lumMod val="95000"/>
                    <a:lumOff val="5000"/>
                  </a:schemeClr>
                </a:solidFill>
              </a:rPr>
              <a:t>www.newhamrecorder.co.uk</a:t>
            </a:r>
            <a:r>
              <a:rPr lang="en-US" sz="1400" dirty="0">
                <a:solidFill>
                  <a:schemeClr val="bg1">
                    <a:lumMod val="95000"/>
                    <a:lumOff val="5000"/>
                  </a:schemeClr>
                </a:solidFill>
              </a:rPr>
              <a:t>/news/health/21451165.newham-highest-tb-rate-london/ [Accessed 25 Jul. 2023].</a:t>
            </a:r>
            <a:br>
              <a:rPr lang="en-US" sz="1400" dirty="0">
                <a:solidFill>
                  <a:schemeClr val="bg1">
                    <a:lumMod val="95000"/>
                    <a:lumOff val="5000"/>
                  </a:schemeClr>
                </a:solidFill>
              </a:rPr>
            </a:br>
            <a:br>
              <a:rPr lang="en-US" sz="1400" dirty="0">
                <a:solidFill>
                  <a:schemeClr val="bg1">
                    <a:lumMod val="95000"/>
                    <a:lumOff val="5000"/>
                  </a:schemeClr>
                </a:solidFill>
              </a:rPr>
            </a:br>
            <a:r>
              <a:rPr lang="en-US" sz="1400" dirty="0">
                <a:solidFill>
                  <a:schemeClr val="bg1">
                    <a:lumMod val="95000"/>
                    <a:lumOff val="5000"/>
                  </a:schemeClr>
                </a:solidFill>
              </a:rPr>
              <a:t>OPEN Newham. (2023). TB on the Rise Again. [online] Available at: https://</a:t>
            </a:r>
            <a:r>
              <a:rPr lang="en-US" sz="1400" dirty="0" err="1">
                <a:solidFill>
                  <a:schemeClr val="bg1">
                    <a:lumMod val="95000"/>
                    <a:lumOff val="5000"/>
                  </a:schemeClr>
                </a:solidFill>
              </a:rPr>
              <a:t>www.opennewham.co.uk</a:t>
            </a:r>
            <a:r>
              <a:rPr lang="en-US" sz="1400" dirty="0">
                <a:solidFill>
                  <a:schemeClr val="bg1">
                    <a:lumMod val="95000"/>
                    <a:lumOff val="5000"/>
                  </a:schemeClr>
                </a:solidFill>
              </a:rPr>
              <a:t>/</a:t>
            </a:r>
            <a:r>
              <a:rPr lang="en-US" sz="1400" dirty="0" err="1">
                <a:solidFill>
                  <a:schemeClr val="bg1">
                    <a:lumMod val="95000"/>
                    <a:lumOff val="5000"/>
                  </a:schemeClr>
                </a:solidFill>
              </a:rPr>
              <a:t>tb</a:t>
            </a:r>
            <a:r>
              <a:rPr lang="en-US" sz="1400" dirty="0">
                <a:solidFill>
                  <a:schemeClr val="bg1">
                    <a:lumMod val="95000"/>
                    <a:lumOff val="5000"/>
                  </a:schemeClr>
                </a:solidFill>
              </a:rPr>
              <a:t>-on-the-rise-again [Accessed 25 Jul. 2023]. </a:t>
            </a:r>
            <a:br>
              <a:rPr lang="en-US" sz="1400" dirty="0">
                <a:solidFill>
                  <a:schemeClr val="bg1">
                    <a:lumMod val="95000"/>
                    <a:lumOff val="5000"/>
                  </a:schemeClr>
                </a:solidFill>
              </a:rPr>
            </a:br>
            <a:br>
              <a:rPr lang="en-US" sz="1400" dirty="0">
                <a:solidFill>
                  <a:schemeClr val="bg1">
                    <a:lumMod val="95000"/>
                    <a:lumOff val="5000"/>
                  </a:schemeClr>
                </a:solidFill>
              </a:rPr>
            </a:br>
            <a:r>
              <a:rPr lang="en-US" sz="1400" dirty="0" err="1">
                <a:solidFill>
                  <a:schemeClr val="bg1">
                    <a:lumMod val="95000"/>
                    <a:lumOff val="5000"/>
                  </a:schemeClr>
                </a:solidFill>
              </a:rPr>
              <a:t>Healthwatch</a:t>
            </a:r>
            <a:r>
              <a:rPr lang="en-US" sz="1400" dirty="0">
                <a:solidFill>
                  <a:schemeClr val="bg1">
                    <a:lumMod val="95000"/>
                    <a:lumOff val="5000"/>
                  </a:schemeClr>
                </a:solidFill>
              </a:rPr>
              <a:t>. (2023). Subject: Tackling Tuberculosis (TB) in Newham. Available at: https://</a:t>
            </a:r>
            <a:r>
              <a:rPr lang="en-US" sz="1400" dirty="0" err="1">
                <a:solidFill>
                  <a:schemeClr val="bg1">
                    <a:lumMod val="95000"/>
                    <a:lumOff val="5000"/>
                  </a:schemeClr>
                </a:solidFill>
              </a:rPr>
              <a:t>www.healthwatchnewham.co.uk</a:t>
            </a:r>
            <a:r>
              <a:rPr lang="en-US" sz="1400" dirty="0">
                <a:solidFill>
                  <a:schemeClr val="bg1">
                    <a:lumMod val="95000"/>
                    <a:lumOff val="5000"/>
                  </a:schemeClr>
                </a:solidFill>
              </a:rPr>
              <a:t>/sites/</a:t>
            </a:r>
            <a:r>
              <a:rPr lang="en-US" sz="1400" dirty="0" err="1">
                <a:solidFill>
                  <a:schemeClr val="bg1">
                    <a:lumMod val="95000"/>
                    <a:lumOff val="5000"/>
                  </a:schemeClr>
                </a:solidFill>
              </a:rPr>
              <a:t>healthwatchnewham.co.uk</a:t>
            </a:r>
            <a:r>
              <a:rPr lang="en-US" sz="1400" dirty="0">
                <a:solidFill>
                  <a:schemeClr val="bg1">
                    <a:lumMod val="95000"/>
                    <a:lumOff val="5000"/>
                  </a:schemeClr>
                </a:solidFill>
              </a:rPr>
              <a:t>/files/</a:t>
            </a:r>
            <a:r>
              <a:rPr lang="en-US" sz="1400" dirty="0" err="1">
                <a:solidFill>
                  <a:schemeClr val="bg1">
                    <a:lumMod val="95000"/>
                    <a:lumOff val="5000"/>
                  </a:schemeClr>
                </a:solidFill>
              </a:rPr>
              <a:t>tb_report.pdf</a:t>
            </a:r>
            <a:r>
              <a:rPr lang="en-US" sz="1400" dirty="0">
                <a:solidFill>
                  <a:schemeClr val="bg1">
                    <a:lumMod val="95000"/>
                    <a:lumOff val="5000"/>
                  </a:schemeClr>
                </a:solidFill>
              </a:rPr>
              <a:t>. [Accessed 25 Jul. 2023]. </a:t>
            </a:r>
            <a:br>
              <a:rPr lang="en-US" sz="1400" dirty="0">
                <a:solidFill>
                  <a:schemeClr val="bg1">
                    <a:lumMod val="95000"/>
                    <a:lumOff val="5000"/>
                  </a:schemeClr>
                </a:solidFill>
              </a:rPr>
            </a:br>
            <a:br>
              <a:rPr lang="en-US" sz="1400" dirty="0">
                <a:solidFill>
                  <a:schemeClr val="bg1">
                    <a:lumMod val="95000"/>
                    <a:lumOff val="5000"/>
                  </a:schemeClr>
                </a:solidFill>
              </a:rPr>
            </a:br>
            <a:r>
              <a:rPr lang="en-US" sz="1400" dirty="0">
                <a:solidFill>
                  <a:schemeClr val="bg1">
                    <a:lumMod val="95000"/>
                    <a:lumOff val="5000"/>
                  </a:schemeClr>
                </a:solidFill>
              </a:rPr>
              <a:t>Stewart, J. and Lynch, Z. (2018). Environmental health and housing : issues for public health. London: Routledge, Taylor &amp; Francis Group.</a:t>
            </a:r>
            <a:br>
              <a:rPr lang="en-US" sz="1400" dirty="0">
                <a:solidFill>
                  <a:schemeClr val="bg1">
                    <a:lumMod val="95000"/>
                    <a:lumOff val="5000"/>
                  </a:schemeClr>
                </a:solidFill>
              </a:rPr>
            </a:br>
            <a:br>
              <a:rPr lang="en-US" sz="1400" dirty="0">
                <a:solidFill>
                  <a:schemeClr val="bg1">
                    <a:lumMod val="95000"/>
                    <a:lumOff val="5000"/>
                  </a:schemeClr>
                </a:solidFill>
              </a:rPr>
            </a:br>
            <a:r>
              <a:rPr lang="en-US" sz="1400" dirty="0">
                <a:solidFill>
                  <a:schemeClr val="bg1">
                    <a:lumMod val="95000"/>
                    <a:lumOff val="5000"/>
                  </a:schemeClr>
                </a:solidFill>
              </a:rPr>
              <a:t>Rahman, M.U., </a:t>
            </a:r>
            <a:r>
              <a:rPr lang="en-US" sz="1400" dirty="0" err="1">
                <a:solidFill>
                  <a:schemeClr val="bg1">
                    <a:lumMod val="95000"/>
                    <a:lumOff val="5000"/>
                  </a:schemeClr>
                </a:solidFill>
              </a:rPr>
              <a:t>Arfan</a:t>
            </a:r>
            <a:r>
              <a:rPr lang="en-US" sz="1400" dirty="0">
                <a:solidFill>
                  <a:schemeClr val="bg1">
                    <a:lumMod val="95000"/>
                    <a:lumOff val="5000"/>
                  </a:schemeClr>
                </a:solidFill>
              </a:rPr>
              <a:t>, M., Shah, Z., </a:t>
            </a:r>
            <a:r>
              <a:rPr lang="en-US" sz="1400" dirty="0" err="1">
                <a:solidFill>
                  <a:schemeClr val="bg1">
                    <a:lumMod val="95000"/>
                    <a:lumOff val="5000"/>
                  </a:schemeClr>
                </a:solidFill>
              </a:rPr>
              <a:t>Kumam</a:t>
            </a:r>
            <a:r>
              <a:rPr lang="en-US" sz="1400" dirty="0">
                <a:solidFill>
                  <a:schemeClr val="bg1">
                    <a:lumMod val="95000"/>
                    <a:lumOff val="5000"/>
                  </a:schemeClr>
                </a:solidFill>
              </a:rPr>
              <a:t>, P. and </a:t>
            </a:r>
            <a:r>
              <a:rPr lang="en-US" sz="1400" dirty="0" err="1">
                <a:solidFill>
                  <a:schemeClr val="bg1">
                    <a:lumMod val="95000"/>
                    <a:lumOff val="5000"/>
                  </a:schemeClr>
                </a:solidFill>
              </a:rPr>
              <a:t>Shutaywi</a:t>
            </a:r>
            <a:r>
              <a:rPr lang="en-US" sz="1400" dirty="0">
                <a:solidFill>
                  <a:schemeClr val="bg1">
                    <a:lumMod val="95000"/>
                    <a:lumOff val="5000"/>
                  </a:schemeClr>
                </a:solidFill>
              </a:rPr>
              <a:t>, M. (2021). Nonlinear fractional mathematical model of tuberculosis (TB) disease with incomplete treatment under </a:t>
            </a:r>
            <a:r>
              <a:rPr lang="en-US" sz="1400" dirty="0" err="1">
                <a:solidFill>
                  <a:schemeClr val="bg1">
                    <a:lumMod val="95000"/>
                    <a:lumOff val="5000"/>
                  </a:schemeClr>
                </a:solidFill>
              </a:rPr>
              <a:t>Atangana-Baleanu</a:t>
            </a:r>
            <a:r>
              <a:rPr lang="en-US" sz="1400" dirty="0">
                <a:solidFill>
                  <a:schemeClr val="bg1">
                    <a:lumMod val="95000"/>
                    <a:lumOff val="5000"/>
                  </a:schemeClr>
                </a:solidFill>
              </a:rPr>
              <a:t> derivative. Alexandria Engineering Journal, [online] 60(3), pp.2845–2856. </a:t>
            </a:r>
            <a:br>
              <a:rPr lang="en-US" sz="1400" dirty="0">
                <a:solidFill>
                  <a:schemeClr val="bg1">
                    <a:lumMod val="95000"/>
                    <a:lumOff val="5000"/>
                  </a:schemeClr>
                </a:solidFill>
              </a:rPr>
            </a:br>
            <a:br>
              <a:rPr lang="en-US" sz="1400" dirty="0">
                <a:solidFill>
                  <a:schemeClr val="bg1">
                    <a:lumMod val="95000"/>
                    <a:lumOff val="5000"/>
                  </a:schemeClr>
                </a:solidFill>
              </a:rPr>
            </a:br>
            <a:r>
              <a:rPr lang="en-US" sz="1400" dirty="0">
                <a:solidFill>
                  <a:schemeClr val="bg1">
                    <a:lumMod val="95000"/>
                    <a:lumOff val="5000"/>
                  </a:schemeClr>
                </a:solidFill>
              </a:rPr>
              <a:t>London Borough of Newham, N.D. (2023). </a:t>
            </a:r>
            <a:r>
              <a:rPr lang="en-US" sz="1400" i="1" dirty="0">
                <a:solidFill>
                  <a:schemeClr val="bg1">
                    <a:lumMod val="95000"/>
                    <a:lumOff val="5000"/>
                  </a:schemeClr>
                </a:solidFill>
              </a:rPr>
              <a:t>Home</a:t>
            </a:r>
            <a:r>
              <a:rPr lang="en-US" sz="1400" dirty="0">
                <a:solidFill>
                  <a:schemeClr val="bg1">
                    <a:lumMod val="95000"/>
                    <a:lumOff val="5000"/>
                  </a:schemeClr>
                </a:solidFill>
              </a:rPr>
              <a:t>. [online] </a:t>
            </a:r>
            <a:r>
              <a:rPr lang="en-US" sz="1400" dirty="0" err="1">
                <a:solidFill>
                  <a:schemeClr val="bg1">
                    <a:lumMod val="95000"/>
                    <a:lumOff val="5000"/>
                  </a:schemeClr>
                </a:solidFill>
              </a:rPr>
              <a:t>www.newham.gov.uk</a:t>
            </a:r>
            <a:r>
              <a:rPr lang="en-US" sz="1400" dirty="0">
                <a:solidFill>
                  <a:schemeClr val="bg1">
                    <a:lumMod val="95000"/>
                    <a:lumOff val="5000"/>
                  </a:schemeClr>
                </a:solidFill>
              </a:rPr>
              <a:t>. Available at: https://</a:t>
            </a:r>
            <a:r>
              <a:rPr lang="en-US" sz="1400" dirty="0" err="1">
                <a:solidFill>
                  <a:schemeClr val="bg1">
                    <a:lumMod val="95000"/>
                    <a:lumOff val="5000"/>
                  </a:schemeClr>
                </a:solidFill>
              </a:rPr>
              <a:t>www.newham.gov.uk</a:t>
            </a:r>
            <a:r>
              <a:rPr lang="en-US" sz="1400" dirty="0">
                <a:solidFill>
                  <a:schemeClr val="bg1">
                    <a:lumMod val="95000"/>
                    <a:lumOff val="5000"/>
                  </a:schemeClr>
                </a:solidFill>
              </a:rPr>
              <a:t>/. [Accessed 25 Jul. 2023]. </a:t>
            </a:r>
            <a:br>
              <a:rPr lang="en-US" sz="1400" dirty="0">
                <a:solidFill>
                  <a:schemeClr val="bg1">
                    <a:lumMod val="95000"/>
                    <a:lumOff val="5000"/>
                  </a:schemeClr>
                </a:solidFill>
              </a:rPr>
            </a:br>
            <a:br>
              <a:rPr lang="en-US" sz="1400" dirty="0">
                <a:solidFill>
                  <a:schemeClr val="bg1">
                    <a:lumMod val="95000"/>
                    <a:lumOff val="5000"/>
                  </a:schemeClr>
                </a:solidFill>
              </a:rPr>
            </a:br>
            <a:br>
              <a:rPr lang="en-US" sz="1400" dirty="0">
                <a:solidFill>
                  <a:schemeClr val="bg1">
                    <a:lumMod val="95000"/>
                    <a:lumOff val="5000"/>
                  </a:schemeClr>
                </a:solidFill>
              </a:rPr>
            </a:br>
            <a:endParaRPr lang="en-US" sz="1400" dirty="0">
              <a:solidFill>
                <a:schemeClr val="bg1">
                  <a:lumMod val="95000"/>
                  <a:lumOff val="5000"/>
                </a:schemeClr>
              </a:solidFill>
            </a:endParaRPr>
          </a:p>
        </p:txBody>
      </p:sp>
    </p:spTree>
    <p:extLst>
      <p:ext uri="{BB962C8B-B14F-4D97-AF65-F5344CB8AC3E}">
        <p14:creationId xmlns:p14="http://schemas.microsoft.com/office/powerpoint/2010/main" val="333220674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1056</Words>
  <Application>Microsoft Office PowerPoint</Application>
  <PresentationFormat>Widescreen</PresentationFormat>
  <Paragraphs>63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Tackling Tuberculosis in Newham Borough </vt:lpstr>
      <vt:lpstr>Introduction </vt:lpstr>
      <vt:lpstr>Prevalence , morbidity and mortality rates in Newham  </vt:lpstr>
      <vt:lpstr>Newham Overview  </vt:lpstr>
      <vt:lpstr>  Possible Causes of tuberculosis</vt:lpstr>
      <vt:lpstr>Means of communication by health and social care (internal) </vt:lpstr>
      <vt:lpstr>Means of communication by health and social care (external)  </vt:lpstr>
      <vt:lpstr>Legislation </vt:lpstr>
      <vt:lpstr>Existing technologies used in the community </vt:lpstr>
      <vt:lpstr>Conclusion</vt:lpstr>
      <vt:lpstr>Recommendations  - Targeted TB awareness at schools, faith groups, homeless shelters, and community centers.   - Reduce the language barriers.   Improve access to healthcare such as walk in services.   - Financial support.    - Improved use of technology (Stewart and Lynch, 2018).   </vt:lpstr>
      <vt:lpstr>References  Newham Recorder. (2023). Newham has highest TB rate in London. [online] Available at: https://www.newhamrecorder.co.uk/news/health/21451165.newham-highest-tb-rate-london/ [Accessed 25 Jul. 2023].  OPEN Newham. (2023). TB on the Rise Again. [online] Available at: https://www.opennewham.co.uk/tb-on-the-rise-again [Accessed 25 Jul. 2023].   Healthwatch. (2023). Subject: Tackling Tuberculosis (TB) in Newham. Available at: https://www.healthwatchnewham.co.uk/sites/healthwatchnewham.co.uk/files/tb_report.pdf. [Accessed 25 Jul. 2023].   Stewart, J. and Lynch, Z. (2018). Environmental health and housing : issues for public health. London: Routledge, Taylor &amp; Francis Group.  Rahman, M.U., Arfan, M., Shah, Z., Kumam, P. and Shutaywi, M. (2021). Nonlinear fractional mathematical model of tuberculosis (TB) disease with incomplete treatment under Atangana-Baleanu derivative. Alexandria Engineering Journal, [online] 60(3), pp.2845–2856.   London Borough of Newham, N.D. (2023). Home. [online] www.newham.gov.uk. Available at: https://www.newham.gov.uk/. [Accessed 25 Jul. 2023].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Tackling Tuberculosis in Newham Borough </dc:title>
  <dc:creator>Microsoft Office User</dc:creator>
  <cp:lastModifiedBy>shakillanansu@gmail.com</cp:lastModifiedBy>
  <cp:revision>24</cp:revision>
  <dcterms:created xsi:type="dcterms:W3CDTF">2023-07-24T22:36:08Z</dcterms:created>
  <dcterms:modified xsi:type="dcterms:W3CDTF">2023-07-28T12:21:40Z</dcterms:modified>
</cp:coreProperties>
</file>