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3"/>
  </p:notesMasterIdLst>
  <p:sldIdLst>
    <p:sldId id="4839" r:id="rId2"/>
    <p:sldId id="4773" r:id="rId3"/>
    <p:sldId id="4836" r:id="rId4"/>
    <p:sldId id="4776" r:id="rId5"/>
    <p:sldId id="4777" r:id="rId6"/>
    <p:sldId id="4840" r:id="rId7"/>
    <p:sldId id="4778" r:id="rId8"/>
    <p:sldId id="4841" r:id="rId9"/>
    <p:sldId id="4779" r:id="rId10"/>
    <p:sldId id="4784" r:id="rId11"/>
    <p:sldId id="483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530"/>
    <p:restoredTop sz="94689"/>
  </p:normalViewPr>
  <p:slideViewPr>
    <p:cSldViewPr snapToGrid="0" showGuides="1">
      <p:cViewPr varScale="1">
        <p:scale>
          <a:sx n="78" d="100"/>
          <a:sy n="78" d="100"/>
        </p:scale>
        <p:origin x="67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ata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ata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10" Type="http://schemas.openxmlformats.org/officeDocument/2006/relationships/image" Target="../media/image24.svg"/><Relationship Id="rId4" Type="http://schemas.openxmlformats.org/officeDocument/2006/relationships/image" Target="../media/image18.svg"/><Relationship Id="rId9" Type="http://schemas.openxmlformats.org/officeDocument/2006/relationships/image" Target="../media/image23.png"/></Relationships>
</file>

<file path=ppt/diagrams/_rels/drawing5.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svg"/><Relationship Id="rId1" Type="http://schemas.openxmlformats.org/officeDocument/2006/relationships/image" Target="../media/image27.png"/><Relationship Id="rId4" Type="http://schemas.openxmlformats.org/officeDocument/2006/relationships/image" Target="../media/image30.svg"/></Relationships>
</file>

<file path=ppt/diagrams/_rels/drawing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coloredtext_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bg1"/>
    </dgm:fillClrLst>
    <dgm:linClrLst meth="repeat">
      <a:schemeClr val="lt2">
        <a:alpha val="0"/>
      </a:schemeClr>
    </dgm:linClrLst>
    <dgm:effectClrLst/>
    <dgm:txLinClrLst/>
    <dgm:txFillClrLst meth="repeat">
      <a:schemeClr val="dk1"/>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dgm:fillClrLst>
    <dgm:linClrLst meth="repeat">
      <a:schemeClr val="lt2">
        <a:alpha val="0"/>
      </a:schemeClr>
    </dgm:linClrLst>
    <dgm:effectClrLst/>
    <dgm:txLinClrLst/>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dk2">
        <a:alpha val="0"/>
      </a:schemeClr>
    </dgm:fillClrLst>
    <dgm:linClrLst meth="repeat">
      <a:schemeClr val="dk2">
        <a:alpha val="0"/>
      </a:schemeClr>
    </dgm:linClrLst>
    <dgm:effectClrLst/>
    <dgm:txLinClrLst/>
    <dgm:txFillClrLst meth="repeat">
      <a:schemeClr val="dk2"/>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DB6295-3A0F-4323-95C8-D32EFDDB46DA}" type="doc">
      <dgm:prSet loTypeId="urn:microsoft.com/office/officeart/2018/5/layout/IconLeafLabelList" loCatId="icon" qsTypeId="urn:microsoft.com/office/officeart/2005/8/quickstyle/simple1" qsCatId="simple" csTypeId="urn:microsoft.com/office/officeart/2018/5/colors/Iconchunking_coloredtext_accent0_3" csCatId="mainScheme" phldr="1"/>
      <dgm:spPr/>
      <dgm:t>
        <a:bodyPr/>
        <a:lstStyle/>
        <a:p>
          <a:endParaRPr lang="en-US"/>
        </a:p>
      </dgm:t>
    </dgm:pt>
    <dgm:pt modelId="{CDAF5FCE-0508-43AA-945D-0FD14BD6C562}">
      <dgm:prSet/>
      <dgm:spPr/>
      <dgm:t>
        <a:bodyPr/>
        <a:lstStyle/>
        <a:p>
          <a:pPr>
            <a:lnSpc>
              <a:spcPct val="100000"/>
            </a:lnSpc>
            <a:defRPr cap="all"/>
          </a:pPr>
          <a:r>
            <a:rPr lang="en-GB" b="1">
              <a:latin typeface="+mj-lt"/>
            </a:rPr>
            <a:t>Student Name: Sharku Adarkwah</a:t>
          </a:r>
        </a:p>
        <a:p>
          <a:pPr>
            <a:lnSpc>
              <a:spcPct val="100000"/>
            </a:lnSpc>
            <a:defRPr cap="all"/>
          </a:pPr>
          <a:endParaRPr lang="en-GB" b="1">
            <a:latin typeface="+mj-lt"/>
          </a:endParaRPr>
        </a:p>
        <a:p>
          <a:pPr>
            <a:lnSpc>
              <a:spcPct val="100000"/>
            </a:lnSpc>
            <a:defRPr cap="all"/>
          </a:pPr>
          <a:r>
            <a:rPr lang="en-US" b="1">
              <a:effectLst/>
              <a:latin typeface="+mj-lt"/>
              <a:ea typeface="Times New Roman" panose="02020603050405020304" pitchFamily="18" charset="0"/>
            </a:rPr>
            <a:t>Student No: (2419438) </a:t>
          </a:r>
          <a:r>
            <a:rPr lang="en-GB" b="1">
              <a:latin typeface="+mj-lt"/>
            </a:rPr>
            <a:t> </a:t>
          </a:r>
          <a:endParaRPr lang="en-US">
            <a:latin typeface="+mj-lt"/>
          </a:endParaRPr>
        </a:p>
      </dgm:t>
    </dgm:pt>
    <dgm:pt modelId="{38965FD5-4FCA-4F78-A1A8-C38A444E3699}" type="parTrans" cxnId="{AD11CE89-3465-4B69-BDD8-2415FF6F0CBA}">
      <dgm:prSet/>
      <dgm:spPr/>
      <dgm:t>
        <a:bodyPr/>
        <a:lstStyle/>
        <a:p>
          <a:endParaRPr lang="en-US"/>
        </a:p>
      </dgm:t>
    </dgm:pt>
    <dgm:pt modelId="{C019A078-D603-47E5-8332-D1C94487E87F}" type="sibTrans" cxnId="{AD11CE89-3465-4B69-BDD8-2415FF6F0CBA}">
      <dgm:prSet/>
      <dgm:spPr/>
      <dgm:t>
        <a:bodyPr/>
        <a:lstStyle/>
        <a:p>
          <a:pPr>
            <a:lnSpc>
              <a:spcPct val="100000"/>
            </a:lnSpc>
          </a:pPr>
          <a:endParaRPr lang="en-US"/>
        </a:p>
      </dgm:t>
    </dgm:pt>
    <dgm:pt modelId="{9DFE4FC8-12E1-4C8F-9C4E-CC62C05BEE98}">
      <dgm:prSet/>
      <dgm:spPr/>
      <dgm:t>
        <a:bodyPr/>
        <a:lstStyle/>
        <a:p>
          <a:pPr>
            <a:lnSpc>
              <a:spcPct val="100000"/>
            </a:lnSpc>
            <a:defRPr cap="all"/>
          </a:pPr>
          <a:r>
            <a:rPr lang="en-GB" b="1"/>
            <a:t>Course Code: </a:t>
          </a:r>
          <a:r>
            <a:rPr lang="ig-NG" b="1"/>
            <a:t>LCHS4009</a:t>
          </a:r>
          <a:r>
            <a:rPr lang="en-GB" b="1"/>
            <a:t> </a:t>
          </a:r>
          <a:endParaRPr lang="en-US"/>
        </a:p>
      </dgm:t>
    </dgm:pt>
    <dgm:pt modelId="{59A737D6-E0BE-4821-94D8-4107D8A57AF6}" type="parTrans" cxnId="{7149F793-F04B-4B9A-B8CF-96F74D9188C8}">
      <dgm:prSet/>
      <dgm:spPr/>
      <dgm:t>
        <a:bodyPr/>
        <a:lstStyle/>
        <a:p>
          <a:endParaRPr lang="en-US"/>
        </a:p>
      </dgm:t>
    </dgm:pt>
    <dgm:pt modelId="{6CB38BF3-17CA-47B6-ABA6-01D81826809F}" type="sibTrans" cxnId="{7149F793-F04B-4B9A-B8CF-96F74D9188C8}">
      <dgm:prSet/>
      <dgm:spPr/>
      <dgm:t>
        <a:bodyPr/>
        <a:lstStyle/>
        <a:p>
          <a:pPr>
            <a:lnSpc>
              <a:spcPct val="100000"/>
            </a:lnSpc>
          </a:pPr>
          <a:endParaRPr lang="en-US"/>
        </a:p>
      </dgm:t>
    </dgm:pt>
    <dgm:pt modelId="{56BF31C3-8E2F-4F60-8D11-7B0D58DC9F1C}">
      <dgm:prSet/>
      <dgm:spPr/>
      <dgm:t>
        <a:bodyPr/>
        <a:lstStyle/>
        <a:p>
          <a:pPr>
            <a:lnSpc>
              <a:spcPct val="100000"/>
            </a:lnSpc>
            <a:defRPr cap="all"/>
          </a:pPr>
          <a:r>
            <a:rPr lang="en-GB" b="1"/>
            <a:t>Module: Professional Development within Health and Social Care</a:t>
          </a:r>
          <a:endParaRPr lang="en-US" b="1"/>
        </a:p>
      </dgm:t>
    </dgm:pt>
    <dgm:pt modelId="{E3A47FD5-3738-488D-8C02-9EE429657D88}" type="parTrans" cxnId="{57392752-1A6C-4A58-ABBE-FFF2EE2EEB3D}">
      <dgm:prSet/>
      <dgm:spPr/>
      <dgm:t>
        <a:bodyPr/>
        <a:lstStyle/>
        <a:p>
          <a:endParaRPr lang="en-US"/>
        </a:p>
      </dgm:t>
    </dgm:pt>
    <dgm:pt modelId="{B43DD5CA-26C1-4FFE-B1FE-1D725B11B54F}" type="sibTrans" cxnId="{57392752-1A6C-4A58-ABBE-FFF2EE2EEB3D}">
      <dgm:prSet/>
      <dgm:spPr/>
      <dgm:t>
        <a:bodyPr/>
        <a:lstStyle/>
        <a:p>
          <a:pPr>
            <a:lnSpc>
              <a:spcPct val="100000"/>
            </a:lnSpc>
          </a:pPr>
          <a:endParaRPr lang="en-US"/>
        </a:p>
      </dgm:t>
    </dgm:pt>
    <dgm:pt modelId="{5D481221-8150-4104-A415-E4BBE21091AD}">
      <dgm:prSet/>
      <dgm:spPr/>
      <dgm:t>
        <a:bodyPr/>
        <a:lstStyle/>
        <a:p>
          <a:pPr>
            <a:lnSpc>
              <a:spcPct val="100000"/>
            </a:lnSpc>
            <a:defRPr cap="all"/>
          </a:pPr>
          <a:r>
            <a:rPr lang="en-GB" b="1" dirty="0"/>
            <a:t>Tutor: SOBAN SADIQ</a:t>
          </a:r>
          <a:endParaRPr lang="en-US" b="1" dirty="0"/>
        </a:p>
      </dgm:t>
    </dgm:pt>
    <dgm:pt modelId="{E278CA2C-6F4C-4BF0-92C3-CB7EF3077A5A}" type="parTrans" cxnId="{9E067A87-0D13-4969-9428-8C1CE513B45C}">
      <dgm:prSet/>
      <dgm:spPr/>
      <dgm:t>
        <a:bodyPr/>
        <a:lstStyle/>
        <a:p>
          <a:endParaRPr lang="en-US"/>
        </a:p>
      </dgm:t>
    </dgm:pt>
    <dgm:pt modelId="{FAF001F9-E7EA-48E3-936D-122A43520B80}" type="sibTrans" cxnId="{9E067A87-0D13-4969-9428-8C1CE513B45C}">
      <dgm:prSet/>
      <dgm:spPr/>
      <dgm:t>
        <a:bodyPr/>
        <a:lstStyle/>
        <a:p>
          <a:pPr>
            <a:lnSpc>
              <a:spcPct val="100000"/>
            </a:lnSpc>
          </a:pPr>
          <a:endParaRPr lang="en-US"/>
        </a:p>
      </dgm:t>
    </dgm:pt>
    <dgm:pt modelId="{F3D9AD1B-D8A4-4CDA-B2DC-C5587AABAAE2}">
      <dgm:prSet/>
      <dgm:spPr/>
      <dgm:t>
        <a:bodyPr/>
        <a:lstStyle/>
        <a:p>
          <a:pPr>
            <a:lnSpc>
              <a:spcPct val="100000"/>
            </a:lnSpc>
            <a:defRPr cap="all"/>
          </a:pPr>
          <a:r>
            <a:rPr lang="en-GB" b="1">
              <a:highlight>
                <a:srgbClr val="FFFF00"/>
              </a:highlight>
            </a:rPr>
            <a:t>Date: 10 November 2025</a:t>
          </a:r>
          <a:endParaRPr lang="en-US" b="1" dirty="0">
            <a:highlight>
              <a:srgbClr val="FFFF00"/>
            </a:highlight>
          </a:endParaRPr>
        </a:p>
      </dgm:t>
    </dgm:pt>
    <dgm:pt modelId="{E305CCA9-424A-4D98-80AC-22DA1291CE0F}" type="parTrans" cxnId="{8FE00EF9-E1E3-489B-8940-B9A5F89BC5E8}">
      <dgm:prSet/>
      <dgm:spPr/>
      <dgm:t>
        <a:bodyPr/>
        <a:lstStyle/>
        <a:p>
          <a:endParaRPr lang="en-US"/>
        </a:p>
      </dgm:t>
    </dgm:pt>
    <dgm:pt modelId="{A737958E-78E9-4A20-AD4A-06690FD324AA}" type="sibTrans" cxnId="{8FE00EF9-E1E3-489B-8940-B9A5F89BC5E8}">
      <dgm:prSet/>
      <dgm:spPr/>
      <dgm:t>
        <a:bodyPr/>
        <a:lstStyle/>
        <a:p>
          <a:endParaRPr lang="en-US"/>
        </a:p>
      </dgm:t>
    </dgm:pt>
    <dgm:pt modelId="{6A80C6AE-4D57-4B9D-9EF9-2C9B9FABBE74}" type="pres">
      <dgm:prSet presAssocID="{7FDB6295-3A0F-4323-95C8-D32EFDDB46DA}" presName="root" presStyleCnt="0">
        <dgm:presLayoutVars>
          <dgm:dir/>
          <dgm:resizeHandles val="exact"/>
        </dgm:presLayoutVars>
      </dgm:prSet>
      <dgm:spPr/>
    </dgm:pt>
    <dgm:pt modelId="{C7B1F68A-0FED-460F-8871-F3F7FAEEA95E}" type="pres">
      <dgm:prSet presAssocID="{CDAF5FCE-0508-43AA-945D-0FD14BD6C562}" presName="compNode" presStyleCnt="0"/>
      <dgm:spPr/>
    </dgm:pt>
    <dgm:pt modelId="{BBA1613F-0E15-433E-9337-0DB6C10C4C71}" type="pres">
      <dgm:prSet presAssocID="{CDAF5FCE-0508-43AA-945D-0FD14BD6C562}" presName="iconBgRect" presStyleLbl="bgShp" presStyleIdx="0" presStyleCnt="5"/>
      <dgm:spPr>
        <a:prstGeom prst="round2DiagRect">
          <a:avLst>
            <a:gd name="adj1" fmla="val 29727"/>
            <a:gd name="adj2" fmla="val 0"/>
          </a:avLst>
        </a:prstGeom>
      </dgm:spPr>
    </dgm:pt>
    <dgm:pt modelId="{B835870F-A97C-41B8-A7FD-5B8ECD5D94AB}" type="pres">
      <dgm:prSet presAssocID="{CDAF5FCE-0508-43AA-945D-0FD14BD6C56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0411B74B-3D97-4C8F-80F6-858A8A4816AC}" type="pres">
      <dgm:prSet presAssocID="{CDAF5FCE-0508-43AA-945D-0FD14BD6C562}" presName="spaceRect" presStyleCnt="0"/>
      <dgm:spPr/>
    </dgm:pt>
    <dgm:pt modelId="{21798364-9EC9-46BD-BD03-86FE8C2D7246}" type="pres">
      <dgm:prSet presAssocID="{CDAF5FCE-0508-43AA-945D-0FD14BD6C562}" presName="textRect" presStyleLbl="revTx" presStyleIdx="0" presStyleCnt="5">
        <dgm:presLayoutVars>
          <dgm:chMax val="1"/>
          <dgm:chPref val="1"/>
        </dgm:presLayoutVars>
      </dgm:prSet>
      <dgm:spPr/>
    </dgm:pt>
    <dgm:pt modelId="{04166752-7E5B-47B0-86BF-09600040B0D4}" type="pres">
      <dgm:prSet presAssocID="{C019A078-D603-47E5-8332-D1C94487E87F}" presName="sibTrans" presStyleCnt="0"/>
      <dgm:spPr/>
    </dgm:pt>
    <dgm:pt modelId="{C1428296-5909-4378-B482-6703C971A2CB}" type="pres">
      <dgm:prSet presAssocID="{9DFE4FC8-12E1-4C8F-9C4E-CC62C05BEE98}" presName="compNode" presStyleCnt="0"/>
      <dgm:spPr/>
    </dgm:pt>
    <dgm:pt modelId="{25FC9BBA-9E13-4457-8165-4C7A109E0814}" type="pres">
      <dgm:prSet presAssocID="{9DFE4FC8-12E1-4C8F-9C4E-CC62C05BEE98}" presName="iconBgRect" presStyleLbl="bgShp" presStyleIdx="1" presStyleCnt="5"/>
      <dgm:spPr>
        <a:prstGeom prst="round2DiagRect">
          <a:avLst>
            <a:gd name="adj1" fmla="val 29727"/>
            <a:gd name="adj2" fmla="val 0"/>
          </a:avLst>
        </a:prstGeom>
      </dgm:spPr>
    </dgm:pt>
    <dgm:pt modelId="{0F51189F-5547-4472-905A-A16BA3ED690A}" type="pres">
      <dgm:prSet presAssocID="{9DFE4FC8-12E1-4C8F-9C4E-CC62C05BEE9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ssroom"/>
        </a:ext>
      </dgm:extLst>
    </dgm:pt>
    <dgm:pt modelId="{8E19A3AD-8DF5-4E7F-9754-DDF1AACD4914}" type="pres">
      <dgm:prSet presAssocID="{9DFE4FC8-12E1-4C8F-9C4E-CC62C05BEE98}" presName="spaceRect" presStyleCnt="0"/>
      <dgm:spPr/>
    </dgm:pt>
    <dgm:pt modelId="{63026BED-C99C-4701-9054-8BB503DCBAF2}" type="pres">
      <dgm:prSet presAssocID="{9DFE4FC8-12E1-4C8F-9C4E-CC62C05BEE98}" presName="textRect" presStyleLbl="revTx" presStyleIdx="1" presStyleCnt="5">
        <dgm:presLayoutVars>
          <dgm:chMax val="1"/>
          <dgm:chPref val="1"/>
        </dgm:presLayoutVars>
      </dgm:prSet>
      <dgm:spPr/>
    </dgm:pt>
    <dgm:pt modelId="{632F82ED-F56B-498D-A847-B135CF42EAEE}" type="pres">
      <dgm:prSet presAssocID="{6CB38BF3-17CA-47B6-ABA6-01D81826809F}" presName="sibTrans" presStyleCnt="0"/>
      <dgm:spPr/>
    </dgm:pt>
    <dgm:pt modelId="{9AA2A59D-E2FA-49C8-883D-8FB5A7A886DB}" type="pres">
      <dgm:prSet presAssocID="{56BF31C3-8E2F-4F60-8D11-7B0D58DC9F1C}" presName="compNode" presStyleCnt="0"/>
      <dgm:spPr/>
    </dgm:pt>
    <dgm:pt modelId="{11645E7C-A9C7-44D0-AA44-807EAE447958}" type="pres">
      <dgm:prSet presAssocID="{56BF31C3-8E2F-4F60-8D11-7B0D58DC9F1C}" presName="iconBgRect" presStyleLbl="bgShp" presStyleIdx="2" presStyleCnt="5"/>
      <dgm:spPr>
        <a:prstGeom prst="round2DiagRect">
          <a:avLst>
            <a:gd name="adj1" fmla="val 29727"/>
            <a:gd name="adj2" fmla="val 0"/>
          </a:avLst>
        </a:prstGeom>
      </dgm:spPr>
    </dgm:pt>
    <dgm:pt modelId="{CB37A1AB-4653-4152-AC96-D1B306041D7A}" type="pres">
      <dgm:prSet presAssocID="{56BF31C3-8E2F-4F60-8D11-7B0D58DC9F1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b Design"/>
        </a:ext>
      </dgm:extLst>
    </dgm:pt>
    <dgm:pt modelId="{288AE155-E457-47A6-B2B0-D7E2CB73D9BE}" type="pres">
      <dgm:prSet presAssocID="{56BF31C3-8E2F-4F60-8D11-7B0D58DC9F1C}" presName="spaceRect" presStyleCnt="0"/>
      <dgm:spPr/>
    </dgm:pt>
    <dgm:pt modelId="{5DD56DC4-DA13-4C83-BDAC-0C021C13A3AE}" type="pres">
      <dgm:prSet presAssocID="{56BF31C3-8E2F-4F60-8D11-7B0D58DC9F1C}" presName="textRect" presStyleLbl="revTx" presStyleIdx="2" presStyleCnt="5">
        <dgm:presLayoutVars>
          <dgm:chMax val="1"/>
          <dgm:chPref val="1"/>
        </dgm:presLayoutVars>
      </dgm:prSet>
      <dgm:spPr/>
    </dgm:pt>
    <dgm:pt modelId="{9ACBF979-7512-4DFD-B119-AF69F468F42A}" type="pres">
      <dgm:prSet presAssocID="{B43DD5CA-26C1-4FFE-B1FE-1D725B11B54F}" presName="sibTrans" presStyleCnt="0"/>
      <dgm:spPr/>
    </dgm:pt>
    <dgm:pt modelId="{2CD6F831-220C-415B-B2DB-9CAF1E9F78BC}" type="pres">
      <dgm:prSet presAssocID="{5D481221-8150-4104-A415-E4BBE21091AD}" presName="compNode" presStyleCnt="0"/>
      <dgm:spPr/>
    </dgm:pt>
    <dgm:pt modelId="{FDC1725E-F2AE-480C-A1F2-D16E2B54660C}" type="pres">
      <dgm:prSet presAssocID="{5D481221-8150-4104-A415-E4BBE21091AD}" presName="iconBgRect" presStyleLbl="bgShp" presStyleIdx="3" presStyleCnt="5"/>
      <dgm:spPr>
        <a:prstGeom prst="round2DiagRect">
          <a:avLst>
            <a:gd name="adj1" fmla="val 29727"/>
            <a:gd name="adj2" fmla="val 0"/>
          </a:avLst>
        </a:prstGeom>
      </dgm:spPr>
    </dgm:pt>
    <dgm:pt modelId="{6E3D22C2-9F3C-44F5-A73B-6DC061823ABA}" type="pres">
      <dgm:prSet presAssocID="{5D481221-8150-4104-A415-E4BBE21091A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ctor"/>
        </a:ext>
      </dgm:extLst>
    </dgm:pt>
    <dgm:pt modelId="{11F290F5-8420-4CC7-AEC7-0913E98C34E2}" type="pres">
      <dgm:prSet presAssocID="{5D481221-8150-4104-A415-E4BBE21091AD}" presName="spaceRect" presStyleCnt="0"/>
      <dgm:spPr/>
    </dgm:pt>
    <dgm:pt modelId="{6699F4DA-A953-49AB-A07B-517DECB94649}" type="pres">
      <dgm:prSet presAssocID="{5D481221-8150-4104-A415-E4BBE21091AD}" presName="textRect" presStyleLbl="revTx" presStyleIdx="3" presStyleCnt="5">
        <dgm:presLayoutVars>
          <dgm:chMax val="1"/>
          <dgm:chPref val="1"/>
        </dgm:presLayoutVars>
      </dgm:prSet>
      <dgm:spPr/>
    </dgm:pt>
    <dgm:pt modelId="{502BFE7C-1ADE-41E2-9797-10BB507E67B4}" type="pres">
      <dgm:prSet presAssocID="{FAF001F9-E7EA-48E3-936D-122A43520B80}" presName="sibTrans" presStyleCnt="0"/>
      <dgm:spPr/>
    </dgm:pt>
    <dgm:pt modelId="{92625D41-A2C9-43B9-9CC9-7BA6DFE4521A}" type="pres">
      <dgm:prSet presAssocID="{F3D9AD1B-D8A4-4CDA-B2DC-C5587AABAAE2}" presName="compNode" presStyleCnt="0"/>
      <dgm:spPr/>
    </dgm:pt>
    <dgm:pt modelId="{B90B717E-3CF6-4F01-B44C-85AE4591A250}" type="pres">
      <dgm:prSet presAssocID="{F3D9AD1B-D8A4-4CDA-B2DC-C5587AABAAE2}" presName="iconBgRect" presStyleLbl="bgShp" presStyleIdx="4" presStyleCnt="5"/>
      <dgm:spPr>
        <a:prstGeom prst="round2DiagRect">
          <a:avLst>
            <a:gd name="adj1" fmla="val 29727"/>
            <a:gd name="adj2" fmla="val 0"/>
          </a:avLst>
        </a:prstGeom>
      </dgm:spPr>
    </dgm:pt>
    <dgm:pt modelId="{EE6B28CC-4EC8-48FD-B705-F5EA23520695}" type="pres">
      <dgm:prSet presAssocID="{F3D9AD1B-D8A4-4CDA-B2DC-C5587AABAAE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Lecturer"/>
        </a:ext>
      </dgm:extLst>
    </dgm:pt>
    <dgm:pt modelId="{06FCC3D8-7D08-4901-A68B-54E974E694F4}" type="pres">
      <dgm:prSet presAssocID="{F3D9AD1B-D8A4-4CDA-B2DC-C5587AABAAE2}" presName="spaceRect" presStyleCnt="0"/>
      <dgm:spPr/>
    </dgm:pt>
    <dgm:pt modelId="{87E4E56B-81ED-410C-A111-85991DF05276}" type="pres">
      <dgm:prSet presAssocID="{F3D9AD1B-D8A4-4CDA-B2DC-C5587AABAAE2}" presName="textRect" presStyleLbl="revTx" presStyleIdx="4" presStyleCnt="5">
        <dgm:presLayoutVars>
          <dgm:chMax val="1"/>
          <dgm:chPref val="1"/>
        </dgm:presLayoutVars>
      </dgm:prSet>
      <dgm:spPr/>
    </dgm:pt>
  </dgm:ptLst>
  <dgm:cxnLst>
    <dgm:cxn modelId="{51E83C00-997F-44C6-94A9-AAC7731559D3}" type="presOf" srcId="{56BF31C3-8E2F-4F60-8D11-7B0D58DC9F1C}" destId="{5DD56DC4-DA13-4C83-BDAC-0C021C13A3AE}" srcOrd="0" destOrd="0" presId="urn:microsoft.com/office/officeart/2018/5/layout/IconLeafLabelList"/>
    <dgm:cxn modelId="{EE2FA65C-93D7-497E-9048-BE4674F5E1AF}" type="presOf" srcId="{9DFE4FC8-12E1-4C8F-9C4E-CC62C05BEE98}" destId="{63026BED-C99C-4701-9054-8BB503DCBAF2}" srcOrd="0" destOrd="0" presId="urn:microsoft.com/office/officeart/2018/5/layout/IconLeafLabelList"/>
    <dgm:cxn modelId="{4755424B-0D80-44FD-AE96-FDB27E7A39B5}" type="presOf" srcId="{5D481221-8150-4104-A415-E4BBE21091AD}" destId="{6699F4DA-A953-49AB-A07B-517DECB94649}" srcOrd="0" destOrd="0" presId="urn:microsoft.com/office/officeart/2018/5/layout/IconLeafLabelList"/>
    <dgm:cxn modelId="{28694570-C430-4ACC-A7EC-2BD4A34128B7}" type="presOf" srcId="{F3D9AD1B-D8A4-4CDA-B2DC-C5587AABAAE2}" destId="{87E4E56B-81ED-410C-A111-85991DF05276}" srcOrd="0" destOrd="0" presId="urn:microsoft.com/office/officeart/2018/5/layout/IconLeafLabelList"/>
    <dgm:cxn modelId="{57392752-1A6C-4A58-ABBE-FFF2EE2EEB3D}" srcId="{7FDB6295-3A0F-4323-95C8-D32EFDDB46DA}" destId="{56BF31C3-8E2F-4F60-8D11-7B0D58DC9F1C}" srcOrd="2" destOrd="0" parTransId="{E3A47FD5-3738-488D-8C02-9EE429657D88}" sibTransId="{B43DD5CA-26C1-4FFE-B1FE-1D725B11B54F}"/>
    <dgm:cxn modelId="{9E067A87-0D13-4969-9428-8C1CE513B45C}" srcId="{7FDB6295-3A0F-4323-95C8-D32EFDDB46DA}" destId="{5D481221-8150-4104-A415-E4BBE21091AD}" srcOrd="3" destOrd="0" parTransId="{E278CA2C-6F4C-4BF0-92C3-CB7EF3077A5A}" sibTransId="{FAF001F9-E7EA-48E3-936D-122A43520B80}"/>
    <dgm:cxn modelId="{AD11CE89-3465-4B69-BDD8-2415FF6F0CBA}" srcId="{7FDB6295-3A0F-4323-95C8-D32EFDDB46DA}" destId="{CDAF5FCE-0508-43AA-945D-0FD14BD6C562}" srcOrd="0" destOrd="0" parTransId="{38965FD5-4FCA-4F78-A1A8-C38A444E3699}" sibTransId="{C019A078-D603-47E5-8332-D1C94487E87F}"/>
    <dgm:cxn modelId="{7149F793-F04B-4B9A-B8CF-96F74D9188C8}" srcId="{7FDB6295-3A0F-4323-95C8-D32EFDDB46DA}" destId="{9DFE4FC8-12E1-4C8F-9C4E-CC62C05BEE98}" srcOrd="1" destOrd="0" parTransId="{59A737D6-E0BE-4821-94D8-4107D8A57AF6}" sibTransId="{6CB38BF3-17CA-47B6-ABA6-01D81826809F}"/>
    <dgm:cxn modelId="{F1CAAFD8-A1B1-4F54-818D-8962152B8FF6}" type="presOf" srcId="{7FDB6295-3A0F-4323-95C8-D32EFDDB46DA}" destId="{6A80C6AE-4D57-4B9D-9EF9-2C9B9FABBE74}" srcOrd="0" destOrd="0" presId="urn:microsoft.com/office/officeart/2018/5/layout/IconLeafLabelList"/>
    <dgm:cxn modelId="{F1190EEA-0DA5-4E57-A570-0596F9F4FA4C}" type="presOf" srcId="{CDAF5FCE-0508-43AA-945D-0FD14BD6C562}" destId="{21798364-9EC9-46BD-BD03-86FE8C2D7246}" srcOrd="0" destOrd="0" presId="urn:microsoft.com/office/officeart/2018/5/layout/IconLeafLabelList"/>
    <dgm:cxn modelId="{8FE00EF9-E1E3-489B-8940-B9A5F89BC5E8}" srcId="{7FDB6295-3A0F-4323-95C8-D32EFDDB46DA}" destId="{F3D9AD1B-D8A4-4CDA-B2DC-C5587AABAAE2}" srcOrd="4" destOrd="0" parTransId="{E305CCA9-424A-4D98-80AC-22DA1291CE0F}" sibTransId="{A737958E-78E9-4A20-AD4A-06690FD324AA}"/>
    <dgm:cxn modelId="{4F0B2E84-3EC5-4EB2-B30E-074D0A619D37}" type="presParOf" srcId="{6A80C6AE-4D57-4B9D-9EF9-2C9B9FABBE74}" destId="{C7B1F68A-0FED-460F-8871-F3F7FAEEA95E}" srcOrd="0" destOrd="0" presId="urn:microsoft.com/office/officeart/2018/5/layout/IconLeafLabelList"/>
    <dgm:cxn modelId="{383ED85C-002A-48A0-ABC5-AE78803DAE91}" type="presParOf" srcId="{C7B1F68A-0FED-460F-8871-F3F7FAEEA95E}" destId="{BBA1613F-0E15-433E-9337-0DB6C10C4C71}" srcOrd="0" destOrd="0" presId="urn:microsoft.com/office/officeart/2018/5/layout/IconLeafLabelList"/>
    <dgm:cxn modelId="{C94C6B8F-B529-407B-B909-2489B29E07C7}" type="presParOf" srcId="{C7B1F68A-0FED-460F-8871-F3F7FAEEA95E}" destId="{B835870F-A97C-41B8-A7FD-5B8ECD5D94AB}" srcOrd="1" destOrd="0" presId="urn:microsoft.com/office/officeart/2018/5/layout/IconLeafLabelList"/>
    <dgm:cxn modelId="{D2A470D8-DA49-426F-9F5F-18353FDE8CB0}" type="presParOf" srcId="{C7B1F68A-0FED-460F-8871-F3F7FAEEA95E}" destId="{0411B74B-3D97-4C8F-80F6-858A8A4816AC}" srcOrd="2" destOrd="0" presId="urn:microsoft.com/office/officeart/2018/5/layout/IconLeafLabelList"/>
    <dgm:cxn modelId="{B092FC5B-9097-404B-B324-ED32C6185BE0}" type="presParOf" srcId="{C7B1F68A-0FED-460F-8871-F3F7FAEEA95E}" destId="{21798364-9EC9-46BD-BD03-86FE8C2D7246}" srcOrd="3" destOrd="0" presId="urn:microsoft.com/office/officeart/2018/5/layout/IconLeafLabelList"/>
    <dgm:cxn modelId="{41F99842-C9DC-42DA-A5C1-6AAB346D68DD}" type="presParOf" srcId="{6A80C6AE-4D57-4B9D-9EF9-2C9B9FABBE74}" destId="{04166752-7E5B-47B0-86BF-09600040B0D4}" srcOrd="1" destOrd="0" presId="urn:microsoft.com/office/officeart/2018/5/layout/IconLeafLabelList"/>
    <dgm:cxn modelId="{635FAA1D-E3D4-4BF6-A15C-9FEBEF3FF383}" type="presParOf" srcId="{6A80C6AE-4D57-4B9D-9EF9-2C9B9FABBE74}" destId="{C1428296-5909-4378-B482-6703C971A2CB}" srcOrd="2" destOrd="0" presId="urn:microsoft.com/office/officeart/2018/5/layout/IconLeafLabelList"/>
    <dgm:cxn modelId="{2A21EC5C-6EC6-41C9-8694-E49599B0E611}" type="presParOf" srcId="{C1428296-5909-4378-B482-6703C971A2CB}" destId="{25FC9BBA-9E13-4457-8165-4C7A109E0814}" srcOrd="0" destOrd="0" presId="urn:microsoft.com/office/officeart/2018/5/layout/IconLeafLabelList"/>
    <dgm:cxn modelId="{6F6A551B-63BA-4667-9D69-9565ECD8EBEC}" type="presParOf" srcId="{C1428296-5909-4378-B482-6703C971A2CB}" destId="{0F51189F-5547-4472-905A-A16BA3ED690A}" srcOrd="1" destOrd="0" presId="urn:microsoft.com/office/officeart/2018/5/layout/IconLeafLabelList"/>
    <dgm:cxn modelId="{AC5E4D3D-F87B-4287-948F-644F96269F4B}" type="presParOf" srcId="{C1428296-5909-4378-B482-6703C971A2CB}" destId="{8E19A3AD-8DF5-4E7F-9754-DDF1AACD4914}" srcOrd="2" destOrd="0" presId="urn:microsoft.com/office/officeart/2018/5/layout/IconLeafLabelList"/>
    <dgm:cxn modelId="{A2DA51BD-752D-4CAC-B35B-FF88C67E2FA9}" type="presParOf" srcId="{C1428296-5909-4378-B482-6703C971A2CB}" destId="{63026BED-C99C-4701-9054-8BB503DCBAF2}" srcOrd="3" destOrd="0" presId="urn:microsoft.com/office/officeart/2018/5/layout/IconLeafLabelList"/>
    <dgm:cxn modelId="{CD7C1E04-C401-4337-91B5-FAE87E009B28}" type="presParOf" srcId="{6A80C6AE-4D57-4B9D-9EF9-2C9B9FABBE74}" destId="{632F82ED-F56B-498D-A847-B135CF42EAEE}" srcOrd="3" destOrd="0" presId="urn:microsoft.com/office/officeart/2018/5/layout/IconLeafLabelList"/>
    <dgm:cxn modelId="{DC18DEBA-10D1-4A1E-9A3F-E935E34EE3B9}" type="presParOf" srcId="{6A80C6AE-4D57-4B9D-9EF9-2C9B9FABBE74}" destId="{9AA2A59D-E2FA-49C8-883D-8FB5A7A886DB}" srcOrd="4" destOrd="0" presId="urn:microsoft.com/office/officeart/2018/5/layout/IconLeafLabelList"/>
    <dgm:cxn modelId="{7E77D288-BC5C-49D8-A005-B5435B3AAF41}" type="presParOf" srcId="{9AA2A59D-E2FA-49C8-883D-8FB5A7A886DB}" destId="{11645E7C-A9C7-44D0-AA44-807EAE447958}" srcOrd="0" destOrd="0" presId="urn:microsoft.com/office/officeart/2018/5/layout/IconLeafLabelList"/>
    <dgm:cxn modelId="{F822737A-52B9-43F3-9E89-C116C2938480}" type="presParOf" srcId="{9AA2A59D-E2FA-49C8-883D-8FB5A7A886DB}" destId="{CB37A1AB-4653-4152-AC96-D1B306041D7A}" srcOrd="1" destOrd="0" presId="urn:microsoft.com/office/officeart/2018/5/layout/IconLeafLabelList"/>
    <dgm:cxn modelId="{EB35D240-5FBA-4E49-94F1-2C7202C285B3}" type="presParOf" srcId="{9AA2A59D-E2FA-49C8-883D-8FB5A7A886DB}" destId="{288AE155-E457-47A6-B2B0-D7E2CB73D9BE}" srcOrd="2" destOrd="0" presId="urn:microsoft.com/office/officeart/2018/5/layout/IconLeafLabelList"/>
    <dgm:cxn modelId="{1528AE07-D4A5-4A51-B20B-E1E46F10BD96}" type="presParOf" srcId="{9AA2A59D-E2FA-49C8-883D-8FB5A7A886DB}" destId="{5DD56DC4-DA13-4C83-BDAC-0C021C13A3AE}" srcOrd="3" destOrd="0" presId="urn:microsoft.com/office/officeart/2018/5/layout/IconLeafLabelList"/>
    <dgm:cxn modelId="{B5346A9F-2C05-457B-82AA-3A087921C9D9}" type="presParOf" srcId="{6A80C6AE-4D57-4B9D-9EF9-2C9B9FABBE74}" destId="{9ACBF979-7512-4DFD-B119-AF69F468F42A}" srcOrd="5" destOrd="0" presId="urn:microsoft.com/office/officeart/2018/5/layout/IconLeafLabelList"/>
    <dgm:cxn modelId="{235F9E2E-4A02-4833-9FB4-21F55BFDB53D}" type="presParOf" srcId="{6A80C6AE-4D57-4B9D-9EF9-2C9B9FABBE74}" destId="{2CD6F831-220C-415B-B2DB-9CAF1E9F78BC}" srcOrd="6" destOrd="0" presId="urn:microsoft.com/office/officeart/2018/5/layout/IconLeafLabelList"/>
    <dgm:cxn modelId="{F5EB420D-9DC9-4454-9C63-86DCC46E709F}" type="presParOf" srcId="{2CD6F831-220C-415B-B2DB-9CAF1E9F78BC}" destId="{FDC1725E-F2AE-480C-A1F2-D16E2B54660C}" srcOrd="0" destOrd="0" presId="urn:microsoft.com/office/officeart/2018/5/layout/IconLeafLabelList"/>
    <dgm:cxn modelId="{9E843834-5252-4AF4-B4B7-61E4BA8C7C7B}" type="presParOf" srcId="{2CD6F831-220C-415B-B2DB-9CAF1E9F78BC}" destId="{6E3D22C2-9F3C-44F5-A73B-6DC061823ABA}" srcOrd="1" destOrd="0" presId="urn:microsoft.com/office/officeart/2018/5/layout/IconLeafLabelList"/>
    <dgm:cxn modelId="{47D83860-C7A6-43DD-8CD7-F852DD5DB047}" type="presParOf" srcId="{2CD6F831-220C-415B-B2DB-9CAF1E9F78BC}" destId="{11F290F5-8420-4CC7-AEC7-0913E98C34E2}" srcOrd="2" destOrd="0" presId="urn:microsoft.com/office/officeart/2018/5/layout/IconLeafLabelList"/>
    <dgm:cxn modelId="{435BF456-59F0-4E62-91CD-C202E9AC0FB1}" type="presParOf" srcId="{2CD6F831-220C-415B-B2DB-9CAF1E9F78BC}" destId="{6699F4DA-A953-49AB-A07B-517DECB94649}" srcOrd="3" destOrd="0" presId="urn:microsoft.com/office/officeart/2018/5/layout/IconLeafLabelList"/>
    <dgm:cxn modelId="{FB8D1440-B23B-455B-B5E6-5D59313BBF5D}" type="presParOf" srcId="{6A80C6AE-4D57-4B9D-9EF9-2C9B9FABBE74}" destId="{502BFE7C-1ADE-41E2-9797-10BB507E67B4}" srcOrd="7" destOrd="0" presId="urn:microsoft.com/office/officeart/2018/5/layout/IconLeafLabelList"/>
    <dgm:cxn modelId="{3B3E31A0-A314-47EA-B94B-0B91E7E8C2A1}" type="presParOf" srcId="{6A80C6AE-4D57-4B9D-9EF9-2C9B9FABBE74}" destId="{92625D41-A2C9-43B9-9CC9-7BA6DFE4521A}" srcOrd="8" destOrd="0" presId="urn:microsoft.com/office/officeart/2018/5/layout/IconLeafLabelList"/>
    <dgm:cxn modelId="{E6740F1F-41A1-4B28-9E71-A14BD1F5E9B7}" type="presParOf" srcId="{92625D41-A2C9-43B9-9CC9-7BA6DFE4521A}" destId="{B90B717E-3CF6-4F01-B44C-85AE4591A250}" srcOrd="0" destOrd="0" presId="urn:microsoft.com/office/officeart/2018/5/layout/IconLeafLabelList"/>
    <dgm:cxn modelId="{065E7821-B04B-422F-9035-7E66ADB0D1BE}" type="presParOf" srcId="{92625D41-A2C9-43B9-9CC9-7BA6DFE4521A}" destId="{EE6B28CC-4EC8-48FD-B705-F5EA23520695}" srcOrd="1" destOrd="0" presId="urn:microsoft.com/office/officeart/2018/5/layout/IconLeafLabelList"/>
    <dgm:cxn modelId="{14902135-4AA7-4F27-AEA5-F264512B5F35}" type="presParOf" srcId="{92625D41-A2C9-43B9-9CC9-7BA6DFE4521A}" destId="{06FCC3D8-7D08-4901-A68B-54E974E694F4}" srcOrd="2" destOrd="0" presId="urn:microsoft.com/office/officeart/2018/5/layout/IconLeafLabelList"/>
    <dgm:cxn modelId="{FEE87108-A969-4EAF-AA83-4B8D582060DA}" type="presParOf" srcId="{92625D41-A2C9-43B9-9CC9-7BA6DFE4521A}" destId="{87E4E56B-81ED-410C-A111-85991DF0527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53D089-D2B4-4850-B9BE-B005955413C1}"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A6B4D05A-CA85-48CA-87DF-18E78A7D5254}">
      <dgm:prSet/>
      <dgm:spPr/>
      <dgm:t>
        <a:bodyPr/>
        <a:lstStyle/>
        <a:p>
          <a:pPr algn="just"/>
          <a:r>
            <a:rPr lang="en-NG" dirty="0"/>
            <a:t>My first strength is empathy</a:t>
          </a:r>
          <a:r>
            <a:rPr lang="en-GB" dirty="0"/>
            <a:t>.</a:t>
          </a:r>
          <a:r>
            <a:rPr lang="en-NG" dirty="0"/>
            <a:t> I naturally strive to understand others’ feelings and experiences</a:t>
          </a:r>
          <a:r>
            <a:rPr lang="en-GB" dirty="0"/>
            <a:t> and it</a:t>
          </a:r>
          <a:r>
            <a:rPr lang="en-NG" dirty="0"/>
            <a:t> helps me</a:t>
          </a:r>
          <a:r>
            <a:rPr lang="en-GB" dirty="0"/>
            <a:t> to</a:t>
          </a:r>
          <a:r>
            <a:rPr lang="en-NG" dirty="0"/>
            <a:t> provide person-centred care.</a:t>
          </a:r>
          <a:endParaRPr lang="en-US" dirty="0"/>
        </a:p>
      </dgm:t>
    </dgm:pt>
    <dgm:pt modelId="{E81BCC5A-767B-47A8-AF59-4FB6C64BDC5F}" type="parTrans" cxnId="{DB5FBBA6-B4D2-4BB5-92AC-93982E928C42}">
      <dgm:prSet/>
      <dgm:spPr/>
      <dgm:t>
        <a:bodyPr/>
        <a:lstStyle/>
        <a:p>
          <a:endParaRPr lang="en-US"/>
        </a:p>
      </dgm:t>
    </dgm:pt>
    <dgm:pt modelId="{8021DA66-4217-4933-90D1-E3199B32EAAB}" type="sibTrans" cxnId="{DB5FBBA6-B4D2-4BB5-92AC-93982E928C42}">
      <dgm:prSet/>
      <dgm:spPr/>
      <dgm:t>
        <a:bodyPr/>
        <a:lstStyle/>
        <a:p>
          <a:endParaRPr lang="en-US"/>
        </a:p>
      </dgm:t>
    </dgm:pt>
    <dgm:pt modelId="{6892DA0A-0623-4C67-9893-BBF2EF913AA0}">
      <dgm:prSet/>
      <dgm:spPr/>
      <dgm:t>
        <a:bodyPr/>
        <a:lstStyle/>
        <a:p>
          <a:pPr algn="just"/>
          <a:r>
            <a:rPr lang="en-NG" dirty="0"/>
            <a:t>Secondly, I remain calm in high-pressure situations whether</a:t>
          </a:r>
          <a:r>
            <a:rPr lang="en-GB" dirty="0"/>
            <a:t> I am facing</a:t>
          </a:r>
          <a:r>
            <a:rPr lang="en-NG" dirty="0"/>
            <a:t> academic deadlines or practical placements </a:t>
          </a:r>
          <a:r>
            <a:rPr lang="en-GB" dirty="0"/>
            <a:t>and it </a:t>
          </a:r>
          <a:r>
            <a:rPr lang="en-NG" dirty="0"/>
            <a:t> </a:t>
          </a:r>
          <a:r>
            <a:rPr lang="en-NG" dirty="0" err="1"/>
            <a:t>enabl</a:t>
          </a:r>
          <a:r>
            <a:rPr lang="en-GB" dirty="0"/>
            <a:t>es me to have a</a:t>
          </a:r>
          <a:r>
            <a:rPr lang="en-NG" dirty="0"/>
            <a:t> clear thinking.</a:t>
          </a:r>
          <a:endParaRPr lang="en-US" dirty="0"/>
        </a:p>
      </dgm:t>
    </dgm:pt>
    <dgm:pt modelId="{58094ABC-BA49-4994-8A72-1956D79265C4}" type="parTrans" cxnId="{C320EC78-5044-4953-BB50-92D6654BBC3E}">
      <dgm:prSet/>
      <dgm:spPr/>
      <dgm:t>
        <a:bodyPr/>
        <a:lstStyle/>
        <a:p>
          <a:endParaRPr lang="en-US"/>
        </a:p>
      </dgm:t>
    </dgm:pt>
    <dgm:pt modelId="{83E593D3-8617-4631-A8C8-078C999C53F5}" type="sibTrans" cxnId="{C320EC78-5044-4953-BB50-92D6654BBC3E}">
      <dgm:prSet/>
      <dgm:spPr/>
      <dgm:t>
        <a:bodyPr/>
        <a:lstStyle/>
        <a:p>
          <a:endParaRPr lang="en-US"/>
        </a:p>
      </dgm:t>
    </dgm:pt>
    <dgm:pt modelId="{ECB4A3EB-0678-40AC-8428-62E021A0AE12}">
      <dgm:prSet/>
      <dgm:spPr/>
      <dgm:t>
        <a:bodyPr/>
        <a:lstStyle/>
        <a:p>
          <a:pPr algn="just"/>
          <a:r>
            <a:rPr lang="en-NG" dirty="0"/>
            <a:t>I am </a:t>
          </a:r>
          <a:r>
            <a:rPr lang="en-GB" dirty="0"/>
            <a:t>also </a:t>
          </a:r>
          <a:r>
            <a:rPr lang="en-NG" dirty="0"/>
            <a:t>committed to continuous learning</a:t>
          </a:r>
          <a:r>
            <a:rPr lang="en-GB" dirty="0"/>
            <a:t>.</a:t>
          </a:r>
          <a:r>
            <a:rPr lang="en-NG" dirty="0"/>
            <a:t> I actively seek feedback, attend training and engage with new ideas.</a:t>
          </a:r>
          <a:endParaRPr lang="en-US" dirty="0"/>
        </a:p>
      </dgm:t>
    </dgm:pt>
    <dgm:pt modelId="{F1BF18C8-6E7C-415D-9B8B-347549055C74}" type="parTrans" cxnId="{330E8FB2-4A95-4ED1-8576-4049AAF5A738}">
      <dgm:prSet/>
      <dgm:spPr/>
      <dgm:t>
        <a:bodyPr/>
        <a:lstStyle/>
        <a:p>
          <a:endParaRPr lang="en-US"/>
        </a:p>
      </dgm:t>
    </dgm:pt>
    <dgm:pt modelId="{84B29286-A4E9-467B-A511-76CCA60FEBF8}" type="sibTrans" cxnId="{330E8FB2-4A95-4ED1-8576-4049AAF5A738}">
      <dgm:prSet/>
      <dgm:spPr/>
      <dgm:t>
        <a:bodyPr/>
        <a:lstStyle/>
        <a:p>
          <a:endParaRPr lang="en-US"/>
        </a:p>
      </dgm:t>
    </dgm:pt>
    <dgm:pt modelId="{FE796332-DD0D-4D1A-BF5E-AC46DADB9B1D}">
      <dgm:prSet/>
      <dgm:spPr/>
      <dgm:t>
        <a:bodyPr/>
        <a:lstStyle/>
        <a:p>
          <a:pPr algn="just"/>
          <a:r>
            <a:rPr lang="en-NG" dirty="0"/>
            <a:t>Finally, I value diversity and inclusion</a:t>
          </a:r>
          <a:r>
            <a:rPr lang="en-GB" dirty="0"/>
            <a:t>.</a:t>
          </a:r>
          <a:r>
            <a:rPr lang="en-NG" dirty="0"/>
            <a:t> I respect different cultures, beliefs and lifestyles </a:t>
          </a:r>
          <a:r>
            <a:rPr lang="en-GB" dirty="0"/>
            <a:t>which is</a:t>
          </a:r>
          <a:r>
            <a:rPr lang="en-NG" dirty="0"/>
            <a:t> a vital asset in modern UK care settings.</a:t>
          </a:r>
          <a:endParaRPr lang="en-US" dirty="0"/>
        </a:p>
      </dgm:t>
    </dgm:pt>
    <dgm:pt modelId="{CE228221-A6EC-4533-B30F-1AA80D73B161}" type="parTrans" cxnId="{648E78AF-7254-43E0-8415-5D0C90F67A3E}">
      <dgm:prSet/>
      <dgm:spPr/>
      <dgm:t>
        <a:bodyPr/>
        <a:lstStyle/>
        <a:p>
          <a:endParaRPr lang="en-US"/>
        </a:p>
      </dgm:t>
    </dgm:pt>
    <dgm:pt modelId="{F278178F-5ECE-4144-8DB9-8E7F4A22AFC9}" type="sibTrans" cxnId="{648E78AF-7254-43E0-8415-5D0C90F67A3E}">
      <dgm:prSet/>
      <dgm:spPr/>
      <dgm:t>
        <a:bodyPr/>
        <a:lstStyle/>
        <a:p>
          <a:endParaRPr lang="en-US"/>
        </a:p>
      </dgm:t>
    </dgm:pt>
    <dgm:pt modelId="{9734FF64-06BF-49CC-BF73-01001738D3CD}" type="pres">
      <dgm:prSet presAssocID="{B253D089-D2B4-4850-B9BE-B005955413C1}" presName="vert0" presStyleCnt="0">
        <dgm:presLayoutVars>
          <dgm:dir/>
          <dgm:animOne val="branch"/>
          <dgm:animLvl val="lvl"/>
        </dgm:presLayoutVars>
      </dgm:prSet>
      <dgm:spPr/>
    </dgm:pt>
    <dgm:pt modelId="{01562FE1-9818-4CA5-A054-C75856EF5C25}" type="pres">
      <dgm:prSet presAssocID="{A6B4D05A-CA85-48CA-87DF-18E78A7D5254}" presName="thickLine" presStyleLbl="alignNode1" presStyleIdx="0" presStyleCnt="4"/>
      <dgm:spPr/>
    </dgm:pt>
    <dgm:pt modelId="{F6A585F4-9E84-450D-A719-233CCE2A9011}" type="pres">
      <dgm:prSet presAssocID="{A6B4D05A-CA85-48CA-87DF-18E78A7D5254}" presName="horz1" presStyleCnt="0"/>
      <dgm:spPr/>
    </dgm:pt>
    <dgm:pt modelId="{9BE3F323-A9E4-4F94-8D0D-5EFBD0E0E405}" type="pres">
      <dgm:prSet presAssocID="{A6B4D05A-CA85-48CA-87DF-18E78A7D5254}" presName="tx1" presStyleLbl="revTx" presStyleIdx="0" presStyleCnt="4"/>
      <dgm:spPr/>
    </dgm:pt>
    <dgm:pt modelId="{E39781A8-E073-48B7-997D-694B8E4F048B}" type="pres">
      <dgm:prSet presAssocID="{A6B4D05A-CA85-48CA-87DF-18E78A7D5254}" presName="vert1" presStyleCnt="0"/>
      <dgm:spPr/>
    </dgm:pt>
    <dgm:pt modelId="{7F3A3688-CBD3-4050-9AEF-FFF33E879EC1}" type="pres">
      <dgm:prSet presAssocID="{6892DA0A-0623-4C67-9893-BBF2EF913AA0}" presName="thickLine" presStyleLbl="alignNode1" presStyleIdx="1" presStyleCnt="4"/>
      <dgm:spPr/>
    </dgm:pt>
    <dgm:pt modelId="{C43DD003-427E-4CFD-A412-6F3CB8870970}" type="pres">
      <dgm:prSet presAssocID="{6892DA0A-0623-4C67-9893-BBF2EF913AA0}" presName="horz1" presStyleCnt="0"/>
      <dgm:spPr/>
    </dgm:pt>
    <dgm:pt modelId="{785184DA-9643-4A09-9212-AD7CCBC85E9E}" type="pres">
      <dgm:prSet presAssocID="{6892DA0A-0623-4C67-9893-BBF2EF913AA0}" presName="tx1" presStyleLbl="revTx" presStyleIdx="1" presStyleCnt="4"/>
      <dgm:spPr/>
    </dgm:pt>
    <dgm:pt modelId="{0FA18B48-5AF5-40D1-8211-46613889F15A}" type="pres">
      <dgm:prSet presAssocID="{6892DA0A-0623-4C67-9893-BBF2EF913AA0}" presName="vert1" presStyleCnt="0"/>
      <dgm:spPr/>
    </dgm:pt>
    <dgm:pt modelId="{07E2CBB9-3446-437B-A7B3-271781EEBA07}" type="pres">
      <dgm:prSet presAssocID="{ECB4A3EB-0678-40AC-8428-62E021A0AE12}" presName="thickLine" presStyleLbl="alignNode1" presStyleIdx="2" presStyleCnt="4"/>
      <dgm:spPr/>
    </dgm:pt>
    <dgm:pt modelId="{B5708D7F-38DC-4FDC-A7E7-0347EBF4580A}" type="pres">
      <dgm:prSet presAssocID="{ECB4A3EB-0678-40AC-8428-62E021A0AE12}" presName="horz1" presStyleCnt="0"/>
      <dgm:spPr/>
    </dgm:pt>
    <dgm:pt modelId="{2DD15F8D-5B31-47F7-8664-2F9F7855E225}" type="pres">
      <dgm:prSet presAssocID="{ECB4A3EB-0678-40AC-8428-62E021A0AE12}" presName="tx1" presStyleLbl="revTx" presStyleIdx="2" presStyleCnt="4"/>
      <dgm:spPr/>
    </dgm:pt>
    <dgm:pt modelId="{5859FD9D-EB5C-469D-8B87-3A56D03675CD}" type="pres">
      <dgm:prSet presAssocID="{ECB4A3EB-0678-40AC-8428-62E021A0AE12}" presName="vert1" presStyleCnt="0"/>
      <dgm:spPr/>
    </dgm:pt>
    <dgm:pt modelId="{0F0B630A-8E39-413F-A742-FD20BA904729}" type="pres">
      <dgm:prSet presAssocID="{FE796332-DD0D-4D1A-BF5E-AC46DADB9B1D}" presName="thickLine" presStyleLbl="alignNode1" presStyleIdx="3" presStyleCnt="4"/>
      <dgm:spPr/>
    </dgm:pt>
    <dgm:pt modelId="{B7EAC823-FE91-4575-A707-4681B5879A5B}" type="pres">
      <dgm:prSet presAssocID="{FE796332-DD0D-4D1A-BF5E-AC46DADB9B1D}" presName="horz1" presStyleCnt="0"/>
      <dgm:spPr/>
    </dgm:pt>
    <dgm:pt modelId="{1CB65430-5B44-4784-AB8E-AF502B287581}" type="pres">
      <dgm:prSet presAssocID="{FE796332-DD0D-4D1A-BF5E-AC46DADB9B1D}" presName="tx1" presStyleLbl="revTx" presStyleIdx="3" presStyleCnt="4"/>
      <dgm:spPr/>
    </dgm:pt>
    <dgm:pt modelId="{F4DFD903-C76E-4EB7-B10D-8BAF28EADAA1}" type="pres">
      <dgm:prSet presAssocID="{FE796332-DD0D-4D1A-BF5E-AC46DADB9B1D}" presName="vert1" presStyleCnt="0"/>
      <dgm:spPr/>
    </dgm:pt>
  </dgm:ptLst>
  <dgm:cxnLst>
    <dgm:cxn modelId="{F3752833-3DEA-40F5-B82D-620E08DDF543}" type="presOf" srcId="{B253D089-D2B4-4850-B9BE-B005955413C1}" destId="{9734FF64-06BF-49CC-BF73-01001738D3CD}" srcOrd="0" destOrd="0" presId="urn:microsoft.com/office/officeart/2008/layout/LinedList"/>
    <dgm:cxn modelId="{93C51E35-5FB4-4DDD-AC8B-4FEA9E12D458}" type="presOf" srcId="{6892DA0A-0623-4C67-9893-BBF2EF913AA0}" destId="{785184DA-9643-4A09-9212-AD7CCBC85E9E}" srcOrd="0" destOrd="0" presId="urn:microsoft.com/office/officeart/2008/layout/LinedList"/>
    <dgm:cxn modelId="{D18A0071-C60E-4525-90CE-B5094CB9160B}" type="presOf" srcId="{FE796332-DD0D-4D1A-BF5E-AC46DADB9B1D}" destId="{1CB65430-5B44-4784-AB8E-AF502B287581}" srcOrd="0" destOrd="0" presId="urn:microsoft.com/office/officeart/2008/layout/LinedList"/>
    <dgm:cxn modelId="{C320EC78-5044-4953-BB50-92D6654BBC3E}" srcId="{B253D089-D2B4-4850-B9BE-B005955413C1}" destId="{6892DA0A-0623-4C67-9893-BBF2EF913AA0}" srcOrd="1" destOrd="0" parTransId="{58094ABC-BA49-4994-8A72-1956D79265C4}" sibTransId="{83E593D3-8617-4631-A8C8-078C999C53F5}"/>
    <dgm:cxn modelId="{F0512B9D-455C-4121-B248-2C3A3BBED95D}" type="presOf" srcId="{ECB4A3EB-0678-40AC-8428-62E021A0AE12}" destId="{2DD15F8D-5B31-47F7-8664-2F9F7855E225}" srcOrd="0" destOrd="0" presId="urn:microsoft.com/office/officeart/2008/layout/LinedList"/>
    <dgm:cxn modelId="{DB5FBBA6-B4D2-4BB5-92AC-93982E928C42}" srcId="{B253D089-D2B4-4850-B9BE-B005955413C1}" destId="{A6B4D05A-CA85-48CA-87DF-18E78A7D5254}" srcOrd="0" destOrd="0" parTransId="{E81BCC5A-767B-47A8-AF59-4FB6C64BDC5F}" sibTransId="{8021DA66-4217-4933-90D1-E3199B32EAAB}"/>
    <dgm:cxn modelId="{648E78AF-7254-43E0-8415-5D0C90F67A3E}" srcId="{B253D089-D2B4-4850-B9BE-B005955413C1}" destId="{FE796332-DD0D-4D1A-BF5E-AC46DADB9B1D}" srcOrd="3" destOrd="0" parTransId="{CE228221-A6EC-4533-B30F-1AA80D73B161}" sibTransId="{F278178F-5ECE-4144-8DB9-8E7F4A22AFC9}"/>
    <dgm:cxn modelId="{330E8FB2-4A95-4ED1-8576-4049AAF5A738}" srcId="{B253D089-D2B4-4850-B9BE-B005955413C1}" destId="{ECB4A3EB-0678-40AC-8428-62E021A0AE12}" srcOrd="2" destOrd="0" parTransId="{F1BF18C8-6E7C-415D-9B8B-347549055C74}" sibTransId="{84B29286-A4E9-467B-A511-76CCA60FEBF8}"/>
    <dgm:cxn modelId="{6A3FE7C8-AB1B-45F8-BF23-30E30825F81D}" type="presOf" srcId="{A6B4D05A-CA85-48CA-87DF-18E78A7D5254}" destId="{9BE3F323-A9E4-4F94-8D0D-5EFBD0E0E405}" srcOrd="0" destOrd="0" presId="urn:microsoft.com/office/officeart/2008/layout/LinedList"/>
    <dgm:cxn modelId="{CAAB0704-11CE-4A86-9AFE-AD41745D7ABC}" type="presParOf" srcId="{9734FF64-06BF-49CC-BF73-01001738D3CD}" destId="{01562FE1-9818-4CA5-A054-C75856EF5C25}" srcOrd="0" destOrd="0" presId="urn:microsoft.com/office/officeart/2008/layout/LinedList"/>
    <dgm:cxn modelId="{5CB51AA8-661D-41E3-8F6C-F9422D8BC60C}" type="presParOf" srcId="{9734FF64-06BF-49CC-BF73-01001738D3CD}" destId="{F6A585F4-9E84-450D-A719-233CCE2A9011}" srcOrd="1" destOrd="0" presId="urn:microsoft.com/office/officeart/2008/layout/LinedList"/>
    <dgm:cxn modelId="{44CE61A0-41E7-4A7C-92BF-871E081CB3D8}" type="presParOf" srcId="{F6A585F4-9E84-450D-A719-233CCE2A9011}" destId="{9BE3F323-A9E4-4F94-8D0D-5EFBD0E0E405}" srcOrd="0" destOrd="0" presId="urn:microsoft.com/office/officeart/2008/layout/LinedList"/>
    <dgm:cxn modelId="{7BAE33B6-9188-44E8-A5FF-64899D2397D4}" type="presParOf" srcId="{F6A585F4-9E84-450D-A719-233CCE2A9011}" destId="{E39781A8-E073-48B7-997D-694B8E4F048B}" srcOrd="1" destOrd="0" presId="urn:microsoft.com/office/officeart/2008/layout/LinedList"/>
    <dgm:cxn modelId="{651E151A-EFE3-4550-BAD7-ADF8359D8B7B}" type="presParOf" srcId="{9734FF64-06BF-49CC-BF73-01001738D3CD}" destId="{7F3A3688-CBD3-4050-9AEF-FFF33E879EC1}" srcOrd="2" destOrd="0" presId="urn:microsoft.com/office/officeart/2008/layout/LinedList"/>
    <dgm:cxn modelId="{278F8F7E-249D-4FF6-BF6B-41A3BAF57897}" type="presParOf" srcId="{9734FF64-06BF-49CC-BF73-01001738D3CD}" destId="{C43DD003-427E-4CFD-A412-6F3CB8870970}" srcOrd="3" destOrd="0" presId="urn:microsoft.com/office/officeart/2008/layout/LinedList"/>
    <dgm:cxn modelId="{43BE1387-454C-446E-8410-F03D4B55374B}" type="presParOf" srcId="{C43DD003-427E-4CFD-A412-6F3CB8870970}" destId="{785184DA-9643-4A09-9212-AD7CCBC85E9E}" srcOrd="0" destOrd="0" presId="urn:microsoft.com/office/officeart/2008/layout/LinedList"/>
    <dgm:cxn modelId="{CE6CC001-09C9-4019-9B90-678AEF7B41FF}" type="presParOf" srcId="{C43DD003-427E-4CFD-A412-6F3CB8870970}" destId="{0FA18B48-5AF5-40D1-8211-46613889F15A}" srcOrd="1" destOrd="0" presId="urn:microsoft.com/office/officeart/2008/layout/LinedList"/>
    <dgm:cxn modelId="{98982473-A0F3-42C1-B960-A72B7D441F07}" type="presParOf" srcId="{9734FF64-06BF-49CC-BF73-01001738D3CD}" destId="{07E2CBB9-3446-437B-A7B3-271781EEBA07}" srcOrd="4" destOrd="0" presId="urn:microsoft.com/office/officeart/2008/layout/LinedList"/>
    <dgm:cxn modelId="{7A121E00-C160-47D0-9422-918BFC208BD0}" type="presParOf" srcId="{9734FF64-06BF-49CC-BF73-01001738D3CD}" destId="{B5708D7F-38DC-4FDC-A7E7-0347EBF4580A}" srcOrd="5" destOrd="0" presId="urn:microsoft.com/office/officeart/2008/layout/LinedList"/>
    <dgm:cxn modelId="{45775A01-175D-4184-B96A-8FEE693B4BF9}" type="presParOf" srcId="{B5708D7F-38DC-4FDC-A7E7-0347EBF4580A}" destId="{2DD15F8D-5B31-47F7-8664-2F9F7855E225}" srcOrd="0" destOrd="0" presId="urn:microsoft.com/office/officeart/2008/layout/LinedList"/>
    <dgm:cxn modelId="{91169BFF-74F3-44AD-AF03-D29F9333CC29}" type="presParOf" srcId="{B5708D7F-38DC-4FDC-A7E7-0347EBF4580A}" destId="{5859FD9D-EB5C-469D-8B87-3A56D03675CD}" srcOrd="1" destOrd="0" presId="urn:microsoft.com/office/officeart/2008/layout/LinedList"/>
    <dgm:cxn modelId="{EDA4C31F-4694-4F92-B082-B6C220FA76F2}" type="presParOf" srcId="{9734FF64-06BF-49CC-BF73-01001738D3CD}" destId="{0F0B630A-8E39-413F-A742-FD20BA904729}" srcOrd="6" destOrd="0" presId="urn:microsoft.com/office/officeart/2008/layout/LinedList"/>
    <dgm:cxn modelId="{D007AB0A-A8B1-4434-8A25-1B3927EBEC21}" type="presParOf" srcId="{9734FF64-06BF-49CC-BF73-01001738D3CD}" destId="{B7EAC823-FE91-4575-A707-4681B5879A5B}" srcOrd="7" destOrd="0" presId="urn:microsoft.com/office/officeart/2008/layout/LinedList"/>
    <dgm:cxn modelId="{9D57D5D1-976F-47CF-84DC-659C6A6CA88D}" type="presParOf" srcId="{B7EAC823-FE91-4575-A707-4681B5879A5B}" destId="{1CB65430-5B44-4784-AB8E-AF502B287581}" srcOrd="0" destOrd="0" presId="urn:microsoft.com/office/officeart/2008/layout/LinedList"/>
    <dgm:cxn modelId="{B7AEDABE-46FF-4751-844C-E39A2C2C1520}" type="presParOf" srcId="{B7EAC823-FE91-4575-A707-4681B5879A5B}" destId="{F4DFD903-C76E-4EB7-B10D-8BAF28EADAA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39EF7A0-E3CB-4B6F-B11B-F9C25EF37414}"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3E47D245-6C39-49DB-8A0B-AC9F70158832}">
      <dgm:prSet/>
      <dgm:spPr/>
      <dgm:t>
        <a:bodyPr/>
        <a:lstStyle/>
        <a:p>
          <a:pPr algn="just">
            <a:lnSpc>
              <a:spcPct val="100000"/>
            </a:lnSpc>
            <a:defRPr cap="all"/>
          </a:pPr>
          <a:r>
            <a:rPr lang="en-NG" dirty="0"/>
            <a:t>Even though I am proud of my progress so far, I recognise </a:t>
          </a:r>
          <a:r>
            <a:rPr lang="en-NG" dirty="0" err="1"/>
            <a:t>ther</a:t>
          </a:r>
          <a:r>
            <a:rPr lang="en-GB" dirty="0"/>
            <a:t>j</a:t>
          </a:r>
          <a:r>
            <a:rPr lang="en-NG" dirty="0"/>
            <a:t>e are areas I still need to work on.</a:t>
          </a:r>
          <a:endParaRPr lang="en-US" dirty="0"/>
        </a:p>
      </dgm:t>
    </dgm:pt>
    <dgm:pt modelId="{11B2C981-9C0C-4C53-B4B9-9121A1A9889E}" type="parTrans" cxnId="{3186D50A-EE41-4F7E-B1F1-E07C52934F02}">
      <dgm:prSet/>
      <dgm:spPr/>
      <dgm:t>
        <a:bodyPr/>
        <a:lstStyle/>
        <a:p>
          <a:endParaRPr lang="en-US"/>
        </a:p>
      </dgm:t>
    </dgm:pt>
    <dgm:pt modelId="{05881A2E-B043-4074-8DCA-451B7D602501}" type="sibTrans" cxnId="{3186D50A-EE41-4F7E-B1F1-E07C52934F02}">
      <dgm:prSet/>
      <dgm:spPr/>
      <dgm:t>
        <a:bodyPr/>
        <a:lstStyle/>
        <a:p>
          <a:pPr>
            <a:lnSpc>
              <a:spcPct val="100000"/>
            </a:lnSpc>
          </a:pPr>
          <a:endParaRPr lang="en-US"/>
        </a:p>
      </dgm:t>
    </dgm:pt>
    <dgm:pt modelId="{BD7D592F-BE6B-49F3-83AA-E8341192D859}">
      <dgm:prSet/>
      <dgm:spPr/>
      <dgm:t>
        <a:bodyPr/>
        <a:lstStyle/>
        <a:p>
          <a:pPr algn="just">
            <a:lnSpc>
              <a:spcPct val="100000"/>
            </a:lnSpc>
            <a:defRPr cap="all"/>
          </a:pPr>
          <a:r>
            <a:rPr lang="en-NG" dirty="0"/>
            <a:t>Firstly, I sometimes take on too much responsibility because I genuinely want to help everyone. This often leave me feeling tired and stretched. I am learning that setting healthy boundaries helps me maintain quality and balance.</a:t>
          </a:r>
          <a:endParaRPr lang="en-US" dirty="0"/>
        </a:p>
      </dgm:t>
    </dgm:pt>
    <dgm:pt modelId="{260F85DB-A352-447B-9938-F73BEADC68BB}" type="parTrans" cxnId="{10A524EF-FD35-4887-86B9-1E6C6DDC0B23}">
      <dgm:prSet/>
      <dgm:spPr/>
      <dgm:t>
        <a:bodyPr/>
        <a:lstStyle/>
        <a:p>
          <a:endParaRPr lang="en-US"/>
        </a:p>
      </dgm:t>
    </dgm:pt>
    <dgm:pt modelId="{0D260C55-4A7D-4E33-92B4-C0BE2E6D40E2}" type="sibTrans" cxnId="{10A524EF-FD35-4887-86B9-1E6C6DDC0B23}">
      <dgm:prSet/>
      <dgm:spPr/>
      <dgm:t>
        <a:bodyPr/>
        <a:lstStyle/>
        <a:p>
          <a:pPr>
            <a:lnSpc>
              <a:spcPct val="100000"/>
            </a:lnSpc>
          </a:pPr>
          <a:endParaRPr lang="en-US"/>
        </a:p>
      </dgm:t>
    </dgm:pt>
    <dgm:pt modelId="{9EB2EB4C-5D4E-4362-8EE0-D7CD665DC394}">
      <dgm:prSet/>
      <dgm:spPr/>
      <dgm:t>
        <a:bodyPr/>
        <a:lstStyle/>
        <a:p>
          <a:pPr algn="just">
            <a:lnSpc>
              <a:spcPct val="100000"/>
            </a:lnSpc>
            <a:defRPr cap="all"/>
          </a:pPr>
          <a:r>
            <a:rPr lang="en-NG" dirty="0"/>
            <a:t>I also find it difficult at times to speak up in group discussions, especially when I’m not fully confident in my answer. I am working on this by preparing in advance and reminding myself that every opinion adds value in a care team.</a:t>
          </a:r>
          <a:endParaRPr lang="en-US" dirty="0"/>
        </a:p>
      </dgm:t>
    </dgm:pt>
    <dgm:pt modelId="{4858C255-FD96-4EBE-A52B-A9801CE20DFE}" type="parTrans" cxnId="{22B0CFB4-9649-415A-BC71-2B707BD73D10}">
      <dgm:prSet/>
      <dgm:spPr/>
      <dgm:t>
        <a:bodyPr/>
        <a:lstStyle/>
        <a:p>
          <a:endParaRPr lang="en-US"/>
        </a:p>
      </dgm:t>
    </dgm:pt>
    <dgm:pt modelId="{736978DC-80C2-4562-A686-78E1478509FE}" type="sibTrans" cxnId="{22B0CFB4-9649-415A-BC71-2B707BD73D10}">
      <dgm:prSet/>
      <dgm:spPr/>
      <dgm:t>
        <a:bodyPr/>
        <a:lstStyle/>
        <a:p>
          <a:pPr>
            <a:lnSpc>
              <a:spcPct val="100000"/>
            </a:lnSpc>
          </a:pPr>
          <a:endParaRPr lang="en-US"/>
        </a:p>
      </dgm:t>
    </dgm:pt>
    <dgm:pt modelId="{006FCAE8-9794-4DDA-B68E-513EA51100C4}">
      <dgm:prSet/>
      <dgm:spPr/>
      <dgm:t>
        <a:bodyPr/>
        <a:lstStyle/>
        <a:p>
          <a:pPr algn="just">
            <a:lnSpc>
              <a:spcPct val="100000"/>
            </a:lnSpc>
            <a:defRPr cap="all"/>
          </a:pPr>
          <a:r>
            <a:rPr lang="en-NG" dirty="0"/>
            <a:t>Another area for development is time management. When several tasks come at once, I can feel pressured, which sometimes affects how efficiently I work. I now use a daily planner which helps me to prioritise my tasks and help me to stay on track.</a:t>
          </a:r>
          <a:endParaRPr lang="en-US" dirty="0"/>
        </a:p>
      </dgm:t>
    </dgm:pt>
    <dgm:pt modelId="{04A79B11-F339-427A-85D0-02AC24A17284}" type="parTrans" cxnId="{19AB85D6-743A-427A-BA0E-193ACBEE3B79}">
      <dgm:prSet/>
      <dgm:spPr/>
      <dgm:t>
        <a:bodyPr/>
        <a:lstStyle/>
        <a:p>
          <a:endParaRPr lang="en-US"/>
        </a:p>
      </dgm:t>
    </dgm:pt>
    <dgm:pt modelId="{E1DA48D9-8DF0-44B3-90EC-DF9AA8E5B45A}" type="sibTrans" cxnId="{19AB85D6-743A-427A-BA0E-193ACBEE3B79}">
      <dgm:prSet/>
      <dgm:spPr/>
      <dgm:t>
        <a:bodyPr/>
        <a:lstStyle/>
        <a:p>
          <a:pPr>
            <a:lnSpc>
              <a:spcPct val="100000"/>
            </a:lnSpc>
          </a:pPr>
          <a:endParaRPr lang="en-US"/>
        </a:p>
      </dgm:t>
    </dgm:pt>
    <dgm:pt modelId="{ECAFA89B-AD5B-4491-BD00-ADA7A26A5765}">
      <dgm:prSet/>
      <dgm:spPr/>
      <dgm:t>
        <a:bodyPr/>
        <a:lstStyle/>
        <a:p>
          <a:pPr algn="just">
            <a:lnSpc>
              <a:spcPct val="100000"/>
            </a:lnSpc>
            <a:defRPr cap="all"/>
          </a:pPr>
          <a:r>
            <a:rPr lang="en-NG" dirty="0"/>
            <a:t>Finally, I recognise that my experience in care settings is still limited. Most of my learning so far has been theoretical, but I am actively seeking more placement opportunities to gain practical confidence and apply what I have studied.</a:t>
          </a:r>
          <a:endParaRPr lang="en-US" dirty="0"/>
        </a:p>
      </dgm:t>
    </dgm:pt>
    <dgm:pt modelId="{9C492A07-D31F-44A3-967A-ACC17DD0BAD8}" type="parTrans" cxnId="{63A2FC4E-DA6A-4234-A985-F39A1F637C94}">
      <dgm:prSet/>
      <dgm:spPr/>
      <dgm:t>
        <a:bodyPr/>
        <a:lstStyle/>
        <a:p>
          <a:endParaRPr lang="en-US"/>
        </a:p>
      </dgm:t>
    </dgm:pt>
    <dgm:pt modelId="{109F7BC4-56DE-46AA-B203-8B408A705320}" type="sibTrans" cxnId="{63A2FC4E-DA6A-4234-A985-F39A1F637C94}">
      <dgm:prSet/>
      <dgm:spPr/>
      <dgm:t>
        <a:bodyPr/>
        <a:lstStyle/>
        <a:p>
          <a:endParaRPr lang="en-US"/>
        </a:p>
      </dgm:t>
    </dgm:pt>
    <dgm:pt modelId="{7A966C7E-05DC-466E-8D2C-F7C2C98B9A62}" type="pres">
      <dgm:prSet presAssocID="{A39EF7A0-E3CB-4B6F-B11B-F9C25EF37414}" presName="root" presStyleCnt="0">
        <dgm:presLayoutVars>
          <dgm:dir/>
          <dgm:resizeHandles val="exact"/>
        </dgm:presLayoutVars>
      </dgm:prSet>
      <dgm:spPr/>
    </dgm:pt>
    <dgm:pt modelId="{5302DEF3-64E4-40DF-8E46-358ED9FA54A3}" type="pres">
      <dgm:prSet presAssocID="{3E47D245-6C39-49DB-8A0B-AC9F70158832}" presName="compNode" presStyleCnt="0"/>
      <dgm:spPr/>
    </dgm:pt>
    <dgm:pt modelId="{FB2C8E08-061A-4094-99D2-2A71E792F19C}" type="pres">
      <dgm:prSet presAssocID="{3E47D245-6C39-49DB-8A0B-AC9F70158832}" presName="iconBgRect" presStyleLbl="bgShp" presStyleIdx="0" presStyleCnt="5"/>
      <dgm:spPr>
        <a:prstGeom prst="round2DiagRect">
          <a:avLst>
            <a:gd name="adj1" fmla="val 29727"/>
            <a:gd name="adj2" fmla="val 0"/>
          </a:avLst>
        </a:prstGeom>
      </dgm:spPr>
    </dgm:pt>
    <dgm:pt modelId="{9F5D3C54-5ADC-4124-B88C-704144A17BA3}" type="pres">
      <dgm:prSet presAssocID="{3E47D245-6C39-49DB-8A0B-AC9F7015883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Ribbon"/>
        </a:ext>
      </dgm:extLst>
    </dgm:pt>
    <dgm:pt modelId="{319EC511-E307-43FA-B548-EE6CEE102BA1}" type="pres">
      <dgm:prSet presAssocID="{3E47D245-6C39-49DB-8A0B-AC9F70158832}" presName="spaceRect" presStyleCnt="0"/>
      <dgm:spPr/>
    </dgm:pt>
    <dgm:pt modelId="{A02E2758-A545-4E4F-9DED-24ED14F67A7C}" type="pres">
      <dgm:prSet presAssocID="{3E47D245-6C39-49DB-8A0B-AC9F70158832}" presName="textRect" presStyleLbl="revTx" presStyleIdx="0" presStyleCnt="5">
        <dgm:presLayoutVars>
          <dgm:chMax val="1"/>
          <dgm:chPref val="1"/>
        </dgm:presLayoutVars>
      </dgm:prSet>
      <dgm:spPr/>
    </dgm:pt>
    <dgm:pt modelId="{2D92E24E-C69A-4520-B74F-384CC0BCBB5D}" type="pres">
      <dgm:prSet presAssocID="{05881A2E-B043-4074-8DCA-451B7D602501}" presName="sibTrans" presStyleCnt="0"/>
      <dgm:spPr/>
    </dgm:pt>
    <dgm:pt modelId="{F5B3716B-6C1D-487F-AC85-676674E113D2}" type="pres">
      <dgm:prSet presAssocID="{BD7D592F-BE6B-49F3-83AA-E8341192D859}" presName="compNode" presStyleCnt="0"/>
      <dgm:spPr/>
    </dgm:pt>
    <dgm:pt modelId="{F6ACBFEC-B3C0-4B1C-AAB7-064316EB1A80}" type="pres">
      <dgm:prSet presAssocID="{BD7D592F-BE6B-49F3-83AA-E8341192D859}" presName="iconBgRect" presStyleLbl="bgShp" presStyleIdx="1" presStyleCnt="5"/>
      <dgm:spPr>
        <a:prstGeom prst="round2DiagRect">
          <a:avLst>
            <a:gd name="adj1" fmla="val 29727"/>
            <a:gd name="adj2" fmla="val 0"/>
          </a:avLst>
        </a:prstGeom>
      </dgm:spPr>
    </dgm:pt>
    <dgm:pt modelId="{F0C61949-A34E-4A44-89B1-CD70ECF25B80}" type="pres">
      <dgm:prSet presAssocID="{BD7D592F-BE6B-49F3-83AA-E8341192D8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Angel Face with Solid Fill"/>
        </a:ext>
      </dgm:extLst>
    </dgm:pt>
    <dgm:pt modelId="{DF5FD3CC-9B50-4EB5-88DC-BB849B93E32F}" type="pres">
      <dgm:prSet presAssocID="{BD7D592F-BE6B-49F3-83AA-E8341192D859}" presName="spaceRect" presStyleCnt="0"/>
      <dgm:spPr/>
    </dgm:pt>
    <dgm:pt modelId="{6F8F0C12-3E80-4F5E-AD96-628C6DD5F02C}" type="pres">
      <dgm:prSet presAssocID="{BD7D592F-BE6B-49F3-83AA-E8341192D859}" presName="textRect" presStyleLbl="revTx" presStyleIdx="1" presStyleCnt="5">
        <dgm:presLayoutVars>
          <dgm:chMax val="1"/>
          <dgm:chPref val="1"/>
        </dgm:presLayoutVars>
      </dgm:prSet>
      <dgm:spPr/>
    </dgm:pt>
    <dgm:pt modelId="{2B55A0F8-C092-4ED1-86FD-B356ACD07F81}" type="pres">
      <dgm:prSet presAssocID="{0D260C55-4A7D-4E33-92B4-C0BE2E6D40E2}" presName="sibTrans" presStyleCnt="0"/>
      <dgm:spPr/>
    </dgm:pt>
    <dgm:pt modelId="{ABD7B764-459F-497A-8F7C-D1D658E9297B}" type="pres">
      <dgm:prSet presAssocID="{9EB2EB4C-5D4E-4362-8EE0-D7CD665DC394}" presName="compNode" presStyleCnt="0"/>
      <dgm:spPr/>
    </dgm:pt>
    <dgm:pt modelId="{94367790-B31E-46CA-AF68-6139A8E26CD0}" type="pres">
      <dgm:prSet presAssocID="{9EB2EB4C-5D4E-4362-8EE0-D7CD665DC394}" presName="iconBgRect" presStyleLbl="bgShp" presStyleIdx="2" presStyleCnt="5"/>
      <dgm:spPr>
        <a:prstGeom prst="round2DiagRect">
          <a:avLst>
            <a:gd name="adj1" fmla="val 29727"/>
            <a:gd name="adj2" fmla="val 0"/>
          </a:avLst>
        </a:prstGeom>
      </dgm:spPr>
    </dgm:pt>
    <dgm:pt modelId="{C365FBD8-C438-4558-AF8F-83975139A552}" type="pres">
      <dgm:prSet presAssocID="{9EB2EB4C-5D4E-4362-8EE0-D7CD665DC39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oard Room"/>
        </a:ext>
      </dgm:extLst>
    </dgm:pt>
    <dgm:pt modelId="{7AB0CDE5-6734-4D2E-AB50-243861685E86}" type="pres">
      <dgm:prSet presAssocID="{9EB2EB4C-5D4E-4362-8EE0-D7CD665DC394}" presName="spaceRect" presStyleCnt="0"/>
      <dgm:spPr/>
    </dgm:pt>
    <dgm:pt modelId="{49E91061-F307-4E4F-AC8E-58581A56A241}" type="pres">
      <dgm:prSet presAssocID="{9EB2EB4C-5D4E-4362-8EE0-D7CD665DC394}" presName="textRect" presStyleLbl="revTx" presStyleIdx="2" presStyleCnt="5">
        <dgm:presLayoutVars>
          <dgm:chMax val="1"/>
          <dgm:chPref val="1"/>
        </dgm:presLayoutVars>
      </dgm:prSet>
      <dgm:spPr/>
    </dgm:pt>
    <dgm:pt modelId="{234B2ACC-846C-4698-9385-51F7CD79C7EA}" type="pres">
      <dgm:prSet presAssocID="{736978DC-80C2-4562-A686-78E1478509FE}" presName="sibTrans" presStyleCnt="0"/>
      <dgm:spPr/>
    </dgm:pt>
    <dgm:pt modelId="{E047F784-F8A8-41AD-B8B8-58DDACC22D80}" type="pres">
      <dgm:prSet presAssocID="{006FCAE8-9794-4DDA-B68E-513EA51100C4}" presName="compNode" presStyleCnt="0"/>
      <dgm:spPr/>
    </dgm:pt>
    <dgm:pt modelId="{12B07F80-6167-443E-8FD7-DEFFCD649DA4}" type="pres">
      <dgm:prSet presAssocID="{006FCAE8-9794-4DDA-B68E-513EA51100C4}" presName="iconBgRect" presStyleLbl="bgShp" presStyleIdx="3" presStyleCnt="5"/>
      <dgm:spPr>
        <a:prstGeom prst="round2DiagRect">
          <a:avLst>
            <a:gd name="adj1" fmla="val 29727"/>
            <a:gd name="adj2" fmla="val 0"/>
          </a:avLst>
        </a:prstGeom>
      </dgm:spPr>
    </dgm:pt>
    <dgm:pt modelId="{0EBBEDD4-E685-4939-8CBE-515BEBA790AB}" type="pres">
      <dgm:prSet presAssocID="{006FCAE8-9794-4DDA-B68E-513EA51100C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lock"/>
        </a:ext>
      </dgm:extLst>
    </dgm:pt>
    <dgm:pt modelId="{676F72DB-0FD8-4779-8648-39F46523B54A}" type="pres">
      <dgm:prSet presAssocID="{006FCAE8-9794-4DDA-B68E-513EA51100C4}" presName="spaceRect" presStyleCnt="0"/>
      <dgm:spPr/>
    </dgm:pt>
    <dgm:pt modelId="{40915DA7-80FF-46F8-ACDA-08D92FDC13C1}" type="pres">
      <dgm:prSet presAssocID="{006FCAE8-9794-4DDA-B68E-513EA51100C4}" presName="textRect" presStyleLbl="revTx" presStyleIdx="3" presStyleCnt="5">
        <dgm:presLayoutVars>
          <dgm:chMax val="1"/>
          <dgm:chPref val="1"/>
        </dgm:presLayoutVars>
      </dgm:prSet>
      <dgm:spPr/>
    </dgm:pt>
    <dgm:pt modelId="{BF693C52-2DC5-4032-AF06-843CC41DB78C}" type="pres">
      <dgm:prSet presAssocID="{E1DA48D9-8DF0-44B3-90EC-DF9AA8E5B45A}" presName="sibTrans" presStyleCnt="0"/>
      <dgm:spPr/>
    </dgm:pt>
    <dgm:pt modelId="{AB54C178-5967-4847-BF26-DC822EC5C4D9}" type="pres">
      <dgm:prSet presAssocID="{ECAFA89B-AD5B-4491-BD00-ADA7A26A5765}" presName="compNode" presStyleCnt="0"/>
      <dgm:spPr/>
    </dgm:pt>
    <dgm:pt modelId="{EBA96C9E-2B30-42F6-82D7-5BF284668C55}" type="pres">
      <dgm:prSet presAssocID="{ECAFA89B-AD5B-4491-BD00-ADA7A26A5765}" presName="iconBgRect" presStyleLbl="bgShp" presStyleIdx="4" presStyleCnt="5"/>
      <dgm:spPr>
        <a:prstGeom prst="round2DiagRect">
          <a:avLst>
            <a:gd name="adj1" fmla="val 29727"/>
            <a:gd name="adj2" fmla="val 0"/>
          </a:avLst>
        </a:prstGeom>
      </dgm:spPr>
    </dgm:pt>
    <dgm:pt modelId="{AE986AC7-4D8F-4AC9-AF52-F582197A242C}" type="pres">
      <dgm:prSet presAssocID="{ECAFA89B-AD5B-4491-BD00-ADA7A26A5765}"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ssroom"/>
        </a:ext>
      </dgm:extLst>
    </dgm:pt>
    <dgm:pt modelId="{87A18252-088B-402C-B4D8-10A873143F5C}" type="pres">
      <dgm:prSet presAssocID="{ECAFA89B-AD5B-4491-BD00-ADA7A26A5765}" presName="spaceRect" presStyleCnt="0"/>
      <dgm:spPr/>
    </dgm:pt>
    <dgm:pt modelId="{97165B16-4142-463D-B517-2A72CD175036}" type="pres">
      <dgm:prSet presAssocID="{ECAFA89B-AD5B-4491-BD00-ADA7A26A5765}" presName="textRect" presStyleLbl="revTx" presStyleIdx="4" presStyleCnt="5">
        <dgm:presLayoutVars>
          <dgm:chMax val="1"/>
          <dgm:chPref val="1"/>
        </dgm:presLayoutVars>
      </dgm:prSet>
      <dgm:spPr/>
    </dgm:pt>
  </dgm:ptLst>
  <dgm:cxnLst>
    <dgm:cxn modelId="{3186D50A-EE41-4F7E-B1F1-E07C52934F02}" srcId="{A39EF7A0-E3CB-4B6F-B11B-F9C25EF37414}" destId="{3E47D245-6C39-49DB-8A0B-AC9F70158832}" srcOrd="0" destOrd="0" parTransId="{11B2C981-9C0C-4C53-B4B9-9121A1A9889E}" sibTransId="{05881A2E-B043-4074-8DCA-451B7D602501}"/>
    <dgm:cxn modelId="{D3A2242C-971F-488C-9FE9-EB983C797A80}" type="presOf" srcId="{006FCAE8-9794-4DDA-B68E-513EA51100C4}" destId="{40915DA7-80FF-46F8-ACDA-08D92FDC13C1}" srcOrd="0" destOrd="0" presId="urn:microsoft.com/office/officeart/2018/5/layout/IconLeafLabelList"/>
    <dgm:cxn modelId="{E5FC6E33-718E-4A7B-A054-F1B8152DA9A0}" type="presOf" srcId="{ECAFA89B-AD5B-4491-BD00-ADA7A26A5765}" destId="{97165B16-4142-463D-B517-2A72CD175036}" srcOrd="0" destOrd="0" presId="urn:microsoft.com/office/officeart/2018/5/layout/IconLeafLabelList"/>
    <dgm:cxn modelId="{A1427363-B19D-42AF-9D3D-D4C1A19988E7}" type="presOf" srcId="{3E47D245-6C39-49DB-8A0B-AC9F70158832}" destId="{A02E2758-A545-4E4F-9DED-24ED14F67A7C}" srcOrd="0" destOrd="0" presId="urn:microsoft.com/office/officeart/2018/5/layout/IconLeafLabelList"/>
    <dgm:cxn modelId="{63A2FC4E-DA6A-4234-A985-F39A1F637C94}" srcId="{A39EF7A0-E3CB-4B6F-B11B-F9C25EF37414}" destId="{ECAFA89B-AD5B-4491-BD00-ADA7A26A5765}" srcOrd="4" destOrd="0" parTransId="{9C492A07-D31F-44A3-967A-ACC17DD0BAD8}" sibTransId="{109F7BC4-56DE-46AA-B203-8B408A705320}"/>
    <dgm:cxn modelId="{2BFCE09E-A4E2-42D3-A45D-64E5157D4DF3}" type="presOf" srcId="{A39EF7A0-E3CB-4B6F-B11B-F9C25EF37414}" destId="{7A966C7E-05DC-466E-8D2C-F7C2C98B9A62}" srcOrd="0" destOrd="0" presId="urn:microsoft.com/office/officeart/2018/5/layout/IconLeafLabelList"/>
    <dgm:cxn modelId="{784789A5-B499-4A02-A83C-ACBB7A2A0241}" type="presOf" srcId="{9EB2EB4C-5D4E-4362-8EE0-D7CD665DC394}" destId="{49E91061-F307-4E4F-AC8E-58581A56A241}" srcOrd="0" destOrd="0" presId="urn:microsoft.com/office/officeart/2018/5/layout/IconLeafLabelList"/>
    <dgm:cxn modelId="{22B0CFB4-9649-415A-BC71-2B707BD73D10}" srcId="{A39EF7A0-E3CB-4B6F-B11B-F9C25EF37414}" destId="{9EB2EB4C-5D4E-4362-8EE0-D7CD665DC394}" srcOrd="2" destOrd="0" parTransId="{4858C255-FD96-4EBE-A52B-A9801CE20DFE}" sibTransId="{736978DC-80C2-4562-A686-78E1478509FE}"/>
    <dgm:cxn modelId="{19AB85D6-743A-427A-BA0E-193ACBEE3B79}" srcId="{A39EF7A0-E3CB-4B6F-B11B-F9C25EF37414}" destId="{006FCAE8-9794-4DDA-B68E-513EA51100C4}" srcOrd="3" destOrd="0" parTransId="{04A79B11-F339-427A-85D0-02AC24A17284}" sibTransId="{E1DA48D9-8DF0-44B3-90EC-DF9AA8E5B45A}"/>
    <dgm:cxn modelId="{4EDB22E8-E3EB-4004-B838-89F3572C2A2B}" type="presOf" srcId="{BD7D592F-BE6B-49F3-83AA-E8341192D859}" destId="{6F8F0C12-3E80-4F5E-AD96-628C6DD5F02C}" srcOrd="0" destOrd="0" presId="urn:microsoft.com/office/officeart/2018/5/layout/IconLeafLabelList"/>
    <dgm:cxn modelId="{10A524EF-FD35-4887-86B9-1E6C6DDC0B23}" srcId="{A39EF7A0-E3CB-4B6F-B11B-F9C25EF37414}" destId="{BD7D592F-BE6B-49F3-83AA-E8341192D859}" srcOrd="1" destOrd="0" parTransId="{260F85DB-A352-447B-9938-F73BEADC68BB}" sibTransId="{0D260C55-4A7D-4E33-92B4-C0BE2E6D40E2}"/>
    <dgm:cxn modelId="{57F3FD95-CF08-422F-B119-78D09D2B7A72}" type="presParOf" srcId="{7A966C7E-05DC-466E-8D2C-F7C2C98B9A62}" destId="{5302DEF3-64E4-40DF-8E46-358ED9FA54A3}" srcOrd="0" destOrd="0" presId="urn:microsoft.com/office/officeart/2018/5/layout/IconLeafLabelList"/>
    <dgm:cxn modelId="{5DB449A5-2FE0-4F37-A14D-C5615246C95A}" type="presParOf" srcId="{5302DEF3-64E4-40DF-8E46-358ED9FA54A3}" destId="{FB2C8E08-061A-4094-99D2-2A71E792F19C}" srcOrd="0" destOrd="0" presId="urn:microsoft.com/office/officeart/2018/5/layout/IconLeafLabelList"/>
    <dgm:cxn modelId="{BB097169-AD25-4325-A6B3-D0A31A0F7C9C}" type="presParOf" srcId="{5302DEF3-64E4-40DF-8E46-358ED9FA54A3}" destId="{9F5D3C54-5ADC-4124-B88C-704144A17BA3}" srcOrd="1" destOrd="0" presId="urn:microsoft.com/office/officeart/2018/5/layout/IconLeafLabelList"/>
    <dgm:cxn modelId="{DD1C80AA-35F6-4C6D-9B4A-44675C3A463D}" type="presParOf" srcId="{5302DEF3-64E4-40DF-8E46-358ED9FA54A3}" destId="{319EC511-E307-43FA-B548-EE6CEE102BA1}" srcOrd="2" destOrd="0" presId="urn:microsoft.com/office/officeart/2018/5/layout/IconLeafLabelList"/>
    <dgm:cxn modelId="{89FCC22B-49F3-45F7-AFE2-23CFE8B83B24}" type="presParOf" srcId="{5302DEF3-64E4-40DF-8E46-358ED9FA54A3}" destId="{A02E2758-A545-4E4F-9DED-24ED14F67A7C}" srcOrd="3" destOrd="0" presId="urn:microsoft.com/office/officeart/2018/5/layout/IconLeafLabelList"/>
    <dgm:cxn modelId="{DCDD8605-3BC1-4358-AD0F-D08886DA6550}" type="presParOf" srcId="{7A966C7E-05DC-466E-8D2C-F7C2C98B9A62}" destId="{2D92E24E-C69A-4520-B74F-384CC0BCBB5D}" srcOrd="1" destOrd="0" presId="urn:microsoft.com/office/officeart/2018/5/layout/IconLeafLabelList"/>
    <dgm:cxn modelId="{DD645CB5-84DA-4D6A-8AD1-ED6A65CF2B71}" type="presParOf" srcId="{7A966C7E-05DC-466E-8D2C-F7C2C98B9A62}" destId="{F5B3716B-6C1D-487F-AC85-676674E113D2}" srcOrd="2" destOrd="0" presId="urn:microsoft.com/office/officeart/2018/5/layout/IconLeafLabelList"/>
    <dgm:cxn modelId="{39EB3835-AF67-42D8-8CF3-58BA8A457D8D}" type="presParOf" srcId="{F5B3716B-6C1D-487F-AC85-676674E113D2}" destId="{F6ACBFEC-B3C0-4B1C-AAB7-064316EB1A80}" srcOrd="0" destOrd="0" presId="urn:microsoft.com/office/officeart/2018/5/layout/IconLeafLabelList"/>
    <dgm:cxn modelId="{689E7D82-3E02-45ED-9B3D-56AF1077DB44}" type="presParOf" srcId="{F5B3716B-6C1D-487F-AC85-676674E113D2}" destId="{F0C61949-A34E-4A44-89B1-CD70ECF25B80}" srcOrd="1" destOrd="0" presId="urn:microsoft.com/office/officeart/2018/5/layout/IconLeafLabelList"/>
    <dgm:cxn modelId="{C5ABC9FA-EDBF-43E5-BD21-9BF186CB54FC}" type="presParOf" srcId="{F5B3716B-6C1D-487F-AC85-676674E113D2}" destId="{DF5FD3CC-9B50-4EB5-88DC-BB849B93E32F}" srcOrd="2" destOrd="0" presId="urn:microsoft.com/office/officeart/2018/5/layout/IconLeafLabelList"/>
    <dgm:cxn modelId="{80D4CE1A-0B0B-4574-9265-8022D2629487}" type="presParOf" srcId="{F5B3716B-6C1D-487F-AC85-676674E113D2}" destId="{6F8F0C12-3E80-4F5E-AD96-628C6DD5F02C}" srcOrd="3" destOrd="0" presId="urn:microsoft.com/office/officeart/2018/5/layout/IconLeafLabelList"/>
    <dgm:cxn modelId="{4CF84C2D-3ACA-43AA-9062-0D15F6EF58AE}" type="presParOf" srcId="{7A966C7E-05DC-466E-8D2C-F7C2C98B9A62}" destId="{2B55A0F8-C092-4ED1-86FD-B356ACD07F81}" srcOrd="3" destOrd="0" presId="urn:microsoft.com/office/officeart/2018/5/layout/IconLeafLabelList"/>
    <dgm:cxn modelId="{9EF528B9-C8AA-449B-8ACA-00E15C3D9865}" type="presParOf" srcId="{7A966C7E-05DC-466E-8D2C-F7C2C98B9A62}" destId="{ABD7B764-459F-497A-8F7C-D1D658E9297B}" srcOrd="4" destOrd="0" presId="urn:microsoft.com/office/officeart/2018/5/layout/IconLeafLabelList"/>
    <dgm:cxn modelId="{F5F3A4D2-15F2-468C-8862-A2A9208A9BAA}" type="presParOf" srcId="{ABD7B764-459F-497A-8F7C-D1D658E9297B}" destId="{94367790-B31E-46CA-AF68-6139A8E26CD0}" srcOrd="0" destOrd="0" presId="urn:microsoft.com/office/officeart/2018/5/layout/IconLeafLabelList"/>
    <dgm:cxn modelId="{E28C7E27-71BB-47C4-975B-3945CBF4DDAD}" type="presParOf" srcId="{ABD7B764-459F-497A-8F7C-D1D658E9297B}" destId="{C365FBD8-C438-4558-AF8F-83975139A552}" srcOrd="1" destOrd="0" presId="urn:microsoft.com/office/officeart/2018/5/layout/IconLeafLabelList"/>
    <dgm:cxn modelId="{A4A31B70-182E-44BC-BC60-F57901D33BE9}" type="presParOf" srcId="{ABD7B764-459F-497A-8F7C-D1D658E9297B}" destId="{7AB0CDE5-6734-4D2E-AB50-243861685E86}" srcOrd="2" destOrd="0" presId="urn:microsoft.com/office/officeart/2018/5/layout/IconLeafLabelList"/>
    <dgm:cxn modelId="{1F27EE49-A5C9-438D-A193-C9797CF108AF}" type="presParOf" srcId="{ABD7B764-459F-497A-8F7C-D1D658E9297B}" destId="{49E91061-F307-4E4F-AC8E-58581A56A241}" srcOrd="3" destOrd="0" presId="urn:microsoft.com/office/officeart/2018/5/layout/IconLeafLabelList"/>
    <dgm:cxn modelId="{EBFECE19-7E92-4CB3-B50D-58FE12334E21}" type="presParOf" srcId="{7A966C7E-05DC-466E-8D2C-F7C2C98B9A62}" destId="{234B2ACC-846C-4698-9385-51F7CD79C7EA}" srcOrd="5" destOrd="0" presId="urn:microsoft.com/office/officeart/2018/5/layout/IconLeafLabelList"/>
    <dgm:cxn modelId="{F51E1DB9-4392-4997-8032-ADD3B6B33C04}" type="presParOf" srcId="{7A966C7E-05DC-466E-8D2C-F7C2C98B9A62}" destId="{E047F784-F8A8-41AD-B8B8-58DDACC22D80}" srcOrd="6" destOrd="0" presId="urn:microsoft.com/office/officeart/2018/5/layout/IconLeafLabelList"/>
    <dgm:cxn modelId="{AAEE587B-42CB-444C-A85B-A656A63EE720}" type="presParOf" srcId="{E047F784-F8A8-41AD-B8B8-58DDACC22D80}" destId="{12B07F80-6167-443E-8FD7-DEFFCD649DA4}" srcOrd="0" destOrd="0" presId="urn:microsoft.com/office/officeart/2018/5/layout/IconLeafLabelList"/>
    <dgm:cxn modelId="{98BD75E4-2426-4021-803A-A6BF9D5CB4BD}" type="presParOf" srcId="{E047F784-F8A8-41AD-B8B8-58DDACC22D80}" destId="{0EBBEDD4-E685-4939-8CBE-515BEBA790AB}" srcOrd="1" destOrd="0" presId="urn:microsoft.com/office/officeart/2018/5/layout/IconLeafLabelList"/>
    <dgm:cxn modelId="{E4C0D9A6-4FEF-4307-9786-42924797235B}" type="presParOf" srcId="{E047F784-F8A8-41AD-B8B8-58DDACC22D80}" destId="{676F72DB-0FD8-4779-8648-39F46523B54A}" srcOrd="2" destOrd="0" presId="urn:microsoft.com/office/officeart/2018/5/layout/IconLeafLabelList"/>
    <dgm:cxn modelId="{B388915B-23FA-4CEF-A777-5C27962D26C1}" type="presParOf" srcId="{E047F784-F8A8-41AD-B8B8-58DDACC22D80}" destId="{40915DA7-80FF-46F8-ACDA-08D92FDC13C1}" srcOrd="3" destOrd="0" presId="urn:microsoft.com/office/officeart/2018/5/layout/IconLeafLabelList"/>
    <dgm:cxn modelId="{9417FD85-8974-47B9-AADD-79B02161BAF0}" type="presParOf" srcId="{7A966C7E-05DC-466E-8D2C-F7C2C98B9A62}" destId="{BF693C52-2DC5-4032-AF06-843CC41DB78C}" srcOrd="7" destOrd="0" presId="urn:microsoft.com/office/officeart/2018/5/layout/IconLeafLabelList"/>
    <dgm:cxn modelId="{36E3C702-D170-4A3F-AE4C-E312688E4BAB}" type="presParOf" srcId="{7A966C7E-05DC-466E-8D2C-F7C2C98B9A62}" destId="{AB54C178-5967-4847-BF26-DC822EC5C4D9}" srcOrd="8" destOrd="0" presId="urn:microsoft.com/office/officeart/2018/5/layout/IconLeafLabelList"/>
    <dgm:cxn modelId="{94FEBB63-5B29-4CA7-A77F-24D63C626253}" type="presParOf" srcId="{AB54C178-5967-4847-BF26-DC822EC5C4D9}" destId="{EBA96C9E-2B30-42F6-82D7-5BF284668C55}" srcOrd="0" destOrd="0" presId="urn:microsoft.com/office/officeart/2018/5/layout/IconLeafLabelList"/>
    <dgm:cxn modelId="{0CF090C8-0B98-433A-9494-AFCA658AF4D8}" type="presParOf" srcId="{AB54C178-5967-4847-BF26-DC822EC5C4D9}" destId="{AE986AC7-4D8F-4AC9-AF52-F582197A242C}" srcOrd="1" destOrd="0" presId="urn:microsoft.com/office/officeart/2018/5/layout/IconLeafLabelList"/>
    <dgm:cxn modelId="{B580D35A-3E43-427F-808F-6C14FB60D093}" type="presParOf" srcId="{AB54C178-5967-4847-BF26-DC822EC5C4D9}" destId="{87A18252-088B-402C-B4D8-10A873143F5C}" srcOrd="2" destOrd="0" presId="urn:microsoft.com/office/officeart/2018/5/layout/IconLeafLabelList"/>
    <dgm:cxn modelId="{D4DBCDF0-8DAD-4D72-9FDF-0D4FF37AF53B}" type="presParOf" srcId="{AB54C178-5967-4847-BF26-DC822EC5C4D9}" destId="{97165B16-4142-463D-B517-2A72CD17503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5C2517-8F3D-478B-BCD6-903B6071775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48CC8E4-C926-44BB-8AF9-222AD57125E3}">
      <dgm:prSet/>
      <dgm:spPr/>
      <dgm:t>
        <a:bodyPr/>
        <a:lstStyle/>
        <a:p>
          <a:pPr algn="just"/>
          <a:r>
            <a:rPr lang="en-NG" dirty="0"/>
            <a:t>I can see several opportunities that I can take advantage of to develop myself further in health and social care.</a:t>
          </a:r>
          <a:endParaRPr lang="en-US" dirty="0"/>
        </a:p>
      </dgm:t>
    </dgm:pt>
    <dgm:pt modelId="{DCE66441-24AA-4205-A9DB-05CBD6CBE8FE}" type="parTrans" cxnId="{7AD072F6-1324-4FEF-B221-2B124C3DAE64}">
      <dgm:prSet/>
      <dgm:spPr/>
      <dgm:t>
        <a:bodyPr/>
        <a:lstStyle/>
        <a:p>
          <a:endParaRPr lang="en-US"/>
        </a:p>
      </dgm:t>
    </dgm:pt>
    <dgm:pt modelId="{F676DFA9-2095-4BE2-A0A0-A514B245E0C2}" type="sibTrans" cxnId="{7AD072F6-1324-4FEF-B221-2B124C3DAE64}">
      <dgm:prSet/>
      <dgm:spPr/>
      <dgm:t>
        <a:bodyPr/>
        <a:lstStyle/>
        <a:p>
          <a:endParaRPr lang="en-US"/>
        </a:p>
      </dgm:t>
    </dgm:pt>
    <dgm:pt modelId="{54644D47-AA88-4FA2-AB15-2B3E6A55B676}">
      <dgm:prSet/>
      <dgm:spPr/>
      <dgm:t>
        <a:bodyPr/>
        <a:lstStyle/>
        <a:p>
          <a:pPr algn="just"/>
          <a:r>
            <a:rPr lang="en-NG" dirty="0"/>
            <a:t>Firstly, I can volunteer and shadow placements to give me the chance to gain real experience and see how care is delivered in practice. I believe this will build my confidence and also help me connect theory to real-life situations.</a:t>
          </a:r>
          <a:endParaRPr lang="en-US" dirty="0"/>
        </a:p>
      </dgm:t>
    </dgm:pt>
    <dgm:pt modelId="{E019DD32-E720-44E9-A799-874094332AA1}" type="parTrans" cxnId="{84935062-A740-496E-8EA1-32DBEB47820B}">
      <dgm:prSet/>
      <dgm:spPr/>
      <dgm:t>
        <a:bodyPr/>
        <a:lstStyle/>
        <a:p>
          <a:endParaRPr lang="en-US"/>
        </a:p>
      </dgm:t>
    </dgm:pt>
    <dgm:pt modelId="{00F8FD7C-BCB4-443B-B66B-25EC3E12CDFD}" type="sibTrans" cxnId="{84935062-A740-496E-8EA1-32DBEB47820B}">
      <dgm:prSet/>
      <dgm:spPr/>
      <dgm:t>
        <a:bodyPr/>
        <a:lstStyle/>
        <a:p>
          <a:endParaRPr lang="en-US"/>
        </a:p>
      </dgm:t>
    </dgm:pt>
    <dgm:pt modelId="{62D7C074-2CED-460F-8698-728D758F8258}">
      <dgm:prSet/>
      <dgm:spPr/>
      <dgm:t>
        <a:bodyPr/>
        <a:lstStyle/>
        <a:p>
          <a:pPr algn="just"/>
          <a:r>
            <a:rPr lang="en-NG" dirty="0"/>
            <a:t>I am also aware of many short courses and training programmes available, especially in communication, safeguarding, and professional practice. These will help me strengthen my skills and stay up to date with current standards in the sector.</a:t>
          </a:r>
          <a:endParaRPr lang="en-US" dirty="0"/>
        </a:p>
      </dgm:t>
    </dgm:pt>
    <dgm:pt modelId="{98F6581B-B35A-499B-AB49-C31CC5C7E22F}" type="parTrans" cxnId="{68795482-DA4E-4BC8-BCC6-2956F2C259C4}">
      <dgm:prSet/>
      <dgm:spPr/>
      <dgm:t>
        <a:bodyPr/>
        <a:lstStyle/>
        <a:p>
          <a:endParaRPr lang="en-US"/>
        </a:p>
      </dgm:t>
    </dgm:pt>
    <dgm:pt modelId="{FC0DD710-B017-46BA-AC4E-B725F30C2860}" type="sibTrans" cxnId="{68795482-DA4E-4BC8-BCC6-2956F2C259C4}">
      <dgm:prSet/>
      <dgm:spPr/>
      <dgm:t>
        <a:bodyPr/>
        <a:lstStyle/>
        <a:p>
          <a:endParaRPr lang="en-US"/>
        </a:p>
      </dgm:t>
    </dgm:pt>
    <dgm:pt modelId="{ADD39A6A-8D67-4284-83DE-9628D5FC96CD}">
      <dgm:prSet/>
      <dgm:spPr/>
      <dgm:t>
        <a:bodyPr/>
        <a:lstStyle/>
        <a:p>
          <a:pPr algn="just"/>
          <a:r>
            <a:rPr lang="en-NG" dirty="0"/>
            <a:t>Another important opportunity is networking with experienced practitioners. I have found that speaking with people already working in the field gives me valuable advice, encouragement, and sometimes even mentoring opportunities.</a:t>
          </a:r>
          <a:endParaRPr lang="en-US" dirty="0"/>
        </a:p>
      </dgm:t>
    </dgm:pt>
    <dgm:pt modelId="{403DFF00-F9A0-4A30-85F6-BB6ACB8E67F9}" type="parTrans" cxnId="{8F328AD6-B8B9-4921-83D1-2540A49BB2C5}">
      <dgm:prSet/>
      <dgm:spPr/>
      <dgm:t>
        <a:bodyPr/>
        <a:lstStyle/>
        <a:p>
          <a:endParaRPr lang="en-US"/>
        </a:p>
      </dgm:t>
    </dgm:pt>
    <dgm:pt modelId="{D1C6C1B9-CB73-433F-8417-BB21C1A8212F}" type="sibTrans" cxnId="{8F328AD6-B8B9-4921-83D1-2540A49BB2C5}">
      <dgm:prSet/>
      <dgm:spPr/>
      <dgm:t>
        <a:bodyPr/>
        <a:lstStyle/>
        <a:p>
          <a:endParaRPr lang="en-US"/>
        </a:p>
      </dgm:t>
    </dgm:pt>
    <dgm:pt modelId="{AC950E8D-DFD8-4F51-A2A3-A2E5CF40049C}">
      <dgm:prSet/>
      <dgm:spPr/>
      <dgm:t>
        <a:bodyPr/>
        <a:lstStyle/>
        <a:p>
          <a:pPr algn="just"/>
          <a:r>
            <a:rPr lang="en-NG" dirty="0"/>
            <a:t>Finally, the growing demand in the UK for compassionate and skilled care workers motivates me to keep developing myself. It reminds me that I am entering a field where I can really make a difference and build a rewarding career.</a:t>
          </a:r>
          <a:endParaRPr lang="en-US" dirty="0"/>
        </a:p>
      </dgm:t>
    </dgm:pt>
    <dgm:pt modelId="{5A5BE021-52F1-44E5-B561-52491EC3B508}" type="parTrans" cxnId="{4703A91E-1202-4571-A290-1CA9DD35399F}">
      <dgm:prSet/>
      <dgm:spPr/>
      <dgm:t>
        <a:bodyPr/>
        <a:lstStyle/>
        <a:p>
          <a:endParaRPr lang="en-US"/>
        </a:p>
      </dgm:t>
    </dgm:pt>
    <dgm:pt modelId="{52FD5294-D535-41CA-93BF-8CBE2AB0C8F7}" type="sibTrans" cxnId="{4703A91E-1202-4571-A290-1CA9DD35399F}">
      <dgm:prSet/>
      <dgm:spPr/>
      <dgm:t>
        <a:bodyPr/>
        <a:lstStyle/>
        <a:p>
          <a:endParaRPr lang="en-US"/>
        </a:p>
      </dgm:t>
    </dgm:pt>
    <dgm:pt modelId="{C2670989-82C9-43A4-922B-A75F8BB8243C}" type="pres">
      <dgm:prSet presAssocID="{7A5C2517-8F3D-478B-BCD6-903B6071775C}" presName="diagram" presStyleCnt="0">
        <dgm:presLayoutVars>
          <dgm:dir/>
          <dgm:resizeHandles val="exact"/>
        </dgm:presLayoutVars>
      </dgm:prSet>
      <dgm:spPr/>
    </dgm:pt>
    <dgm:pt modelId="{B886666C-5859-4615-8811-122E310993FB}" type="pres">
      <dgm:prSet presAssocID="{848CC8E4-C926-44BB-8AF9-222AD57125E3}" presName="node" presStyleLbl="node1" presStyleIdx="0" presStyleCnt="5">
        <dgm:presLayoutVars>
          <dgm:bulletEnabled val="1"/>
        </dgm:presLayoutVars>
      </dgm:prSet>
      <dgm:spPr/>
    </dgm:pt>
    <dgm:pt modelId="{A3CACFA3-58FB-4FF0-A5E3-0FCEA6E32965}" type="pres">
      <dgm:prSet presAssocID="{F676DFA9-2095-4BE2-A0A0-A514B245E0C2}" presName="sibTrans" presStyleCnt="0"/>
      <dgm:spPr/>
    </dgm:pt>
    <dgm:pt modelId="{E16CAE9A-3F28-42B6-80A8-5C764998A9C8}" type="pres">
      <dgm:prSet presAssocID="{54644D47-AA88-4FA2-AB15-2B3E6A55B676}" presName="node" presStyleLbl="node1" presStyleIdx="1" presStyleCnt="5">
        <dgm:presLayoutVars>
          <dgm:bulletEnabled val="1"/>
        </dgm:presLayoutVars>
      </dgm:prSet>
      <dgm:spPr/>
    </dgm:pt>
    <dgm:pt modelId="{318CBC8E-21D9-4337-A3C3-D8B3F9FEE9C8}" type="pres">
      <dgm:prSet presAssocID="{00F8FD7C-BCB4-443B-B66B-25EC3E12CDFD}" presName="sibTrans" presStyleCnt="0"/>
      <dgm:spPr/>
    </dgm:pt>
    <dgm:pt modelId="{A0F28289-A096-4E71-984D-8461D9C84689}" type="pres">
      <dgm:prSet presAssocID="{62D7C074-2CED-460F-8698-728D758F8258}" presName="node" presStyleLbl="node1" presStyleIdx="2" presStyleCnt="5">
        <dgm:presLayoutVars>
          <dgm:bulletEnabled val="1"/>
        </dgm:presLayoutVars>
      </dgm:prSet>
      <dgm:spPr/>
    </dgm:pt>
    <dgm:pt modelId="{3CAC45DB-B3E3-4F5B-A6AA-AE28E24C3884}" type="pres">
      <dgm:prSet presAssocID="{FC0DD710-B017-46BA-AC4E-B725F30C2860}" presName="sibTrans" presStyleCnt="0"/>
      <dgm:spPr/>
    </dgm:pt>
    <dgm:pt modelId="{86E47398-559C-40F6-B561-973C6F17BD0F}" type="pres">
      <dgm:prSet presAssocID="{ADD39A6A-8D67-4284-83DE-9628D5FC96CD}" presName="node" presStyleLbl="node1" presStyleIdx="3" presStyleCnt="5">
        <dgm:presLayoutVars>
          <dgm:bulletEnabled val="1"/>
        </dgm:presLayoutVars>
      </dgm:prSet>
      <dgm:spPr/>
    </dgm:pt>
    <dgm:pt modelId="{76D38B46-444B-4744-8074-F6D0E8BA3253}" type="pres">
      <dgm:prSet presAssocID="{D1C6C1B9-CB73-433F-8417-BB21C1A8212F}" presName="sibTrans" presStyleCnt="0"/>
      <dgm:spPr/>
    </dgm:pt>
    <dgm:pt modelId="{0C964D1A-7352-41C7-9266-D35356AD321E}" type="pres">
      <dgm:prSet presAssocID="{AC950E8D-DFD8-4F51-A2A3-A2E5CF40049C}" presName="node" presStyleLbl="node1" presStyleIdx="4" presStyleCnt="5">
        <dgm:presLayoutVars>
          <dgm:bulletEnabled val="1"/>
        </dgm:presLayoutVars>
      </dgm:prSet>
      <dgm:spPr/>
    </dgm:pt>
  </dgm:ptLst>
  <dgm:cxnLst>
    <dgm:cxn modelId="{4703A91E-1202-4571-A290-1CA9DD35399F}" srcId="{7A5C2517-8F3D-478B-BCD6-903B6071775C}" destId="{AC950E8D-DFD8-4F51-A2A3-A2E5CF40049C}" srcOrd="4" destOrd="0" parTransId="{5A5BE021-52F1-44E5-B561-52491EC3B508}" sibTransId="{52FD5294-D535-41CA-93BF-8CBE2AB0C8F7}"/>
    <dgm:cxn modelId="{336D332E-C866-4E4E-A966-50F96E3CFFF9}" type="presOf" srcId="{AC950E8D-DFD8-4F51-A2A3-A2E5CF40049C}" destId="{0C964D1A-7352-41C7-9266-D35356AD321E}" srcOrd="0" destOrd="0" presId="urn:microsoft.com/office/officeart/2005/8/layout/default"/>
    <dgm:cxn modelId="{F3AA1C39-3902-42AF-8059-539F5EF8F20C}" type="presOf" srcId="{848CC8E4-C926-44BB-8AF9-222AD57125E3}" destId="{B886666C-5859-4615-8811-122E310993FB}" srcOrd="0" destOrd="0" presId="urn:microsoft.com/office/officeart/2005/8/layout/default"/>
    <dgm:cxn modelId="{3B44843D-F155-4361-AE7E-8E7CF603D037}" type="presOf" srcId="{7A5C2517-8F3D-478B-BCD6-903B6071775C}" destId="{C2670989-82C9-43A4-922B-A75F8BB8243C}" srcOrd="0" destOrd="0" presId="urn:microsoft.com/office/officeart/2005/8/layout/default"/>
    <dgm:cxn modelId="{84935062-A740-496E-8EA1-32DBEB47820B}" srcId="{7A5C2517-8F3D-478B-BCD6-903B6071775C}" destId="{54644D47-AA88-4FA2-AB15-2B3E6A55B676}" srcOrd="1" destOrd="0" parTransId="{E019DD32-E720-44E9-A799-874094332AA1}" sibTransId="{00F8FD7C-BCB4-443B-B66B-25EC3E12CDFD}"/>
    <dgm:cxn modelId="{68795482-DA4E-4BC8-BCC6-2956F2C259C4}" srcId="{7A5C2517-8F3D-478B-BCD6-903B6071775C}" destId="{62D7C074-2CED-460F-8698-728D758F8258}" srcOrd="2" destOrd="0" parTransId="{98F6581B-B35A-499B-AB49-C31CC5C7E22F}" sibTransId="{FC0DD710-B017-46BA-AC4E-B725F30C2860}"/>
    <dgm:cxn modelId="{4AF25599-95CC-4F6A-AD09-F26CC437D123}" type="presOf" srcId="{ADD39A6A-8D67-4284-83DE-9628D5FC96CD}" destId="{86E47398-559C-40F6-B561-973C6F17BD0F}" srcOrd="0" destOrd="0" presId="urn:microsoft.com/office/officeart/2005/8/layout/default"/>
    <dgm:cxn modelId="{E4AB2EA7-5527-4068-87FD-0C1FD2CE5FC5}" type="presOf" srcId="{54644D47-AA88-4FA2-AB15-2B3E6A55B676}" destId="{E16CAE9A-3F28-42B6-80A8-5C764998A9C8}" srcOrd="0" destOrd="0" presId="urn:microsoft.com/office/officeart/2005/8/layout/default"/>
    <dgm:cxn modelId="{8F328AD6-B8B9-4921-83D1-2540A49BB2C5}" srcId="{7A5C2517-8F3D-478B-BCD6-903B6071775C}" destId="{ADD39A6A-8D67-4284-83DE-9628D5FC96CD}" srcOrd="3" destOrd="0" parTransId="{403DFF00-F9A0-4A30-85F6-BB6ACB8E67F9}" sibTransId="{D1C6C1B9-CB73-433F-8417-BB21C1A8212F}"/>
    <dgm:cxn modelId="{7AD072F6-1324-4FEF-B221-2B124C3DAE64}" srcId="{7A5C2517-8F3D-478B-BCD6-903B6071775C}" destId="{848CC8E4-C926-44BB-8AF9-222AD57125E3}" srcOrd="0" destOrd="0" parTransId="{DCE66441-24AA-4205-A9DB-05CBD6CBE8FE}" sibTransId="{F676DFA9-2095-4BE2-A0A0-A514B245E0C2}"/>
    <dgm:cxn modelId="{31284EF8-6838-4BF5-9C00-E809BA7AB1AC}" type="presOf" srcId="{62D7C074-2CED-460F-8698-728D758F8258}" destId="{A0F28289-A096-4E71-984D-8461D9C84689}" srcOrd="0" destOrd="0" presId="urn:microsoft.com/office/officeart/2005/8/layout/default"/>
    <dgm:cxn modelId="{6E9B159F-70C6-46A3-8824-8D9A2943FF6B}" type="presParOf" srcId="{C2670989-82C9-43A4-922B-A75F8BB8243C}" destId="{B886666C-5859-4615-8811-122E310993FB}" srcOrd="0" destOrd="0" presId="urn:microsoft.com/office/officeart/2005/8/layout/default"/>
    <dgm:cxn modelId="{0EF212CA-410F-4EEC-B6A5-42EC8648606E}" type="presParOf" srcId="{C2670989-82C9-43A4-922B-A75F8BB8243C}" destId="{A3CACFA3-58FB-4FF0-A5E3-0FCEA6E32965}" srcOrd="1" destOrd="0" presId="urn:microsoft.com/office/officeart/2005/8/layout/default"/>
    <dgm:cxn modelId="{370BB713-AA1B-4C08-B8F5-8AA317101D8D}" type="presParOf" srcId="{C2670989-82C9-43A4-922B-A75F8BB8243C}" destId="{E16CAE9A-3F28-42B6-80A8-5C764998A9C8}" srcOrd="2" destOrd="0" presId="urn:microsoft.com/office/officeart/2005/8/layout/default"/>
    <dgm:cxn modelId="{D27F43BB-33B4-45A0-8A73-E0BB2E43F1BE}" type="presParOf" srcId="{C2670989-82C9-43A4-922B-A75F8BB8243C}" destId="{318CBC8E-21D9-4337-A3C3-D8B3F9FEE9C8}" srcOrd="3" destOrd="0" presId="urn:microsoft.com/office/officeart/2005/8/layout/default"/>
    <dgm:cxn modelId="{45F740F1-5E94-40CD-A019-7CEB4E45DCB2}" type="presParOf" srcId="{C2670989-82C9-43A4-922B-A75F8BB8243C}" destId="{A0F28289-A096-4E71-984D-8461D9C84689}" srcOrd="4" destOrd="0" presId="urn:microsoft.com/office/officeart/2005/8/layout/default"/>
    <dgm:cxn modelId="{9C62140A-02D9-443D-AAFA-5880D9EEF42F}" type="presParOf" srcId="{C2670989-82C9-43A4-922B-A75F8BB8243C}" destId="{3CAC45DB-B3E3-4F5B-A6AA-AE28E24C3884}" srcOrd="5" destOrd="0" presId="urn:microsoft.com/office/officeart/2005/8/layout/default"/>
    <dgm:cxn modelId="{0EBDD71A-7A17-4A70-9C3A-72D3BCA475BE}" type="presParOf" srcId="{C2670989-82C9-43A4-922B-A75F8BB8243C}" destId="{86E47398-559C-40F6-B561-973C6F17BD0F}" srcOrd="6" destOrd="0" presId="urn:microsoft.com/office/officeart/2005/8/layout/default"/>
    <dgm:cxn modelId="{5E204612-488C-4FAD-9151-774037339447}" type="presParOf" srcId="{C2670989-82C9-43A4-922B-A75F8BB8243C}" destId="{76D38B46-444B-4744-8074-F6D0E8BA3253}" srcOrd="7" destOrd="0" presId="urn:microsoft.com/office/officeart/2005/8/layout/default"/>
    <dgm:cxn modelId="{A9F93AE1-83FC-4B0C-B825-FF5F0E953D91}" type="presParOf" srcId="{C2670989-82C9-43A4-922B-A75F8BB8243C}" destId="{0C964D1A-7352-41C7-9266-D35356AD321E}"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98424E60-4657-4BC1-82B1-5B307EF191F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B49067A3-68F1-4F15-9737-B3F9D4568D8A}">
      <dgm:prSet/>
      <dgm:spPr/>
      <dgm:t>
        <a:bodyPr/>
        <a:lstStyle/>
        <a:p>
          <a:pPr algn="just">
            <a:lnSpc>
              <a:spcPct val="100000"/>
            </a:lnSpc>
          </a:pPr>
          <a:r>
            <a:rPr lang="en-US" dirty="0"/>
            <a:t>I also </a:t>
          </a:r>
          <a:r>
            <a:rPr lang="en-US" dirty="0" err="1"/>
            <a:t>recognise</a:t>
          </a:r>
          <a:r>
            <a:rPr lang="en-US" dirty="0"/>
            <a:t> some external threats. The competition for placements and employment is intense and I must differentiate myself to compete </a:t>
          </a:r>
          <a:r>
            <a:rPr lang="en-US" dirty="0" err="1"/>
            <a:t>favourably</a:t>
          </a:r>
          <a:r>
            <a:rPr lang="en-US" dirty="0"/>
            <a:t>.</a:t>
          </a:r>
        </a:p>
      </dgm:t>
    </dgm:pt>
    <dgm:pt modelId="{9855F6C5-D514-43C5-A366-7F4554FA0B1E}" type="parTrans" cxnId="{B050C1CD-4AB5-4D14-BBFE-799F2941CE42}">
      <dgm:prSet/>
      <dgm:spPr/>
      <dgm:t>
        <a:bodyPr/>
        <a:lstStyle/>
        <a:p>
          <a:endParaRPr lang="en-US"/>
        </a:p>
      </dgm:t>
    </dgm:pt>
    <dgm:pt modelId="{5859F57B-6F71-4F4C-B0B6-AB7A86855523}" type="sibTrans" cxnId="{B050C1CD-4AB5-4D14-BBFE-799F2941CE42}">
      <dgm:prSet/>
      <dgm:spPr/>
      <dgm:t>
        <a:bodyPr/>
        <a:lstStyle/>
        <a:p>
          <a:pPr>
            <a:lnSpc>
              <a:spcPct val="100000"/>
            </a:lnSpc>
          </a:pPr>
          <a:endParaRPr lang="en-US"/>
        </a:p>
      </dgm:t>
    </dgm:pt>
    <dgm:pt modelId="{15A681A6-5AD8-41BD-A651-47BE97E1274A}">
      <dgm:prSet/>
      <dgm:spPr/>
      <dgm:t>
        <a:bodyPr/>
        <a:lstStyle/>
        <a:p>
          <a:pPr algn="just">
            <a:lnSpc>
              <a:spcPct val="100000"/>
            </a:lnSpc>
          </a:pPr>
          <a:r>
            <a:rPr lang="en-US" dirty="0"/>
            <a:t>Also, care work can be emotionally and physically demanding, and without self‐care I would risk burnout or reduced effectiveness. </a:t>
          </a:r>
          <a:br>
            <a:rPr lang="en-US" dirty="0"/>
          </a:br>
          <a:r>
            <a:rPr lang="en-US" dirty="0"/>
            <a:t>Lastly, the health and social care sector faces frequent policy changes such as funding cuts and shortages of staff. This means I must stay adaptable and resilient in anticipation of these changes.</a:t>
          </a:r>
        </a:p>
      </dgm:t>
    </dgm:pt>
    <dgm:pt modelId="{1B87C7F2-9625-4AAD-9189-07DEB80742B8}" type="parTrans" cxnId="{A7F56893-E685-4618-9977-D6B511411DFC}">
      <dgm:prSet/>
      <dgm:spPr/>
      <dgm:t>
        <a:bodyPr/>
        <a:lstStyle/>
        <a:p>
          <a:endParaRPr lang="en-US"/>
        </a:p>
      </dgm:t>
    </dgm:pt>
    <dgm:pt modelId="{5C112BC7-08B4-4FCF-B081-B17AA72FFF4F}" type="sibTrans" cxnId="{A7F56893-E685-4618-9977-D6B511411DFC}">
      <dgm:prSet/>
      <dgm:spPr/>
      <dgm:t>
        <a:bodyPr/>
        <a:lstStyle/>
        <a:p>
          <a:endParaRPr lang="en-US"/>
        </a:p>
      </dgm:t>
    </dgm:pt>
    <dgm:pt modelId="{138E4AA5-2287-4900-B5EB-0ECBD31A5607}" type="pres">
      <dgm:prSet presAssocID="{98424E60-4657-4BC1-82B1-5B307EF191F4}" presName="root" presStyleCnt="0">
        <dgm:presLayoutVars>
          <dgm:dir/>
          <dgm:resizeHandles val="exact"/>
        </dgm:presLayoutVars>
      </dgm:prSet>
      <dgm:spPr/>
    </dgm:pt>
    <dgm:pt modelId="{71B9257F-4152-4B5B-B4BD-9F27EBDBC0BF}" type="pres">
      <dgm:prSet presAssocID="{98424E60-4657-4BC1-82B1-5B307EF191F4}" presName="container" presStyleCnt="0">
        <dgm:presLayoutVars>
          <dgm:dir/>
          <dgm:resizeHandles val="exact"/>
        </dgm:presLayoutVars>
      </dgm:prSet>
      <dgm:spPr/>
    </dgm:pt>
    <dgm:pt modelId="{69620061-7CBB-4174-9392-31C0F5460296}" type="pres">
      <dgm:prSet presAssocID="{B49067A3-68F1-4F15-9737-B3F9D4568D8A}" presName="compNode" presStyleCnt="0"/>
      <dgm:spPr/>
    </dgm:pt>
    <dgm:pt modelId="{538F35D3-CF96-4504-AA42-946283C0DFBF}" type="pres">
      <dgm:prSet presAssocID="{B49067A3-68F1-4F15-9737-B3F9D4568D8A}" presName="iconBgRect" presStyleLbl="bgShp" presStyleIdx="0" presStyleCnt="2"/>
      <dgm:spPr/>
    </dgm:pt>
    <dgm:pt modelId="{3DB765A0-1458-4605-A592-65E592C77195}" type="pres">
      <dgm:prSet presAssocID="{B49067A3-68F1-4F15-9737-B3F9D4568D8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8412AD08-A191-452A-93EB-C491AFDBF2CD}" type="pres">
      <dgm:prSet presAssocID="{B49067A3-68F1-4F15-9737-B3F9D4568D8A}" presName="spaceRect" presStyleCnt="0"/>
      <dgm:spPr/>
    </dgm:pt>
    <dgm:pt modelId="{E5F5D717-DECF-4658-8B72-74063E9C1E34}" type="pres">
      <dgm:prSet presAssocID="{B49067A3-68F1-4F15-9737-B3F9D4568D8A}" presName="textRect" presStyleLbl="revTx" presStyleIdx="0" presStyleCnt="2">
        <dgm:presLayoutVars>
          <dgm:chMax val="1"/>
          <dgm:chPref val="1"/>
        </dgm:presLayoutVars>
      </dgm:prSet>
      <dgm:spPr/>
    </dgm:pt>
    <dgm:pt modelId="{E377E9E2-E44C-4C67-9704-E4D793A836B5}" type="pres">
      <dgm:prSet presAssocID="{5859F57B-6F71-4F4C-B0B6-AB7A86855523}" presName="sibTrans" presStyleLbl="sibTrans2D1" presStyleIdx="0" presStyleCnt="0"/>
      <dgm:spPr/>
    </dgm:pt>
    <dgm:pt modelId="{F2BA9C96-EE65-4793-93B3-67144B2528FC}" type="pres">
      <dgm:prSet presAssocID="{15A681A6-5AD8-41BD-A651-47BE97E1274A}" presName="compNode" presStyleCnt="0"/>
      <dgm:spPr/>
    </dgm:pt>
    <dgm:pt modelId="{F7023E95-3AA7-4E68-BB82-8060CCAC7093}" type="pres">
      <dgm:prSet presAssocID="{15A681A6-5AD8-41BD-A651-47BE97E1274A}" presName="iconBgRect" presStyleLbl="bgShp" presStyleIdx="1" presStyleCnt="2"/>
      <dgm:spPr/>
    </dgm:pt>
    <dgm:pt modelId="{612E0208-33A8-4E77-86EF-639B7A64CDB1}" type="pres">
      <dgm:prSet presAssocID="{15A681A6-5AD8-41BD-A651-47BE97E1274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rain in head"/>
        </a:ext>
      </dgm:extLst>
    </dgm:pt>
    <dgm:pt modelId="{1D8F944B-B5BA-49E1-B79C-2D1E7D83029C}" type="pres">
      <dgm:prSet presAssocID="{15A681A6-5AD8-41BD-A651-47BE97E1274A}" presName="spaceRect" presStyleCnt="0"/>
      <dgm:spPr/>
    </dgm:pt>
    <dgm:pt modelId="{7A36D71C-45DE-4529-BCE4-954C723B0B2E}" type="pres">
      <dgm:prSet presAssocID="{15A681A6-5AD8-41BD-A651-47BE97E1274A}" presName="textRect" presStyleLbl="revTx" presStyleIdx="1" presStyleCnt="2">
        <dgm:presLayoutVars>
          <dgm:chMax val="1"/>
          <dgm:chPref val="1"/>
        </dgm:presLayoutVars>
      </dgm:prSet>
      <dgm:spPr/>
    </dgm:pt>
  </dgm:ptLst>
  <dgm:cxnLst>
    <dgm:cxn modelId="{DF6F9E66-90E1-4801-B393-58ACA762819B}" type="presOf" srcId="{15A681A6-5AD8-41BD-A651-47BE97E1274A}" destId="{7A36D71C-45DE-4529-BCE4-954C723B0B2E}" srcOrd="0" destOrd="0" presId="urn:microsoft.com/office/officeart/2018/2/layout/IconCircleList"/>
    <dgm:cxn modelId="{D271FA8C-5B3B-4F03-98C7-7A7B6BEC8B4B}" type="presOf" srcId="{5859F57B-6F71-4F4C-B0B6-AB7A86855523}" destId="{E377E9E2-E44C-4C67-9704-E4D793A836B5}" srcOrd="0" destOrd="0" presId="urn:microsoft.com/office/officeart/2018/2/layout/IconCircleList"/>
    <dgm:cxn modelId="{A7F56893-E685-4618-9977-D6B511411DFC}" srcId="{98424E60-4657-4BC1-82B1-5B307EF191F4}" destId="{15A681A6-5AD8-41BD-A651-47BE97E1274A}" srcOrd="1" destOrd="0" parTransId="{1B87C7F2-9625-4AAD-9189-07DEB80742B8}" sibTransId="{5C112BC7-08B4-4FCF-B081-B17AA72FFF4F}"/>
    <dgm:cxn modelId="{9080CCAD-20AE-4B76-B6EF-A2640DE6714C}" type="presOf" srcId="{98424E60-4657-4BC1-82B1-5B307EF191F4}" destId="{138E4AA5-2287-4900-B5EB-0ECBD31A5607}" srcOrd="0" destOrd="0" presId="urn:microsoft.com/office/officeart/2018/2/layout/IconCircleList"/>
    <dgm:cxn modelId="{B050C1CD-4AB5-4D14-BBFE-799F2941CE42}" srcId="{98424E60-4657-4BC1-82B1-5B307EF191F4}" destId="{B49067A3-68F1-4F15-9737-B3F9D4568D8A}" srcOrd="0" destOrd="0" parTransId="{9855F6C5-D514-43C5-A366-7F4554FA0B1E}" sibTransId="{5859F57B-6F71-4F4C-B0B6-AB7A86855523}"/>
    <dgm:cxn modelId="{5C0D93E3-B0CA-4E2E-BFB3-ABC0F3B9233E}" type="presOf" srcId="{B49067A3-68F1-4F15-9737-B3F9D4568D8A}" destId="{E5F5D717-DECF-4658-8B72-74063E9C1E34}" srcOrd="0" destOrd="0" presId="urn:microsoft.com/office/officeart/2018/2/layout/IconCircleList"/>
    <dgm:cxn modelId="{0B7A2A24-EAE8-4677-8FD8-F6909F941E71}" type="presParOf" srcId="{138E4AA5-2287-4900-B5EB-0ECBD31A5607}" destId="{71B9257F-4152-4B5B-B4BD-9F27EBDBC0BF}" srcOrd="0" destOrd="0" presId="urn:microsoft.com/office/officeart/2018/2/layout/IconCircleList"/>
    <dgm:cxn modelId="{74976EE2-74D7-4581-A9EE-2850BFB88A16}" type="presParOf" srcId="{71B9257F-4152-4B5B-B4BD-9F27EBDBC0BF}" destId="{69620061-7CBB-4174-9392-31C0F5460296}" srcOrd="0" destOrd="0" presId="urn:microsoft.com/office/officeart/2018/2/layout/IconCircleList"/>
    <dgm:cxn modelId="{0B849BC7-A2BC-41E0-90EE-0F452D8E8CDA}" type="presParOf" srcId="{69620061-7CBB-4174-9392-31C0F5460296}" destId="{538F35D3-CF96-4504-AA42-946283C0DFBF}" srcOrd="0" destOrd="0" presId="urn:microsoft.com/office/officeart/2018/2/layout/IconCircleList"/>
    <dgm:cxn modelId="{38D9CCFF-3188-4CA5-ADDE-9BDFBBEA82BA}" type="presParOf" srcId="{69620061-7CBB-4174-9392-31C0F5460296}" destId="{3DB765A0-1458-4605-A592-65E592C77195}" srcOrd="1" destOrd="0" presId="urn:microsoft.com/office/officeart/2018/2/layout/IconCircleList"/>
    <dgm:cxn modelId="{740E7079-E8F9-43C4-A08A-49ABA71D890F}" type="presParOf" srcId="{69620061-7CBB-4174-9392-31C0F5460296}" destId="{8412AD08-A191-452A-93EB-C491AFDBF2CD}" srcOrd="2" destOrd="0" presId="urn:microsoft.com/office/officeart/2018/2/layout/IconCircleList"/>
    <dgm:cxn modelId="{98FA82E8-CE68-488B-832D-EDFD7C60ADEF}" type="presParOf" srcId="{69620061-7CBB-4174-9392-31C0F5460296}" destId="{E5F5D717-DECF-4658-8B72-74063E9C1E34}" srcOrd="3" destOrd="0" presId="urn:microsoft.com/office/officeart/2018/2/layout/IconCircleList"/>
    <dgm:cxn modelId="{3CD7AAFF-2D68-42BF-8541-4C89945D2664}" type="presParOf" srcId="{71B9257F-4152-4B5B-B4BD-9F27EBDBC0BF}" destId="{E377E9E2-E44C-4C67-9704-E4D793A836B5}" srcOrd="1" destOrd="0" presId="urn:microsoft.com/office/officeart/2018/2/layout/IconCircleList"/>
    <dgm:cxn modelId="{667747C8-D65F-47F7-9443-229D37F9DE28}" type="presParOf" srcId="{71B9257F-4152-4B5B-B4BD-9F27EBDBC0BF}" destId="{F2BA9C96-EE65-4793-93B3-67144B2528FC}" srcOrd="2" destOrd="0" presId="urn:microsoft.com/office/officeart/2018/2/layout/IconCircleList"/>
    <dgm:cxn modelId="{491F51A9-88B7-4C55-8B45-587AEA415336}" type="presParOf" srcId="{F2BA9C96-EE65-4793-93B3-67144B2528FC}" destId="{F7023E95-3AA7-4E68-BB82-8060CCAC7093}" srcOrd="0" destOrd="0" presId="urn:microsoft.com/office/officeart/2018/2/layout/IconCircleList"/>
    <dgm:cxn modelId="{57A37B06-87C7-4DE9-959F-92930923AF5C}" type="presParOf" srcId="{F2BA9C96-EE65-4793-93B3-67144B2528FC}" destId="{612E0208-33A8-4E77-86EF-639B7A64CDB1}" srcOrd="1" destOrd="0" presId="urn:microsoft.com/office/officeart/2018/2/layout/IconCircleList"/>
    <dgm:cxn modelId="{7D8AF521-7A4E-46A5-A04D-4E526AA3DDE6}" type="presParOf" srcId="{F2BA9C96-EE65-4793-93B3-67144B2528FC}" destId="{1D8F944B-B5BA-49E1-B79C-2D1E7D83029C}" srcOrd="2" destOrd="0" presId="urn:microsoft.com/office/officeart/2018/2/layout/IconCircleList"/>
    <dgm:cxn modelId="{F1813E0E-922D-404D-8BE1-F8218FCEDA8E}" type="presParOf" srcId="{F2BA9C96-EE65-4793-93B3-67144B2528FC}" destId="{7A36D71C-45DE-4529-BCE4-954C723B0B2E}"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729F7B-FA77-4132-8EE2-14B9F0BC61DF}"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4566EA73-85C4-4736-9F07-8732043E3FDC}">
      <dgm:prSet/>
      <dgm:spPr/>
      <dgm:t>
        <a:bodyPr/>
        <a:lstStyle/>
        <a:p>
          <a:pPr algn="just">
            <a:lnSpc>
              <a:spcPct val="100000"/>
            </a:lnSpc>
            <a:defRPr cap="all"/>
          </a:pPr>
          <a:r>
            <a:rPr lang="en-GB" dirty="0"/>
            <a:t>Self-awareness helps me grow and improve</a:t>
          </a:r>
          <a:endParaRPr lang="en-US" dirty="0"/>
        </a:p>
      </dgm:t>
    </dgm:pt>
    <dgm:pt modelId="{83B63913-B648-4989-9C48-7D0BA46A70E3}" type="parTrans" cxnId="{2D02DC94-A720-4015-ADD7-A1A05862C721}">
      <dgm:prSet/>
      <dgm:spPr/>
      <dgm:t>
        <a:bodyPr/>
        <a:lstStyle/>
        <a:p>
          <a:endParaRPr lang="en-US"/>
        </a:p>
      </dgm:t>
    </dgm:pt>
    <dgm:pt modelId="{B4B095B7-9A5F-4981-8DE4-0A27E67C0E01}" type="sibTrans" cxnId="{2D02DC94-A720-4015-ADD7-A1A05862C721}">
      <dgm:prSet/>
      <dgm:spPr/>
      <dgm:t>
        <a:bodyPr/>
        <a:lstStyle/>
        <a:p>
          <a:endParaRPr lang="en-US"/>
        </a:p>
      </dgm:t>
    </dgm:pt>
    <dgm:pt modelId="{460EEB2F-6868-4476-AA17-76BA29CA67DF}">
      <dgm:prSet/>
      <dgm:spPr/>
      <dgm:t>
        <a:bodyPr/>
        <a:lstStyle/>
        <a:p>
          <a:pPr algn="just">
            <a:lnSpc>
              <a:spcPct val="100000"/>
            </a:lnSpc>
            <a:defRPr cap="all"/>
          </a:pPr>
          <a:r>
            <a:rPr lang="en-GB" dirty="0"/>
            <a:t>Reflection helps me understand myself better</a:t>
          </a:r>
          <a:endParaRPr lang="en-US" dirty="0"/>
        </a:p>
      </dgm:t>
    </dgm:pt>
    <dgm:pt modelId="{C8C28EEC-6253-408B-93DF-D3CE1FFF8B4B}" type="parTrans" cxnId="{DF578CE7-A487-4AC4-BC11-1C8B1D9453FB}">
      <dgm:prSet/>
      <dgm:spPr/>
      <dgm:t>
        <a:bodyPr/>
        <a:lstStyle/>
        <a:p>
          <a:endParaRPr lang="en-US"/>
        </a:p>
      </dgm:t>
    </dgm:pt>
    <dgm:pt modelId="{0073AB33-574A-4E25-BC2F-ACF55435E194}" type="sibTrans" cxnId="{DF578CE7-A487-4AC4-BC11-1C8B1D9453FB}">
      <dgm:prSet/>
      <dgm:spPr/>
      <dgm:t>
        <a:bodyPr/>
        <a:lstStyle/>
        <a:p>
          <a:endParaRPr lang="en-US"/>
        </a:p>
      </dgm:t>
    </dgm:pt>
    <dgm:pt modelId="{633B7C99-64EE-449A-9CB9-ECAD5A7FB3F7}">
      <dgm:prSet/>
      <dgm:spPr/>
      <dgm:t>
        <a:bodyPr/>
        <a:lstStyle/>
        <a:p>
          <a:pPr algn="just">
            <a:lnSpc>
              <a:spcPct val="100000"/>
            </a:lnSpc>
            <a:defRPr cap="all"/>
          </a:pPr>
          <a:r>
            <a:rPr lang="en-GB" dirty="0"/>
            <a:t>Small steps make a big difference over time</a:t>
          </a:r>
          <a:endParaRPr lang="en-US" dirty="0"/>
        </a:p>
      </dgm:t>
    </dgm:pt>
    <dgm:pt modelId="{28C78BA0-A4E3-4AD6-9FDD-B463558A7E26}" type="parTrans" cxnId="{8A432C3B-562F-4D55-921E-8C1F46B2A843}">
      <dgm:prSet/>
      <dgm:spPr/>
      <dgm:t>
        <a:bodyPr/>
        <a:lstStyle/>
        <a:p>
          <a:endParaRPr lang="en-US"/>
        </a:p>
      </dgm:t>
    </dgm:pt>
    <dgm:pt modelId="{2A3DB005-D627-4AF4-BAE8-98DD27831B76}" type="sibTrans" cxnId="{8A432C3B-562F-4D55-921E-8C1F46B2A843}">
      <dgm:prSet/>
      <dgm:spPr/>
      <dgm:t>
        <a:bodyPr/>
        <a:lstStyle/>
        <a:p>
          <a:endParaRPr lang="en-US"/>
        </a:p>
      </dgm:t>
    </dgm:pt>
    <dgm:pt modelId="{41AB0BA4-7A8B-4B1C-A924-0E4C8557785A}" type="pres">
      <dgm:prSet presAssocID="{7D729F7B-FA77-4132-8EE2-14B9F0BC61DF}" presName="root" presStyleCnt="0">
        <dgm:presLayoutVars>
          <dgm:dir/>
          <dgm:resizeHandles val="exact"/>
        </dgm:presLayoutVars>
      </dgm:prSet>
      <dgm:spPr/>
    </dgm:pt>
    <dgm:pt modelId="{20DC681F-6A3A-4C9C-91AE-35AB8969AA5C}" type="pres">
      <dgm:prSet presAssocID="{4566EA73-85C4-4736-9F07-8732043E3FDC}" presName="compNode" presStyleCnt="0"/>
      <dgm:spPr/>
    </dgm:pt>
    <dgm:pt modelId="{5E231922-B0D8-40FD-8E4E-52541698A47D}" type="pres">
      <dgm:prSet presAssocID="{4566EA73-85C4-4736-9F07-8732043E3FDC}" presName="iconBgRect" presStyleLbl="bgShp" presStyleIdx="0" presStyleCnt="3"/>
      <dgm:spPr>
        <a:prstGeom prst="round2DiagRect">
          <a:avLst>
            <a:gd name="adj1" fmla="val 29727"/>
            <a:gd name="adj2" fmla="val 0"/>
          </a:avLst>
        </a:prstGeom>
      </dgm:spPr>
    </dgm:pt>
    <dgm:pt modelId="{3357C085-C999-4F91-80CD-3DC56C23C96F}" type="pres">
      <dgm:prSet presAssocID="{4566EA73-85C4-4736-9F07-8732043E3FD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eeds"/>
        </a:ext>
      </dgm:extLst>
    </dgm:pt>
    <dgm:pt modelId="{7A4CED84-1F0F-4D25-A1E9-59DD61D0F6D8}" type="pres">
      <dgm:prSet presAssocID="{4566EA73-85C4-4736-9F07-8732043E3FDC}" presName="spaceRect" presStyleCnt="0"/>
      <dgm:spPr/>
    </dgm:pt>
    <dgm:pt modelId="{E6ACA3A3-E6DA-4E13-BC72-9DF932130834}" type="pres">
      <dgm:prSet presAssocID="{4566EA73-85C4-4736-9F07-8732043E3FDC}" presName="textRect" presStyleLbl="revTx" presStyleIdx="0" presStyleCnt="3">
        <dgm:presLayoutVars>
          <dgm:chMax val="1"/>
          <dgm:chPref val="1"/>
        </dgm:presLayoutVars>
      </dgm:prSet>
      <dgm:spPr/>
    </dgm:pt>
    <dgm:pt modelId="{E40F3C50-A520-458B-9DAD-744F546925C5}" type="pres">
      <dgm:prSet presAssocID="{B4B095B7-9A5F-4981-8DE4-0A27E67C0E01}" presName="sibTrans" presStyleCnt="0"/>
      <dgm:spPr/>
    </dgm:pt>
    <dgm:pt modelId="{5366EB8C-BC61-4C13-AE61-A2C4685409BF}" type="pres">
      <dgm:prSet presAssocID="{460EEB2F-6868-4476-AA17-76BA29CA67DF}" presName="compNode" presStyleCnt="0"/>
      <dgm:spPr/>
    </dgm:pt>
    <dgm:pt modelId="{044702FE-1F60-40B9-8040-336DF11A851A}" type="pres">
      <dgm:prSet presAssocID="{460EEB2F-6868-4476-AA17-76BA29CA67DF}" presName="iconBgRect" presStyleLbl="bgShp" presStyleIdx="1" presStyleCnt="3"/>
      <dgm:spPr>
        <a:prstGeom prst="round2DiagRect">
          <a:avLst>
            <a:gd name="adj1" fmla="val 29727"/>
            <a:gd name="adj2" fmla="val 0"/>
          </a:avLst>
        </a:prstGeom>
      </dgm:spPr>
    </dgm:pt>
    <dgm:pt modelId="{EF07C3AE-00A2-4CDB-ABEE-3293A79C9124}" type="pres">
      <dgm:prSet presAssocID="{460EEB2F-6868-4476-AA17-76BA29CA67D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F2F0AD84-EE4C-4F10-8CEB-53B463668930}" type="pres">
      <dgm:prSet presAssocID="{460EEB2F-6868-4476-AA17-76BA29CA67DF}" presName="spaceRect" presStyleCnt="0"/>
      <dgm:spPr/>
    </dgm:pt>
    <dgm:pt modelId="{CBE51E5B-1608-45ED-8313-9304B8776BEC}" type="pres">
      <dgm:prSet presAssocID="{460EEB2F-6868-4476-AA17-76BA29CA67DF}" presName="textRect" presStyleLbl="revTx" presStyleIdx="1" presStyleCnt="3">
        <dgm:presLayoutVars>
          <dgm:chMax val="1"/>
          <dgm:chPref val="1"/>
        </dgm:presLayoutVars>
      </dgm:prSet>
      <dgm:spPr/>
    </dgm:pt>
    <dgm:pt modelId="{E7602EB0-8AA3-407E-8CEC-5E94E544F0D5}" type="pres">
      <dgm:prSet presAssocID="{0073AB33-574A-4E25-BC2F-ACF55435E194}" presName="sibTrans" presStyleCnt="0"/>
      <dgm:spPr/>
    </dgm:pt>
    <dgm:pt modelId="{CC2DD587-D215-4735-AEA7-272FB18166B5}" type="pres">
      <dgm:prSet presAssocID="{633B7C99-64EE-449A-9CB9-ECAD5A7FB3F7}" presName="compNode" presStyleCnt="0"/>
      <dgm:spPr/>
    </dgm:pt>
    <dgm:pt modelId="{AC7574C7-CA38-4811-9194-8EEC206E7412}" type="pres">
      <dgm:prSet presAssocID="{633B7C99-64EE-449A-9CB9-ECAD5A7FB3F7}" presName="iconBgRect" presStyleLbl="bgShp" presStyleIdx="2" presStyleCnt="3"/>
      <dgm:spPr>
        <a:prstGeom prst="round2DiagRect">
          <a:avLst>
            <a:gd name="adj1" fmla="val 29727"/>
            <a:gd name="adj2" fmla="val 0"/>
          </a:avLst>
        </a:prstGeom>
      </dgm:spPr>
    </dgm:pt>
    <dgm:pt modelId="{A1C9A66B-CA26-44F2-B7CF-EE0EC54B92AC}" type="pres">
      <dgm:prSet presAssocID="{633B7C99-64EE-449A-9CB9-ECAD5A7FB3F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Footprint"/>
        </a:ext>
      </dgm:extLst>
    </dgm:pt>
    <dgm:pt modelId="{7C15556D-FC54-4A29-9BB1-C92584E22EBE}" type="pres">
      <dgm:prSet presAssocID="{633B7C99-64EE-449A-9CB9-ECAD5A7FB3F7}" presName="spaceRect" presStyleCnt="0"/>
      <dgm:spPr/>
    </dgm:pt>
    <dgm:pt modelId="{4C098F82-6878-4F8D-B82C-7ADCF866B606}" type="pres">
      <dgm:prSet presAssocID="{633B7C99-64EE-449A-9CB9-ECAD5A7FB3F7}" presName="textRect" presStyleLbl="revTx" presStyleIdx="2" presStyleCnt="3">
        <dgm:presLayoutVars>
          <dgm:chMax val="1"/>
          <dgm:chPref val="1"/>
        </dgm:presLayoutVars>
      </dgm:prSet>
      <dgm:spPr/>
    </dgm:pt>
  </dgm:ptLst>
  <dgm:cxnLst>
    <dgm:cxn modelId="{64D74F00-35DA-499A-B1E2-82D7662D84EA}" type="presOf" srcId="{460EEB2F-6868-4476-AA17-76BA29CA67DF}" destId="{CBE51E5B-1608-45ED-8313-9304B8776BEC}" srcOrd="0" destOrd="0" presId="urn:microsoft.com/office/officeart/2018/5/layout/IconLeafLabelList"/>
    <dgm:cxn modelId="{8A432C3B-562F-4D55-921E-8C1F46B2A843}" srcId="{7D729F7B-FA77-4132-8EE2-14B9F0BC61DF}" destId="{633B7C99-64EE-449A-9CB9-ECAD5A7FB3F7}" srcOrd="2" destOrd="0" parTransId="{28C78BA0-A4E3-4AD6-9FDD-B463558A7E26}" sibTransId="{2A3DB005-D627-4AF4-BAE8-98DD27831B76}"/>
    <dgm:cxn modelId="{2D02DC94-A720-4015-ADD7-A1A05862C721}" srcId="{7D729F7B-FA77-4132-8EE2-14B9F0BC61DF}" destId="{4566EA73-85C4-4736-9F07-8732043E3FDC}" srcOrd="0" destOrd="0" parTransId="{83B63913-B648-4989-9C48-7D0BA46A70E3}" sibTransId="{B4B095B7-9A5F-4981-8DE4-0A27E67C0E01}"/>
    <dgm:cxn modelId="{7CFBE7AD-456B-4B6F-9774-0AADE304FC5F}" type="presOf" srcId="{7D729F7B-FA77-4132-8EE2-14B9F0BC61DF}" destId="{41AB0BA4-7A8B-4B1C-A924-0E4C8557785A}" srcOrd="0" destOrd="0" presId="urn:microsoft.com/office/officeart/2018/5/layout/IconLeafLabelList"/>
    <dgm:cxn modelId="{B77A7BDF-7796-4E3A-863E-7A31BF5D5587}" type="presOf" srcId="{4566EA73-85C4-4736-9F07-8732043E3FDC}" destId="{E6ACA3A3-E6DA-4E13-BC72-9DF932130834}" srcOrd="0" destOrd="0" presId="urn:microsoft.com/office/officeart/2018/5/layout/IconLeafLabelList"/>
    <dgm:cxn modelId="{0D3080E1-D36E-437C-A241-8B2E3B2EDB7D}" type="presOf" srcId="{633B7C99-64EE-449A-9CB9-ECAD5A7FB3F7}" destId="{4C098F82-6878-4F8D-B82C-7ADCF866B606}" srcOrd="0" destOrd="0" presId="urn:microsoft.com/office/officeart/2018/5/layout/IconLeafLabelList"/>
    <dgm:cxn modelId="{DF578CE7-A487-4AC4-BC11-1C8B1D9453FB}" srcId="{7D729F7B-FA77-4132-8EE2-14B9F0BC61DF}" destId="{460EEB2F-6868-4476-AA17-76BA29CA67DF}" srcOrd="1" destOrd="0" parTransId="{C8C28EEC-6253-408B-93DF-D3CE1FFF8B4B}" sibTransId="{0073AB33-574A-4E25-BC2F-ACF55435E194}"/>
    <dgm:cxn modelId="{35DD4D69-1017-4575-A7C1-86148352FCEE}" type="presParOf" srcId="{41AB0BA4-7A8B-4B1C-A924-0E4C8557785A}" destId="{20DC681F-6A3A-4C9C-91AE-35AB8969AA5C}" srcOrd="0" destOrd="0" presId="urn:microsoft.com/office/officeart/2018/5/layout/IconLeafLabelList"/>
    <dgm:cxn modelId="{0757D881-1E64-4D5F-ACBD-372D1A54C8A6}" type="presParOf" srcId="{20DC681F-6A3A-4C9C-91AE-35AB8969AA5C}" destId="{5E231922-B0D8-40FD-8E4E-52541698A47D}" srcOrd="0" destOrd="0" presId="urn:microsoft.com/office/officeart/2018/5/layout/IconLeafLabelList"/>
    <dgm:cxn modelId="{54EBF981-C990-48A3-9F65-CDC86FC83930}" type="presParOf" srcId="{20DC681F-6A3A-4C9C-91AE-35AB8969AA5C}" destId="{3357C085-C999-4F91-80CD-3DC56C23C96F}" srcOrd="1" destOrd="0" presId="urn:microsoft.com/office/officeart/2018/5/layout/IconLeafLabelList"/>
    <dgm:cxn modelId="{1C0A152C-2F14-4829-9FC1-4D817D376DE3}" type="presParOf" srcId="{20DC681F-6A3A-4C9C-91AE-35AB8969AA5C}" destId="{7A4CED84-1F0F-4D25-A1E9-59DD61D0F6D8}" srcOrd="2" destOrd="0" presId="urn:microsoft.com/office/officeart/2018/5/layout/IconLeafLabelList"/>
    <dgm:cxn modelId="{51B9FD31-3CED-4AAC-9912-0BCDB7E69FD6}" type="presParOf" srcId="{20DC681F-6A3A-4C9C-91AE-35AB8969AA5C}" destId="{E6ACA3A3-E6DA-4E13-BC72-9DF932130834}" srcOrd="3" destOrd="0" presId="urn:microsoft.com/office/officeart/2018/5/layout/IconLeafLabelList"/>
    <dgm:cxn modelId="{2ED88781-7FA2-4C97-AEAC-B11EF42921E6}" type="presParOf" srcId="{41AB0BA4-7A8B-4B1C-A924-0E4C8557785A}" destId="{E40F3C50-A520-458B-9DAD-744F546925C5}" srcOrd="1" destOrd="0" presId="urn:microsoft.com/office/officeart/2018/5/layout/IconLeafLabelList"/>
    <dgm:cxn modelId="{A4936B2F-DAD6-42C9-A11B-8E6B49E57740}" type="presParOf" srcId="{41AB0BA4-7A8B-4B1C-A924-0E4C8557785A}" destId="{5366EB8C-BC61-4C13-AE61-A2C4685409BF}" srcOrd="2" destOrd="0" presId="urn:microsoft.com/office/officeart/2018/5/layout/IconLeafLabelList"/>
    <dgm:cxn modelId="{B73429B6-60D5-4FAE-A116-B6BACD564A52}" type="presParOf" srcId="{5366EB8C-BC61-4C13-AE61-A2C4685409BF}" destId="{044702FE-1F60-40B9-8040-336DF11A851A}" srcOrd="0" destOrd="0" presId="urn:microsoft.com/office/officeart/2018/5/layout/IconLeafLabelList"/>
    <dgm:cxn modelId="{F3E2966B-8C88-465D-AF2A-5AA3DACCB7E2}" type="presParOf" srcId="{5366EB8C-BC61-4C13-AE61-A2C4685409BF}" destId="{EF07C3AE-00A2-4CDB-ABEE-3293A79C9124}" srcOrd="1" destOrd="0" presId="urn:microsoft.com/office/officeart/2018/5/layout/IconLeafLabelList"/>
    <dgm:cxn modelId="{A17C674E-2002-4E20-91C8-45F2EB2872B5}" type="presParOf" srcId="{5366EB8C-BC61-4C13-AE61-A2C4685409BF}" destId="{F2F0AD84-EE4C-4F10-8CEB-53B463668930}" srcOrd="2" destOrd="0" presId="urn:microsoft.com/office/officeart/2018/5/layout/IconLeafLabelList"/>
    <dgm:cxn modelId="{CB6B3923-8824-4D45-8D0E-6AB5977EA89B}" type="presParOf" srcId="{5366EB8C-BC61-4C13-AE61-A2C4685409BF}" destId="{CBE51E5B-1608-45ED-8313-9304B8776BEC}" srcOrd="3" destOrd="0" presId="urn:microsoft.com/office/officeart/2018/5/layout/IconLeafLabelList"/>
    <dgm:cxn modelId="{5E9405BA-8CA8-4CFC-9344-A15788C2A8B5}" type="presParOf" srcId="{41AB0BA4-7A8B-4B1C-A924-0E4C8557785A}" destId="{E7602EB0-8AA3-407E-8CEC-5E94E544F0D5}" srcOrd="3" destOrd="0" presId="urn:microsoft.com/office/officeart/2018/5/layout/IconLeafLabelList"/>
    <dgm:cxn modelId="{BD80A01F-BA7A-4F00-A51E-6B29044317BE}" type="presParOf" srcId="{41AB0BA4-7A8B-4B1C-A924-0E4C8557785A}" destId="{CC2DD587-D215-4735-AEA7-272FB18166B5}" srcOrd="4" destOrd="0" presId="urn:microsoft.com/office/officeart/2018/5/layout/IconLeafLabelList"/>
    <dgm:cxn modelId="{9C8AB188-82B5-4AE7-87FC-02D96C0F0F97}" type="presParOf" srcId="{CC2DD587-D215-4735-AEA7-272FB18166B5}" destId="{AC7574C7-CA38-4811-9194-8EEC206E7412}" srcOrd="0" destOrd="0" presId="urn:microsoft.com/office/officeart/2018/5/layout/IconLeafLabelList"/>
    <dgm:cxn modelId="{7E1AE4BA-8ACB-448F-A546-7DF667311384}" type="presParOf" srcId="{CC2DD587-D215-4735-AEA7-272FB18166B5}" destId="{A1C9A66B-CA26-44F2-B7CF-EE0EC54B92AC}" srcOrd="1" destOrd="0" presId="urn:microsoft.com/office/officeart/2018/5/layout/IconLeafLabelList"/>
    <dgm:cxn modelId="{B71142A9-5644-4470-AD71-A6ABAF8A3CED}" type="presParOf" srcId="{CC2DD587-D215-4735-AEA7-272FB18166B5}" destId="{7C15556D-FC54-4A29-9BB1-C92584E22EBE}" srcOrd="2" destOrd="0" presId="urn:microsoft.com/office/officeart/2018/5/layout/IconLeafLabelList"/>
    <dgm:cxn modelId="{ACC43AE2-7C83-466A-883C-58866652D816}" type="presParOf" srcId="{CC2DD587-D215-4735-AEA7-272FB18166B5}" destId="{4C098F82-6878-4F8D-B82C-7ADCF866B606}"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1613F-0E15-433E-9337-0DB6C10C4C71}">
      <dsp:nvSpPr>
        <dsp:cNvPr id="0" name=""/>
        <dsp:cNvSpPr/>
      </dsp:nvSpPr>
      <dsp:spPr>
        <a:xfrm>
          <a:off x="519956" y="727806"/>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35870F-A97C-41B8-A7FD-5B8ECD5D94AB}">
      <dsp:nvSpPr>
        <dsp:cNvPr id="0" name=""/>
        <dsp:cNvSpPr/>
      </dsp:nvSpPr>
      <dsp:spPr>
        <a:xfrm>
          <a:off x="753956" y="961806"/>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798364-9EC9-46BD-BD03-86FE8C2D7246}">
      <dsp:nvSpPr>
        <dsp:cNvPr id="0" name=""/>
        <dsp:cNvSpPr/>
      </dsp:nvSpPr>
      <dsp:spPr>
        <a:xfrm>
          <a:off x="168956" y="2167806"/>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latin typeface="+mj-lt"/>
            </a:rPr>
            <a:t>Student Name: Sharku Adarkwah</a:t>
          </a:r>
        </a:p>
        <a:p>
          <a:pPr marL="0" lvl="0" indent="0" algn="ctr" defTabSz="488950">
            <a:lnSpc>
              <a:spcPct val="100000"/>
            </a:lnSpc>
            <a:spcBef>
              <a:spcPct val="0"/>
            </a:spcBef>
            <a:spcAft>
              <a:spcPct val="35000"/>
            </a:spcAft>
            <a:buNone/>
            <a:defRPr cap="all"/>
          </a:pPr>
          <a:endParaRPr lang="en-GB" sz="1100" b="1" kern="1200">
            <a:latin typeface="+mj-lt"/>
          </a:endParaRPr>
        </a:p>
        <a:p>
          <a:pPr marL="0" lvl="0" indent="0" algn="ctr" defTabSz="488950">
            <a:lnSpc>
              <a:spcPct val="100000"/>
            </a:lnSpc>
            <a:spcBef>
              <a:spcPct val="0"/>
            </a:spcBef>
            <a:spcAft>
              <a:spcPct val="35000"/>
            </a:spcAft>
            <a:buNone/>
            <a:defRPr cap="all"/>
          </a:pPr>
          <a:r>
            <a:rPr lang="en-US" sz="1100" b="1" kern="1200">
              <a:effectLst/>
              <a:latin typeface="+mj-lt"/>
              <a:ea typeface="Times New Roman" panose="02020603050405020304" pitchFamily="18" charset="0"/>
            </a:rPr>
            <a:t>Student No: (2419438) </a:t>
          </a:r>
          <a:r>
            <a:rPr lang="en-GB" sz="1100" b="1" kern="1200">
              <a:latin typeface="+mj-lt"/>
            </a:rPr>
            <a:t> </a:t>
          </a:r>
          <a:endParaRPr lang="en-US" sz="1100" kern="1200">
            <a:latin typeface="+mj-lt"/>
          </a:endParaRPr>
        </a:p>
      </dsp:txBody>
      <dsp:txXfrm>
        <a:off x="168956" y="2167806"/>
        <a:ext cx="1800000" cy="810000"/>
      </dsp:txXfrm>
    </dsp:sp>
    <dsp:sp modelId="{25FC9BBA-9E13-4457-8165-4C7A109E0814}">
      <dsp:nvSpPr>
        <dsp:cNvPr id="0" name=""/>
        <dsp:cNvSpPr/>
      </dsp:nvSpPr>
      <dsp:spPr>
        <a:xfrm>
          <a:off x="2634956" y="727806"/>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1189F-5547-4472-905A-A16BA3ED690A}">
      <dsp:nvSpPr>
        <dsp:cNvPr id="0" name=""/>
        <dsp:cNvSpPr/>
      </dsp:nvSpPr>
      <dsp:spPr>
        <a:xfrm>
          <a:off x="2868956" y="961806"/>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026BED-C99C-4701-9054-8BB503DCBAF2}">
      <dsp:nvSpPr>
        <dsp:cNvPr id="0" name=""/>
        <dsp:cNvSpPr/>
      </dsp:nvSpPr>
      <dsp:spPr>
        <a:xfrm>
          <a:off x="2283956" y="2167806"/>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Course Code: </a:t>
          </a:r>
          <a:r>
            <a:rPr lang="ig-NG" sz="1100" b="1" kern="1200"/>
            <a:t>LCHS4009</a:t>
          </a:r>
          <a:r>
            <a:rPr lang="en-GB" sz="1100" b="1" kern="1200"/>
            <a:t> </a:t>
          </a:r>
          <a:endParaRPr lang="en-US" sz="1100" kern="1200"/>
        </a:p>
      </dsp:txBody>
      <dsp:txXfrm>
        <a:off x="2283956" y="2167806"/>
        <a:ext cx="1800000" cy="810000"/>
      </dsp:txXfrm>
    </dsp:sp>
    <dsp:sp modelId="{11645E7C-A9C7-44D0-AA44-807EAE447958}">
      <dsp:nvSpPr>
        <dsp:cNvPr id="0" name=""/>
        <dsp:cNvSpPr/>
      </dsp:nvSpPr>
      <dsp:spPr>
        <a:xfrm>
          <a:off x="4749956" y="727806"/>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7A1AB-4653-4152-AC96-D1B306041D7A}">
      <dsp:nvSpPr>
        <dsp:cNvPr id="0" name=""/>
        <dsp:cNvSpPr/>
      </dsp:nvSpPr>
      <dsp:spPr>
        <a:xfrm>
          <a:off x="4983956" y="961806"/>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DD56DC4-DA13-4C83-BDAC-0C021C13A3AE}">
      <dsp:nvSpPr>
        <dsp:cNvPr id="0" name=""/>
        <dsp:cNvSpPr/>
      </dsp:nvSpPr>
      <dsp:spPr>
        <a:xfrm>
          <a:off x="4398956" y="2167806"/>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t>Module: Professional Development within Health and Social Care</a:t>
          </a:r>
          <a:endParaRPr lang="en-US" sz="1100" b="1" kern="1200"/>
        </a:p>
      </dsp:txBody>
      <dsp:txXfrm>
        <a:off x="4398956" y="2167806"/>
        <a:ext cx="1800000" cy="810000"/>
      </dsp:txXfrm>
    </dsp:sp>
    <dsp:sp modelId="{FDC1725E-F2AE-480C-A1F2-D16E2B54660C}">
      <dsp:nvSpPr>
        <dsp:cNvPr id="0" name=""/>
        <dsp:cNvSpPr/>
      </dsp:nvSpPr>
      <dsp:spPr>
        <a:xfrm>
          <a:off x="1577456" y="3427806"/>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D22C2-9F3C-44F5-A73B-6DC061823ABA}">
      <dsp:nvSpPr>
        <dsp:cNvPr id="0" name=""/>
        <dsp:cNvSpPr/>
      </dsp:nvSpPr>
      <dsp:spPr>
        <a:xfrm>
          <a:off x="1811456" y="3661806"/>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99F4DA-A953-49AB-A07B-517DECB94649}">
      <dsp:nvSpPr>
        <dsp:cNvPr id="0" name=""/>
        <dsp:cNvSpPr/>
      </dsp:nvSpPr>
      <dsp:spPr>
        <a:xfrm>
          <a:off x="1226456" y="4867806"/>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dirty="0"/>
            <a:t>Tutor: SOBAN SADIQ</a:t>
          </a:r>
          <a:endParaRPr lang="en-US" sz="1100" b="1" kern="1200" dirty="0"/>
        </a:p>
      </dsp:txBody>
      <dsp:txXfrm>
        <a:off x="1226456" y="4867806"/>
        <a:ext cx="1800000" cy="810000"/>
      </dsp:txXfrm>
    </dsp:sp>
    <dsp:sp modelId="{B90B717E-3CF6-4F01-B44C-85AE4591A250}">
      <dsp:nvSpPr>
        <dsp:cNvPr id="0" name=""/>
        <dsp:cNvSpPr/>
      </dsp:nvSpPr>
      <dsp:spPr>
        <a:xfrm>
          <a:off x="3692456" y="3427806"/>
          <a:ext cx="1098000" cy="1098000"/>
        </a:xfrm>
        <a:prstGeom prst="round2DiagRect">
          <a:avLst>
            <a:gd name="adj1" fmla="val 29727"/>
            <a:gd name="adj2" fmla="val 0"/>
          </a:avLst>
        </a:prstGeom>
        <a:solidFill>
          <a:schemeClr val="dk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B28CC-4EC8-48FD-B705-F5EA23520695}">
      <dsp:nvSpPr>
        <dsp:cNvPr id="0" name=""/>
        <dsp:cNvSpPr/>
      </dsp:nvSpPr>
      <dsp:spPr>
        <a:xfrm>
          <a:off x="3926456" y="3661806"/>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7E4E56B-81ED-410C-A111-85991DF05276}">
      <dsp:nvSpPr>
        <dsp:cNvPr id="0" name=""/>
        <dsp:cNvSpPr/>
      </dsp:nvSpPr>
      <dsp:spPr>
        <a:xfrm>
          <a:off x="3341456" y="4867806"/>
          <a:ext cx="1800000"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GB" sz="1100" b="1" kern="1200">
              <a:highlight>
                <a:srgbClr val="FFFF00"/>
              </a:highlight>
            </a:rPr>
            <a:t>Date: 10 November 2025</a:t>
          </a:r>
          <a:endParaRPr lang="en-US" sz="1100" b="1" kern="1200" dirty="0">
            <a:highlight>
              <a:srgbClr val="FFFF00"/>
            </a:highlight>
          </a:endParaRPr>
        </a:p>
      </dsp:txBody>
      <dsp:txXfrm>
        <a:off x="3341456" y="4867806"/>
        <a:ext cx="1800000"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562FE1-9818-4CA5-A054-C75856EF5C25}">
      <dsp:nvSpPr>
        <dsp:cNvPr id="0" name=""/>
        <dsp:cNvSpPr/>
      </dsp:nvSpPr>
      <dsp:spPr>
        <a:xfrm>
          <a:off x="0" y="0"/>
          <a:ext cx="5867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BE3F323-A9E4-4F94-8D0D-5EFBD0E0E405}">
      <dsp:nvSpPr>
        <dsp:cNvPr id="0" name=""/>
        <dsp:cNvSpPr/>
      </dsp:nvSpPr>
      <dsp:spPr>
        <a:xfrm>
          <a:off x="0" y="0"/>
          <a:ext cx="5867399" cy="113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NG" sz="2000" kern="1200" dirty="0"/>
            <a:t>My first strength is empathy</a:t>
          </a:r>
          <a:r>
            <a:rPr lang="en-GB" sz="2000" kern="1200" dirty="0"/>
            <a:t>.</a:t>
          </a:r>
          <a:r>
            <a:rPr lang="en-NG" sz="2000" kern="1200" dirty="0"/>
            <a:t> I naturally strive to understand others’ feelings and experiences</a:t>
          </a:r>
          <a:r>
            <a:rPr lang="en-GB" sz="2000" kern="1200" dirty="0"/>
            <a:t> and it</a:t>
          </a:r>
          <a:r>
            <a:rPr lang="en-NG" sz="2000" kern="1200" dirty="0"/>
            <a:t> helps me</a:t>
          </a:r>
          <a:r>
            <a:rPr lang="en-GB" sz="2000" kern="1200" dirty="0"/>
            <a:t> to</a:t>
          </a:r>
          <a:r>
            <a:rPr lang="en-NG" sz="2000" kern="1200" dirty="0"/>
            <a:t> provide person-centred care.</a:t>
          </a:r>
          <a:endParaRPr lang="en-US" sz="2000" kern="1200" dirty="0"/>
        </a:p>
      </dsp:txBody>
      <dsp:txXfrm>
        <a:off x="0" y="0"/>
        <a:ext cx="5867399" cy="1133547"/>
      </dsp:txXfrm>
    </dsp:sp>
    <dsp:sp modelId="{7F3A3688-CBD3-4050-9AEF-FFF33E879EC1}">
      <dsp:nvSpPr>
        <dsp:cNvPr id="0" name=""/>
        <dsp:cNvSpPr/>
      </dsp:nvSpPr>
      <dsp:spPr>
        <a:xfrm>
          <a:off x="0" y="1133547"/>
          <a:ext cx="5867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5184DA-9643-4A09-9212-AD7CCBC85E9E}">
      <dsp:nvSpPr>
        <dsp:cNvPr id="0" name=""/>
        <dsp:cNvSpPr/>
      </dsp:nvSpPr>
      <dsp:spPr>
        <a:xfrm>
          <a:off x="0" y="1133547"/>
          <a:ext cx="5867399" cy="113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NG" sz="2000" kern="1200" dirty="0"/>
            <a:t>Secondly, I remain calm in high-pressure situations whether</a:t>
          </a:r>
          <a:r>
            <a:rPr lang="en-GB" sz="2000" kern="1200" dirty="0"/>
            <a:t> I am facing</a:t>
          </a:r>
          <a:r>
            <a:rPr lang="en-NG" sz="2000" kern="1200" dirty="0"/>
            <a:t> academic deadlines or practical placements </a:t>
          </a:r>
          <a:r>
            <a:rPr lang="en-GB" sz="2000" kern="1200" dirty="0"/>
            <a:t>and it </a:t>
          </a:r>
          <a:r>
            <a:rPr lang="en-NG" sz="2000" kern="1200" dirty="0"/>
            <a:t> </a:t>
          </a:r>
          <a:r>
            <a:rPr lang="en-NG" sz="2000" kern="1200" dirty="0" err="1"/>
            <a:t>enabl</a:t>
          </a:r>
          <a:r>
            <a:rPr lang="en-GB" sz="2000" kern="1200" dirty="0"/>
            <a:t>es me to have a</a:t>
          </a:r>
          <a:r>
            <a:rPr lang="en-NG" sz="2000" kern="1200" dirty="0"/>
            <a:t> clear thinking.</a:t>
          </a:r>
          <a:endParaRPr lang="en-US" sz="2000" kern="1200" dirty="0"/>
        </a:p>
      </dsp:txBody>
      <dsp:txXfrm>
        <a:off x="0" y="1133547"/>
        <a:ext cx="5867399" cy="1133547"/>
      </dsp:txXfrm>
    </dsp:sp>
    <dsp:sp modelId="{07E2CBB9-3446-437B-A7B3-271781EEBA07}">
      <dsp:nvSpPr>
        <dsp:cNvPr id="0" name=""/>
        <dsp:cNvSpPr/>
      </dsp:nvSpPr>
      <dsp:spPr>
        <a:xfrm>
          <a:off x="0" y="2267095"/>
          <a:ext cx="5867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DD15F8D-5B31-47F7-8664-2F9F7855E225}">
      <dsp:nvSpPr>
        <dsp:cNvPr id="0" name=""/>
        <dsp:cNvSpPr/>
      </dsp:nvSpPr>
      <dsp:spPr>
        <a:xfrm>
          <a:off x="0" y="2267095"/>
          <a:ext cx="5867399" cy="113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NG" sz="2000" kern="1200" dirty="0"/>
            <a:t>I am </a:t>
          </a:r>
          <a:r>
            <a:rPr lang="en-GB" sz="2000" kern="1200" dirty="0"/>
            <a:t>also </a:t>
          </a:r>
          <a:r>
            <a:rPr lang="en-NG" sz="2000" kern="1200" dirty="0"/>
            <a:t>committed to continuous learning</a:t>
          </a:r>
          <a:r>
            <a:rPr lang="en-GB" sz="2000" kern="1200" dirty="0"/>
            <a:t>.</a:t>
          </a:r>
          <a:r>
            <a:rPr lang="en-NG" sz="2000" kern="1200" dirty="0"/>
            <a:t> I actively seek feedback, attend training and engage with new ideas.</a:t>
          </a:r>
          <a:endParaRPr lang="en-US" sz="2000" kern="1200" dirty="0"/>
        </a:p>
      </dsp:txBody>
      <dsp:txXfrm>
        <a:off x="0" y="2267095"/>
        <a:ext cx="5867399" cy="1133547"/>
      </dsp:txXfrm>
    </dsp:sp>
    <dsp:sp modelId="{0F0B630A-8E39-413F-A742-FD20BA904729}">
      <dsp:nvSpPr>
        <dsp:cNvPr id="0" name=""/>
        <dsp:cNvSpPr/>
      </dsp:nvSpPr>
      <dsp:spPr>
        <a:xfrm>
          <a:off x="0" y="3400642"/>
          <a:ext cx="5867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B65430-5B44-4784-AB8E-AF502B287581}">
      <dsp:nvSpPr>
        <dsp:cNvPr id="0" name=""/>
        <dsp:cNvSpPr/>
      </dsp:nvSpPr>
      <dsp:spPr>
        <a:xfrm>
          <a:off x="0" y="3400642"/>
          <a:ext cx="5867399" cy="113354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just" defTabSz="889000">
            <a:lnSpc>
              <a:spcPct val="90000"/>
            </a:lnSpc>
            <a:spcBef>
              <a:spcPct val="0"/>
            </a:spcBef>
            <a:spcAft>
              <a:spcPct val="35000"/>
            </a:spcAft>
            <a:buNone/>
          </a:pPr>
          <a:r>
            <a:rPr lang="en-NG" sz="2000" kern="1200" dirty="0"/>
            <a:t>Finally, I value diversity and inclusion</a:t>
          </a:r>
          <a:r>
            <a:rPr lang="en-GB" sz="2000" kern="1200" dirty="0"/>
            <a:t>.</a:t>
          </a:r>
          <a:r>
            <a:rPr lang="en-NG" sz="2000" kern="1200" dirty="0"/>
            <a:t> I respect different cultures, beliefs and lifestyles </a:t>
          </a:r>
          <a:r>
            <a:rPr lang="en-GB" sz="2000" kern="1200" dirty="0"/>
            <a:t>which is</a:t>
          </a:r>
          <a:r>
            <a:rPr lang="en-NG" sz="2000" kern="1200" dirty="0"/>
            <a:t> a vital asset in modern UK care settings.</a:t>
          </a:r>
          <a:endParaRPr lang="en-US" sz="2000" kern="1200" dirty="0"/>
        </a:p>
      </dsp:txBody>
      <dsp:txXfrm>
        <a:off x="0" y="3400642"/>
        <a:ext cx="5867399" cy="113354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C8E08-061A-4094-99D2-2A71E792F19C}">
      <dsp:nvSpPr>
        <dsp:cNvPr id="0" name=""/>
        <dsp:cNvSpPr/>
      </dsp:nvSpPr>
      <dsp:spPr>
        <a:xfrm>
          <a:off x="872721" y="402282"/>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5D3C54-5ADC-4124-B88C-704144A17BA3}">
      <dsp:nvSpPr>
        <dsp:cNvPr id="0" name=""/>
        <dsp:cNvSpPr/>
      </dsp:nvSpPr>
      <dsp:spPr>
        <a:xfrm>
          <a:off x="1106721" y="636282"/>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2E2758-A545-4E4F-9DED-24ED14F67A7C}">
      <dsp:nvSpPr>
        <dsp:cNvPr id="0" name=""/>
        <dsp:cNvSpPr/>
      </dsp:nvSpPr>
      <dsp:spPr>
        <a:xfrm>
          <a:off x="521721" y="1842282"/>
          <a:ext cx="1800000" cy="18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defRPr cap="all"/>
          </a:pPr>
          <a:r>
            <a:rPr lang="en-NG" sz="1100" kern="1200" dirty="0"/>
            <a:t>Even though I am proud of my progress so far, I recognise </a:t>
          </a:r>
          <a:r>
            <a:rPr lang="en-NG" sz="1100" kern="1200" dirty="0" err="1"/>
            <a:t>ther</a:t>
          </a:r>
          <a:r>
            <a:rPr lang="en-GB" sz="1100" kern="1200" dirty="0"/>
            <a:t>j</a:t>
          </a:r>
          <a:r>
            <a:rPr lang="en-NG" sz="1100" kern="1200" dirty="0"/>
            <a:t>e are areas I still need to work on.</a:t>
          </a:r>
          <a:endParaRPr lang="en-US" sz="1100" kern="1200" dirty="0"/>
        </a:p>
      </dsp:txBody>
      <dsp:txXfrm>
        <a:off x="521721" y="1842282"/>
        <a:ext cx="1800000" cy="1890000"/>
      </dsp:txXfrm>
    </dsp:sp>
    <dsp:sp modelId="{F6ACBFEC-B3C0-4B1C-AAB7-064316EB1A80}">
      <dsp:nvSpPr>
        <dsp:cNvPr id="0" name=""/>
        <dsp:cNvSpPr/>
      </dsp:nvSpPr>
      <dsp:spPr>
        <a:xfrm>
          <a:off x="2987721" y="402282"/>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C61949-A34E-4A44-89B1-CD70ECF25B80}">
      <dsp:nvSpPr>
        <dsp:cNvPr id="0" name=""/>
        <dsp:cNvSpPr/>
      </dsp:nvSpPr>
      <dsp:spPr>
        <a:xfrm>
          <a:off x="3221721" y="636282"/>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F8F0C12-3E80-4F5E-AD96-628C6DD5F02C}">
      <dsp:nvSpPr>
        <dsp:cNvPr id="0" name=""/>
        <dsp:cNvSpPr/>
      </dsp:nvSpPr>
      <dsp:spPr>
        <a:xfrm>
          <a:off x="2636721" y="1842282"/>
          <a:ext cx="1800000" cy="18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defRPr cap="all"/>
          </a:pPr>
          <a:r>
            <a:rPr lang="en-NG" sz="1100" kern="1200" dirty="0"/>
            <a:t>Firstly, I sometimes take on too much responsibility because I genuinely want to help everyone. This often leave me feeling tired and stretched. I am learning that setting healthy boundaries helps me maintain quality and balance.</a:t>
          </a:r>
          <a:endParaRPr lang="en-US" sz="1100" kern="1200" dirty="0"/>
        </a:p>
      </dsp:txBody>
      <dsp:txXfrm>
        <a:off x="2636721" y="1842282"/>
        <a:ext cx="1800000" cy="1890000"/>
      </dsp:txXfrm>
    </dsp:sp>
    <dsp:sp modelId="{94367790-B31E-46CA-AF68-6139A8E26CD0}">
      <dsp:nvSpPr>
        <dsp:cNvPr id="0" name=""/>
        <dsp:cNvSpPr/>
      </dsp:nvSpPr>
      <dsp:spPr>
        <a:xfrm>
          <a:off x="5102721" y="402282"/>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65FBD8-C438-4558-AF8F-83975139A552}">
      <dsp:nvSpPr>
        <dsp:cNvPr id="0" name=""/>
        <dsp:cNvSpPr/>
      </dsp:nvSpPr>
      <dsp:spPr>
        <a:xfrm>
          <a:off x="5336721" y="636282"/>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E91061-F307-4E4F-AC8E-58581A56A241}">
      <dsp:nvSpPr>
        <dsp:cNvPr id="0" name=""/>
        <dsp:cNvSpPr/>
      </dsp:nvSpPr>
      <dsp:spPr>
        <a:xfrm>
          <a:off x="4751721" y="1842282"/>
          <a:ext cx="1800000" cy="18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defRPr cap="all"/>
          </a:pPr>
          <a:r>
            <a:rPr lang="en-NG" sz="1100" kern="1200" dirty="0"/>
            <a:t>I also find it difficult at times to speak up in group discussions, especially when I’m not fully confident in my answer. I am working on this by preparing in advance and reminding myself that every opinion adds value in a care team.</a:t>
          </a:r>
          <a:endParaRPr lang="en-US" sz="1100" kern="1200" dirty="0"/>
        </a:p>
      </dsp:txBody>
      <dsp:txXfrm>
        <a:off x="4751721" y="1842282"/>
        <a:ext cx="1800000" cy="1890000"/>
      </dsp:txXfrm>
    </dsp:sp>
    <dsp:sp modelId="{12B07F80-6167-443E-8FD7-DEFFCD649DA4}">
      <dsp:nvSpPr>
        <dsp:cNvPr id="0" name=""/>
        <dsp:cNvSpPr/>
      </dsp:nvSpPr>
      <dsp:spPr>
        <a:xfrm>
          <a:off x="7217721" y="402282"/>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BBEDD4-E685-4939-8CBE-515BEBA790AB}">
      <dsp:nvSpPr>
        <dsp:cNvPr id="0" name=""/>
        <dsp:cNvSpPr/>
      </dsp:nvSpPr>
      <dsp:spPr>
        <a:xfrm>
          <a:off x="7451721" y="636282"/>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915DA7-80FF-46F8-ACDA-08D92FDC13C1}">
      <dsp:nvSpPr>
        <dsp:cNvPr id="0" name=""/>
        <dsp:cNvSpPr/>
      </dsp:nvSpPr>
      <dsp:spPr>
        <a:xfrm>
          <a:off x="6866721" y="1842282"/>
          <a:ext cx="1800000" cy="18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defRPr cap="all"/>
          </a:pPr>
          <a:r>
            <a:rPr lang="en-NG" sz="1100" kern="1200" dirty="0"/>
            <a:t>Another area for development is time management. When several tasks come at once, I can feel pressured, which sometimes affects how efficiently I work. I now use a daily planner which helps me to prioritise my tasks and help me to stay on track.</a:t>
          </a:r>
          <a:endParaRPr lang="en-US" sz="1100" kern="1200" dirty="0"/>
        </a:p>
      </dsp:txBody>
      <dsp:txXfrm>
        <a:off x="6866721" y="1842282"/>
        <a:ext cx="1800000" cy="1890000"/>
      </dsp:txXfrm>
    </dsp:sp>
    <dsp:sp modelId="{EBA96C9E-2B30-42F6-82D7-5BF284668C55}">
      <dsp:nvSpPr>
        <dsp:cNvPr id="0" name=""/>
        <dsp:cNvSpPr/>
      </dsp:nvSpPr>
      <dsp:spPr>
        <a:xfrm>
          <a:off x="9332721" y="402282"/>
          <a:ext cx="1098000" cy="109800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986AC7-4D8F-4AC9-AF52-F582197A242C}">
      <dsp:nvSpPr>
        <dsp:cNvPr id="0" name=""/>
        <dsp:cNvSpPr/>
      </dsp:nvSpPr>
      <dsp:spPr>
        <a:xfrm>
          <a:off x="9566721" y="636282"/>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165B16-4142-463D-B517-2A72CD175036}">
      <dsp:nvSpPr>
        <dsp:cNvPr id="0" name=""/>
        <dsp:cNvSpPr/>
      </dsp:nvSpPr>
      <dsp:spPr>
        <a:xfrm>
          <a:off x="8981721" y="1842282"/>
          <a:ext cx="1800000" cy="189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488950">
            <a:lnSpc>
              <a:spcPct val="100000"/>
            </a:lnSpc>
            <a:spcBef>
              <a:spcPct val="0"/>
            </a:spcBef>
            <a:spcAft>
              <a:spcPct val="35000"/>
            </a:spcAft>
            <a:buNone/>
            <a:defRPr cap="all"/>
          </a:pPr>
          <a:r>
            <a:rPr lang="en-NG" sz="1100" kern="1200" dirty="0"/>
            <a:t>Finally, I recognise that my experience in care settings is still limited. Most of my learning so far has been theoretical, but I am actively seeking more placement opportunities to gain practical confidence and apply what I have studied.</a:t>
          </a:r>
          <a:endParaRPr lang="en-US" sz="1100" kern="1200" dirty="0"/>
        </a:p>
      </dsp:txBody>
      <dsp:txXfrm>
        <a:off x="8981721" y="1842282"/>
        <a:ext cx="1800000" cy="189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86666C-5859-4615-8811-122E310993FB}">
      <dsp:nvSpPr>
        <dsp:cNvPr id="0" name=""/>
        <dsp:cNvSpPr/>
      </dsp:nvSpPr>
      <dsp:spPr>
        <a:xfrm>
          <a:off x="0" y="702551"/>
          <a:ext cx="2399394" cy="14396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NG" sz="1200" kern="1200" dirty="0"/>
            <a:t>I can see several opportunities that I can take advantage of to develop myself further in health and social care.</a:t>
          </a:r>
          <a:endParaRPr lang="en-US" sz="1200" kern="1200" dirty="0"/>
        </a:p>
      </dsp:txBody>
      <dsp:txXfrm>
        <a:off x="0" y="702551"/>
        <a:ext cx="2399394" cy="1439636"/>
      </dsp:txXfrm>
    </dsp:sp>
    <dsp:sp modelId="{E16CAE9A-3F28-42B6-80A8-5C764998A9C8}">
      <dsp:nvSpPr>
        <dsp:cNvPr id="0" name=""/>
        <dsp:cNvSpPr/>
      </dsp:nvSpPr>
      <dsp:spPr>
        <a:xfrm>
          <a:off x="2639333" y="702551"/>
          <a:ext cx="2399394" cy="14396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NG" sz="1200" kern="1200" dirty="0"/>
            <a:t>Firstly, I can volunteer and shadow placements to give me the chance to gain real experience and see how care is delivered in practice. I believe this will build my confidence and also help me connect theory to real-life situations.</a:t>
          </a:r>
          <a:endParaRPr lang="en-US" sz="1200" kern="1200" dirty="0"/>
        </a:p>
      </dsp:txBody>
      <dsp:txXfrm>
        <a:off x="2639333" y="702551"/>
        <a:ext cx="2399394" cy="1439636"/>
      </dsp:txXfrm>
    </dsp:sp>
    <dsp:sp modelId="{A0F28289-A096-4E71-984D-8461D9C84689}">
      <dsp:nvSpPr>
        <dsp:cNvPr id="0" name=""/>
        <dsp:cNvSpPr/>
      </dsp:nvSpPr>
      <dsp:spPr>
        <a:xfrm>
          <a:off x="5278666" y="702551"/>
          <a:ext cx="2399394" cy="14396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NG" sz="1200" kern="1200" dirty="0"/>
            <a:t>I am also aware of many short courses and training programmes available, especially in communication, safeguarding, and professional practice. These will help me strengthen my skills and stay up to date with current standards in the sector.</a:t>
          </a:r>
          <a:endParaRPr lang="en-US" sz="1200" kern="1200" dirty="0"/>
        </a:p>
      </dsp:txBody>
      <dsp:txXfrm>
        <a:off x="5278666" y="702551"/>
        <a:ext cx="2399394" cy="1439636"/>
      </dsp:txXfrm>
    </dsp:sp>
    <dsp:sp modelId="{86E47398-559C-40F6-B561-973C6F17BD0F}">
      <dsp:nvSpPr>
        <dsp:cNvPr id="0" name=""/>
        <dsp:cNvSpPr/>
      </dsp:nvSpPr>
      <dsp:spPr>
        <a:xfrm>
          <a:off x="1319666" y="2382127"/>
          <a:ext cx="2399394" cy="14396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NG" sz="1200" kern="1200" dirty="0"/>
            <a:t>Another important opportunity is networking with experienced practitioners. I have found that speaking with people already working in the field gives me valuable advice, encouragement, and sometimes even mentoring opportunities.</a:t>
          </a:r>
          <a:endParaRPr lang="en-US" sz="1200" kern="1200" dirty="0"/>
        </a:p>
      </dsp:txBody>
      <dsp:txXfrm>
        <a:off x="1319666" y="2382127"/>
        <a:ext cx="2399394" cy="1439636"/>
      </dsp:txXfrm>
    </dsp:sp>
    <dsp:sp modelId="{0C964D1A-7352-41C7-9266-D35356AD321E}">
      <dsp:nvSpPr>
        <dsp:cNvPr id="0" name=""/>
        <dsp:cNvSpPr/>
      </dsp:nvSpPr>
      <dsp:spPr>
        <a:xfrm>
          <a:off x="3959000" y="2382127"/>
          <a:ext cx="2399394" cy="143963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just" defTabSz="533400">
            <a:lnSpc>
              <a:spcPct val="90000"/>
            </a:lnSpc>
            <a:spcBef>
              <a:spcPct val="0"/>
            </a:spcBef>
            <a:spcAft>
              <a:spcPct val="35000"/>
            </a:spcAft>
            <a:buNone/>
          </a:pPr>
          <a:r>
            <a:rPr lang="en-NG" sz="1200" kern="1200" dirty="0"/>
            <a:t>Finally, the growing demand in the UK for compassionate and skilled care workers motivates me to keep developing myself. It reminds me that I am entering a field where I can really make a difference and build a rewarding career.</a:t>
          </a:r>
          <a:endParaRPr lang="en-US" sz="1200" kern="1200" dirty="0"/>
        </a:p>
      </dsp:txBody>
      <dsp:txXfrm>
        <a:off x="3959000" y="2382127"/>
        <a:ext cx="2399394" cy="14396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8F35D3-CF96-4504-AA42-946283C0DFBF}">
      <dsp:nvSpPr>
        <dsp:cNvPr id="0" name=""/>
        <dsp:cNvSpPr/>
      </dsp:nvSpPr>
      <dsp:spPr>
        <a:xfrm>
          <a:off x="21044" y="1419118"/>
          <a:ext cx="721390" cy="7213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B765A0-1458-4605-A592-65E592C77195}">
      <dsp:nvSpPr>
        <dsp:cNvPr id="0" name=""/>
        <dsp:cNvSpPr/>
      </dsp:nvSpPr>
      <dsp:spPr>
        <a:xfrm>
          <a:off x="172536" y="1570610"/>
          <a:ext cx="418406" cy="41840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F5D717-DECF-4658-8B72-74063E9C1E34}">
      <dsp:nvSpPr>
        <dsp:cNvPr id="0" name=""/>
        <dsp:cNvSpPr/>
      </dsp:nvSpPr>
      <dsp:spPr>
        <a:xfrm>
          <a:off x="897019" y="1419118"/>
          <a:ext cx="1700421" cy="721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kern="1200" dirty="0"/>
            <a:t>I also </a:t>
          </a:r>
          <a:r>
            <a:rPr lang="en-US" sz="1100" kern="1200" dirty="0" err="1"/>
            <a:t>recognise</a:t>
          </a:r>
          <a:r>
            <a:rPr lang="en-US" sz="1100" kern="1200" dirty="0"/>
            <a:t> some external threats. The competition for placements and employment is intense and I must differentiate myself to compete </a:t>
          </a:r>
          <a:r>
            <a:rPr lang="en-US" sz="1100" kern="1200" dirty="0" err="1"/>
            <a:t>favourably</a:t>
          </a:r>
          <a:r>
            <a:rPr lang="en-US" sz="1100" kern="1200" dirty="0"/>
            <a:t>.</a:t>
          </a:r>
        </a:p>
      </dsp:txBody>
      <dsp:txXfrm>
        <a:off x="897019" y="1419118"/>
        <a:ext cx="1700421" cy="721390"/>
      </dsp:txXfrm>
    </dsp:sp>
    <dsp:sp modelId="{F7023E95-3AA7-4E68-BB82-8060CCAC7093}">
      <dsp:nvSpPr>
        <dsp:cNvPr id="0" name=""/>
        <dsp:cNvSpPr/>
      </dsp:nvSpPr>
      <dsp:spPr>
        <a:xfrm>
          <a:off x="2893726" y="1419118"/>
          <a:ext cx="721390" cy="72139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E0208-33A8-4E77-86EF-639B7A64CDB1}">
      <dsp:nvSpPr>
        <dsp:cNvPr id="0" name=""/>
        <dsp:cNvSpPr/>
      </dsp:nvSpPr>
      <dsp:spPr>
        <a:xfrm>
          <a:off x="3045218" y="1570610"/>
          <a:ext cx="418406" cy="41840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36D71C-45DE-4529-BCE4-954C723B0B2E}">
      <dsp:nvSpPr>
        <dsp:cNvPr id="0" name=""/>
        <dsp:cNvSpPr/>
      </dsp:nvSpPr>
      <dsp:spPr>
        <a:xfrm>
          <a:off x="3769700" y="1419118"/>
          <a:ext cx="1700421" cy="7213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488950">
            <a:lnSpc>
              <a:spcPct val="100000"/>
            </a:lnSpc>
            <a:spcBef>
              <a:spcPct val="0"/>
            </a:spcBef>
            <a:spcAft>
              <a:spcPct val="35000"/>
            </a:spcAft>
            <a:buNone/>
          </a:pPr>
          <a:r>
            <a:rPr lang="en-US" sz="1100" kern="1200" dirty="0"/>
            <a:t>Also, care work can be emotionally and physically demanding, and without self‐care I would risk burnout or reduced effectiveness. </a:t>
          </a:r>
          <a:br>
            <a:rPr lang="en-US" sz="1100" kern="1200" dirty="0"/>
          </a:br>
          <a:r>
            <a:rPr lang="en-US" sz="1100" kern="1200" dirty="0"/>
            <a:t>Lastly, the health and social care sector faces frequent policy changes such as funding cuts and shortages of staff. This means I must stay adaptable and resilient in anticipation of these changes.</a:t>
          </a:r>
        </a:p>
      </dsp:txBody>
      <dsp:txXfrm>
        <a:off x="3769700" y="1419118"/>
        <a:ext cx="1700421" cy="72139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E231922-B0D8-40FD-8E4E-52541698A47D}">
      <dsp:nvSpPr>
        <dsp:cNvPr id="0" name=""/>
        <dsp:cNvSpPr/>
      </dsp:nvSpPr>
      <dsp:spPr>
        <a:xfrm>
          <a:off x="325241" y="601752"/>
          <a:ext cx="1013291" cy="101329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357C085-C999-4F91-80CD-3DC56C23C96F}">
      <dsp:nvSpPr>
        <dsp:cNvPr id="0" name=""/>
        <dsp:cNvSpPr/>
      </dsp:nvSpPr>
      <dsp:spPr>
        <a:xfrm>
          <a:off x="541189" y="817699"/>
          <a:ext cx="581396" cy="58139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ACA3A3-E6DA-4E13-BC72-9DF932130834}">
      <dsp:nvSpPr>
        <dsp:cNvPr id="0" name=""/>
        <dsp:cNvSpPr/>
      </dsp:nvSpPr>
      <dsp:spPr>
        <a:xfrm>
          <a:off x="1321" y="1930658"/>
          <a:ext cx="1661132" cy="66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defRPr cap="all"/>
          </a:pPr>
          <a:r>
            <a:rPr lang="en-GB" sz="1400" kern="1200" dirty="0"/>
            <a:t>Self-awareness helps me grow and improve</a:t>
          </a:r>
          <a:endParaRPr lang="en-US" sz="1400" kern="1200" dirty="0"/>
        </a:p>
      </dsp:txBody>
      <dsp:txXfrm>
        <a:off x="1321" y="1930658"/>
        <a:ext cx="1661132" cy="664453"/>
      </dsp:txXfrm>
    </dsp:sp>
    <dsp:sp modelId="{044702FE-1F60-40B9-8040-336DF11A851A}">
      <dsp:nvSpPr>
        <dsp:cNvPr id="0" name=""/>
        <dsp:cNvSpPr/>
      </dsp:nvSpPr>
      <dsp:spPr>
        <a:xfrm>
          <a:off x="2277072" y="601752"/>
          <a:ext cx="1013291" cy="101329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7C3AE-00A2-4CDB-ABEE-3293A79C9124}">
      <dsp:nvSpPr>
        <dsp:cNvPr id="0" name=""/>
        <dsp:cNvSpPr/>
      </dsp:nvSpPr>
      <dsp:spPr>
        <a:xfrm>
          <a:off x="2493020" y="817699"/>
          <a:ext cx="581396" cy="58139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E51E5B-1608-45ED-8313-9304B8776BEC}">
      <dsp:nvSpPr>
        <dsp:cNvPr id="0" name=""/>
        <dsp:cNvSpPr/>
      </dsp:nvSpPr>
      <dsp:spPr>
        <a:xfrm>
          <a:off x="1953152" y="1930658"/>
          <a:ext cx="1661132" cy="66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defRPr cap="all"/>
          </a:pPr>
          <a:r>
            <a:rPr lang="en-GB" sz="1400" kern="1200" dirty="0"/>
            <a:t>Reflection helps me understand myself better</a:t>
          </a:r>
          <a:endParaRPr lang="en-US" sz="1400" kern="1200" dirty="0"/>
        </a:p>
      </dsp:txBody>
      <dsp:txXfrm>
        <a:off x="1953152" y="1930658"/>
        <a:ext cx="1661132" cy="664453"/>
      </dsp:txXfrm>
    </dsp:sp>
    <dsp:sp modelId="{AC7574C7-CA38-4811-9194-8EEC206E7412}">
      <dsp:nvSpPr>
        <dsp:cNvPr id="0" name=""/>
        <dsp:cNvSpPr/>
      </dsp:nvSpPr>
      <dsp:spPr>
        <a:xfrm>
          <a:off x="4228904" y="601752"/>
          <a:ext cx="1013291" cy="1013291"/>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C9A66B-CA26-44F2-B7CF-EE0EC54B92AC}">
      <dsp:nvSpPr>
        <dsp:cNvPr id="0" name=""/>
        <dsp:cNvSpPr/>
      </dsp:nvSpPr>
      <dsp:spPr>
        <a:xfrm>
          <a:off x="4444851" y="817699"/>
          <a:ext cx="581396" cy="58139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098F82-6878-4F8D-B82C-7ADCF866B606}">
      <dsp:nvSpPr>
        <dsp:cNvPr id="0" name=""/>
        <dsp:cNvSpPr/>
      </dsp:nvSpPr>
      <dsp:spPr>
        <a:xfrm>
          <a:off x="3904983" y="1930658"/>
          <a:ext cx="1661132" cy="6644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just" defTabSz="622300">
            <a:lnSpc>
              <a:spcPct val="100000"/>
            </a:lnSpc>
            <a:spcBef>
              <a:spcPct val="0"/>
            </a:spcBef>
            <a:spcAft>
              <a:spcPct val="35000"/>
            </a:spcAft>
            <a:buNone/>
            <a:defRPr cap="all"/>
          </a:pPr>
          <a:r>
            <a:rPr lang="en-GB" sz="1400" kern="1200" dirty="0"/>
            <a:t>Small steps make a big difference over time</a:t>
          </a:r>
          <a:endParaRPr lang="en-US" sz="1400" kern="1200" dirty="0"/>
        </a:p>
      </dsp:txBody>
      <dsp:txXfrm>
        <a:off x="3904983" y="1930658"/>
        <a:ext cx="1661132" cy="664453"/>
      </dsp:txXfrm>
    </dsp:sp>
  </dsp:spTree>
</dsp:drawing>
</file>

<file path=ppt/diagrams/layout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905713-5477-304A-9954-58A4302EB5FF}" type="datetimeFigureOut">
              <a:rPr lang="en-GB" smtClean="0"/>
              <a:t>02/11/2025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DD7AB2-E52C-6449-9F8B-27BD587260D6}" type="slidenum">
              <a:rPr lang="en-GB" smtClean="0"/>
              <a:t>‹#›</a:t>
            </a:fld>
            <a:endParaRPr lang="en-GB"/>
          </a:p>
        </p:txBody>
      </p:sp>
    </p:spTree>
    <p:extLst>
      <p:ext uri="{BB962C8B-B14F-4D97-AF65-F5344CB8AC3E}">
        <p14:creationId xmlns:p14="http://schemas.microsoft.com/office/powerpoint/2010/main" val="3819239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10</a:t>
            </a:fld>
            <a:endParaRPr lang="en-GB"/>
          </a:p>
        </p:txBody>
      </p:sp>
    </p:spTree>
    <p:extLst>
      <p:ext uri="{BB962C8B-B14F-4D97-AF65-F5344CB8AC3E}">
        <p14:creationId xmlns:p14="http://schemas.microsoft.com/office/powerpoint/2010/main" val="31254485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17658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9556168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3487026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6807632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9870101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834283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716853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948776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8875386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159518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2530029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11/2/2025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554220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02/11/2025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3156391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25.jpeg"/><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8.jpe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magonlinelibrary.com/doi/abs/10.12968/bjha.2018.12.12.617" TargetMode="External"/><Relationship Id="rId2" Type="http://schemas.openxmlformats.org/officeDocument/2006/relationships/hyperlink" Target="http://99.80.113.84/handle/20.500.12065/2577" TargetMode="External"/><Relationship Id="rId1" Type="http://schemas.openxmlformats.org/officeDocument/2006/relationships/slideLayout" Target="../slideLayouts/slideLayout2.xml"/><Relationship Id="rId6" Type="http://schemas.openxmlformats.org/officeDocument/2006/relationships/hyperlink" Target="https://www.taylorfrancis.com/chapters/edit/10.4324/9780203761168-9/leadership-professional-development-developing-reflective-practice-christopher-day" TargetMode="External"/><Relationship Id="rId5" Type="http://schemas.openxmlformats.org/officeDocument/2006/relationships/hyperlink" Target="https://www.taylorfrancis.com/books/mono/10.4324/9781315245065/reflection-action-bairbre-redmond" TargetMode="External"/><Relationship Id="rId4" Type="http://schemas.openxmlformats.org/officeDocument/2006/relationships/hyperlink" Target="https://www.academia.edu/download/94724847/BJSTR.MS.ID.006419.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9"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0" name="Group 69">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71"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73" name="Group 72">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74" name="Freeform: Shape 73">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5" name="Freeform: Shape 74">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6" name="Freeform: Shape 7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7" name="Freeform: Shape 76">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8" name="Freeform: Shape 77">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79" name="Freeform: Shape 78">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80" name="Freeform: Shape 79">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60D0CFB-6086-BA39-9C9A-0DCE445B26BE}"/>
              </a:ext>
            </a:extLst>
          </p:cNvPr>
          <p:cNvSpPr>
            <a:spLocks noGrp="1"/>
          </p:cNvSpPr>
          <p:nvPr>
            <p:ph type="title"/>
          </p:nvPr>
        </p:nvSpPr>
        <p:spPr>
          <a:xfrm>
            <a:off x="786385" y="841248"/>
            <a:ext cx="3515244" cy="5340097"/>
          </a:xfrm>
        </p:spPr>
        <p:txBody>
          <a:bodyPr anchor="ctr">
            <a:normAutofit/>
          </a:bodyPr>
          <a:lstStyle/>
          <a:p>
            <a:r>
              <a:rPr lang="en-NG" sz="4800" b="1" dirty="0">
                <a:solidFill>
                  <a:schemeClr val="bg1"/>
                </a:solidFill>
              </a:rPr>
              <a:t>My personal SWOT analysis for self-awareness presentation</a:t>
            </a:r>
          </a:p>
        </p:txBody>
      </p:sp>
      <p:graphicFrame>
        <p:nvGraphicFramePr>
          <p:cNvPr id="16" name="Content Placeholder 2">
            <a:extLst>
              <a:ext uri="{FF2B5EF4-FFF2-40B4-BE49-F238E27FC236}">
                <a16:creationId xmlns:a16="http://schemas.microsoft.com/office/drawing/2014/main" id="{6A294910-C5DE-11FF-2219-D8966A3FA4E2}"/>
              </a:ext>
            </a:extLst>
          </p:cNvPr>
          <p:cNvGraphicFramePr>
            <a:graphicFrameLocks noGrp="1"/>
          </p:cNvGraphicFramePr>
          <p:nvPr>
            <p:ph idx="1"/>
            <p:extLst>
              <p:ext uri="{D42A27DB-BD31-4B8C-83A1-F6EECF244321}">
                <p14:modId xmlns:p14="http://schemas.microsoft.com/office/powerpoint/2010/main" val="2086056166"/>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492639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963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88" name="Group 2087">
            <a:extLst>
              <a:ext uri="{FF2B5EF4-FFF2-40B4-BE49-F238E27FC236}">
                <a16:creationId xmlns:a16="http://schemas.microsoft.com/office/drawing/2014/main" id="{B58FB4AD-41E6-47ED-BDA3-A923E30D37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7034"/>
            <a:ext cx="12188949" cy="6858000"/>
            <a:chOff x="-2848" y="0"/>
            <a:chExt cx="12188949" cy="6858000"/>
          </a:xfrm>
        </p:grpSpPr>
        <p:sp>
          <p:nvSpPr>
            <p:cNvPr id="2089" name="Color Cover">
              <a:extLst>
                <a:ext uri="{FF2B5EF4-FFF2-40B4-BE49-F238E27FC236}">
                  <a16:creationId xmlns:a16="http://schemas.microsoft.com/office/drawing/2014/main" id="{6BAE21C0-2D03-4FC3-9667-4C4B9CC76B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0" name="Color Cover">
              <a:extLst>
                <a:ext uri="{FF2B5EF4-FFF2-40B4-BE49-F238E27FC236}">
                  <a16:creationId xmlns:a16="http://schemas.microsoft.com/office/drawing/2014/main" id="{FCB3CB3B-5D77-4F1E-A155-DF4EE6E859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092" name="Group 2091">
            <a:extLst>
              <a:ext uri="{FF2B5EF4-FFF2-40B4-BE49-F238E27FC236}">
                <a16:creationId xmlns:a16="http://schemas.microsoft.com/office/drawing/2014/main" id="{74F4E70D-A4C9-44E3-A00A-F3AD121AC1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093" name="Color">
              <a:extLst>
                <a:ext uri="{FF2B5EF4-FFF2-40B4-BE49-F238E27FC236}">
                  <a16:creationId xmlns:a16="http://schemas.microsoft.com/office/drawing/2014/main" id="{E8AFF701-6A8D-44BD-8C85-9EE4110F6B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94" name="Color">
              <a:extLst>
                <a:ext uri="{FF2B5EF4-FFF2-40B4-BE49-F238E27FC236}">
                  <a16:creationId xmlns:a16="http://schemas.microsoft.com/office/drawing/2014/main" id="{7D44C50E-4B0D-458E-8745-151B0968E5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028" name="Picture 4" descr="What is SWOT Analysis | How to Do a ...">
            <a:extLst>
              <a:ext uri="{FF2B5EF4-FFF2-40B4-BE49-F238E27FC236}">
                <a16:creationId xmlns:a16="http://schemas.microsoft.com/office/drawing/2014/main" id="{DC5ACD8A-00D6-BCF4-E920-12D62F67C76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10" r="1" b="2"/>
          <a:stretch>
            <a:fillRect/>
          </a:stretch>
        </p:blipFill>
        <p:spPr bwMode="auto">
          <a:xfrm>
            <a:off x="7082810" y="823198"/>
            <a:ext cx="4166151" cy="258733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Do A Personal SWOT Analysis ...">
            <a:extLst>
              <a:ext uri="{FF2B5EF4-FFF2-40B4-BE49-F238E27FC236}">
                <a16:creationId xmlns:a16="http://schemas.microsoft.com/office/drawing/2014/main" id="{53135CBB-47AF-BDBC-CD2D-FFB74031B05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884" r="640" b="2"/>
          <a:stretch>
            <a:fillRect/>
          </a:stretch>
        </p:blipFill>
        <p:spPr bwMode="auto">
          <a:xfrm>
            <a:off x="7082810" y="3440249"/>
            <a:ext cx="4166151" cy="2587337"/>
          </a:xfrm>
          <a:prstGeom prst="rect">
            <a:avLst/>
          </a:prstGeom>
          <a:noFill/>
          <a:extLst>
            <a:ext uri="{909E8E84-426E-40DD-AFC4-6F175D3DCCD1}">
              <a14:hiddenFill xmlns:a14="http://schemas.microsoft.com/office/drawing/2010/main">
                <a:solidFill>
                  <a:srgbClr val="FFFFFF"/>
                </a:solidFill>
              </a14:hiddenFill>
            </a:ext>
          </a:extLst>
        </p:spPr>
      </p:pic>
      <p:grpSp>
        <p:nvGrpSpPr>
          <p:cNvPr id="2096" name="Group 2095">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097" name="Freeform: Shape 2096">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8" name="Freeform: Shape 2097">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99" name="Freeform: Shape 2098">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0" name="Freeform: Shape 2099">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1" name="Freeform: Shape 2100">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2" name="Freeform: Shape 2101">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3" name="Freeform: Shape 2102">
              <a:extLst>
                <a:ext uri="{FF2B5EF4-FFF2-40B4-BE49-F238E27FC236}">
                  <a16:creationId xmlns:a16="http://schemas.microsoft.com/office/drawing/2014/main" id="{4F61F91B-361F-4DD4-9DD1-C381F901C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277608" y="6400535"/>
              <a:ext cx="985772" cy="457465"/>
            </a:xfrm>
            <a:custGeom>
              <a:avLst/>
              <a:gdLst>
                <a:gd name="connsiteX0" fmla="*/ 492886 w 985772"/>
                <a:gd name="connsiteY0" fmla="*/ 0 h 460049"/>
                <a:gd name="connsiteX1" fmla="*/ 979365 w 985772"/>
                <a:gd name="connsiteY1" fmla="*/ 396492 h 460049"/>
                <a:gd name="connsiteX2" fmla="*/ 985772 w 985772"/>
                <a:gd name="connsiteY2" fmla="*/ 460049 h 460049"/>
                <a:gd name="connsiteX3" fmla="*/ 0 w 985772"/>
                <a:gd name="connsiteY3" fmla="*/ 460049 h 460049"/>
                <a:gd name="connsiteX4" fmla="*/ 6407 w 985772"/>
                <a:gd name="connsiteY4" fmla="*/ 396492 h 460049"/>
                <a:gd name="connsiteX5" fmla="*/ 492886 w 985772"/>
                <a:gd name="connsiteY5" fmla="*/ 0 h 460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85772" h="460049">
                  <a:moveTo>
                    <a:pt x="492886" y="0"/>
                  </a:moveTo>
                  <a:cubicBezTo>
                    <a:pt x="732851" y="0"/>
                    <a:pt x="933061" y="170215"/>
                    <a:pt x="979365" y="396492"/>
                  </a:cubicBezTo>
                  <a:lnTo>
                    <a:pt x="985772" y="460049"/>
                  </a:lnTo>
                  <a:lnTo>
                    <a:pt x="0" y="460049"/>
                  </a:lnTo>
                  <a:lnTo>
                    <a:pt x="6407" y="396492"/>
                  </a:lnTo>
                  <a:cubicBezTo>
                    <a:pt x="52711" y="170215"/>
                    <a:pt x="252921" y="0"/>
                    <a:pt x="492886" y="0"/>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04" name="Freeform: Shape 2103">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5" name="Title 4">
            <a:extLst>
              <a:ext uri="{FF2B5EF4-FFF2-40B4-BE49-F238E27FC236}">
                <a16:creationId xmlns:a16="http://schemas.microsoft.com/office/drawing/2014/main" id="{605A81DD-35B4-A2C8-DB0B-65976DAB4303}"/>
              </a:ext>
            </a:extLst>
          </p:cNvPr>
          <p:cNvSpPr>
            <a:spLocks noGrp="1"/>
          </p:cNvSpPr>
          <p:nvPr>
            <p:ph type="ctrTitle"/>
          </p:nvPr>
        </p:nvSpPr>
        <p:spPr>
          <a:xfrm>
            <a:off x="1014984" y="819015"/>
            <a:ext cx="5821537" cy="2545726"/>
          </a:xfrm>
        </p:spPr>
        <p:txBody>
          <a:bodyPr vert="horz" lIns="91440" tIns="45720" rIns="91440" bIns="45720" rtlCol="0" anchor="b">
            <a:normAutofit/>
          </a:bodyPr>
          <a:lstStyle/>
          <a:p>
            <a:pPr algn="l"/>
            <a:r>
              <a:rPr lang="en-US" sz="4400" b="1" kern="1200" dirty="0">
                <a:solidFill>
                  <a:schemeClr val="bg1"/>
                </a:solidFill>
                <a:latin typeface="+mj-lt"/>
                <a:ea typeface="+mj-ea"/>
                <a:cs typeface="+mj-cs"/>
              </a:rPr>
              <a:t>My personal SWOT analysis for self-awareness presentation</a:t>
            </a:r>
          </a:p>
        </p:txBody>
      </p:sp>
      <p:sp>
        <p:nvSpPr>
          <p:cNvPr id="3" name="TextBox 2">
            <a:extLst>
              <a:ext uri="{FF2B5EF4-FFF2-40B4-BE49-F238E27FC236}">
                <a16:creationId xmlns:a16="http://schemas.microsoft.com/office/drawing/2014/main" id="{EB05BDBA-55EC-22C8-A76A-54BCC9F92184}"/>
              </a:ext>
            </a:extLst>
          </p:cNvPr>
          <p:cNvSpPr txBox="1"/>
          <p:nvPr/>
        </p:nvSpPr>
        <p:spPr>
          <a:xfrm>
            <a:off x="1014984" y="3442089"/>
            <a:ext cx="5821537" cy="2596896"/>
          </a:xfrm>
          <a:prstGeom prst="rect">
            <a:avLst/>
          </a:prstGeom>
        </p:spPr>
        <p:txBody>
          <a:bodyPr vert="horz" lIns="91440" tIns="45720" rIns="91440" bIns="45720" rtlCol="0" anchor="t">
            <a:normAutofit/>
          </a:bodyPr>
          <a:lstStyle/>
          <a:p>
            <a:pPr algn="just">
              <a:lnSpc>
                <a:spcPct val="90000"/>
              </a:lnSpc>
              <a:spcAft>
                <a:spcPts val="800"/>
              </a:spcAft>
            </a:pPr>
            <a:r>
              <a:rPr lang="en-US" dirty="0">
                <a:solidFill>
                  <a:schemeClr val="bg1"/>
                </a:solidFill>
              </a:rPr>
              <a:t>Good morning. My name is </a:t>
            </a:r>
            <a:r>
              <a:rPr lang="en-US" dirty="0" err="1">
                <a:solidFill>
                  <a:schemeClr val="bg1"/>
                </a:solidFill>
              </a:rPr>
              <a:t>Sharku</a:t>
            </a:r>
            <a:r>
              <a:rPr lang="en-US" dirty="0">
                <a:solidFill>
                  <a:schemeClr val="bg1"/>
                </a:solidFill>
              </a:rPr>
              <a:t> </a:t>
            </a:r>
            <a:r>
              <a:rPr lang="en-US" dirty="0" err="1">
                <a:solidFill>
                  <a:schemeClr val="bg1"/>
                </a:solidFill>
              </a:rPr>
              <a:t>Adarkwah</a:t>
            </a:r>
            <a:r>
              <a:rPr lang="en-US" dirty="0">
                <a:solidFill>
                  <a:schemeClr val="bg1"/>
                </a:solidFill>
              </a:rPr>
              <a:t>. Today I’ll present a personal SWOT analysis as part of the Professional Development module. </a:t>
            </a:r>
          </a:p>
          <a:p>
            <a:pPr>
              <a:lnSpc>
                <a:spcPct val="90000"/>
              </a:lnSpc>
              <a:spcAft>
                <a:spcPts val="800"/>
              </a:spcAft>
            </a:pPr>
            <a:endParaRPr lang="en-US" dirty="0">
              <a:solidFill>
                <a:schemeClr val="bg1"/>
              </a:solidFill>
            </a:endParaRPr>
          </a:p>
          <a:p>
            <a:pPr algn="just">
              <a:lnSpc>
                <a:spcPct val="90000"/>
              </a:lnSpc>
              <a:spcAft>
                <a:spcPts val="800"/>
              </a:spcAft>
            </a:pPr>
            <a:r>
              <a:rPr lang="en-US" dirty="0">
                <a:solidFill>
                  <a:schemeClr val="bg1"/>
                </a:solidFill>
              </a:rPr>
              <a:t>In the next five minutes I’ll reflect on my strengths, weaknesses, opportunities and threats as I prepare for a role in the UK Health &amp; Social Care sector.</a:t>
            </a:r>
            <a:endParaRPr lang="en-US" dirty="0">
              <a:solidFill>
                <a:schemeClr val="bg1"/>
              </a:solidFill>
              <a:effectLst/>
            </a:endParaRPr>
          </a:p>
        </p:txBody>
      </p:sp>
    </p:spTree>
    <p:extLst>
      <p:ext uri="{BB962C8B-B14F-4D97-AF65-F5344CB8AC3E}">
        <p14:creationId xmlns:p14="http://schemas.microsoft.com/office/powerpoint/2010/main" val="1561108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88" name="Rectangle 2087">
            <a:extLst>
              <a:ext uri="{FF2B5EF4-FFF2-40B4-BE49-F238E27FC236}">
                <a16:creationId xmlns:a16="http://schemas.microsoft.com/office/drawing/2014/main" id="{21739CA5-F0F5-48E1-8E8C-F24B7182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0" name="Rounded Rectangle 3">
            <a:extLst>
              <a:ext uri="{FF2B5EF4-FFF2-40B4-BE49-F238E27FC236}">
                <a16:creationId xmlns:a16="http://schemas.microsoft.com/office/drawing/2014/main" id="{3EAD2937-F230-41D4-B9C5-975B129BFC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92" name="Rectangle 2091">
            <a:extLst>
              <a:ext uri="{FF2B5EF4-FFF2-40B4-BE49-F238E27FC236}">
                <a16:creationId xmlns:a16="http://schemas.microsoft.com/office/drawing/2014/main" id="{CCD444A3-C338-4886-B7F1-4BA2AF46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2">
            <a:extLst>
              <a:ext uri="{FF2B5EF4-FFF2-40B4-BE49-F238E27FC236}">
                <a16:creationId xmlns:a16="http://schemas.microsoft.com/office/drawing/2014/main" id="{493BBB7A-98E3-3527-3E1F-2872282909D5}"/>
              </a:ext>
            </a:extLst>
          </p:cNvPr>
          <p:cNvSpPr txBox="1">
            <a:spLocks/>
          </p:cNvSpPr>
          <p:nvPr/>
        </p:nvSpPr>
        <p:spPr>
          <a:xfrm>
            <a:off x="1452656" y="1444741"/>
            <a:ext cx="9357865" cy="1041901"/>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spcAft>
                <a:spcPts val="600"/>
              </a:spcAft>
              <a:buNone/>
            </a:pPr>
            <a:r>
              <a:rPr lang="en-US" sz="4000" b="1" kern="1200">
                <a:solidFill>
                  <a:schemeClr val="tx1"/>
                </a:solidFill>
                <a:latin typeface="+mj-lt"/>
                <a:ea typeface="+mj-ea"/>
                <a:cs typeface="+mj-cs"/>
              </a:rPr>
              <a:t>Introduction </a:t>
            </a:r>
          </a:p>
        </p:txBody>
      </p:sp>
      <p:sp>
        <p:nvSpPr>
          <p:cNvPr id="2073" name="Content Placeholder 2">
            <a:extLst>
              <a:ext uri="{FF2B5EF4-FFF2-40B4-BE49-F238E27FC236}">
                <a16:creationId xmlns:a16="http://schemas.microsoft.com/office/drawing/2014/main" id="{E96D83A4-6430-80C8-FBE3-A68E2CDF5851}"/>
              </a:ext>
            </a:extLst>
          </p:cNvPr>
          <p:cNvSpPr>
            <a:spLocks noGrp="1"/>
          </p:cNvSpPr>
          <p:nvPr>
            <p:ph idx="1"/>
          </p:nvPr>
        </p:nvSpPr>
        <p:spPr>
          <a:xfrm>
            <a:off x="1452656" y="2701427"/>
            <a:ext cx="4483324" cy="2699968"/>
          </a:xfrm>
        </p:spPr>
        <p:txBody>
          <a:bodyPr vert="horz" lIns="91440" tIns="45720" rIns="91440" bIns="45720" rtlCol="0">
            <a:normAutofit/>
          </a:bodyPr>
          <a:lstStyle/>
          <a:p>
            <a:pPr lvl="0" algn="just"/>
            <a:r>
              <a:rPr lang="en-US" sz="2000" dirty="0"/>
              <a:t>What a SWOT analysis is</a:t>
            </a:r>
          </a:p>
          <a:p>
            <a:pPr marL="0" lvl="0" algn="just"/>
            <a:endParaRPr lang="en-US" sz="2000" dirty="0"/>
          </a:p>
          <a:p>
            <a:pPr lvl="0" algn="just"/>
            <a:r>
              <a:rPr lang="en-US" sz="2000" dirty="0"/>
              <a:t>Why self-awareness is vital in health &amp; social care</a:t>
            </a:r>
          </a:p>
        </p:txBody>
      </p:sp>
      <p:sp>
        <p:nvSpPr>
          <p:cNvPr id="4" name="TextBox 3">
            <a:extLst>
              <a:ext uri="{FF2B5EF4-FFF2-40B4-BE49-F238E27FC236}">
                <a16:creationId xmlns:a16="http://schemas.microsoft.com/office/drawing/2014/main" id="{BF48B0B8-160D-0EB6-FC22-A7B1DAE761B5}"/>
              </a:ext>
            </a:extLst>
          </p:cNvPr>
          <p:cNvSpPr txBox="1"/>
          <p:nvPr/>
        </p:nvSpPr>
        <p:spPr>
          <a:xfrm>
            <a:off x="6256020" y="2701427"/>
            <a:ext cx="4554501" cy="2699968"/>
          </a:xfrm>
          <a:prstGeom prst="rect">
            <a:avLst/>
          </a:prstGeom>
        </p:spPr>
        <p:txBody>
          <a:bodyPr vert="horz" lIns="91440" tIns="45720" rIns="91440" bIns="45720" rtlCol="0">
            <a:normAutofit/>
          </a:bodyPr>
          <a:lstStyle/>
          <a:p>
            <a:pPr algn="just">
              <a:lnSpc>
                <a:spcPct val="90000"/>
              </a:lnSpc>
              <a:spcAft>
                <a:spcPts val="600"/>
              </a:spcAft>
            </a:pPr>
            <a:r>
              <a:rPr lang="en-US" sz="1600" dirty="0">
                <a:effectLst/>
              </a:rPr>
              <a:t>A SWOT analysis is a tool that helps us map out </a:t>
            </a:r>
            <a:r>
              <a:rPr lang="en-US" sz="1600" b="1" dirty="0">
                <a:effectLst/>
              </a:rPr>
              <a:t>S</a:t>
            </a:r>
            <a:r>
              <a:rPr lang="en-US" sz="1600" dirty="0">
                <a:effectLst/>
              </a:rPr>
              <a:t>trengths and </a:t>
            </a:r>
            <a:r>
              <a:rPr lang="en-US" sz="1600" b="1" dirty="0">
                <a:effectLst/>
              </a:rPr>
              <a:t>W</a:t>
            </a:r>
            <a:r>
              <a:rPr lang="en-US" sz="1600" dirty="0">
                <a:effectLst/>
              </a:rPr>
              <a:t>eaknesses (which are internal), and </a:t>
            </a:r>
            <a:r>
              <a:rPr lang="en-US" sz="1600" b="1" dirty="0">
                <a:effectLst/>
              </a:rPr>
              <a:t>O</a:t>
            </a:r>
            <a:r>
              <a:rPr lang="en-US" sz="1600" dirty="0">
                <a:effectLst/>
              </a:rPr>
              <a:t>pportunities and </a:t>
            </a:r>
            <a:r>
              <a:rPr lang="en-US" sz="1600" b="1" dirty="0">
                <a:effectLst/>
              </a:rPr>
              <a:t>T</a:t>
            </a:r>
            <a:r>
              <a:rPr lang="en-US" sz="1600" dirty="0">
                <a:effectLst/>
              </a:rPr>
              <a:t>hreats (which are external) and enables to us plan strategically </a:t>
            </a:r>
            <a:r>
              <a:rPr lang="en-US" sz="1600" dirty="0"/>
              <a:t>(Stonehouse, 2018)</a:t>
            </a:r>
            <a:r>
              <a:rPr lang="en-US" sz="1600" dirty="0">
                <a:effectLst/>
              </a:rPr>
              <a:t>.</a:t>
            </a:r>
          </a:p>
          <a:p>
            <a:pPr algn="just">
              <a:lnSpc>
                <a:spcPct val="90000"/>
              </a:lnSpc>
              <a:spcAft>
                <a:spcPts val="600"/>
              </a:spcAft>
            </a:pPr>
            <a:br>
              <a:rPr lang="en-US" sz="1600" dirty="0">
                <a:effectLst/>
              </a:rPr>
            </a:br>
            <a:r>
              <a:rPr lang="en-US" sz="1600" dirty="0">
                <a:effectLst/>
              </a:rPr>
              <a:t>In health and social care, self-awareness is very important because it </a:t>
            </a:r>
            <a:r>
              <a:rPr lang="en-US" sz="1600" dirty="0" err="1">
                <a:effectLst/>
              </a:rPr>
              <a:t>recognises</a:t>
            </a:r>
            <a:r>
              <a:rPr lang="en-US" sz="1600" dirty="0">
                <a:effectLst/>
              </a:rPr>
              <a:t> our values, </a:t>
            </a:r>
            <a:r>
              <a:rPr lang="en-US" sz="1600" dirty="0" err="1">
                <a:effectLst/>
              </a:rPr>
              <a:t>behaviours</a:t>
            </a:r>
            <a:r>
              <a:rPr lang="en-US" sz="1600" dirty="0">
                <a:effectLst/>
              </a:rPr>
              <a:t> and triggers and helps us build more effective relationships with service-users, colleagues and the system around us (Greene 2014).</a:t>
            </a:r>
            <a:endParaRPr lang="en-US" sz="1600" dirty="0"/>
          </a:p>
        </p:txBody>
      </p:sp>
    </p:spTree>
    <p:extLst>
      <p:ext uri="{BB962C8B-B14F-4D97-AF65-F5344CB8AC3E}">
        <p14:creationId xmlns:p14="http://schemas.microsoft.com/office/powerpoint/2010/main" val="3780228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EF0139-A83D-0845-1D9D-4AC62446207A}"/>
              </a:ext>
            </a:extLst>
          </p:cNvPr>
          <p:cNvSpPr/>
          <p:nvPr/>
        </p:nvSpPr>
        <p:spPr>
          <a:xfrm>
            <a:off x="5980637" y="420459"/>
            <a:ext cx="5262386" cy="141527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t">
            <a:normAutofit/>
          </a:bodyPr>
          <a:lstStyle/>
          <a:p>
            <a:pPr lvl="0">
              <a:lnSpc>
                <a:spcPct val="90000"/>
              </a:lnSpc>
              <a:spcBef>
                <a:spcPct val="0"/>
              </a:spcBef>
              <a:spcAft>
                <a:spcPts val="600"/>
              </a:spcAft>
              <a:defRPr/>
            </a:pPr>
            <a:r>
              <a:rPr lang="en-US" sz="3200" b="1" kern="1200" dirty="0">
                <a:solidFill>
                  <a:schemeClr val="bg1"/>
                </a:solidFill>
                <a:latin typeface="+mj-lt"/>
                <a:ea typeface="+mj-ea"/>
                <a:cs typeface="+mj-cs"/>
              </a:rPr>
              <a:t>My strengths </a:t>
            </a:r>
            <a:endParaRPr kumimoji="0" lang="en-US" sz="3200" b="0" i="0" u="none" strike="noStrike" kern="1200" cap="none" spc="0" normalizeH="0" baseline="0" noProof="0" dirty="0">
              <a:ln>
                <a:noFill/>
              </a:ln>
              <a:solidFill>
                <a:schemeClr val="bg1"/>
              </a:solidFill>
              <a:effectLst/>
              <a:uLnTx/>
              <a:uFillTx/>
              <a:latin typeface="+mj-lt"/>
              <a:ea typeface="+mj-ea"/>
              <a:cs typeface="+mj-cs"/>
            </a:endParaRPr>
          </a:p>
        </p:txBody>
      </p:sp>
      <p:cxnSp>
        <p:nvCxnSpPr>
          <p:cNvPr id="46" name="Straight Connector 45">
            <a:extLst>
              <a:ext uri="{FF2B5EF4-FFF2-40B4-BE49-F238E27FC236}">
                <a16:creationId xmlns:a16="http://schemas.microsoft.com/office/drawing/2014/main" id="{249EDD1B-F94D-B4E6-ACAA-566B9A26FD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5214"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5" name="Rectangle 4">
            <a:extLst>
              <a:ext uri="{FF2B5EF4-FFF2-40B4-BE49-F238E27FC236}">
                <a16:creationId xmlns:a16="http://schemas.microsoft.com/office/drawing/2014/main" id="{FC338C4E-6258-CDFC-D771-31B1FD5B09CA}"/>
              </a:ext>
            </a:extLst>
          </p:cNvPr>
          <p:cNvSpPr/>
          <p:nvPr/>
        </p:nvSpPr>
        <p:spPr>
          <a:xfrm>
            <a:off x="5980638" y="1911835"/>
            <a:ext cx="5262385" cy="359901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ormAutofit/>
          </a:bodyPr>
          <a:lstStyle/>
          <a:p>
            <a:pPr marL="285750" lvl="0" indent="-285750">
              <a:buFont typeface="Wingdings" panose="05000000000000000000" pitchFamily="2" charset="2"/>
              <a:buChar char="q"/>
            </a:pPr>
            <a:r>
              <a:rPr lang="en-NG" dirty="0"/>
              <a:t>Genuine empathy and emotional awareness</a:t>
            </a:r>
            <a:endParaRPr lang="en-GB" dirty="0"/>
          </a:p>
          <a:p>
            <a:pPr marL="285750" lvl="0" indent="-285750">
              <a:buFont typeface="Wingdings" panose="05000000000000000000" pitchFamily="2" charset="2"/>
              <a:buChar char="q"/>
            </a:pPr>
            <a:r>
              <a:rPr lang="en-NG" dirty="0"/>
              <a:t>Calm decision-making under pressure</a:t>
            </a:r>
          </a:p>
          <a:p>
            <a:pPr marL="285750" lvl="0" indent="-285750">
              <a:buFont typeface="Wingdings" panose="05000000000000000000" pitchFamily="2" charset="2"/>
              <a:buChar char="q"/>
            </a:pPr>
            <a:r>
              <a:rPr lang="en-NG" dirty="0"/>
              <a:t>Commitment to continuous learning</a:t>
            </a:r>
          </a:p>
          <a:p>
            <a:pPr marL="285750" lvl="0" indent="-285750">
              <a:buFont typeface="Wingdings" panose="05000000000000000000" pitchFamily="2" charset="2"/>
              <a:buChar char="q"/>
            </a:pPr>
            <a:r>
              <a:rPr lang="en-NG" dirty="0"/>
              <a:t>Respect for diversity and inclusion</a:t>
            </a:r>
          </a:p>
        </p:txBody>
      </p:sp>
      <p:pic>
        <p:nvPicPr>
          <p:cNvPr id="2050" name="Picture 2" descr="Varied strength-training programmes ...">
            <a:extLst>
              <a:ext uri="{FF2B5EF4-FFF2-40B4-BE49-F238E27FC236}">
                <a16:creationId xmlns:a16="http://schemas.microsoft.com/office/drawing/2014/main" id="{EFD901E5-30C8-A893-E754-86C1761219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29130" y="79668"/>
            <a:ext cx="3685670" cy="188754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052" name="TextBox 2">
            <a:extLst>
              <a:ext uri="{FF2B5EF4-FFF2-40B4-BE49-F238E27FC236}">
                <a16:creationId xmlns:a16="http://schemas.microsoft.com/office/drawing/2014/main" id="{672A69F0-46FC-8DAC-CB01-B7E13A5E7E77}"/>
              </a:ext>
            </a:extLst>
          </p:cNvPr>
          <p:cNvGraphicFramePr/>
          <p:nvPr>
            <p:extLst>
              <p:ext uri="{D42A27DB-BD31-4B8C-83A1-F6EECF244321}">
                <p14:modId xmlns:p14="http://schemas.microsoft.com/office/powerpoint/2010/main" val="1282960401"/>
              </p:ext>
            </p:extLst>
          </p:nvPr>
        </p:nvGraphicFramePr>
        <p:xfrm>
          <a:off x="0" y="2090058"/>
          <a:ext cx="5867400" cy="45341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9242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Arc 19">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C57DA9-8455-DA0A-37D7-304191F9B793}"/>
              </a:ext>
            </a:extLst>
          </p:cNvPr>
          <p:cNvSpPr>
            <a:spLocks noGrp="1"/>
          </p:cNvSpPr>
          <p:nvPr>
            <p:ph type="title"/>
          </p:nvPr>
        </p:nvSpPr>
        <p:spPr>
          <a:xfrm>
            <a:off x="3683835" y="194037"/>
            <a:ext cx="4049486" cy="1325563"/>
          </a:xfrm>
        </p:spPr>
        <p:txBody>
          <a:bodyPr vert="horz" lIns="91440" tIns="45720" rIns="91440" bIns="45720" rtlCol="0" anchor="ctr">
            <a:normAutofit/>
          </a:bodyPr>
          <a:lstStyle/>
          <a:p>
            <a:r>
              <a:rPr lang="en-US" b="1" kern="1200" dirty="0">
                <a:solidFill>
                  <a:schemeClr val="tx1"/>
                </a:solidFill>
                <a:latin typeface="+mj-lt"/>
                <a:ea typeface="+mj-ea"/>
                <a:cs typeface="+mj-cs"/>
              </a:rPr>
              <a:t>My weaknesses </a:t>
            </a:r>
            <a:endParaRPr lang="en-US" kern="1200" dirty="0">
              <a:solidFill>
                <a:schemeClr val="tx1"/>
              </a:solidFill>
              <a:latin typeface="+mj-lt"/>
              <a:ea typeface="+mj-ea"/>
              <a:cs typeface="+mj-cs"/>
            </a:endParaRPr>
          </a:p>
        </p:txBody>
      </p:sp>
      <p:sp>
        <p:nvSpPr>
          <p:cNvPr id="22" name="Freeform: Shape 21">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 name="TextBox 5">
            <a:extLst>
              <a:ext uri="{FF2B5EF4-FFF2-40B4-BE49-F238E27FC236}">
                <a16:creationId xmlns:a16="http://schemas.microsoft.com/office/drawing/2014/main" id="{948AFA33-B649-FFFA-B142-A4C3235872B3}"/>
              </a:ext>
            </a:extLst>
          </p:cNvPr>
          <p:cNvSpPr txBox="1"/>
          <p:nvPr/>
        </p:nvSpPr>
        <p:spPr>
          <a:xfrm>
            <a:off x="805543" y="1384277"/>
            <a:ext cx="9503229" cy="1200329"/>
          </a:xfrm>
          <a:prstGeom prst="rect">
            <a:avLst/>
          </a:prstGeom>
          <a:noFill/>
        </p:spPr>
        <p:txBody>
          <a:bodyPr wrap="square">
            <a:spAutoFit/>
          </a:bodyPr>
          <a:lstStyle/>
          <a:p>
            <a:r>
              <a:rPr lang="en-GB" dirty="0"/>
              <a:t>• I sometimes take on too much responsibility because I want to help everyone</a:t>
            </a:r>
            <a:br>
              <a:rPr lang="en-GB" dirty="0"/>
            </a:br>
            <a:r>
              <a:rPr lang="en-GB" dirty="0"/>
              <a:t>• I can find it difficult to speak up in group discussions</a:t>
            </a:r>
            <a:br>
              <a:rPr lang="en-GB" dirty="0"/>
            </a:br>
            <a:r>
              <a:rPr lang="en-GB" dirty="0"/>
              <a:t>• I occasionally struggle to manage my time when tasks build up unexpectedly</a:t>
            </a:r>
            <a:br>
              <a:rPr lang="en-GB" dirty="0"/>
            </a:br>
            <a:r>
              <a:rPr lang="en-GB" dirty="0"/>
              <a:t>• I have limited experience in care settings</a:t>
            </a:r>
            <a:endParaRPr lang="en-NG" dirty="0"/>
          </a:p>
        </p:txBody>
      </p:sp>
      <p:pic>
        <p:nvPicPr>
          <p:cNvPr id="3074" name="Picture 2" descr="Addressing Weaknesses in Training and ...">
            <a:extLst>
              <a:ext uri="{FF2B5EF4-FFF2-40B4-BE49-F238E27FC236}">
                <a16:creationId xmlns:a16="http://schemas.microsoft.com/office/drawing/2014/main" id="{3B608339-DB6D-59CF-BB6C-3577C20798B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18122" y="761320"/>
            <a:ext cx="2628900" cy="1743075"/>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076" name="TextBox 6">
            <a:extLst>
              <a:ext uri="{FF2B5EF4-FFF2-40B4-BE49-F238E27FC236}">
                <a16:creationId xmlns:a16="http://schemas.microsoft.com/office/drawing/2014/main" id="{54B61B54-2103-9CF2-3D0F-AAD44194B89E}"/>
              </a:ext>
            </a:extLst>
          </p:cNvPr>
          <p:cNvGraphicFramePr/>
          <p:nvPr>
            <p:extLst>
              <p:ext uri="{D42A27DB-BD31-4B8C-83A1-F6EECF244321}">
                <p14:modId xmlns:p14="http://schemas.microsoft.com/office/powerpoint/2010/main" val="3536078873"/>
              </p:ext>
            </p:extLst>
          </p:nvPr>
        </p:nvGraphicFramePr>
        <p:xfrm>
          <a:off x="444279" y="2709839"/>
          <a:ext cx="11303442" cy="41345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768442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95D119E-100A-C263-3FE9-C936C7349FB5}"/>
              </a:ext>
            </a:extLst>
          </p:cNvPr>
          <p:cNvSpPr txBox="1"/>
          <p:nvPr/>
        </p:nvSpPr>
        <p:spPr>
          <a:xfrm>
            <a:off x="1136397" y="232371"/>
            <a:ext cx="5323715" cy="476289"/>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800"/>
              </a:spcAft>
            </a:pPr>
            <a:r>
              <a:rPr lang="en-US" sz="4000" b="1" kern="1200" dirty="0">
                <a:solidFill>
                  <a:schemeClr val="tx1"/>
                </a:solidFill>
                <a:effectLst/>
                <a:latin typeface="+mj-lt"/>
                <a:ea typeface="+mj-ea"/>
                <a:cs typeface="+mj-cs"/>
              </a:rPr>
              <a:t>My Opportunities </a:t>
            </a:r>
            <a:endParaRPr lang="en-US" sz="4000" kern="1200" dirty="0">
              <a:solidFill>
                <a:schemeClr val="tx1"/>
              </a:solidFill>
              <a:effectLst/>
              <a:latin typeface="+mj-lt"/>
              <a:ea typeface="+mj-ea"/>
              <a:cs typeface="+mj-cs"/>
            </a:endParaRPr>
          </a:p>
        </p:txBody>
      </p:sp>
      <p:sp>
        <p:nvSpPr>
          <p:cNvPr id="4" name="TextBox 3">
            <a:extLst>
              <a:ext uri="{FF2B5EF4-FFF2-40B4-BE49-F238E27FC236}">
                <a16:creationId xmlns:a16="http://schemas.microsoft.com/office/drawing/2014/main" id="{265D251A-E4CD-EFF7-1539-291A46366002}"/>
              </a:ext>
            </a:extLst>
          </p:cNvPr>
          <p:cNvSpPr txBox="1"/>
          <p:nvPr/>
        </p:nvSpPr>
        <p:spPr>
          <a:xfrm>
            <a:off x="397563" y="805543"/>
            <a:ext cx="7524419" cy="1434738"/>
          </a:xfrm>
          <a:prstGeom prst="rect">
            <a:avLst/>
          </a:prstGeom>
        </p:spPr>
        <p:txBody>
          <a:bodyPr vert="horz" lIns="91440" tIns="45720" rIns="91440" bIns="45720" rtlCol="0" anchor="t">
            <a:normAutofit fontScale="85000" lnSpcReduction="10000"/>
          </a:bodyPr>
          <a:lstStyle/>
          <a:p>
            <a:pPr marL="228600" indent="-457200" algn="just">
              <a:lnSpc>
                <a:spcPct val="90000"/>
              </a:lnSpc>
              <a:spcAft>
                <a:spcPts val="600"/>
              </a:spcAft>
              <a:buFont typeface="Wingdings" panose="05000000000000000000" pitchFamily="2" charset="2"/>
              <a:buChar char="q"/>
            </a:pPr>
            <a:r>
              <a:rPr lang="en-US" sz="2000" dirty="0"/>
              <a:t>Volunteering and shadow placements to build confidence and hands-on                  	experience</a:t>
            </a:r>
          </a:p>
          <a:p>
            <a:pPr marL="228600" indent="-457200">
              <a:lnSpc>
                <a:spcPct val="90000"/>
              </a:lnSpc>
              <a:spcAft>
                <a:spcPts val="600"/>
              </a:spcAft>
              <a:buFont typeface="Wingdings" panose="05000000000000000000" pitchFamily="2" charset="2"/>
              <a:buChar char="q"/>
            </a:pPr>
            <a:r>
              <a:rPr lang="en-US" sz="2000" dirty="0"/>
              <a:t>Training and short courses to strengthen professional skills</a:t>
            </a:r>
          </a:p>
          <a:p>
            <a:pPr marL="228600" indent="-457200">
              <a:lnSpc>
                <a:spcPct val="90000"/>
              </a:lnSpc>
              <a:spcAft>
                <a:spcPts val="600"/>
              </a:spcAft>
              <a:buFont typeface="Wingdings" panose="05000000000000000000" pitchFamily="2" charset="2"/>
              <a:buChar char="q"/>
            </a:pPr>
            <a:r>
              <a:rPr lang="en-US" sz="2000" dirty="0"/>
              <a:t>Networking with experienced practitioners for guidance and mentorship</a:t>
            </a:r>
          </a:p>
          <a:p>
            <a:pPr marL="228600" indent="-457200">
              <a:lnSpc>
                <a:spcPct val="90000"/>
              </a:lnSpc>
              <a:spcAft>
                <a:spcPts val="600"/>
              </a:spcAft>
              <a:buFont typeface="Wingdings" panose="05000000000000000000" pitchFamily="2" charset="2"/>
              <a:buChar char="q"/>
            </a:pPr>
            <a:r>
              <a:rPr lang="en-US" sz="2000" dirty="0"/>
              <a:t>Growing demand for compassionate care professionals in the UK</a:t>
            </a:r>
          </a:p>
        </p:txBody>
      </p:sp>
      <p:sp>
        <p:nvSpPr>
          <p:cNvPr id="12" name="Rectangle 1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20" name="TextBox 6">
            <a:extLst>
              <a:ext uri="{FF2B5EF4-FFF2-40B4-BE49-F238E27FC236}">
                <a16:creationId xmlns:a16="http://schemas.microsoft.com/office/drawing/2014/main" id="{B2EF7C80-B862-1A73-D472-0F4271E7F853}"/>
              </a:ext>
            </a:extLst>
          </p:cNvPr>
          <p:cNvGraphicFramePr/>
          <p:nvPr>
            <p:extLst>
              <p:ext uri="{D42A27DB-BD31-4B8C-83A1-F6EECF244321}">
                <p14:modId xmlns:p14="http://schemas.microsoft.com/office/powerpoint/2010/main" val="2327444287"/>
              </p:ext>
            </p:extLst>
          </p:nvPr>
        </p:nvGraphicFramePr>
        <p:xfrm>
          <a:off x="421418" y="2185332"/>
          <a:ext cx="7678061" cy="45243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Vectors &amp; Clipart ...">
            <a:extLst>
              <a:ext uri="{FF2B5EF4-FFF2-40B4-BE49-F238E27FC236}">
                <a16:creationId xmlns:a16="http://schemas.microsoft.com/office/drawing/2014/main" id="{40CE7A12-D4F0-5615-2372-44E80DA83E0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766148" y="1581150"/>
            <a:ext cx="2968652" cy="22236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2718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B426BD-5CF4-56F1-3456-59E97FCD8238}"/>
              </a:ext>
            </a:extLst>
          </p:cNvPr>
          <p:cNvSpPr>
            <a:spLocks noGrp="1"/>
          </p:cNvSpPr>
          <p:nvPr>
            <p:ph type="title"/>
          </p:nvPr>
        </p:nvSpPr>
        <p:spPr>
          <a:xfrm>
            <a:off x="1901162" y="1134549"/>
            <a:ext cx="3722933" cy="757130"/>
          </a:xfrm>
          <a:ln w="25400" cap="sq">
            <a:solidFill>
              <a:srgbClr val="FFFFFF"/>
            </a:solidFill>
            <a:miter lim="800000"/>
          </a:ln>
        </p:spPr>
        <p:txBody>
          <a:bodyPr vert="horz" wrap="square" lIns="91440" tIns="45720" rIns="91440" bIns="45720" rtlCol="0" anchor="ctr">
            <a:normAutofit/>
          </a:bodyPr>
          <a:lstStyle/>
          <a:p>
            <a:pPr algn="ctr"/>
            <a:r>
              <a:rPr lang="en-US" sz="2800" b="1" kern="1200" dirty="0">
                <a:solidFill>
                  <a:srgbClr val="FFFFFF"/>
                </a:solidFill>
                <a:latin typeface="+mj-lt"/>
                <a:ea typeface="+mj-ea"/>
                <a:cs typeface="+mj-cs"/>
              </a:rPr>
              <a:t>My threats </a:t>
            </a:r>
            <a:endParaRPr lang="en-US" sz="2800" u="sng" kern="1200" dirty="0">
              <a:solidFill>
                <a:srgbClr val="FFFFFF"/>
              </a:solidFill>
              <a:latin typeface="+mj-lt"/>
              <a:ea typeface="+mj-ea"/>
              <a:cs typeface="+mj-cs"/>
            </a:endParaRPr>
          </a:p>
        </p:txBody>
      </p:sp>
      <p:sp>
        <p:nvSpPr>
          <p:cNvPr id="30" name="Rectangle 29">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A463AED-EC59-9E62-A921-1F04E3E81E90}"/>
              </a:ext>
            </a:extLst>
          </p:cNvPr>
          <p:cNvSpPr>
            <a:spLocks noGrp="1"/>
          </p:cNvSpPr>
          <p:nvPr>
            <p:ph idx="1"/>
          </p:nvPr>
        </p:nvSpPr>
        <p:spPr>
          <a:xfrm>
            <a:off x="6574536" y="640080"/>
            <a:ext cx="5053066" cy="2546604"/>
          </a:xfrm>
        </p:spPr>
        <p:txBody>
          <a:bodyPr vert="horz" lIns="91440" tIns="45720" rIns="91440" bIns="45720" rtlCol="0">
            <a:normAutofit/>
          </a:bodyPr>
          <a:lstStyle/>
          <a:p>
            <a:pPr lvl="0"/>
            <a:r>
              <a:rPr lang="en-US" sz="2000" dirty="0"/>
              <a:t>High competition for placements and employment</a:t>
            </a:r>
          </a:p>
          <a:p>
            <a:pPr lvl="0"/>
            <a:r>
              <a:rPr lang="en-US" sz="2000" dirty="0"/>
              <a:t>Emotional and physical demands of care work (risk of burnout)</a:t>
            </a:r>
          </a:p>
          <a:p>
            <a:pPr lvl="0"/>
            <a:r>
              <a:rPr lang="en-US" sz="2000" dirty="0"/>
              <a:t>Sector changes: funding cuts, policy shifts, staffing shortages</a:t>
            </a:r>
          </a:p>
        </p:txBody>
      </p:sp>
      <p:pic>
        <p:nvPicPr>
          <p:cNvPr id="4" name="Picture 2" descr="Mitigating the insider threat">
            <a:extLst>
              <a:ext uri="{FF2B5EF4-FFF2-40B4-BE49-F238E27FC236}">
                <a16:creationId xmlns:a16="http://schemas.microsoft.com/office/drawing/2014/main" id="{055F7A36-E201-CEE7-4332-23F5CEB100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475250" y="2439903"/>
            <a:ext cx="4604950" cy="344926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36" name="TextBox 4">
            <a:extLst>
              <a:ext uri="{FF2B5EF4-FFF2-40B4-BE49-F238E27FC236}">
                <a16:creationId xmlns:a16="http://schemas.microsoft.com/office/drawing/2014/main" id="{CC265487-79A4-F317-1B6B-51813A875E39}"/>
              </a:ext>
            </a:extLst>
          </p:cNvPr>
          <p:cNvGraphicFramePr/>
          <p:nvPr>
            <p:extLst>
              <p:ext uri="{D42A27DB-BD31-4B8C-83A1-F6EECF244321}">
                <p14:modId xmlns:p14="http://schemas.microsoft.com/office/powerpoint/2010/main" val="3539034529"/>
              </p:ext>
            </p:extLst>
          </p:nvPr>
        </p:nvGraphicFramePr>
        <p:xfrm>
          <a:off x="6570203" y="2939143"/>
          <a:ext cx="5491167" cy="35596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08995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45" name="Rectangle 8244">
            <a:extLst>
              <a:ext uri="{FF2B5EF4-FFF2-40B4-BE49-F238E27FC236}">
                <a16:creationId xmlns:a16="http://schemas.microsoft.com/office/drawing/2014/main" id="{69D47016-023F-44BD-981C-50E7A10A6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1C3775-C903-590B-C76B-85597AF3F3C5}"/>
              </a:ext>
            </a:extLst>
          </p:cNvPr>
          <p:cNvSpPr>
            <a:spLocks noGrp="1"/>
          </p:cNvSpPr>
          <p:nvPr>
            <p:ph type="title"/>
          </p:nvPr>
        </p:nvSpPr>
        <p:spPr>
          <a:xfrm>
            <a:off x="630936" y="457200"/>
            <a:ext cx="4343400" cy="1929384"/>
          </a:xfrm>
        </p:spPr>
        <p:txBody>
          <a:bodyPr vert="horz" lIns="91440" tIns="45720" rIns="91440" bIns="45720" rtlCol="0" anchor="ctr">
            <a:normAutofit/>
          </a:bodyPr>
          <a:lstStyle/>
          <a:p>
            <a:r>
              <a:rPr lang="en-US" b="1"/>
              <a:t>Action Plan on how to make my SWOT Work</a:t>
            </a:r>
            <a:endParaRPr lang="en-US"/>
          </a:p>
        </p:txBody>
      </p:sp>
      <p:sp>
        <p:nvSpPr>
          <p:cNvPr id="8247" name="sketchy line">
            <a:extLst>
              <a:ext uri="{FF2B5EF4-FFF2-40B4-BE49-F238E27FC236}">
                <a16:creationId xmlns:a16="http://schemas.microsoft.com/office/drawing/2014/main" id="{6D8B37B0-0682-433E-BC8D-498C04ABD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471415" y="1412748"/>
            <a:ext cx="1554480" cy="18288"/>
          </a:xfrm>
          <a:custGeom>
            <a:avLst/>
            <a:gdLst>
              <a:gd name="connsiteX0" fmla="*/ 0 w 1554480"/>
              <a:gd name="connsiteY0" fmla="*/ 0 h 18288"/>
              <a:gd name="connsiteX1" fmla="*/ 549250 w 1554480"/>
              <a:gd name="connsiteY1" fmla="*/ 0 h 18288"/>
              <a:gd name="connsiteX2" fmla="*/ 1082954 w 1554480"/>
              <a:gd name="connsiteY2" fmla="*/ 0 h 18288"/>
              <a:gd name="connsiteX3" fmla="*/ 1554480 w 1554480"/>
              <a:gd name="connsiteY3" fmla="*/ 0 h 18288"/>
              <a:gd name="connsiteX4" fmla="*/ 1554480 w 1554480"/>
              <a:gd name="connsiteY4" fmla="*/ 18288 h 18288"/>
              <a:gd name="connsiteX5" fmla="*/ 1067410 w 1554480"/>
              <a:gd name="connsiteY5" fmla="*/ 18288 h 18288"/>
              <a:gd name="connsiteX6" fmla="*/ 549250 w 1554480"/>
              <a:gd name="connsiteY6" fmla="*/ 18288 h 18288"/>
              <a:gd name="connsiteX7" fmla="*/ 0 w 1554480"/>
              <a:gd name="connsiteY7" fmla="*/ 18288 h 18288"/>
              <a:gd name="connsiteX8" fmla="*/ 0 w 1554480"/>
              <a:gd name="connsiteY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4480" h="18288" fill="none" extrusionOk="0">
                <a:moveTo>
                  <a:pt x="0" y="0"/>
                </a:moveTo>
                <a:cubicBezTo>
                  <a:pt x="114141" y="-19864"/>
                  <a:pt x="345055" y="-1657"/>
                  <a:pt x="549250" y="0"/>
                </a:cubicBezTo>
                <a:cubicBezTo>
                  <a:pt x="753445" y="1657"/>
                  <a:pt x="862292" y="-5674"/>
                  <a:pt x="1082954" y="0"/>
                </a:cubicBezTo>
                <a:cubicBezTo>
                  <a:pt x="1303616" y="5674"/>
                  <a:pt x="1363530" y="4537"/>
                  <a:pt x="1554480" y="0"/>
                </a:cubicBezTo>
                <a:cubicBezTo>
                  <a:pt x="1554963" y="7176"/>
                  <a:pt x="1553909" y="13682"/>
                  <a:pt x="1554480" y="18288"/>
                </a:cubicBezTo>
                <a:cubicBezTo>
                  <a:pt x="1338847" y="6127"/>
                  <a:pt x="1215066" y="37851"/>
                  <a:pt x="1067410" y="18288"/>
                </a:cubicBezTo>
                <a:cubicBezTo>
                  <a:pt x="919754" y="-1275"/>
                  <a:pt x="800465" y="3080"/>
                  <a:pt x="549250" y="18288"/>
                </a:cubicBezTo>
                <a:cubicBezTo>
                  <a:pt x="298035" y="33496"/>
                  <a:pt x="158868" y="22769"/>
                  <a:pt x="0" y="18288"/>
                </a:cubicBezTo>
                <a:cubicBezTo>
                  <a:pt x="-655" y="13237"/>
                  <a:pt x="709" y="4645"/>
                  <a:pt x="0" y="0"/>
                </a:cubicBezTo>
                <a:close/>
              </a:path>
              <a:path w="1554480" h="18288" stroke="0" extrusionOk="0">
                <a:moveTo>
                  <a:pt x="0" y="0"/>
                </a:moveTo>
                <a:cubicBezTo>
                  <a:pt x="249941" y="-58"/>
                  <a:pt x="367334" y="23448"/>
                  <a:pt x="502615" y="0"/>
                </a:cubicBezTo>
                <a:cubicBezTo>
                  <a:pt x="637897" y="-23448"/>
                  <a:pt x="813653" y="-20418"/>
                  <a:pt x="974141" y="0"/>
                </a:cubicBezTo>
                <a:cubicBezTo>
                  <a:pt x="1134629" y="20418"/>
                  <a:pt x="1268772" y="6288"/>
                  <a:pt x="1554480" y="0"/>
                </a:cubicBezTo>
                <a:cubicBezTo>
                  <a:pt x="1554917" y="7222"/>
                  <a:pt x="1555359" y="13299"/>
                  <a:pt x="1554480" y="18288"/>
                </a:cubicBezTo>
                <a:cubicBezTo>
                  <a:pt x="1336087" y="12172"/>
                  <a:pt x="1310024" y="19759"/>
                  <a:pt x="1067410" y="18288"/>
                </a:cubicBezTo>
                <a:cubicBezTo>
                  <a:pt x="824796" y="16818"/>
                  <a:pt x="787902" y="34647"/>
                  <a:pt x="518160" y="18288"/>
                </a:cubicBezTo>
                <a:cubicBezTo>
                  <a:pt x="248418" y="1930"/>
                  <a:pt x="133160" y="9205"/>
                  <a:pt x="0" y="18288"/>
                </a:cubicBezTo>
                <a:cubicBezTo>
                  <a:pt x="-643" y="9451"/>
                  <a:pt x="-340" y="711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C54AF8E7-D9C6-B5FE-78CA-1E7FBB9C589C}"/>
              </a:ext>
            </a:extLst>
          </p:cNvPr>
          <p:cNvSpPr txBox="1"/>
          <p:nvPr/>
        </p:nvSpPr>
        <p:spPr>
          <a:xfrm>
            <a:off x="5541263" y="457200"/>
            <a:ext cx="6007608" cy="1929384"/>
          </a:xfrm>
          <a:prstGeom prst="rect">
            <a:avLst/>
          </a:prstGeom>
        </p:spPr>
        <p:txBody>
          <a:bodyPr vert="horz" lIns="91440" tIns="45720" rIns="91440" bIns="45720" rtlCol="0" anchor="ctr">
            <a:normAutofit lnSpcReduction="10000"/>
          </a:bodyPr>
          <a:lstStyle/>
          <a:p>
            <a:pPr algn="just">
              <a:lnSpc>
                <a:spcPct val="90000"/>
              </a:lnSpc>
              <a:spcAft>
                <a:spcPts val="800"/>
              </a:spcAft>
            </a:pPr>
            <a:r>
              <a:rPr lang="en-US" sz="1400" dirty="0">
                <a:effectLst/>
              </a:rPr>
              <a:t>This table shows how I will turn this SWOT analysis into action. I will use my empathy and calm decision-making to form strong </a:t>
            </a:r>
            <a:r>
              <a:rPr lang="en-US" sz="1400" dirty="0" err="1">
                <a:effectLst/>
              </a:rPr>
              <a:t>relationshipJs</a:t>
            </a:r>
            <a:r>
              <a:rPr lang="en-US" sz="1400" dirty="0">
                <a:effectLst/>
              </a:rPr>
              <a:t> with service-users and colleagues.</a:t>
            </a:r>
            <a:br>
              <a:rPr lang="en-US" sz="1400" dirty="0">
                <a:effectLst/>
              </a:rPr>
            </a:br>
            <a:r>
              <a:rPr lang="en-US" sz="1400" dirty="0">
                <a:effectLst/>
              </a:rPr>
              <a:t>In order to address my weaknesses, I will engage in volunteering, prepare for new roles, </a:t>
            </a:r>
            <a:r>
              <a:rPr lang="en-US" sz="1400" dirty="0" err="1">
                <a:effectLst/>
              </a:rPr>
              <a:t>practise</a:t>
            </a:r>
            <a:r>
              <a:rPr lang="en-US" sz="1400" dirty="0">
                <a:effectLst/>
              </a:rPr>
              <a:t> assertive communication, and reflect weekly on my learning.</a:t>
            </a:r>
            <a:br>
              <a:rPr lang="en-US" sz="1400" dirty="0">
                <a:effectLst/>
              </a:rPr>
            </a:br>
            <a:r>
              <a:rPr lang="en-US" sz="1400" dirty="0">
                <a:effectLst/>
              </a:rPr>
              <a:t>I will seize opportunities by applying for placements, enrolling on professional short-courses, and seeking mentors in the field.</a:t>
            </a:r>
          </a:p>
          <a:p>
            <a:pPr algn="just">
              <a:lnSpc>
                <a:spcPct val="90000"/>
              </a:lnSpc>
              <a:spcAft>
                <a:spcPts val="800"/>
              </a:spcAft>
            </a:pPr>
            <a:r>
              <a:rPr lang="en-US" sz="1400" dirty="0">
                <a:effectLst/>
              </a:rPr>
              <a:t>To manage my threats, I will keep myself informed on policy and sector trends, </a:t>
            </a:r>
            <a:r>
              <a:rPr lang="en-US" sz="1400" dirty="0" err="1">
                <a:effectLst/>
              </a:rPr>
              <a:t>prioritise</a:t>
            </a:r>
            <a:r>
              <a:rPr lang="en-US" sz="1400" dirty="0">
                <a:effectLst/>
              </a:rPr>
              <a:t> self-care through exercise and supervision, and build resilience to cope with demands.</a:t>
            </a:r>
            <a:endParaRPr lang="en-US" sz="1400" dirty="0"/>
          </a:p>
        </p:txBody>
      </p:sp>
      <p:pic>
        <p:nvPicPr>
          <p:cNvPr id="8196" name="Picture 4" descr="Accountability with Action Plans - Confero">
            <a:extLst>
              <a:ext uri="{FF2B5EF4-FFF2-40B4-BE49-F238E27FC236}">
                <a16:creationId xmlns:a16="http://schemas.microsoft.com/office/drawing/2014/main" id="{24BA9CD5-5ED2-38B5-336C-774D821544A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6344" y="2589542"/>
            <a:ext cx="5468112" cy="363877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4" name="Content Placeholder 3">
            <a:extLst>
              <a:ext uri="{FF2B5EF4-FFF2-40B4-BE49-F238E27FC236}">
                <a16:creationId xmlns:a16="http://schemas.microsoft.com/office/drawing/2014/main" id="{FCE65DD5-1855-FE5C-EF6C-9985C91345C7}"/>
              </a:ext>
            </a:extLst>
          </p:cNvPr>
          <p:cNvGraphicFramePr>
            <a:graphicFrameLocks noGrp="1"/>
          </p:cNvGraphicFramePr>
          <p:nvPr>
            <p:ph idx="1"/>
            <p:extLst>
              <p:ext uri="{D42A27DB-BD31-4B8C-83A1-F6EECF244321}">
                <p14:modId xmlns:p14="http://schemas.microsoft.com/office/powerpoint/2010/main" val="4161432165"/>
              </p:ext>
            </p:extLst>
          </p:nvPr>
        </p:nvGraphicFramePr>
        <p:xfrm>
          <a:off x="6254496" y="2669340"/>
          <a:ext cx="5468113" cy="3479185"/>
        </p:xfrm>
        <a:graphic>
          <a:graphicData uri="http://schemas.openxmlformats.org/drawingml/2006/table">
            <a:tbl>
              <a:tblPr firstRow="1" firstCol="1" bandRow="1">
                <a:noFill/>
                <a:tableStyleId>{8799B23B-EC83-4686-B30A-512413B5E67A}</a:tableStyleId>
              </a:tblPr>
              <a:tblGrid>
                <a:gridCol w="1987986">
                  <a:extLst>
                    <a:ext uri="{9D8B030D-6E8A-4147-A177-3AD203B41FA5}">
                      <a16:colId xmlns:a16="http://schemas.microsoft.com/office/drawing/2014/main" val="671323439"/>
                    </a:ext>
                  </a:extLst>
                </a:gridCol>
                <a:gridCol w="3480127">
                  <a:extLst>
                    <a:ext uri="{9D8B030D-6E8A-4147-A177-3AD203B41FA5}">
                      <a16:colId xmlns:a16="http://schemas.microsoft.com/office/drawing/2014/main" val="2812868736"/>
                    </a:ext>
                  </a:extLst>
                </a:gridCol>
              </a:tblGrid>
              <a:tr h="695837">
                <a:tc>
                  <a:txBody>
                    <a:bodyPr/>
                    <a:lstStyle/>
                    <a:p>
                      <a:pPr algn="r">
                        <a:lnSpc>
                          <a:spcPct val="107000"/>
                        </a:lnSpc>
                        <a:spcAft>
                          <a:spcPts val="800"/>
                        </a:spcAft>
                        <a:buNone/>
                      </a:pPr>
                      <a:r>
                        <a:rPr lang="en-NG" sz="1500" b="1" kern="100">
                          <a:solidFill>
                            <a:schemeClr val="tx1">
                              <a:lumMod val="75000"/>
                              <a:lumOff val="25000"/>
                            </a:schemeClr>
                          </a:solidFill>
                          <a:effectLst/>
                        </a:rPr>
                        <a:t>Area</a:t>
                      </a:r>
                      <a:r>
                        <a:rPr lang="en-GB" sz="1500" b="1" kern="100">
                          <a:solidFill>
                            <a:schemeClr val="tx1">
                              <a:lumMod val="75000"/>
                              <a:lumOff val="25000"/>
                            </a:schemeClr>
                          </a:solidFill>
                          <a:effectLst/>
                        </a:rPr>
                        <a:t>s of concerns</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276313" marT="92104" marB="92104" anchor="ctr">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pPr>
                        <a:lnSpc>
                          <a:spcPct val="107000"/>
                        </a:lnSpc>
                        <a:spcAft>
                          <a:spcPts val="800"/>
                        </a:spcAft>
                        <a:buNone/>
                      </a:pPr>
                      <a:r>
                        <a:rPr lang="en-NG" sz="1500" b="1" kern="100">
                          <a:solidFill>
                            <a:schemeClr val="tx1">
                              <a:lumMod val="75000"/>
                              <a:lumOff val="25000"/>
                            </a:schemeClr>
                          </a:solidFill>
                          <a:effectLst/>
                        </a:rPr>
                        <a:t>Where action is needed</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10986" marT="92104" marB="92104" anchor="ctr">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989049436"/>
                  </a:ext>
                </a:extLst>
              </a:tr>
              <a:tr h="695837">
                <a:tc>
                  <a:txBody>
                    <a:bodyPr/>
                    <a:lstStyle/>
                    <a:p>
                      <a:pPr algn="r">
                        <a:lnSpc>
                          <a:spcPct val="107000"/>
                        </a:lnSpc>
                        <a:spcAft>
                          <a:spcPts val="800"/>
                        </a:spcAft>
                        <a:buNone/>
                      </a:pPr>
                      <a:r>
                        <a:rPr lang="en-NG" sz="1500" b="1" kern="100">
                          <a:solidFill>
                            <a:schemeClr val="tx1">
                              <a:lumMod val="75000"/>
                              <a:lumOff val="25000"/>
                            </a:schemeClr>
                          </a:solidFill>
                          <a:effectLst/>
                        </a:rPr>
                        <a:t>Strengths</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276313" marT="92104" marB="92104" anchor="ctr">
                    <a:lnL w="12700" cmpd="sng">
                      <a:noFill/>
                      <a:prstDash val="solid"/>
                    </a:lnL>
                    <a:lnR w="9525" cap="flat" cmpd="sng" algn="ctr">
                      <a:solidFill>
                        <a:srgbClr val="D8DCDC"/>
                      </a:solidFill>
                      <a:prstDash val="solid"/>
                    </a:lnR>
                    <a:lnT w="9525" cap="flat" cmpd="sng" algn="ctr">
                      <a:solidFill>
                        <a:srgbClr val="D8DCDC"/>
                      </a:solidFill>
                      <a:prstDash val="solid"/>
                    </a:lnT>
                    <a:lnB w="12700" cmpd="sng">
                      <a:noFill/>
                      <a:prstDash val="solid"/>
                    </a:lnB>
                    <a:noFill/>
                  </a:tcPr>
                </a:tc>
                <a:tc>
                  <a:txBody>
                    <a:bodyPr/>
                    <a:lstStyle/>
                    <a:p>
                      <a:pPr>
                        <a:lnSpc>
                          <a:spcPct val="107000"/>
                        </a:lnSpc>
                        <a:spcAft>
                          <a:spcPts val="800"/>
                        </a:spcAft>
                        <a:buNone/>
                      </a:pPr>
                      <a:r>
                        <a:rPr lang="en-NG" sz="1500" kern="100">
                          <a:solidFill>
                            <a:schemeClr val="tx1">
                              <a:lumMod val="75000"/>
                              <a:lumOff val="25000"/>
                            </a:schemeClr>
                          </a:solidFill>
                          <a:effectLst/>
                        </a:rPr>
                        <a:t>Use empathy and calmness to build trust with service-users &amp; teams</a:t>
                      </a:r>
                      <a:endParaRPr lang="en-NG" sz="1500"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10986" marT="92104" marB="9210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948139570"/>
                  </a:ext>
                </a:extLst>
              </a:tr>
              <a:tr h="695837">
                <a:tc>
                  <a:txBody>
                    <a:bodyPr/>
                    <a:lstStyle/>
                    <a:p>
                      <a:pPr algn="r">
                        <a:lnSpc>
                          <a:spcPct val="107000"/>
                        </a:lnSpc>
                        <a:spcAft>
                          <a:spcPts val="800"/>
                        </a:spcAft>
                        <a:buNone/>
                      </a:pPr>
                      <a:r>
                        <a:rPr lang="en-NG" sz="1500" b="1" kern="100">
                          <a:solidFill>
                            <a:schemeClr val="tx1">
                              <a:lumMod val="75000"/>
                              <a:lumOff val="25000"/>
                            </a:schemeClr>
                          </a:solidFill>
                          <a:effectLst/>
                        </a:rPr>
                        <a:t>Weaknesses</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276313" marT="92104" marB="92104" anchor="ctr">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NG" sz="1500" kern="100" dirty="0">
                          <a:solidFill>
                            <a:schemeClr val="tx1">
                              <a:lumMod val="75000"/>
                              <a:lumOff val="25000"/>
                            </a:schemeClr>
                          </a:solidFill>
                          <a:effectLst/>
                        </a:rPr>
                        <a:t>Build confidence through placements; practice assertiveness; reflect weekly</a:t>
                      </a:r>
                      <a:endParaRPr lang="en-NG" sz="1500" kern="100" dirty="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10986" marT="92104" marB="92104" anchor="ctr">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766848603"/>
                  </a:ext>
                </a:extLst>
              </a:tr>
              <a:tr h="695837">
                <a:tc>
                  <a:txBody>
                    <a:bodyPr/>
                    <a:lstStyle/>
                    <a:p>
                      <a:pPr algn="r">
                        <a:lnSpc>
                          <a:spcPct val="107000"/>
                        </a:lnSpc>
                        <a:spcAft>
                          <a:spcPts val="800"/>
                        </a:spcAft>
                        <a:buNone/>
                      </a:pPr>
                      <a:r>
                        <a:rPr lang="en-NG" sz="1500" b="1" kern="100">
                          <a:solidFill>
                            <a:schemeClr val="tx1">
                              <a:lumMod val="75000"/>
                              <a:lumOff val="25000"/>
                            </a:schemeClr>
                          </a:solidFill>
                          <a:effectLst/>
                        </a:rPr>
                        <a:t>Opportunities</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276313" marT="92104" marB="92104" anchor="ctr">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NG" sz="1500" kern="100">
                          <a:solidFill>
                            <a:schemeClr val="tx1">
                              <a:lumMod val="75000"/>
                              <a:lumOff val="25000"/>
                            </a:schemeClr>
                          </a:solidFill>
                          <a:effectLst/>
                        </a:rPr>
                        <a:t>Apply for volunteering; enrol in short-courses; seek mentorship</a:t>
                      </a:r>
                      <a:endParaRPr lang="en-NG" sz="1500"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10986" marT="92104" marB="92104" anchor="ctr">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3409549860"/>
                  </a:ext>
                </a:extLst>
              </a:tr>
              <a:tr h="695837">
                <a:tc>
                  <a:txBody>
                    <a:bodyPr/>
                    <a:lstStyle/>
                    <a:p>
                      <a:pPr algn="r">
                        <a:lnSpc>
                          <a:spcPct val="107000"/>
                        </a:lnSpc>
                        <a:spcAft>
                          <a:spcPts val="800"/>
                        </a:spcAft>
                        <a:buNone/>
                      </a:pPr>
                      <a:r>
                        <a:rPr lang="en-NG" sz="1500" b="1" kern="100">
                          <a:solidFill>
                            <a:schemeClr val="tx1">
                              <a:lumMod val="75000"/>
                              <a:lumOff val="25000"/>
                            </a:schemeClr>
                          </a:solidFill>
                          <a:effectLst/>
                        </a:rPr>
                        <a:t>Threats</a:t>
                      </a:r>
                      <a:endParaRPr lang="en-NG" sz="1500" b="1" kern="10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276313" marT="92104" marB="92104" anchor="ctr">
                    <a:lnL w="12700" cmpd="sng">
                      <a:noFill/>
                      <a:prstDash val="solid"/>
                    </a:lnL>
                    <a:lnR w="9525" cap="flat" cmpd="sng" algn="ctr">
                      <a:solidFill>
                        <a:srgbClr val="D8DCDC"/>
                      </a:solidFill>
                      <a:prstDash val="solid"/>
                    </a:lnR>
                    <a:lnT w="12700" cmpd="sng">
                      <a:noFill/>
                      <a:prstDash val="solid"/>
                    </a:lnT>
                    <a:lnB w="12700" cmpd="sng">
                      <a:noFill/>
                      <a:prstDash val="solid"/>
                    </a:lnB>
                    <a:noFill/>
                  </a:tcPr>
                </a:tc>
                <a:tc>
                  <a:txBody>
                    <a:bodyPr/>
                    <a:lstStyle/>
                    <a:p>
                      <a:pPr>
                        <a:lnSpc>
                          <a:spcPct val="107000"/>
                        </a:lnSpc>
                        <a:spcAft>
                          <a:spcPts val="800"/>
                        </a:spcAft>
                        <a:buNone/>
                      </a:pPr>
                      <a:r>
                        <a:rPr lang="en-NG" sz="1500" kern="100" dirty="0">
                          <a:solidFill>
                            <a:schemeClr val="tx1">
                              <a:lumMod val="75000"/>
                              <a:lumOff val="25000"/>
                            </a:schemeClr>
                          </a:solidFill>
                          <a:effectLst/>
                        </a:rPr>
                        <a:t>Monitor sector changes; maintain self-care (exercise, debrief, supervision)</a:t>
                      </a:r>
                      <a:endParaRPr lang="en-NG" sz="1500" kern="100" dirty="0">
                        <a:solidFill>
                          <a:schemeClr val="tx1">
                            <a:lumMod val="75000"/>
                            <a:lumOff val="25000"/>
                          </a:schemeClr>
                        </a:solidFill>
                        <a:effectLst/>
                        <a:latin typeface="Arial Nova" panose="020B0504020202020204" pitchFamily="34" charset="0"/>
                        <a:ea typeface="Calibri" panose="020F0502020204030204" pitchFamily="34" charset="0"/>
                        <a:cs typeface="Times New Roman" panose="02020603050405020304" pitchFamily="18" charset="0"/>
                      </a:endParaRPr>
                    </a:p>
                  </a:txBody>
                  <a:tcPr marL="184209" marR="10986" marT="92104" marB="92104" anchor="ctr">
                    <a:lnL w="9525" cap="flat" cmpd="sng" algn="ctr">
                      <a:solidFill>
                        <a:srgbClr val="D8DC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EDC"/>
                      </a:solidFill>
                      <a:prstDash val="solid"/>
                    </a:lnB>
                    <a:noFill/>
                  </a:tcPr>
                </a:tc>
                <a:extLst>
                  <a:ext uri="{0D108BD9-81ED-4DB2-BD59-A6C34878D82A}">
                    <a16:rowId xmlns:a16="http://schemas.microsoft.com/office/drawing/2014/main" val="3930844783"/>
                  </a:ext>
                </a:extLst>
              </a:tr>
            </a:tbl>
          </a:graphicData>
        </a:graphic>
      </p:graphicFrame>
    </p:spTree>
    <p:extLst>
      <p:ext uri="{BB962C8B-B14F-4D97-AF65-F5344CB8AC3E}">
        <p14:creationId xmlns:p14="http://schemas.microsoft.com/office/powerpoint/2010/main" val="3851287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E214AA7-F028-4A0D-8698-61AEC754D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598340"/>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4C4010-4728-F187-2667-7D5BC2DF6E26}"/>
              </a:ext>
            </a:extLst>
          </p:cNvPr>
          <p:cNvSpPr>
            <a:spLocks noGrp="1"/>
          </p:cNvSpPr>
          <p:nvPr>
            <p:ph type="title"/>
          </p:nvPr>
        </p:nvSpPr>
        <p:spPr>
          <a:xfrm>
            <a:off x="999067" y="91804"/>
            <a:ext cx="9872134" cy="1193968"/>
          </a:xfrm>
          <a:solidFill>
            <a:srgbClr val="FFFFFF"/>
          </a:solidFill>
          <a:ln w="38100">
            <a:solidFill>
              <a:srgbClr val="7F7F7F"/>
            </a:solidFill>
            <a:miter lim="800000"/>
          </a:ln>
        </p:spPr>
        <p:txBody>
          <a:bodyPr vert="horz" lIns="91440" tIns="45720" rIns="91440" bIns="45720" rtlCol="0" anchor="ctr">
            <a:normAutofit/>
          </a:bodyPr>
          <a:lstStyle/>
          <a:p>
            <a:pPr algn="ctr"/>
            <a:r>
              <a:rPr lang="en-NG" b="1" dirty="0">
                <a:solidFill>
                  <a:schemeClr val="bg1"/>
                </a:solidFill>
              </a:rPr>
              <a:t>Reflection &amp; Self-Awareness</a:t>
            </a:r>
            <a:endParaRPr lang="en-US" sz="3600" u="sng" kern="1200" dirty="0">
              <a:solidFill>
                <a:schemeClr val="bg1"/>
              </a:solidFill>
              <a:latin typeface="+mj-lt"/>
              <a:ea typeface="+mj-ea"/>
              <a:cs typeface="+mj-cs"/>
            </a:endParaRPr>
          </a:p>
        </p:txBody>
      </p:sp>
      <p:graphicFrame>
        <p:nvGraphicFramePr>
          <p:cNvPr id="9220" name="Content Placeholder 2">
            <a:extLst>
              <a:ext uri="{FF2B5EF4-FFF2-40B4-BE49-F238E27FC236}">
                <a16:creationId xmlns:a16="http://schemas.microsoft.com/office/drawing/2014/main" id="{82963F06-EB6D-796B-84B5-1276DF8865F8}"/>
              </a:ext>
            </a:extLst>
          </p:cNvPr>
          <p:cNvGraphicFramePr>
            <a:graphicFrameLocks noGrp="1"/>
          </p:cNvGraphicFramePr>
          <p:nvPr>
            <p:ph idx="1"/>
            <p:extLst>
              <p:ext uri="{D42A27DB-BD31-4B8C-83A1-F6EECF244321}">
                <p14:modId xmlns:p14="http://schemas.microsoft.com/office/powerpoint/2010/main" val="413197975"/>
              </p:ext>
            </p:extLst>
          </p:nvPr>
        </p:nvGraphicFramePr>
        <p:xfrm>
          <a:off x="206830" y="2888250"/>
          <a:ext cx="5567437" cy="31968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16" name="Straight Connector 15">
            <a:extLst>
              <a:ext uri="{FF2B5EF4-FFF2-40B4-BE49-F238E27FC236}">
                <a16:creationId xmlns:a16="http://schemas.microsoft.com/office/drawing/2014/main" id="{D6206FDC-2777-4D7F-AF9C-73413DA664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2888250"/>
            <a:ext cx="0" cy="2769135"/>
          </a:xfrm>
          <a:prstGeom prst="line">
            <a:avLst/>
          </a:prstGeom>
          <a:ln w="19050">
            <a:solidFill>
              <a:srgbClr val="7F7F7F"/>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83E86D16-59EC-D38D-269E-B20A41BDBDB1}"/>
              </a:ext>
            </a:extLst>
          </p:cNvPr>
          <p:cNvSpPr txBox="1"/>
          <p:nvPr/>
        </p:nvSpPr>
        <p:spPr>
          <a:xfrm>
            <a:off x="6417730" y="2888250"/>
            <a:ext cx="5567427" cy="2959778"/>
          </a:xfrm>
          <a:prstGeom prst="rect">
            <a:avLst/>
          </a:prstGeom>
        </p:spPr>
        <p:txBody>
          <a:bodyPr vert="horz" lIns="91440" tIns="45720" rIns="91440" bIns="45720" rtlCol="0" anchor="t">
            <a:normAutofit fontScale="85000" lnSpcReduction="10000"/>
          </a:bodyPr>
          <a:lstStyle/>
          <a:p>
            <a:pPr algn="just"/>
            <a:r>
              <a:rPr lang="en-GB" sz="2000" dirty="0"/>
              <a:t>This process has helped me see how important self-awareness is in my professional journey.</a:t>
            </a:r>
          </a:p>
          <a:p>
            <a:pPr algn="just"/>
            <a:r>
              <a:rPr lang="en-GB" sz="2000" dirty="0"/>
              <a:t>I can make better choices about how I learn and develop just by understanding my strengths and weaknesses.</a:t>
            </a:r>
          </a:p>
          <a:p>
            <a:pPr algn="just"/>
            <a:endParaRPr lang="en-GB" sz="2000" dirty="0"/>
          </a:p>
          <a:p>
            <a:pPr algn="just"/>
            <a:r>
              <a:rPr lang="en-GB" sz="2000" dirty="0"/>
              <a:t>I have realised that reflection is not just about looking back, but understanding why I do things and how I can do them better next time.</a:t>
            </a:r>
          </a:p>
          <a:p>
            <a:pPr algn="just"/>
            <a:endParaRPr lang="en-GB" sz="2000" dirty="0"/>
          </a:p>
          <a:p>
            <a:pPr algn="just"/>
            <a:r>
              <a:rPr lang="en-GB" sz="2000" dirty="0"/>
              <a:t>For me, even small actions like asking for feedback or practising a skill make a real difference over time. </a:t>
            </a:r>
            <a:r>
              <a:rPr lang="ig-NG" dirty="0"/>
              <a:t>(Redmond, 2017; Day, 2013)</a:t>
            </a:r>
            <a:r>
              <a:rPr lang="en-GB" dirty="0"/>
              <a:t>.</a:t>
            </a:r>
            <a:endParaRPr lang="ig-NG" dirty="0"/>
          </a:p>
          <a:p>
            <a:pPr algn="just"/>
            <a:endParaRPr lang="en-GB" sz="2000" dirty="0"/>
          </a:p>
        </p:txBody>
      </p:sp>
      <p:pic>
        <p:nvPicPr>
          <p:cNvPr id="9218" name="Picture 2" descr="Why Self-Awareness is Critical ...">
            <a:extLst>
              <a:ext uri="{FF2B5EF4-FFF2-40B4-BE49-F238E27FC236}">
                <a16:creationId xmlns:a16="http://schemas.microsoft.com/office/drawing/2014/main" id="{1551C31C-27A6-629C-6710-C6B21F7402F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9121" y="1690144"/>
            <a:ext cx="1393296" cy="1393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67112237"/>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21" name="Group 20">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7" name="Rectangle 16">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Rectangle 17">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20" name="Freeform: Shape 19">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2" name="Rectangle 21">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D00A03B-7F5A-958E-9DD0-0D0CA51BACE3}"/>
              </a:ext>
            </a:extLst>
          </p:cNvPr>
          <p:cNvSpPr>
            <a:spLocks noGrp="1"/>
          </p:cNvSpPr>
          <p:nvPr>
            <p:ph type="title"/>
          </p:nvPr>
        </p:nvSpPr>
        <p:spPr>
          <a:xfrm>
            <a:off x="1143000" y="1676400"/>
            <a:ext cx="3810000" cy="3505200"/>
          </a:xfrm>
        </p:spPr>
        <p:txBody>
          <a:bodyPr vert="horz" lIns="91440" tIns="45720" rIns="91440" bIns="45720" rtlCol="0" anchor="t">
            <a:normAutofit/>
          </a:bodyPr>
          <a:lstStyle/>
          <a:p>
            <a:r>
              <a:rPr lang="en-US" sz="4000" u="sng" kern="1200" dirty="0">
                <a:solidFill>
                  <a:schemeClr val="tx1"/>
                </a:solidFill>
                <a:latin typeface="+mj-lt"/>
                <a:ea typeface="+mj-ea"/>
                <a:cs typeface="+mj-cs"/>
              </a:rPr>
              <a:t>Conclusion</a:t>
            </a:r>
          </a:p>
        </p:txBody>
      </p:sp>
      <p:sp>
        <p:nvSpPr>
          <p:cNvPr id="9" name="TextBox 8">
            <a:extLst>
              <a:ext uri="{FF2B5EF4-FFF2-40B4-BE49-F238E27FC236}">
                <a16:creationId xmlns:a16="http://schemas.microsoft.com/office/drawing/2014/main" id="{7D426414-01C8-E1F0-89B0-3D53B2AA2F83}"/>
              </a:ext>
            </a:extLst>
          </p:cNvPr>
          <p:cNvSpPr txBox="1"/>
          <p:nvPr/>
        </p:nvSpPr>
        <p:spPr>
          <a:xfrm>
            <a:off x="5181604" y="1676400"/>
            <a:ext cx="5638796" cy="3505200"/>
          </a:xfrm>
          <a:prstGeom prst="rect">
            <a:avLst/>
          </a:prstGeom>
        </p:spPr>
        <p:txBody>
          <a:bodyPr vert="horz" lIns="91440" tIns="45720" rIns="91440" bIns="45720" rtlCol="0">
            <a:normAutofit/>
          </a:bodyPr>
          <a:lstStyle/>
          <a:p>
            <a:pPr algn="just">
              <a:lnSpc>
                <a:spcPct val="90000"/>
              </a:lnSpc>
              <a:spcAft>
                <a:spcPts val="600"/>
              </a:spcAft>
            </a:pPr>
            <a:r>
              <a:rPr lang="en-US" sz="2200" dirty="0">
                <a:solidFill>
                  <a:schemeClr val="tx1">
                    <a:alpha val="55000"/>
                  </a:schemeClr>
                </a:solidFill>
              </a:rPr>
              <a:t>Reflecting on my personal SWOT has been like holding up a mirror to my professional self. I can see my strengths clearly, acknowledge my weaknesses honestly, and spot the opportunities I can grasp. I am also aware of the challenges ahead. This clarity motivates me to grow with purpose, embrace learning, and build a career in health and social care that is grounded in empathy, resilience, and meaningful impact.</a:t>
            </a:r>
          </a:p>
        </p:txBody>
      </p:sp>
    </p:spTree>
    <p:extLst>
      <p:ext uri="{BB962C8B-B14F-4D97-AF65-F5344CB8AC3E}">
        <p14:creationId xmlns:p14="http://schemas.microsoft.com/office/powerpoint/2010/main" val="31563067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AD318CC-E2A8-4E27-9548-A047A78999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A0286A-9908-051C-22AD-85DD2CFA8C54}"/>
              </a:ext>
            </a:extLst>
          </p:cNvPr>
          <p:cNvSpPr>
            <a:spLocks noGrp="1"/>
          </p:cNvSpPr>
          <p:nvPr>
            <p:ph type="title"/>
          </p:nvPr>
        </p:nvSpPr>
        <p:spPr>
          <a:xfrm>
            <a:off x="645065" y="1463040"/>
            <a:ext cx="3796306" cy="2690949"/>
          </a:xfrm>
        </p:spPr>
        <p:txBody>
          <a:bodyPr anchor="t">
            <a:normAutofit/>
          </a:bodyPr>
          <a:lstStyle/>
          <a:p>
            <a:r>
              <a:rPr lang="en-GB" sz="4800" b="1"/>
              <a:t>References</a:t>
            </a:r>
          </a:p>
        </p:txBody>
      </p:sp>
      <p:grpSp>
        <p:nvGrpSpPr>
          <p:cNvPr id="19" name="Group 18">
            <a:extLst>
              <a:ext uri="{FF2B5EF4-FFF2-40B4-BE49-F238E27FC236}">
                <a16:creationId xmlns:a16="http://schemas.microsoft.com/office/drawing/2014/main" id="{B14B560F-9DD7-4302-A60B-EBD3EF59B0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9667" y="4415246"/>
            <a:ext cx="11982332" cy="2087795"/>
            <a:chOff x="143163" y="5763486"/>
            <a:chExt cx="11982332" cy="739555"/>
          </a:xfrm>
        </p:grpSpPr>
        <p:sp>
          <p:nvSpPr>
            <p:cNvPr id="20" name="Rectangle 19">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357444" y="5763486"/>
              <a:ext cx="11768051" cy="73955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1" name="Straight Connector 20">
              <a:extLst>
                <a:ext uri="{FF2B5EF4-FFF2-40B4-BE49-F238E27FC236}">
                  <a16:creationId xmlns:a16="http://schemas.microsoft.com/office/drawing/2014/main" id="{C21D6966-343E-49AC-A026-D2497E0C3C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143163" y="5763486"/>
              <a:ext cx="1" cy="73955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3706" y="587829"/>
            <a:ext cx="6505300" cy="568234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6FD320-BED8-8938-8005-48EF3A2A1AFE}"/>
              </a:ext>
            </a:extLst>
          </p:cNvPr>
          <p:cNvSpPr>
            <a:spLocks noGrp="1"/>
          </p:cNvSpPr>
          <p:nvPr>
            <p:ph idx="1"/>
          </p:nvPr>
        </p:nvSpPr>
        <p:spPr>
          <a:xfrm>
            <a:off x="5656218" y="1463039"/>
            <a:ext cx="5542387" cy="4300447"/>
          </a:xfrm>
        </p:spPr>
        <p:txBody>
          <a:bodyPr anchor="t">
            <a:normAutofit fontScale="92500" lnSpcReduction="20000"/>
          </a:bodyPr>
          <a:lstStyle/>
          <a:p>
            <a:pPr lvl="0" algn="just"/>
            <a:r>
              <a:rPr lang="en-NG" sz="1400"/>
              <a:t>Greene, A., 2014. </a:t>
            </a:r>
            <a:r>
              <a:rPr lang="en-NG" sz="1400" i="1"/>
              <a:t>The role of self-awareness and reflection in social care practice</a:t>
            </a:r>
            <a:r>
              <a:rPr lang="en-NG" sz="1400"/>
              <a:t> (Doctoral dissertation). Available at: </a:t>
            </a:r>
            <a:r>
              <a:rPr lang="en-NG" sz="1400" u="sng">
                <a:hlinkClick r:id="rId2"/>
              </a:rPr>
              <a:t>http://99.80.113.84/handle/20.500.12065/2577</a:t>
            </a:r>
            <a:r>
              <a:rPr lang="en-NG" sz="1400"/>
              <a:t> (Accessed: 2 November 2025).</a:t>
            </a:r>
            <a:endParaRPr lang="en-GB" sz="1400"/>
          </a:p>
          <a:p>
            <a:pPr lvl="0" algn="just"/>
            <a:r>
              <a:rPr lang="en-NG" sz="1400"/>
              <a:t>Stonehouse, D.P. (2018) ‘SWOT: what is it all about and how do you use it?’ </a:t>
            </a:r>
            <a:r>
              <a:rPr lang="en-NG" sz="1400" i="1"/>
              <a:t>British Journal of Healthcare Assistants</a:t>
            </a:r>
            <a:r>
              <a:rPr lang="en-NG" sz="1400"/>
              <a:t>, 12(12), pp. 617-619. doi: 10.12968/bjha.2018.12.12.617. Available at: </a:t>
            </a:r>
            <a:r>
              <a:rPr lang="en-NG" sz="1400" u="sng">
                <a:hlinkClick r:id="rId3"/>
              </a:rPr>
              <a:t>https://www.magonlinelibrary.com/doi/abs/10.12968/bjha.2018.12.12.617</a:t>
            </a:r>
            <a:r>
              <a:rPr lang="en-NG" sz="1400"/>
              <a:t> (Accessed: 2 November 2025).</a:t>
            </a:r>
            <a:endParaRPr lang="en-GB" sz="1400"/>
          </a:p>
          <a:p>
            <a:pPr lvl="0" algn="just"/>
            <a:r>
              <a:rPr lang="en-NG" sz="1400"/>
              <a:t>Siddiqui, A., 2021. SWOT analysis (or SWOT matrix) tool as a strategic planning and management technique in the health care industry and its advantages. </a:t>
            </a:r>
            <a:r>
              <a:rPr lang="en-NG" sz="1400" i="1"/>
              <a:t>Biomedical Journal of Scientific &amp; Technical Research</a:t>
            </a:r>
            <a:r>
              <a:rPr lang="en-NG" sz="1400"/>
              <a:t>, </a:t>
            </a:r>
            <a:r>
              <a:rPr lang="en-NG" sz="1400" i="1"/>
              <a:t>40</a:t>
            </a:r>
            <a:r>
              <a:rPr lang="en-NG" sz="1400"/>
              <a:t>(2), pp.32035-32042. Available at: </a:t>
            </a:r>
            <a:r>
              <a:rPr lang="en-NG" sz="1400" u="sng">
                <a:hlinkClick r:id="rId4"/>
              </a:rPr>
              <a:t>https://www.academia.edu/download/94724847/BJSTR.MS.ID.006419.pdf</a:t>
            </a:r>
            <a:r>
              <a:rPr lang="en-NG" sz="1400"/>
              <a:t> (Accessed: 2 November 2025).</a:t>
            </a:r>
            <a:endParaRPr lang="en-GB" sz="1400"/>
          </a:p>
          <a:p>
            <a:pPr algn="just"/>
            <a:r>
              <a:rPr lang="en-NG" sz="1400"/>
              <a:t> Redmond, B., 2017. </a:t>
            </a:r>
            <a:r>
              <a:rPr lang="en-NG" sz="1400" i="1"/>
              <a:t>Reflection in action: Developing reflective practice in health and social services</a:t>
            </a:r>
            <a:r>
              <a:rPr lang="en-NG" sz="1400"/>
              <a:t>. Routledge. Available at: </a:t>
            </a:r>
            <a:r>
              <a:rPr lang="en-NG" sz="1400" u="sng">
                <a:hlinkClick r:id="rId5"/>
              </a:rPr>
              <a:t>https://www.taylorfrancis.com/books/mono/10.4324/9781315245065/reflection-action-bairbre-redmond</a:t>
            </a:r>
            <a:r>
              <a:rPr lang="en-NG" sz="1400"/>
              <a:t> (Accessed: 2 November 2025).</a:t>
            </a:r>
          </a:p>
          <a:p>
            <a:pPr algn="just"/>
            <a:r>
              <a:rPr lang="en-NG" sz="1400"/>
              <a:t> Day, C., 2013. Leadership and professional development: Developing reflective practice. In </a:t>
            </a:r>
            <a:r>
              <a:rPr lang="en-NG" sz="1400" i="1"/>
              <a:t>Managing teachers as professionals in schools</a:t>
            </a:r>
            <a:r>
              <a:rPr lang="en-NG" sz="1400"/>
              <a:t> (pp. 109-130). Routledge. </a:t>
            </a:r>
            <a:r>
              <a:rPr lang="en-NG" sz="1400" u="sng">
                <a:hlinkClick r:id="rId6"/>
              </a:rPr>
              <a:t>https://www.taylorfrancis.com/chapters/edit/10.4324/9780203761168-9/leadership-professional-development-developing-reflective-practice-christopher-day</a:t>
            </a:r>
            <a:r>
              <a:rPr lang="en-NG" sz="1400"/>
              <a:t> (Accessed: 2 November 2025).</a:t>
            </a:r>
          </a:p>
          <a:p>
            <a:pPr algn="just"/>
            <a:endParaRPr lang="en-NG" sz="1400" dirty="0"/>
          </a:p>
        </p:txBody>
      </p:sp>
    </p:spTree>
    <p:extLst>
      <p:ext uri="{BB962C8B-B14F-4D97-AF65-F5344CB8AC3E}">
        <p14:creationId xmlns:p14="http://schemas.microsoft.com/office/powerpoint/2010/main" val="3434077490"/>
      </p:ext>
    </p:extLst>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1566</Words>
  <Application>Microsoft Office PowerPoint</Application>
  <PresentationFormat>Widescreen</PresentationFormat>
  <Paragraphs>82</Paragraphs>
  <Slides>11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11</vt:i4>
      </vt:variant>
    </vt:vector>
  </HeadingPairs>
  <TitlesOfParts>
    <vt:vector size="18" baseType="lpstr">
      <vt:lpstr>Aptos</vt:lpstr>
      <vt:lpstr>Arial</vt:lpstr>
      <vt:lpstr>Arial Nova</vt:lpstr>
      <vt:lpstr>Calibri</vt:lpstr>
      <vt:lpstr>Calibri Light</vt:lpstr>
      <vt:lpstr>Wingdings</vt:lpstr>
      <vt:lpstr>1_Office Theme</vt:lpstr>
      <vt:lpstr>My personal SWOT analysis for self-awareness presentation</vt:lpstr>
      <vt:lpstr>My personal SWOT analysis for self-awareness presentation</vt:lpstr>
      <vt:lpstr>PowerPoint Presentation</vt:lpstr>
      <vt:lpstr>PowerPoint Presentation</vt:lpstr>
      <vt:lpstr>My weaknesses </vt:lpstr>
      <vt:lpstr>PowerPoint Presentation</vt:lpstr>
      <vt:lpstr>My threats </vt:lpstr>
      <vt:lpstr>Action Plan on how to make my SWOT Work</vt:lpstr>
      <vt:lpstr>Reflection &amp; Self-Awareness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Jacob Santos</cp:lastModifiedBy>
  <cp:revision>13</cp:revision>
  <dcterms:created xsi:type="dcterms:W3CDTF">2025-10-02T15:22:19Z</dcterms:created>
  <dcterms:modified xsi:type="dcterms:W3CDTF">2025-11-02T10:51:37Z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1fcaacdb-9fd4-44ac-8d35-f048ad475af0_Enabled">
    <vt:lpwstr>true</vt:lpwstr>
  </property>
  <property fmtid="{D5CDD505-2E9C-101B-9397-08002B2CF9AE}" pid="3" name="MSIP_Label_1fcaacdb-9fd4-44ac-8d35-f048ad475af0_SetDate">
    <vt:lpwstr>2025-11-01T10:52:53Z</vt:lpwstr>
  </property>
  <property fmtid="{D5CDD505-2E9C-101B-9397-08002B2CF9AE}" pid="4" name="MSIP_Label_1fcaacdb-9fd4-44ac-8d35-f048ad475af0_Method">
    <vt:lpwstr>Standard</vt:lpwstr>
  </property>
  <property fmtid="{D5CDD505-2E9C-101B-9397-08002B2CF9AE}" pid="5" name="MSIP_Label_1fcaacdb-9fd4-44ac-8d35-f048ad475af0_Name">
    <vt:lpwstr>Internal</vt:lpwstr>
  </property>
  <property fmtid="{D5CDD505-2E9C-101B-9397-08002B2CF9AE}" pid="6" name="MSIP_Label_1fcaacdb-9fd4-44ac-8d35-f048ad475af0_SiteId">
    <vt:lpwstr>6c8ae6d2-c524-4067-ab68-96c3826af3b2</vt:lpwstr>
  </property>
  <property fmtid="{D5CDD505-2E9C-101B-9397-08002B2CF9AE}" pid="7" name="MSIP_Label_1fcaacdb-9fd4-44ac-8d35-f048ad475af0_ActionId">
    <vt:lpwstr>63c9dbfc-96e7-4284-9c88-6c7831ce628a</vt:lpwstr>
  </property>
  <property fmtid="{D5CDD505-2E9C-101B-9397-08002B2CF9AE}" pid="8" name="MSIP_Label_1fcaacdb-9fd4-44ac-8d35-f048ad475af0_ContentBits">
    <vt:lpwstr>0</vt:lpwstr>
  </property>
  <property fmtid="{D5CDD505-2E9C-101B-9397-08002B2CF9AE}" pid="9" name="MSIP_Label_1fcaacdb-9fd4-44ac-8d35-f048ad475af0_Tag">
    <vt:lpwstr>10, 3, 0, 1</vt:lpwstr>
  </property>
</Properties>
</file>