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sldIdLst>
    <p:sldId id="256" r:id="rId2"/>
    <p:sldId id="258" r:id="rId3"/>
    <p:sldId id="259" r:id="rId4"/>
    <p:sldId id="260" r:id="rId5"/>
    <p:sldId id="261" r:id="rId6"/>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D31FDF-DC62-44F0-A6CB-8BB87482F7A1}" v="18" dt="2022-05-12T19:22:00.4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0" d="100"/>
          <a:sy n="80" d="100"/>
        </p:scale>
        <p:origin x="10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z bergelin" userId="a8e0e1992b8dbf58" providerId="LiveId" clId="{8681D286-5428-A247-B6DB-621F5F2B655A}"/>
    <pc:docChg chg="modSld">
      <pc:chgData name="liz bergelin" userId="a8e0e1992b8dbf58" providerId="LiveId" clId="{8681D286-5428-A247-B6DB-621F5F2B655A}" dt="2022-05-11T13:24:38.057" v="1" actId="1076"/>
      <pc:docMkLst>
        <pc:docMk/>
      </pc:docMkLst>
      <pc:sldChg chg="modSp">
        <pc:chgData name="liz bergelin" userId="a8e0e1992b8dbf58" providerId="LiveId" clId="{8681D286-5428-A247-B6DB-621F5F2B655A}" dt="2022-05-11T13:24:38.057" v="1" actId="1076"/>
        <pc:sldMkLst>
          <pc:docMk/>
          <pc:sldMk cId="1847786768" sldId="256"/>
        </pc:sldMkLst>
        <pc:spChg chg="mod">
          <ac:chgData name="liz bergelin" userId="a8e0e1992b8dbf58" providerId="LiveId" clId="{8681D286-5428-A247-B6DB-621F5F2B655A}" dt="2022-05-11T13:24:38.057" v="1" actId="1076"/>
          <ac:spMkLst>
            <pc:docMk/>
            <pc:sldMk cId="1847786768" sldId="256"/>
            <ac:spMk id="8" creationId="{D2AF353F-D731-46D5-AE39-CAD166A8A303}"/>
          </ac:spMkLst>
        </pc:spChg>
      </pc:sldChg>
    </pc:docChg>
  </pc:docChgLst>
  <pc:docChgLst>
    <pc:chgData name="liz bergelin" userId="a8e0e1992b8dbf58" providerId="LiveId" clId="{74D31FDF-DC62-44F0-A6CB-8BB87482F7A1}"/>
    <pc:docChg chg="custSel addSld delSld modSld">
      <pc:chgData name="liz bergelin" userId="a8e0e1992b8dbf58" providerId="LiveId" clId="{74D31FDF-DC62-44F0-A6CB-8BB87482F7A1}" dt="2022-05-12T19:29:14.136" v="15311" actId="255"/>
      <pc:docMkLst>
        <pc:docMk/>
      </pc:docMkLst>
      <pc:sldChg chg="addSp delSp modSp mod">
        <pc:chgData name="liz bergelin" userId="a8e0e1992b8dbf58" providerId="LiveId" clId="{74D31FDF-DC62-44F0-A6CB-8BB87482F7A1}" dt="2022-05-12T19:28:09.266" v="15306" actId="115"/>
        <pc:sldMkLst>
          <pc:docMk/>
          <pc:sldMk cId="1847786768" sldId="256"/>
        </pc:sldMkLst>
        <pc:spChg chg="mod">
          <ac:chgData name="liz bergelin" userId="a8e0e1992b8dbf58" providerId="LiveId" clId="{74D31FDF-DC62-44F0-A6CB-8BB87482F7A1}" dt="2022-05-12T19:26:58.156" v="15300" actId="1076"/>
          <ac:spMkLst>
            <pc:docMk/>
            <pc:sldMk cId="1847786768" sldId="256"/>
            <ac:spMk id="2" creationId="{AC663B11-77CD-43A8-9797-D120140854F5}"/>
          </ac:spMkLst>
        </pc:spChg>
        <pc:spChg chg="mod">
          <ac:chgData name="liz bergelin" userId="a8e0e1992b8dbf58" providerId="LiveId" clId="{74D31FDF-DC62-44F0-A6CB-8BB87482F7A1}" dt="2022-05-12T19:28:09.266" v="15306" actId="115"/>
          <ac:spMkLst>
            <pc:docMk/>
            <pc:sldMk cId="1847786768" sldId="256"/>
            <ac:spMk id="3" creationId="{18416993-C0AA-4333-BB68-A903A37B0233}"/>
          </ac:spMkLst>
        </pc:spChg>
        <pc:spChg chg="add mod">
          <ac:chgData name="liz bergelin" userId="a8e0e1992b8dbf58" providerId="LiveId" clId="{74D31FDF-DC62-44F0-A6CB-8BB87482F7A1}" dt="2022-05-12T19:22:32.787" v="15209" actId="255"/>
          <ac:spMkLst>
            <pc:docMk/>
            <pc:sldMk cId="1847786768" sldId="256"/>
            <ac:spMk id="4" creationId="{03C74643-5B22-9DCB-13B3-1C6DD94567BB}"/>
          </ac:spMkLst>
        </pc:spChg>
        <pc:spChg chg="del">
          <ac:chgData name="liz bergelin" userId="a8e0e1992b8dbf58" providerId="LiveId" clId="{74D31FDF-DC62-44F0-A6CB-8BB87482F7A1}" dt="2022-04-23T14:17:00.004" v="345"/>
          <ac:spMkLst>
            <pc:docMk/>
            <pc:sldMk cId="1847786768" sldId="256"/>
            <ac:spMk id="6" creationId="{3B0E25F0-6C66-46FB-B53B-7FE1EFEF8E4B}"/>
          </ac:spMkLst>
        </pc:spChg>
        <pc:spChg chg="mod">
          <ac:chgData name="liz bergelin" userId="a8e0e1992b8dbf58" providerId="LiveId" clId="{74D31FDF-DC62-44F0-A6CB-8BB87482F7A1}" dt="2022-05-12T19:21:33.555" v="15207" actId="1076"/>
          <ac:spMkLst>
            <pc:docMk/>
            <pc:sldMk cId="1847786768" sldId="256"/>
            <ac:spMk id="7" creationId="{A7D9F82E-3EDB-4EA9-9AA6-4C46B5888B4D}"/>
          </ac:spMkLst>
        </pc:spChg>
        <pc:spChg chg="add mod">
          <ac:chgData name="liz bergelin" userId="a8e0e1992b8dbf58" providerId="LiveId" clId="{74D31FDF-DC62-44F0-A6CB-8BB87482F7A1}" dt="2022-05-12T19:21:05.137" v="15204" actId="1076"/>
          <ac:spMkLst>
            <pc:docMk/>
            <pc:sldMk cId="1847786768" sldId="256"/>
            <ac:spMk id="8" creationId="{D2AF353F-D731-46D5-AE39-CAD166A8A303}"/>
          </ac:spMkLst>
        </pc:spChg>
        <pc:spChg chg="add mod">
          <ac:chgData name="liz bergelin" userId="a8e0e1992b8dbf58" providerId="LiveId" clId="{74D31FDF-DC62-44F0-A6CB-8BB87482F7A1}" dt="2022-05-06T22:50:58.736" v="13608" actId="1076"/>
          <ac:spMkLst>
            <pc:docMk/>
            <pc:sldMk cId="1847786768" sldId="256"/>
            <ac:spMk id="9" creationId="{9975CF66-6C34-4375-A1D2-69811ACDF3A7}"/>
          </ac:spMkLst>
        </pc:spChg>
        <pc:spChg chg="add del mod">
          <ac:chgData name="liz bergelin" userId="a8e0e1992b8dbf58" providerId="LiveId" clId="{74D31FDF-DC62-44F0-A6CB-8BB87482F7A1}" dt="2022-04-23T15:29:32.431" v="1877"/>
          <ac:spMkLst>
            <pc:docMk/>
            <pc:sldMk cId="1847786768" sldId="256"/>
            <ac:spMk id="10" creationId="{2E0CA953-D930-444E-8EB6-BF2B2F85A59D}"/>
          </ac:spMkLst>
        </pc:spChg>
        <pc:spChg chg="add mod">
          <ac:chgData name="liz bergelin" userId="a8e0e1992b8dbf58" providerId="LiveId" clId="{74D31FDF-DC62-44F0-A6CB-8BB87482F7A1}" dt="2022-05-09T09:29:42.943" v="14123" actId="1076"/>
          <ac:spMkLst>
            <pc:docMk/>
            <pc:sldMk cId="1847786768" sldId="256"/>
            <ac:spMk id="11" creationId="{B031A706-706B-479D-8151-D035F49D1AA4}"/>
          </ac:spMkLst>
        </pc:spChg>
        <pc:spChg chg="add del mod">
          <ac:chgData name="liz bergelin" userId="a8e0e1992b8dbf58" providerId="LiveId" clId="{74D31FDF-DC62-44F0-A6CB-8BB87482F7A1}" dt="2022-04-23T15:35:50.287" v="1938"/>
          <ac:spMkLst>
            <pc:docMk/>
            <pc:sldMk cId="1847786768" sldId="256"/>
            <ac:spMk id="12" creationId="{8A2D8020-8090-49EC-AE16-3D195E7EF4F6}"/>
          </ac:spMkLst>
        </pc:spChg>
        <pc:spChg chg="add mod">
          <ac:chgData name="liz bergelin" userId="a8e0e1992b8dbf58" providerId="LiveId" clId="{74D31FDF-DC62-44F0-A6CB-8BB87482F7A1}" dt="2022-05-12T19:20:25.282" v="15201" actId="1076"/>
          <ac:spMkLst>
            <pc:docMk/>
            <pc:sldMk cId="1847786768" sldId="256"/>
            <ac:spMk id="13" creationId="{B71A82E6-F465-4746-9EC4-C225E77C5520}"/>
          </ac:spMkLst>
        </pc:spChg>
        <pc:spChg chg="add mod">
          <ac:chgData name="liz bergelin" userId="a8e0e1992b8dbf58" providerId="LiveId" clId="{74D31FDF-DC62-44F0-A6CB-8BB87482F7A1}" dt="2022-05-12T19:22:35.622" v="15210" actId="1076"/>
          <ac:spMkLst>
            <pc:docMk/>
            <pc:sldMk cId="1847786768" sldId="256"/>
            <ac:spMk id="14" creationId="{9D22F611-3864-49F9-AB91-B26475FAA9C5}"/>
          </ac:spMkLst>
        </pc:spChg>
        <pc:spChg chg="add mod">
          <ac:chgData name="liz bergelin" userId="a8e0e1992b8dbf58" providerId="LiveId" clId="{74D31FDF-DC62-44F0-A6CB-8BB87482F7A1}" dt="2022-05-12T19:20:32.169" v="15202" actId="1076"/>
          <ac:spMkLst>
            <pc:docMk/>
            <pc:sldMk cId="1847786768" sldId="256"/>
            <ac:spMk id="15" creationId="{8761343D-1749-4230-ABD9-FE3B7DF78C1A}"/>
          </ac:spMkLst>
        </pc:spChg>
        <pc:spChg chg="add mod">
          <ac:chgData name="liz bergelin" userId="a8e0e1992b8dbf58" providerId="LiveId" clId="{74D31FDF-DC62-44F0-A6CB-8BB87482F7A1}" dt="2022-05-12T19:25:25.285" v="15294" actId="20577"/>
          <ac:spMkLst>
            <pc:docMk/>
            <pc:sldMk cId="1847786768" sldId="256"/>
            <ac:spMk id="16" creationId="{21B8A196-98B4-4E71-A87C-D5994F8952E1}"/>
          </ac:spMkLst>
        </pc:spChg>
        <pc:spChg chg="add del mod">
          <ac:chgData name="liz bergelin" userId="a8e0e1992b8dbf58" providerId="LiveId" clId="{74D31FDF-DC62-44F0-A6CB-8BB87482F7A1}" dt="2022-05-06T22:19:12.778" v="13275" actId="21"/>
          <ac:spMkLst>
            <pc:docMk/>
            <pc:sldMk cId="1847786768" sldId="256"/>
            <ac:spMk id="17" creationId="{AB1CBCAC-B76D-4623-902C-21FCF5CCF71E}"/>
          </ac:spMkLst>
        </pc:spChg>
        <pc:picChg chg="add mod">
          <ac:chgData name="liz bergelin" userId="a8e0e1992b8dbf58" providerId="LiveId" clId="{74D31FDF-DC62-44F0-A6CB-8BB87482F7A1}" dt="2022-05-12T19:18:39.026" v="15194" actId="14100"/>
          <ac:picMkLst>
            <pc:docMk/>
            <pc:sldMk cId="1847786768" sldId="256"/>
            <ac:picMk id="1026" creationId="{AD65EC8E-3270-4065-860B-4D7C44955837}"/>
          </ac:picMkLst>
        </pc:picChg>
        <pc:picChg chg="add mod">
          <ac:chgData name="liz bergelin" userId="a8e0e1992b8dbf58" providerId="LiveId" clId="{74D31FDF-DC62-44F0-A6CB-8BB87482F7A1}" dt="2022-05-12T19:18:47.298" v="15195" actId="14100"/>
          <ac:picMkLst>
            <pc:docMk/>
            <pc:sldMk cId="1847786768" sldId="256"/>
            <ac:picMk id="1028" creationId="{A1006EF7-4D23-4ABB-96F6-FF06090C2E0E}"/>
          </ac:picMkLst>
        </pc:picChg>
        <pc:picChg chg="add mod">
          <ac:chgData name="liz bergelin" userId="a8e0e1992b8dbf58" providerId="LiveId" clId="{74D31FDF-DC62-44F0-A6CB-8BB87482F7A1}" dt="2022-05-12T19:22:00.402" v="15208" actId="1076"/>
          <ac:picMkLst>
            <pc:docMk/>
            <pc:sldMk cId="1847786768" sldId="256"/>
            <ac:picMk id="1030" creationId="{624912BD-03D7-447F-A17D-A30F627E3B42}"/>
          </ac:picMkLst>
        </pc:picChg>
      </pc:sldChg>
      <pc:sldChg chg="new del">
        <pc:chgData name="liz bergelin" userId="a8e0e1992b8dbf58" providerId="LiveId" clId="{74D31FDF-DC62-44F0-A6CB-8BB87482F7A1}" dt="2022-05-11T20:44:11.386" v="14797" actId="2696"/>
        <pc:sldMkLst>
          <pc:docMk/>
          <pc:sldMk cId="762098936" sldId="257"/>
        </pc:sldMkLst>
      </pc:sldChg>
      <pc:sldChg chg="modSp new del mod">
        <pc:chgData name="liz bergelin" userId="a8e0e1992b8dbf58" providerId="LiveId" clId="{74D31FDF-DC62-44F0-A6CB-8BB87482F7A1}" dt="2022-05-11T18:29:54.916" v="14633" actId="2696"/>
        <pc:sldMkLst>
          <pc:docMk/>
          <pc:sldMk cId="3095972781" sldId="257"/>
        </pc:sldMkLst>
        <pc:spChg chg="mod">
          <ac:chgData name="liz bergelin" userId="a8e0e1992b8dbf58" providerId="LiveId" clId="{74D31FDF-DC62-44F0-A6CB-8BB87482F7A1}" dt="2022-05-08T15:09:05.558" v="13812" actId="1076"/>
          <ac:spMkLst>
            <pc:docMk/>
            <pc:sldMk cId="3095972781" sldId="257"/>
            <ac:spMk id="2" creationId="{C727C48E-DA81-49E3-A807-402459C607B4}"/>
          </ac:spMkLst>
        </pc:spChg>
        <pc:spChg chg="mod">
          <ac:chgData name="liz bergelin" userId="a8e0e1992b8dbf58" providerId="LiveId" clId="{74D31FDF-DC62-44F0-A6CB-8BB87482F7A1}" dt="2022-05-08T15:16:00.457" v="13839" actId="14100"/>
          <ac:spMkLst>
            <pc:docMk/>
            <pc:sldMk cId="3095972781" sldId="257"/>
            <ac:spMk id="3" creationId="{8068FA7C-B416-44C3-BC26-B3FA2FD9FE5A}"/>
          </ac:spMkLst>
        </pc:spChg>
      </pc:sldChg>
      <pc:sldChg chg="new del">
        <pc:chgData name="liz bergelin" userId="a8e0e1992b8dbf58" providerId="LiveId" clId="{74D31FDF-DC62-44F0-A6CB-8BB87482F7A1}" dt="2022-05-11T18:29:49.720" v="14632" actId="2696"/>
        <pc:sldMkLst>
          <pc:docMk/>
          <pc:sldMk cId="2770606715" sldId="258"/>
        </pc:sldMkLst>
      </pc:sldChg>
      <pc:sldChg chg="addSp modSp new mod">
        <pc:chgData name="liz bergelin" userId="a8e0e1992b8dbf58" providerId="LiveId" clId="{74D31FDF-DC62-44F0-A6CB-8BB87482F7A1}" dt="2022-05-12T19:29:14.136" v="15311" actId="255"/>
        <pc:sldMkLst>
          <pc:docMk/>
          <pc:sldMk cId="3217485739" sldId="258"/>
        </pc:sldMkLst>
        <pc:spChg chg="add mod">
          <ac:chgData name="liz bergelin" userId="a8e0e1992b8dbf58" providerId="LiveId" clId="{74D31FDF-DC62-44F0-A6CB-8BB87482F7A1}" dt="2022-05-12T19:29:14.136" v="15311" actId="255"/>
          <ac:spMkLst>
            <pc:docMk/>
            <pc:sldMk cId="3217485739" sldId="258"/>
            <ac:spMk id="3" creationId="{A15D4847-352A-ACE1-2F81-3002B95D4D59}"/>
          </ac:spMkLst>
        </pc:spChg>
      </pc:sldChg>
      <pc:sldChg chg="new del">
        <pc:chgData name="liz bergelin" userId="a8e0e1992b8dbf58" providerId="LiveId" clId="{74D31FDF-DC62-44F0-A6CB-8BB87482F7A1}" dt="2022-05-11T18:29:45.856" v="14631" actId="2696"/>
        <pc:sldMkLst>
          <pc:docMk/>
          <pc:sldMk cId="3549018062" sldId="259"/>
        </pc:sldMkLst>
      </pc:sldChg>
      <pc:sldChg chg="addSp modSp new mod">
        <pc:chgData name="liz bergelin" userId="a8e0e1992b8dbf58" providerId="LiveId" clId="{74D31FDF-DC62-44F0-A6CB-8BB87482F7A1}" dt="2022-05-11T20:49:09.970" v="14817" actId="1076"/>
        <pc:sldMkLst>
          <pc:docMk/>
          <pc:sldMk cId="3732228976" sldId="259"/>
        </pc:sldMkLst>
        <pc:spChg chg="add mod">
          <ac:chgData name="liz bergelin" userId="a8e0e1992b8dbf58" providerId="LiveId" clId="{74D31FDF-DC62-44F0-A6CB-8BB87482F7A1}" dt="2022-05-11T20:49:09.970" v="14817" actId="1076"/>
          <ac:spMkLst>
            <pc:docMk/>
            <pc:sldMk cId="3732228976" sldId="259"/>
            <ac:spMk id="3" creationId="{3C0EA3B4-677A-9994-9F57-81128C49F9D3}"/>
          </ac:spMkLst>
        </pc:spChg>
      </pc:sldChg>
      <pc:sldChg chg="addSp modSp new mod">
        <pc:chgData name="liz bergelin" userId="a8e0e1992b8dbf58" providerId="LiveId" clId="{74D31FDF-DC62-44F0-A6CB-8BB87482F7A1}" dt="2022-05-11T20:50:40.392" v="14822" actId="123"/>
        <pc:sldMkLst>
          <pc:docMk/>
          <pc:sldMk cId="619242052" sldId="260"/>
        </pc:sldMkLst>
        <pc:spChg chg="add mod">
          <ac:chgData name="liz bergelin" userId="a8e0e1992b8dbf58" providerId="LiveId" clId="{74D31FDF-DC62-44F0-A6CB-8BB87482F7A1}" dt="2022-05-11T20:50:40.392" v="14822" actId="123"/>
          <ac:spMkLst>
            <pc:docMk/>
            <pc:sldMk cId="619242052" sldId="260"/>
            <ac:spMk id="3" creationId="{33DC95A0-0FD6-CE18-35CA-6369C5224982}"/>
          </ac:spMkLst>
        </pc:spChg>
      </pc:sldChg>
      <pc:sldChg chg="addSp modSp new mod">
        <pc:chgData name="liz bergelin" userId="a8e0e1992b8dbf58" providerId="LiveId" clId="{74D31FDF-DC62-44F0-A6CB-8BB87482F7A1}" dt="2022-05-11T20:58:41.506" v="14907" actId="114"/>
        <pc:sldMkLst>
          <pc:docMk/>
          <pc:sldMk cId="3038574210" sldId="261"/>
        </pc:sldMkLst>
        <pc:spChg chg="add mod">
          <ac:chgData name="liz bergelin" userId="a8e0e1992b8dbf58" providerId="LiveId" clId="{74D31FDF-DC62-44F0-A6CB-8BB87482F7A1}" dt="2022-05-11T20:58:41.506" v="14907" actId="114"/>
          <ac:spMkLst>
            <pc:docMk/>
            <pc:sldMk cId="3038574210" sldId="261"/>
            <ac:spMk id="3" creationId="{50818630-AA8B-0F0F-3859-F98F83AFBF5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163" cy="469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22725" y="0"/>
            <a:ext cx="3078163" cy="469900"/>
          </a:xfrm>
          <a:prstGeom prst="rect">
            <a:avLst/>
          </a:prstGeom>
        </p:spPr>
        <p:txBody>
          <a:bodyPr vert="horz" lIns="91440" tIns="45720" rIns="91440" bIns="45720" rtlCol="0"/>
          <a:lstStyle>
            <a:lvl1pPr algn="r">
              <a:defRPr sz="1200"/>
            </a:lvl1pPr>
          </a:lstStyle>
          <a:p>
            <a:fld id="{99EABBA5-2F74-4BEA-A4C1-FC619F0CCE68}" type="datetimeFigureOut">
              <a:rPr lang="en-GB" smtClean="0"/>
              <a:t>12/05/2022</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09613" y="4518025"/>
            <a:ext cx="5683250" cy="369728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8575"/>
            <a:ext cx="3078163" cy="4699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22725" y="8918575"/>
            <a:ext cx="3078163" cy="469900"/>
          </a:xfrm>
          <a:prstGeom prst="rect">
            <a:avLst/>
          </a:prstGeom>
        </p:spPr>
        <p:txBody>
          <a:bodyPr vert="horz" lIns="91440" tIns="45720" rIns="91440" bIns="45720" rtlCol="0" anchor="b"/>
          <a:lstStyle>
            <a:lvl1pPr algn="r">
              <a:defRPr sz="1200"/>
            </a:lvl1pPr>
          </a:lstStyle>
          <a:p>
            <a:fld id="{8D7692FF-2F37-4115-A684-717533D9DAF3}" type="slidenum">
              <a:rPr lang="en-GB" smtClean="0"/>
              <a:t>‹#›</a:t>
            </a:fld>
            <a:endParaRPr lang="en-GB"/>
          </a:p>
        </p:txBody>
      </p:sp>
    </p:spTree>
    <p:extLst>
      <p:ext uri="{BB962C8B-B14F-4D97-AF65-F5344CB8AC3E}">
        <p14:creationId xmlns:p14="http://schemas.microsoft.com/office/powerpoint/2010/main" val="874809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5/12/2022</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49970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5/12/2022</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90591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5/12/2022</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284515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5/12/2022</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113679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5/12/2022</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321030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5/12/2022</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25975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5/12/2022</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185752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5/12/2022</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339195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5/12/2022</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200526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5/12/2022</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358231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5/12/2022</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294598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5/12/2022</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https://www.legislation.gov.uk/anaw/2018/2/contents/enacted" TargetMode="External"/><Relationship Id="rId2" Type="http://schemas.openxmlformats.org/officeDocument/2006/relationships/hyperlink" Target="https://www.aboutkidshealth.ca/article?contentid=1637&amp;language=english" TargetMode="External"/><Relationship Id="rId1" Type="http://schemas.openxmlformats.org/officeDocument/2006/relationships/slideLayout" Target="../slideLayouts/slideLayout7.xml"/><Relationship Id="rId5" Type="http://schemas.openxmlformats.org/officeDocument/2006/relationships/hyperlink" Target="https://obgyn.onlinelibrary.wiley.com/doi/full/10.1002/uog.22432" TargetMode="External"/><Relationship Id="rId4" Type="http://schemas.openxmlformats.org/officeDocument/2006/relationships/hyperlink" Target="https://web-p-ebscohost-com.ezproxy.uwtsd.ac.uk/ehost/pdfviewer/pdfviewer?vid=0&amp;sid=b920bad4-1188-4593-a4da-4dd72299ae3f%40redis"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sciencedirect-com.ezproxy.uwtsd.ac.uk/science/article/pii/S0002937819320393" TargetMode="External"/><Relationship Id="rId7" Type="http://schemas.openxmlformats.org/officeDocument/2006/relationships/hyperlink" Target="https://www.youtube.com/watch?v=j1RJxUA1oxw" TargetMode="External"/><Relationship Id="rId2" Type="http://schemas.openxmlformats.org/officeDocument/2006/relationships/hyperlink" Target="https://www.taylorfrancis.com/books/mono/10.4324/9780429438998/hands-dyspraxia-developmental-coordination-disorder-jill-christmas-rosaline-van-de-weyer" TargetMode="External"/><Relationship Id="rId1" Type="http://schemas.openxmlformats.org/officeDocument/2006/relationships/slideLayout" Target="../slideLayouts/slideLayout7.xml"/><Relationship Id="rId6" Type="http://schemas.openxmlformats.org/officeDocument/2006/relationships/hyperlink" Target="https://www.noonansyndrome.org.uk/wp-content/uploads/2019/11/Information-for-Teachers-2017.pdf" TargetMode="External"/><Relationship Id="rId5" Type="http://schemas.openxmlformats.org/officeDocument/2006/relationships/hyperlink" Target="https://www-sciencedirect-com.ezproxy.uwtsd.ac.uk/science/article/pii/S1769721221002378" TargetMode="External"/><Relationship Id="rId4" Type="http://schemas.openxmlformats.org/officeDocument/2006/relationships/hyperlink" Target="https://onlinelibrary-wiley-com.ezproxy.uwtsd.ac.uk/doi/full/10.1002/ajmg.a.38322"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eb-s-ebscohost-com.ezproxy.uwtsd.ac.uk/ehost/pdfviewer/pdfviewer?vid=0&amp;sid=f24c9dae-6524-4493-9559-bbfe4079ee00%40redis" TargetMode="External"/><Relationship Id="rId2" Type="http://schemas.openxmlformats.org/officeDocument/2006/relationships/hyperlink" Target="https://onlinelibrary.wiley.com/doi/full/10.1111/dmcn.12621" TargetMode="External"/><Relationship Id="rId1" Type="http://schemas.openxmlformats.org/officeDocument/2006/relationships/slideLayout" Target="../slideLayouts/slideLayout7.xml"/><Relationship Id="rId6" Type="http://schemas.openxmlformats.org/officeDocument/2006/relationships/hyperlink" Target="https://www-sciencedirect-com.ezproxy.uwtsd.ac.uk/science/article/pii/S014067361261023X" TargetMode="External"/><Relationship Id="rId5" Type="http://schemas.openxmlformats.org/officeDocument/2006/relationships/hyperlink" Target="https://sk-sagepub-com.ezproxy.uwtsd.ac.uk/Reference/the-sage-encyclopedia-of-intellectual-and-developmental-disorders/i11750.xml" TargetMode="External"/><Relationship Id="rId4" Type="http://schemas.openxmlformats.org/officeDocument/2006/relationships/hyperlink" Target="https://ebookcentral.proquest.com/lib/trinity/reader.action?docID=4562173"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gov.wales/sites/default/files/publications/2021-03/210326-the-additional-learning-needs-code-for-wales-2021.pdf" TargetMode="External"/><Relationship Id="rId3" Type="http://schemas.openxmlformats.org/officeDocument/2006/relationships/hyperlink" Target="https://www.proquest.com/docview/1857746272/fulltextPDF/25935C6FC57E462FPQ/1?accountid=130472" TargetMode="External"/><Relationship Id="rId7" Type="http://schemas.openxmlformats.org/officeDocument/2006/relationships/hyperlink" Target="https://onlinelibrary-wiley-com.ezproxy.uwtsd.ac.uk/doi/full/10.1111/j.1440-1754.2010.01970.x" TargetMode="External"/><Relationship Id="rId2" Type="http://schemas.openxmlformats.org/officeDocument/2006/relationships/hyperlink" Target="https://www-proquest-com.ezproxy.uwtsd.ac.uk/docview/1828278480?pq-origsite=primo&amp;accountid=130472" TargetMode="External"/><Relationship Id="rId1" Type="http://schemas.openxmlformats.org/officeDocument/2006/relationships/slideLayout" Target="../slideLayouts/slideLayout7.xml"/><Relationship Id="rId6" Type="http://schemas.openxmlformats.org/officeDocument/2006/relationships/hyperlink" Target="https://www.youtube.com/watch?v=LacsPNKN3rc" TargetMode="External"/><Relationship Id="rId5" Type="http://schemas.openxmlformats.org/officeDocument/2006/relationships/hyperlink" Target="https://www.youtube.com/watch?v=tcbaC1-2ZdE" TargetMode="External"/><Relationship Id="rId4" Type="http://schemas.openxmlformats.org/officeDocument/2006/relationships/hyperlink" Target="https://www.youtube.com/watch?v=Ctp6Msz3Kg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63B11-77CD-43A8-9797-D120140854F5}"/>
              </a:ext>
            </a:extLst>
          </p:cNvPr>
          <p:cNvSpPr>
            <a:spLocks noGrp="1"/>
          </p:cNvSpPr>
          <p:nvPr>
            <p:ph type="ctrTitle"/>
          </p:nvPr>
        </p:nvSpPr>
        <p:spPr>
          <a:xfrm>
            <a:off x="9345432" y="0"/>
            <a:ext cx="2846568" cy="292969"/>
          </a:xfrm>
        </p:spPr>
        <p:txBody>
          <a:bodyPr>
            <a:normAutofit/>
          </a:bodyPr>
          <a:lstStyle/>
          <a:p>
            <a:pPr algn="l"/>
            <a:r>
              <a:rPr lang="en-GB" sz="1200" i="0" dirty="0">
                <a:latin typeface="Arial" panose="020B0604020202020204" pitchFamily="34" charset="0"/>
                <a:cs typeface="Arial" panose="020B0604020202020204" pitchFamily="34" charset="0"/>
              </a:rPr>
              <a:t>ECEY6006  2008449  1105 words </a:t>
            </a:r>
          </a:p>
        </p:txBody>
      </p:sp>
      <p:sp>
        <p:nvSpPr>
          <p:cNvPr id="3" name="Subtitle 2">
            <a:extLst>
              <a:ext uri="{FF2B5EF4-FFF2-40B4-BE49-F238E27FC236}">
                <a16:creationId xmlns:a16="http://schemas.microsoft.com/office/drawing/2014/main" id="{18416993-C0AA-4333-BB68-A903A37B0233}"/>
              </a:ext>
            </a:extLst>
          </p:cNvPr>
          <p:cNvSpPr>
            <a:spLocks noGrp="1"/>
          </p:cNvSpPr>
          <p:nvPr>
            <p:ph type="subTitle" idx="1"/>
          </p:nvPr>
        </p:nvSpPr>
        <p:spPr>
          <a:xfrm>
            <a:off x="63903" y="95763"/>
            <a:ext cx="2742872" cy="303234"/>
          </a:xfrm>
        </p:spPr>
        <p:txBody>
          <a:bodyPr>
            <a:noAutofit/>
          </a:bodyPr>
          <a:lstStyle/>
          <a:p>
            <a:pPr algn="l"/>
            <a:r>
              <a:rPr lang="en-GB" sz="1300" dirty="0">
                <a:solidFill>
                  <a:srgbClr val="C00000"/>
                </a:solidFill>
                <a:latin typeface="Arial" panose="020B0604020202020204" pitchFamily="34" charset="0"/>
                <a:cs typeface="Arial" panose="020B0604020202020204" pitchFamily="34" charset="0"/>
              </a:rPr>
              <a:t> </a:t>
            </a:r>
            <a:r>
              <a:rPr lang="en-GB" sz="1400" u="sng" dirty="0">
                <a:solidFill>
                  <a:srgbClr val="C00000"/>
                </a:solidFill>
                <a:latin typeface="Arial" panose="020B0604020202020204" pitchFamily="34" charset="0"/>
                <a:cs typeface="Arial" panose="020B0604020202020204" pitchFamily="34" charset="0"/>
              </a:rPr>
              <a:t>Noonan Syndrome</a:t>
            </a:r>
          </a:p>
        </p:txBody>
      </p:sp>
      <p:sp>
        <p:nvSpPr>
          <p:cNvPr id="7" name="TextBox 6">
            <a:extLst>
              <a:ext uri="{FF2B5EF4-FFF2-40B4-BE49-F238E27FC236}">
                <a16:creationId xmlns:a16="http://schemas.microsoft.com/office/drawing/2014/main" id="{A7D9F82E-3EDB-4EA9-9AA6-4C46B5888B4D}"/>
              </a:ext>
            </a:extLst>
          </p:cNvPr>
          <p:cNvSpPr txBox="1"/>
          <p:nvPr/>
        </p:nvSpPr>
        <p:spPr>
          <a:xfrm flipH="1">
            <a:off x="402534" y="398997"/>
            <a:ext cx="2318800" cy="2554545"/>
          </a:xfrm>
          <a:prstGeom prst="rect">
            <a:avLst/>
          </a:prstGeom>
          <a:noFill/>
        </p:spPr>
        <p:txBody>
          <a:bodyPr wrap="square" rtlCol="0">
            <a:spAutoFit/>
          </a:bodyPr>
          <a:lstStyle/>
          <a:p>
            <a:pPr algn="just"/>
            <a:r>
              <a:rPr lang="en-GB" sz="1000" dirty="0">
                <a:solidFill>
                  <a:srgbClr val="C00000"/>
                </a:solidFill>
                <a:latin typeface="Arial" panose="020B0604020202020204" pitchFamily="34" charset="0"/>
                <a:cs typeface="Arial" panose="020B0604020202020204" pitchFamily="34" charset="0"/>
              </a:rPr>
              <a:t>Noonan Syndrome is a complex genetic multisystem condition affecting between 1 in 1000 to 2500 people (Roberts </a:t>
            </a:r>
            <a:r>
              <a:rPr lang="en-GB" sz="1000" i="1" dirty="0">
                <a:solidFill>
                  <a:srgbClr val="C00000"/>
                </a:solidFill>
                <a:latin typeface="Arial" panose="020B0604020202020204" pitchFamily="34" charset="0"/>
                <a:cs typeface="Arial" panose="020B0604020202020204" pitchFamily="34" charset="0"/>
              </a:rPr>
              <a:t>et al., </a:t>
            </a:r>
            <a:r>
              <a:rPr lang="en-GB" sz="1000" dirty="0">
                <a:solidFill>
                  <a:srgbClr val="C00000"/>
                </a:solidFill>
                <a:latin typeface="Arial" panose="020B0604020202020204" pitchFamily="34" charset="0"/>
                <a:cs typeface="Arial" panose="020B0604020202020204" pitchFamily="34" charset="0"/>
              </a:rPr>
              <a:t>2013). Discovered by paediatric cardiologist Dr Jacqueline Noonan in 1963, it has over 200 potential features with great variability of symptoms (Noonan Syndrome Association, 2017). Because of the physical and cognitive complexities of Noonan Syndrome, children will require medical support and potentially educational support depending on the severity of their symptoms (Roberts and </a:t>
            </a:r>
            <a:r>
              <a:rPr lang="en-GB" sz="1000" dirty="0" err="1">
                <a:solidFill>
                  <a:srgbClr val="C00000"/>
                </a:solidFill>
                <a:latin typeface="Arial" panose="020B0604020202020204" pitchFamily="34" charset="0"/>
                <a:cs typeface="Arial" panose="020B0604020202020204" pitchFamily="34" charset="0"/>
              </a:rPr>
              <a:t>Pierpoint</a:t>
            </a:r>
            <a:r>
              <a:rPr lang="en-GB" sz="1000" dirty="0">
                <a:solidFill>
                  <a:srgbClr val="C00000"/>
                </a:solidFill>
                <a:latin typeface="Arial" panose="020B0604020202020204" pitchFamily="34" charset="0"/>
                <a:cs typeface="Arial" panose="020B0604020202020204" pitchFamily="34" charset="0"/>
              </a:rPr>
              <a:t>, 2018). </a:t>
            </a:r>
          </a:p>
        </p:txBody>
      </p:sp>
      <p:sp>
        <p:nvSpPr>
          <p:cNvPr id="8" name="TextBox 7">
            <a:extLst>
              <a:ext uri="{FF2B5EF4-FFF2-40B4-BE49-F238E27FC236}">
                <a16:creationId xmlns:a16="http://schemas.microsoft.com/office/drawing/2014/main" id="{D2AF353F-D731-46D5-AE39-CAD166A8A303}"/>
              </a:ext>
            </a:extLst>
          </p:cNvPr>
          <p:cNvSpPr txBox="1"/>
          <p:nvPr/>
        </p:nvSpPr>
        <p:spPr>
          <a:xfrm>
            <a:off x="384890" y="2831257"/>
            <a:ext cx="2409245" cy="2631490"/>
          </a:xfrm>
          <a:prstGeom prst="rect">
            <a:avLst/>
          </a:prstGeom>
          <a:noFill/>
        </p:spPr>
        <p:txBody>
          <a:bodyPr wrap="square" rtlCol="0">
            <a:spAutoFit/>
          </a:bodyPr>
          <a:lstStyle/>
          <a:p>
            <a:pPr algn="just"/>
            <a:r>
              <a:rPr lang="en-GB" sz="1200" b="1" dirty="0">
                <a:solidFill>
                  <a:srgbClr val="0070C0"/>
                </a:solidFill>
                <a:latin typeface="Arial" panose="020B0604020202020204" pitchFamily="34" charset="0"/>
                <a:cs typeface="Arial" panose="020B0604020202020204" pitchFamily="34" charset="0"/>
              </a:rPr>
              <a:t>Noonan Syndrome Diagnosis.</a:t>
            </a:r>
          </a:p>
          <a:p>
            <a:pPr algn="just"/>
            <a:r>
              <a:rPr lang="en-GB" sz="900" dirty="0">
                <a:solidFill>
                  <a:srgbClr val="0070C0"/>
                </a:solidFill>
                <a:latin typeface="Arial" panose="020B0604020202020204" pitchFamily="34" charset="0"/>
                <a:cs typeface="Arial" panose="020B0604020202020204" pitchFamily="34" charset="0"/>
              </a:rPr>
              <a:t>Noonan Syndrome is usually diagnosed based on the presentation of certain clinical features which, due to the variations of the nature of the condition, should be confirmed through molecular testing, (</a:t>
            </a:r>
            <a:r>
              <a:rPr lang="en-GB" sz="900" dirty="0" err="1">
                <a:solidFill>
                  <a:srgbClr val="0070C0"/>
                </a:solidFill>
                <a:latin typeface="Arial" panose="020B0604020202020204" pitchFamily="34" charset="0"/>
                <a:cs typeface="Arial" panose="020B0604020202020204" pitchFamily="34" charset="0"/>
              </a:rPr>
              <a:t>Tafazoli</a:t>
            </a:r>
            <a:r>
              <a:rPr lang="en-GB" sz="900" dirty="0">
                <a:solidFill>
                  <a:srgbClr val="0070C0"/>
                </a:solidFill>
                <a:latin typeface="Arial" panose="020B0604020202020204" pitchFamily="34" charset="0"/>
                <a:cs typeface="Arial" panose="020B0604020202020204" pitchFamily="34" charset="0"/>
              </a:rPr>
              <a:t> </a:t>
            </a:r>
            <a:r>
              <a:rPr lang="en-GB" sz="900" i="1" dirty="0">
                <a:solidFill>
                  <a:srgbClr val="0070C0"/>
                </a:solidFill>
                <a:latin typeface="Arial" panose="020B0604020202020204" pitchFamily="34" charset="0"/>
                <a:cs typeface="Arial" panose="020B0604020202020204" pitchFamily="34" charset="0"/>
              </a:rPr>
              <a:t>et al.</a:t>
            </a:r>
            <a:r>
              <a:rPr lang="en-GB" sz="900" dirty="0">
                <a:solidFill>
                  <a:srgbClr val="0070C0"/>
                </a:solidFill>
                <a:latin typeface="Arial" panose="020B0604020202020204" pitchFamily="34" charset="0"/>
                <a:cs typeface="Arial" panose="020B0604020202020204" pitchFamily="34" charset="0"/>
              </a:rPr>
              <a:t>, 2017). In 60% of cases Noonan Syndrome occurs because of a new genetic mutation, as shown in the graphic below, however, someone with the Syndrome will have a 50% chance of conceiving a child with the Syndrome too (About Kids Health, 2022). The most common symptoms leading to diagnosis are congenital heart defects, facial features and short stature. 53% of children are diagnosed between 4 and 12 years of age, and 34% during infancy (Garcia-</a:t>
            </a:r>
            <a:r>
              <a:rPr lang="en-GB" sz="900" dirty="0" err="1">
                <a:solidFill>
                  <a:srgbClr val="0070C0"/>
                </a:solidFill>
                <a:latin typeface="Arial" panose="020B0604020202020204" pitchFamily="34" charset="0"/>
                <a:cs typeface="Arial" panose="020B0604020202020204" pitchFamily="34" charset="0"/>
              </a:rPr>
              <a:t>Minaurs</a:t>
            </a:r>
            <a:r>
              <a:rPr lang="en-GB" sz="900" i="1" dirty="0">
                <a:solidFill>
                  <a:srgbClr val="0070C0"/>
                </a:solidFill>
                <a:latin typeface="Arial" panose="020B0604020202020204" pitchFamily="34" charset="0"/>
                <a:cs typeface="Arial" panose="020B0604020202020204" pitchFamily="34" charset="0"/>
              </a:rPr>
              <a:t> et al</a:t>
            </a:r>
            <a:r>
              <a:rPr lang="en-GB" sz="900" dirty="0">
                <a:solidFill>
                  <a:srgbClr val="0070C0"/>
                </a:solidFill>
                <a:latin typeface="Arial" panose="020B0604020202020204" pitchFamily="34" charset="0"/>
                <a:cs typeface="Arial" panose="020B0604020202020204" pitchFamily="34" charset="0"/>
              </a:rPr>
              <a:t>., 2022). </a:t>
            </a:r>
            <a:endParaRPr lang="en-GB" sz="900" b="1" dirty="0">
              <a:solidFill>
                <a:srgbClr val="0070C0"/>
              </a:solidFill>
              <a:latin typeface="Arial" panose="020B0604020202020204" pitchFamily="34" charset="0"/>
              <a:cs typeface="Arial" panose="020B0604020202020204" pitchFamily="34" charset="0"/>
            </a:endParaRPr>
          </a:p>
        </p:txBody>
      </p:sp>
      <p:pic>
        <p:nvPicPr>
          <p:cNvPr id="1026" name="Picture 2" descr="Close up of widely-spaced eyes and close up of eyes with ptosis">
            <a:extLst>
              <a:ext uri="{FF2B5EF4-FFF2-40B4-BE49-F238E27FC236}">
                <a16:creationId xmlns:a16="http://schemas.microsoft.com/office/drawing/2014/main" id="{AD65EC8E-3270-4065-860B-4D7C449558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4135" y="3776870"/>
            <a:ext cx="1423287" cy="143590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ars that are oval-shaped and sit lower on the head">
            <a:extLst>
              <a:ext uri="{FF2B5EF4-FFF2-40B4-BE49-F238E27FC236}">
                <a16:creationId xmlns:a16="http://schemas.microsoft.com/office/drawing/2014/main" id="{A1006EF7-4D23-4ABB-96F6-FF06090C2E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82382" y="3776870"/>
            <a:ext cx="1291320" cy="145420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Baby inherits one copy of gene from each unaffected parent with spontaneous new gene variant causing baby to be affected with Noonan syndrome.">
            <a:extLst>
              <a:ext uri="{FF2B5EF4-FFF2-40B4-BE49-F238E27FC236}">
                <a16:creationId xmlns:a16="http://schemas.microsoft.com/office/drawing/2014/main" id="{624912BD-03D7-447F-A17D-A30F627E3B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4891" y="5396132"/>
            <a:ext cx="2210490" cy="115989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975CF66-6C34-4375-A1D2-69811ACDF3A7}"/>
              </a:ext>
            </a:extLst>
          </p:cNvPr>
          <p:cNvSpPr txBox="1"/>
          <p:nvPr/>
        </p:nvSpPr>
        <p:spPr>
          <a:xfrm>
            <a:off x="402534" y="6489413"/>
            <a:ext cx="1787166"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About Kids Health, 2022).</a:t>
            </a:r>
          </a:p>
        </p:txBody>
      </p:sp>
      <p:sp>
        <p:nvSpPr>
          <p:cNvPr id="11" name="TextBox 10">
            <a:extLst>
              <a:ext uri="{FF2B5EF4-FFF2-40B4-BE49-F238E27FC236}">
                <a16:creationId xmlns:a16="http://schemas.microsoft.com/office/drawing/2014/main" id="{B031A706-706B-479D-8151-D035F49D1AA4}"/>
              </a:ext>
            </a:extLst>
          </p:cNvPr>
          <p:cNvSpPr txBox="1"/>
          <p:nvPr/>
        </p:nvSpPr>
        <p:spPr>
          <a:xfrm flipH="1">
            <a:off x="3583279" y="5247303"/>
            <a:ext cx="1890423"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About kids Health, 2022a).</a:t>
            </a:r>
          </a:p>
        </p:txBody>
      </p:sp>
      <p:sp>
        <p:nvSpPr>
          <p:cNvPr id="13" name="TextBox 12">
            <a:extLst>
              <a:ext uri="{FF2B5EF4-FFF2-40B4-BE49-F238E27FC236}">
                <a16:creationId xmlns:a16="http://schemas.microsoft.com/office/drawing/2014/main" id="{B71A82E6-F465-4746-9EC4-C225E77C5520}"/>
              </a:ext>
            </a:extLst>
          </p:cNvPr>
          <p:cNvSpPr txBox="1"/>
          <p:nvPr/>
        </p:nvSpPr>
        <p:spPr>
          <a:xfrm>
            <a:off x="2750752" y="221938"/>
            <a:ext cx="2854917" cy="3370153"/>
          </a:xfrm>
          <a:prstGeom prst="rect">
            <a:avLst/>
          </a:prstGeom>
          <a:noFill/>
        </p:spPr>
        <p:txBody>
          <a:bodyPr wrap="square" rtlCol="0">
            <a:spAutoFit/>
          </a:bodyPr>
          <a:lstStyle/>
          <a:p>
            <a:pPr algn="just"/>
            <a:r>
              <a:rPr lang="en-GB" sz="1200" b="1" dirty="0">
                <a:solidFill>
                  <a:srgbClr val="0070C0"/>
                </a:solidFill>
                <a:latin typeface="Arial" panose="020B0604020202020204" pitchFamily="34" charset="0"/>
                <a:cs typeface="Arial" panose="020B0604020202020204" pitchFamily="34" charset="0"/>
              </a:rPr>
              <a:t>Issues, challenges and benefits of diagnosis</a:t>
            </a:r>
            <a:r>
              <a:rPr lang="en-GB" sz="800" b="1" dirty="0">
                <a:solidFill>
                  <a:srgbClr val="0070C0"/>
                </a:solidFill>
                <a:latin typeface="Arial" panose="020B0604020202020204" pitchFamily="34" charset="0"/>
                <a:cs typeface="Arial" panose="020B0604020202020204" pitchFamily="34" charset="0"/>
              </a:rPr>
              <a:t>.</a:t>
            </a:r>
            <a:endParaRPr lang="en-GB" sz="800" dirty="0">
              <a:solidFill>
                <a:srgbClr val="0070C0"/>
              </a:solidFill>
              <a:latin typeface="Arial" panose="020B0604020202020204" pitchFamily="34" charset="0"/>
              <a:cs typeface="Arial" panose="020B0604020202020204" pitchFamily="34" charset="0"/>
            </a:endParaRPr>
          </a:p>
          <a:p>
            <a:pPr algn="just"/>
            <a:r>
              <a:rPr lang="en-GB" sz="900" dirty="0">
                <a:solidFill>
                  <a:srgbClr val="0070C0"/>
                </a:solidFill>
                <a:latin typeface="Arial" panose="020B0604020202020204" pitchFamily="34" charset="0"/>
                <a:cs typeface="Arial" panose="020B0604020202020204" pitchFamily="34" charset="0"/>
              </a:rPr>
              <a:t>Noonan Syndrome is not well known, and it is not as common as Down Syndrome. However, Noonan Syndrome is the second most common condition after Down Syndrome for Congenital Heart Defects (Turner, 2014). Because of the complex presentation of symptoms it can be difficult to diagnose. Similarly, the diverse range of symptoms means a diagnosis could be delayed until further complications appear. Therefore, awareness of the condition could prompt screening, confirming or ruling out a diagnosis. (Garcia-</a:t>
            </a:r>
            <a:r>
              <a:rPr lang="en-GB" sz="900" dirty="0" err="1">
                <a:solidFill>
                  <a:srgbClr val="0070C0"/>
                </a:solidFill>
                <a:latin typeface="Arial" panose="020B0604020202020204" pitchFamily="34" charset="0"/>
                <a:cs typeface="Arial" panose="020B0604020202020204" pitchFamily="34" charset="0"/>
              </a:rPr>
              <a:t>Minaurs</a:t>
            </a:r>
            <a:r>
              <a:rPr lang="en-GB" sz="900" dirty="0">
                <a:solidFill>
                  <a:srgbClr val="0070C0"/>
                </a:solidFill>
                <a:latin typeface="Arial" panose="020B0604020202020204" pitchFamily="34" charset="0"/>
                <a:cs typeface="Arial" panose="020B0604020202020204" pitchFamily="34" charset="0"/>
              </a:rPr>
              <a:t> </a:t>
            </a:r>
            <a:r>
              <a:rPr lang="en-GB" sz="900" i="1" dirty="0">
                <a:solidFill>
                  <a:srgbClr val="0070C0"/>
                </a:solidFill>
                <a:latin typeface="Arial" panose="020B0604020202020204" pitchFamily="34" charset="0"/>
                <a:cs typeface="Arial" panose="020B0604020202020204" pitchFamily="34" charset="0"/>
              </a:rPr>
              <a:t>et al</a:t>
            </a:r>
            <a:r>
              <a:rPr lang="en-GB" sz="900" dirty="0">
                <a:solidFill>
                  <a:srgbClr val="0070C0"/>
                </a:solidFill>
                <a:latin typeface="Arial" panose="020B0604020202020204" pitchFamily="34" charset="0"/>
                <a:cs typeface="Arial" panose="020B0604020202020204" pitchFamily="34" charset="0"/>
              </a:rPr>
              <a:t>., 2022). Early indicators such as feeding issues, failure to thrive and low muscle tone could lead to a referral for diagnostic testing and potentially lifesaving heart screening (Roberts and </a:t>
            </a:r>
            <a:r>
              <a:rPr lang="en-GB" sz="900" dirty="0" err="1">
                <a:solidFill>
                  <a:srgbClr val="0070C0"/>
                </a:solidFill>
                <a:latin typeface="Arial" panose="020B0604020202020204" pitchFamily="34" charset="0"/>
                <a:cs typeface="Arial" panose="020B0604020202020204" pitchFamily="34" charset="0"/>
              </a:rPr>
              <a:t>Pierpoint</a:t>
            </a:r>
            <a:r>
              <a:rPr lang="en-GB" sz="900" dirty="0">
                <a:solidFill>
                  <a:srgbClr val="0070C0"/>
                </a:solidFill>
                <a:latin typeface="Arial" panose="020B0604020202020204" pitchFamily="34" charset="0"/>
                <a:cs typeface="Arial" panose="020B0604020202020204" pitchFamily="34" charset="0"/>
              </a:rPr>
              <a:t>, 2018). </a:t>
            </a:r>
          </a:p>
          <a:p>
            <a:pPr algn="just"/>
            <a:r>
              <a:rPr lang="en-GB" sz="900" dirty="0">
                <a:solidFill>
                  <a:srgbClr val="0070C0"/>
                </a:solidFill>
                <a:latin typeface="Arial" panose="020B0604020202020204" pitchFamily="34" charset="0"/>
                <a:cs typeface="Arial" panose="020B0604020202020204" pitchFamily="34" charset="0"/>
              </a:rPr>
              <a:t>The distinctive facial characteristics of a child with Noonan Syndrome are not always noticeable in babies so a diagnosis based on this point could be missed. Similarly, the absence of a learning delay could mean the chance for early diagnosis is missed during the toddler years (Turner, 2014).</a:t>
            </a:r>
            <a:r>
              <a:rPr lang="en-GB" sz="900" dirty="0">
                <a:latin typeface="Arial" panose="020B0604020202020204" pitchFamily="34" charset="0"/>
                <a:cs typeface="Arial" panose="020B0604020202020204" pitchFamily="34" charset="0"/>
              </a:rPr>
              <a:t> </a:t>
            </a:r>
          </a:p>
        </p:txBody>
      </p:sp>
      <p:sp>
        <p:nvSpPr>
          <p:cNvPr id="14" name="TextBox 13">
            <a:extLst>
              <a:ext uri="{FF2B5EF4-FFF2-40B4-BE49-F238E27FC236}">
                <a16:creationId xmlns:a16="http://schemas.microsoft.com/office/drawing/2014/main" id="{9D22F611-3864-49F9-AB91-B26475FAA9C5}"/>
              </a:ext>
            </a:extLst>
          </p:cNvPr>
          <p:cNvSpPr txBox="1"/>
          <p:nvPr/>
        </p:nvSpPr>
        <p:spPr>
          <a:xfrm>
            <a:off x="2721334" y="5501431"/>
            <a:ext cx="2737040" cy="1015663"/>
          </a:xfrm>
          <a:prstGeom prst="rect">
            <a:avLst/>
          </a:prstGeom>
          <a:noFill/>
        </p:spPr>
        <p:txBody>
          <a:bodyPr wrap="square" rtlCol="0">
            <a:spAutoFit/>
          </a:bodyPr>
          <a:lstStyle/>
          <a:p>
            <a:pPr algn="just"/>
            <a:r>
              <a:rPr lang="en-GB" sz="1000" dirty="0">
                <a:solidFill>
                  <a:srgbClr val="00B050"/>
                </a:solidFill>
                <a:latin typeface="Arial" panose="020B0604020202020204" pitchFamily="34" charset="0"/>
                <a:cs typeface="Arial" panose="020B0604020202020204" pitchFamily="34" charset="0"/>
              </a:rPr>
              <a:t>The distinctive facial features of a child with Noonan Syndrome: large, wide set eyes that turn down at the side and hooded eyelids. </a:t>
            </a:r>
          </a:p>
          <a:p>
            <a:pPr algn="just"/>
            <a:r>
              <a:rPr lang="en-GB" sz="1000" dirty="0">
                <a:solidFill>
                  <a:srgbClr val="00B050"/>
                </a:solidFill>
                <a:latin typeface="Arial" panose="020B0604020202020204" pitchFamily="34" charset="0"/>
                <a:cs typeface="Arial" panose="020B0604020202020204" pitchFamily="34" charset="0"/>
              </a:rPr>
              <a:t>Very low set turned back ears and an increased nuchal fold at the back of the neck (About Kids Health, 2022b). </a:t>
            </a:r>
          </a:p>
        </p:txBody>
      </p:sp>
      <p:sp>
        <p:nvSpPr>
          <p:cNvPr id="15" name="TextBox 14">
            <a:extLst>
              <a:ext uri="{FF2B5EF4-FFF2-40B4-BE49-F238E27FC236}">
                <a16:creationId xmlns:a16="http://schemas.microsoft.com/office/drawing/2014/main" id="{8761343D-1749-4230-ABD9-FE3B7DF78C1A}"/>
              </a:ext>
            </a:extLst>
          </p:cNvPr>
          <p:cNvSpPr txBox="1"/>
          <p:nvPr/>
        </p:nvSpPr>
        <p:spPr>
          <a:xfrm flipH="1">
            <a:off x="5605669" y="221938"/>
            <a:ext cx="6440553" cy="2816156"/>
          </a:xfrm>
          <a:prstGeom prst="rect">
            <a:avLst/>
          </a:prstGeom>
          <a:noFill/>
        </p:spPr>
        <p:txBody>
          <a:bodyPr wrap="square" rtlCol="0">
            <a:spAutoFit/>
          </a:bodyPr>
          <a:lstStyle/>
          <a:p>
            <a:r>
              <a:rPr lang="en-GB" sz="1200" b="1" dirty="0">
                <a:solidFill>
                  <a:srgbClr val="00B050"/>
                </a:solidFill>
                <a:latin typeface="Arial" panose="020B0604020202020204" pitchFamily="34" charset="0"/>
                <a:cs typeface="Arial" panose="020B0604020202020204" pitchFamily="34" charset="0"/>
              </a:rPr>
              <a:t>Potential barriers from Noonan Syndrome and their impact on children. </a:t>
            </a:r>
          </a:p>
          <a:p>
            <a:pPr algn="just"/>
            <a:r>
              <a:rPr lang="en-GB" sz="900" dirty="0">
                <a:solidFill>
                  <a:srgbClr val="00B050"/>
                </a:solidFill>
                <a:latin typeface="Arial" panose="020B0604020202020204" pitchFamily="34" charset="0"/>
                <a:ea typeface="Times New Roman" panose="02020603050405020304" pitchFamily="18" charset="0"/>
              </a:rPr>
              <a:t>N</a:t>
            </a:r>
            <a:r>
              <a:rPr lang="en-GB" sz="900" kern="1200" dirty="0">
                <a:solidFill>
                  <a:srgbClr val="00B050"/>
                </a:solidFill>
                <a:effectLst/>
                <a:latin typeface="Arial" panose="020B0604020202020204" pitchFamily="34" charset="0"/>
                <a:ea typeface="Times New Roman" panose="02020603050405020304" pitchFamily="18" charset="0"/>
              </a:rPr>
              <a:t>ot all children with Noonan Syndrome will have all the symptoms. In terms of cognition and behaviour there are many variables. Children may have short concentration span, short term memory loss, distractibility and an inability to reason (</a:t>
            </a:r>
            <a:r>
              <a:rPr lang="en-GB" sz="900" kern="1200" dirty="0" err="1">
                <a:solidFill>
                  <a:srgbClr val="00B050"/>
                </a:solidFill>
                <a:effectLst/>
                <a:latin typeface="Arial" panose="020B0604020202020204" pitchFamily="34" charset="0"/>
                <a:ea typeface="Times New Roman" panose="02020603050405020304" pitchFamily="18" charset="0"/>
              </a:rPr>
              <a:t>Pierpoint</a:t>
            </a:r>
            <a:r>
              <a:rPr lang="en-GB" sz="900" kern="1200" dirty="0">
                <a:solidFill>
                  <a:srgbClr val="00B050"/>
                </a:solidFill>
                <a:effectLst/>
                <a:latin typeface="Arial" panose="020B0604020202020204" pitchFamily="34" charset="0"/>
                <a:ea typeface="Times New Roman" panose="02020603050405020304" pitchFamily="18" charset="0"/>
              </a:rPr>
              <a:t>, </a:t>
            </a:r>
            <a:r>
              <a:rPr lang="en-GB" sz="900" kern="1200" dirty="0" err="1">
                <a:solidFill>
                  <a:srgbClr val="00B050"/>
                </a:solidFill>
                <a:effectLst/>
                <a:latin typeface="Arial" panose="020B0604020202020204" pitchFamily="34" charset="0"/>
                <a:ea typeface="Times New Roman" panose="02020603050405020304" pitchFamily="18" charset="0"/>
              </a:rPr>
              <a:t>Tworog</a:t>
            </a:r>
            <a:r>
              <a:rPr lang="en-GB" sz="900" kern="1200" dirty="0">
                <a:solidFill>
                  <a:srgbClr val="00B050"/>
                </a:solidFill>
                <a:effectLst/>
                <a:latin typeface="Arial" panose="020B0604020202020204" pitchFamily="34" charset="0"/>
                <a:ea typeface="Times New Roman" panose="02020603050405020304" pitchFamily="18" charset="0"/>
              </a:rPr>
              <a:t>-Dube and Roberts, 2014). They may appear stubborn, but they are also determined (Noonan Syndrome Association, 2017). Significantly about 1 in 3 children with Noonan Syndrome are also diagnosed with ADHD (Roberts and </a:t>
            </a:r>
            <a:r>
              <a:rPr lang="en-GB" sz="900" kern="1200" dirty="0" err="1">
                <a:solidFill>
                  <a:srgbClr val="00B050"/>
                </a:solidFill>
                <a:effectLst/>
                <a:latin typeface="Arial" panose="020B0604020202020204" pitchFamily="34" charset="0"/>
                <a:ea typeface="Times New Roman" panose="02020603050405020304" pitchFamily="18" charset="0"/>
              </a:rPr>
              <a:t>Pierpoint</a:t>
            </a:r>
            <a:r>
              <a:rPr lang="en-GB" sz="900" kern="1200" dirty="0">
                <a:solidFill>
                  <a:srgbClr val="00B050"/>
                </a:solidFill>
                <a:effectLst/>
                <a:latin typeface="Arial" panose="020B0604020202020204" pitchFamily="34" charset="0"/>
                <a:ea typeface="Times New Roman" panose="02020603050405020304" pitchFamily="18" charset="0"/>
              </a:rPr>
              <a:t>, 2018). Research </a:t>
            </a:r>
            <a:r>
              <a:rPr lang="en-GB" sz="900" dirty="0">
                <a:solidFill>
                  <a:srgbClr val="00B050"/>
                </a:solidFill>
                <a:latin typeface="Arial" panose="020B0604020202020204" pitchFamily="34" charset="0"/>
                <a:ea typeface="Times New Roman" panose="02020603050405020304" pitchFamily="18" charset="0"/>
              </a:rPr>
              <a:t>indicates</a:t>
            </a:r>
            <a:r>
              <a:rPr lang="en-GB" sz="900" kern="1200" dirty="0">
                <a:solidFill>
                  <a:srgbClr val="00B050"/>
                </a:solidFill>
                <a:effectLst/>
                <a:latin typeface="Arial" panose="020B0604020202020204" pitchFamily="34" charset="0"/>
                <a:ea typeface="Times New Roman" panose="02020603050405020304" pitchFamily="18" charset="0"/>
              </a:rPr>
              <a:t> that while 73% of children will attend mainstream school, 44% are issued a statement of SEN, and 27% attend schools with extra support (Shaw, 2007). </a:t>
            </a:r>
            <a:endParaRPr lang="en-GB" sz="900" dirty="0">
              <a:effectLst/>
              <a:latin typeface="Times New Roman" panose="02020603050405020304" pitchFamily="18" charset="0"/>
              <a:ea typeface="Times New Roman" panose="02020603050405020304" pitchFamily="18" charset="0"/>
            </a:endParaRPr>
          </a:p>
          <a:p>
            <a:pPr algn="just"/>
            <a:r>
              <a:rPr lang="en-GB" sz="900" kern="1200" dirty="0">
                <a:solidFill>
                  <a:srgbClr val="00B050"/>
                </a:solidFill>
                <a:effectLst/>
                <a:latin typeface="Arial" panose="020B0604020202020204" pitchFamily="34" charset="0"/>
                <a:ea typeface="Times New Roman" panose="02020603050405020304" pitchFamily="18" charset="0"/>
              </a:rPr>
              <a:t>The potential for poor muscle tone, skeletal and joint problems can lead to a delay in reaching the ability to sit, crawl, walk and talk. Therefore, young children with Noonan Syndrome will take longer to have the skills for self-care and may appear clumsy, having frequent trips and falls (</a:t>
            </a:r>
            <a:r>
              <a:rPr lang="en-GB" sz="900" dirty="0" err="1">
                <a:solidFill>
                  <a:srgbClr val="00B050"/>
                </a:solidFill>
                <a:latin typeface="Arial" panose="020B0604020202020204" pitchFamily="34" charset="0"/>
                <a:ea typeface="Times New Roman" panose="02020603050405020304" pitchFamily="18" charset="0"/>
              </a:rPr>
              <a:t>Croonen</a:t>
            </a:r>
            <a:r>
              <a:rPr lang="en-GB" sz="900" dirty="0">
                <a:solidFill>
                  <a:srgbClr val="00B050"/>
                </a:solidFill>
                <a:latin typeface="Arial" panose="020B0604020202020204" pitchFamily="34" charset="0"/>
                <a:ea typeface="Times New Roman" panose="02020603050405020304" pitchFamily="18" charset="0"/>
              </a:rPr>
              <a:t> </a:t>
            </a:r>
            <a:r>
              <a:rPr lang="en-GB" sz="900" i="1" dirty="0">
                <a:solidFill>
                  <a:srgbClr val="00B050"/>
                </a:solidFill>
                <a:latin typeface="Arial" panose="020B0604020202020204" pitchFamily="34" charset="0"/>
                <a:ea typeface="Times New Roman" panose="02020603050405020304" pitchFamily="18" charset="0"/>
              </a:rPr>
              <a:t>et al</a:t>
            </a:r>
            <a:r>
              <a:rPr lang="en-GB" sz="900" dirty="0">
                <a:solidFill>
                  <a:srgbClr val="00B050"/>
                </a:solidFill>
                <a:latin typeface="Arial" panose="020B0604020202020204" pitchFamily="34" charset="0"/>
                <a:ea typeface="Times New Roman" panose="02020603050405020304" pitchFamily="18" charset="0"/>
              </a:rPr>
              <a:t>., 2017</a:t>
            </a:r>
            <a:r>
              <a:rPr lang="en-GB" sz="900" kern="1200" dirty="0">
                <a:solidFill>
                  <a:srgbClr val="00B050"/>
                </a:solidFill>
                <a:effectLst/>
                <a:latin typeface="Arial" panose="020B0604020202020204" pitchFamily="34" charset="0"/>
                <a:ea typeface="Times New Roman" panose="02020603050405020304" pitchFamily="18" charset="0"/>
              </a:rPr>
              <a:t>). Along with this can be bleeding difficulties and a tendency to bruise easily (Turner, 2014 and Roberts </a:t>
            </a:r>
            <a:r>
              <a:rPr lang="en-GB" sz="900" i="1" kern="1200" dirty="0">
                <a:solidFill>
                  <a:srgbClr val="00B050"/>
                </a:solidFill>
                <a:effectLst/>
                <a:latin typeface="Arial" panose="020B0604020202020204" pitchFamily="34" charset="0"/>
                <a:ea typeface="Times New Roman" panose="02020603050405020304" pitchFamily="18" charset="0"/>
              </a:rPr>
              <a:t>et al.</a:t>
            </a:r>
            <a:r>
              <a:rPr lang="en-GB" sz="900" kern="1200" dirty="0">
                <a:solidFill>
                  <a:srgbClr val="00B050"/>
                </a:solidFill>
                <a:effectLst/>
                <a:latin typeface="Arial" panose="020B0604020202020204" pitchFamily="34" charset="0"/>
                <a:ea typeface="Times New Roman" panose="02020603050405020304" pitchFamily="18" charset="0"/>
              </a:rPr>
              <a:t>, 2013). The congenital heart problems associated with Noonan Syndrome can also affect the child’s stamina and ability to take part in exertive activities as they become tired very quickly, although this could be remedied following heart surgery (Roberts </a:t>
            </a:r>
            <a:r>
              <a:rPr lang="en-GB" sz="900" i="1" kern="1200" dirty="0">
                <a:solidFill>
                  <a:srgbClr val="00B050"/>
                </a:solidFill>
                <a:effectLst/>
                <a:latin typeface="Arial" panose="020B0604020202020204" pitchFamily="34" charset="0"/>
                <a:ea typeface="Times New Roman" panose="02020603050405020304" pitchFamily="18" charset="0"/>
              </a:rPr>
              <a:t>et al., </a:t>
            </a:r>
            <a:r>
              <a:rPr lang="en-GB" sz="900" kern="1200" dirty="0">
                <a:solidFill>
                  <a:srgbClr val="00B050"/>
                </a:solidFill>
                <a:effectLst/>
                <a:latin typeface="Arial" panose="020B0604020202020204" pitchFamily="34" charset="0"/>
                <a:ea typeface="Times New Roman" panose="02020603050405020304" pitchFamily="18" charset="0"/>
              </a:rPr>
              <a:t>2013). These features can lead to a child being unbale to take part or keep up in physical play and potential exclusion by peers. </a:t>
            </a:r>
            <a:endParaRPr lang="en-GB" sz="900" dirty="0">
              <a:effectLst/>
              <a:latin typeface="Times New Roman" panose="02020603050405020304" pitchFamily="18" charset="0"/>
              <a:ea typeface="Times New Roman" panose="02020603050405020304" pitchFamily="18" charset="0"/>
            </a:endParaRPr>
          </a:p>
          <a:p>
            <a:pPr algn="just"/>
            <a:r>
              <a:rPr lang="en-GB" sz="900" kern="1200" dirty="0">
                <a:solidFill>
                  <a:srgbClr val="00B050"/>
                </a:solidFill>
                <a:effectLst/>
                <a:latin typeface="Arial" panose="020B0604020202020204" pitchFamily="34" charset="0"/>
                <a:ea typeface="Times New Roman" panose="02020603050405020304" pitchFamily="18" charset="0"/>
              </a:rPr>
              <a:t>The main impacts on children with Noonan Syndrome are disruptions to learning due to medical appointments, feelings of isolation or exclusion due to associated personality traits such as immaturity and physical development delays and appearance ((Roberts and </a:t>
            </a:r>
            <a:r>
              <a:rPr lang="en-GB" sz="900" kern="1200" dirty="0" err="1">
                <a:solidFill>
                  <a:srgbClr val="00B050"/>
                </a:solidFill>
                <a:effectLst/>
                <a:latin typeface="Arial" panose="020B0604020202020204" pitchFamily="34" charset="0"/>
                <a:ea typeface="Times New Roman" panose="02020603050405020304" pitchFamily="18" charset="0"/>
              </a:rPr>
              <a:t>Pierpoint</a:t>
            </a:r>
            <a:r>
              <a:rPr lang="en-GB" sz="900" kern="1200" dirty="0">
                <a:solidFill>
                  <a:srgbClr val="00B050"/>
                </a:solidFill>
                <a:effectLst/>
                <a:latin typeface="Arial" panose="020B0604020202020204" pitchFamily="34" charset="0"/>
                <a:ea typeface="Times New Roman" panose="02020603050405020304" pitchFamily="18" charset="0"/>
              </a:rPr>
              <a:t>, 2018). These impacts can lead to lack of confidence and low self-esteem (Noonan Syndrome Association, 2017). </a:t>
            </a:r>
            <a:endParaRPr lang="en-GB" sz="900" dirty="0">
              <a:effectLst/>
              <a:latin typeface="Times New Roman" panose="02020603050405020304" pitchFamily="18" charset="0"/>
              <a:ea typeface="Times New Roman" panose="02020603050405020304" pitchFamily="18" charset="0"/>
            </a:endParaRPr>
          </a:p>
          <a:p>
            <a:endParaRPr lang="en-GB" sz="1200" b="1" dirty="0">
              <a:solidFill>
                <a:srgbClr val="00B050"/>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21B8A196-98B4-4E71-A87C-D5994F8952E1}"/>
              </a:ext>
            </a:extLst>
          </p:cNvPr>
          <p:cNvSpPr txBox="1"/>
          <p:nvPr/>
        </p:nvSpPr>
        <p:spPr>
          <a:xfrm>
            <a:off x="5607607" y="2741439"/>
            <a:ext cx="6486965" cy="2908489"/>
          </a:xfrm>
          <a:prstGeom prst="rect">
            <a:avLst/>
          </a:prstGeom>
          <a:noFill/>
        </p:spPr>
        <p:txBody>
          <a:bodyPr wrap="square" rtlCol="0">
            <a:spAutoFit/>
          </a:bodyPr>
          <a:lstStyle/>
          <a:p>
            <a:r>
              <a:rPr lang="en-GB" sz="1200" b="1" dirty="0">
                <a:solidFill>
                  <a:srgbClr val="7030A0"/>
                </a:solidFill>
                <a:latin typeface="Arial" panose="020B0604020202020204" pitchFamily="34" charset="0"/>
                <a:cs typeface="Arial" panose="020B0604020202020204" pitchFamily="34" charset="0"/>
              </a:rPr>
              <a:t>A strategy used to support Noonan Syndrome.</a:t>
            </a:r>
          </a:p>
          <a:p>
            <a:pPr algn="just"/>
            <a:r>
              <a:rPr lang="en-GB" sz="900" kern="1200" dirty="0">
                <a:solidFill>
                  <a:srgbClr val="7030A0"/>
                </a:solidFill>
                <a:effectLst/>
                <a:latin typeface="Arial" panose="020B0604020202020204" pitchFamily="34" charset="0"/>
                <a:ea typeface="Times New Roman" panose="02020603050405020304" pitchFamily="18" charset="0"/>
              </a:rPr>
              <a:t>Every child with Noonan Syndrome will have a unique set of needs so no single set of strategies can be given to aid them (The Travelling Awareness Bears, </a:t>
            </a:r>
            <a:r>
              <a:rPr lang="en-GB" sz="900" dirty="0">
                <a:solidFill>
                  <a:srgbClr val="7030A0"/>
                </a:solidFill>
                <a:latin typeface="Arial" panose="020B0604020202020204" pitchFamily="34" charset="0"/>
                <a:ea typeface="Times New Roman" panose="02020603050405020304" pitchFamily="18" charset="0"/>
              </a:rPr>
              <a:t>2013 and Garcia-</a:t>
            </a:r>
            <a:r>
              <a:rPr lang="en-GB" sz="900" dirty="0" err="1">
                <a:solidFill>
                  <a:srgbClr val="7030A0"/>
                </a:solidFill>
                <a:latin typeface="Arial" panose="020B0604020202020204" pitchFamily="34" charset="0"/>
                <a:ea typeface="Times New Roman" panose="02020603050405020304" pitchFamily="18" charset="0"/>
              </a:rPr>
              <a:t>Minaurs</a:t>
            </a:r>
            <a:r>
              <a:rPr lang="en-GB" sz="900" dirty="0">
                <a:solidFill>
                  <a:srgbClr val="7030A0"/>
                </a:solidFill>
                <a:latin typeface="Arial" panose="020B0604020202020204" pitchFamily="34" charset="0"/>
                <a:ea typeface="Times New Roman" panose="02020603050405020304" pitchFamily="18" charset="0"/>
              </a:rPr>
              <a:t> </a:t>
            </a:r>
            <a:r>
              <a:rPr lang="en-GB" sz="900" i="1" dirty="0">
                <a:solidFill>
                  <a:srgbClr val="7030A0"/>
                </a:solidFill>
                <a:latin typeface="Arial" panose="020B0604020202020204" pitchFamily="34" charset="0"/>
                <a:ea typeface="Times New Roman" panose="02020603050405020304" pitchFamily="18" charset="0"/>
              </a:rPr>
              <a:t>et al</a:t>
            </a:r>
            <a:r>
              <a:rPr lang="en-GB" sz="900" dirty="0">
                <a:solidFill>
                  <a:srgbClr val="7030A0"/>
                </a:solidFill>
                <a:latin typeface="Arial" panose="020B0604020202020204" pitchFamily="34" charset="0"/>
                <a:ea typeface="Times New Roman" panose="02020603050405020304" pitchFamily="18" charset="0"/>
              </a:rPr>
              <a:t>., 2022</a:t>
            </a:r>
            <a:r>
              <a:rPr lang="en-GB" sz="900" kern="1200" dirty="0">
                <a:solidFill>
                  <a:srgbClr val="7030A0"/>
                </a:solidFill>
                <a:effectLst/>
                <a:latin typeface="Arial" panose="020B0604020202020204" pitchFamily="34" charset="0"/>
                <a:ea typeface="Times New Roman" panose="02020603050405020304" pitchFamily="18" charset="0"/>
              </a:rPr>
              <a:t>). However, young children with Noonan Syndrome may experience a delay in the development of their fine motor neurone skills and dexterity due to poor muscle tone and skeletal problems (</a:t>
            </a:r>
            <a:r>
              <a:rPr lang="en-GB" sz="900" kern="1200" dirty="0" err="1">
                <a:solidFill>
                  <a:srgbClr val="7030A0"/>
                </a:solidFill>
                <a:effectLst/>
                <a:latin typeface="Arial" panose="020B0604020202020204" pitchFamily="34" charset="0"/>
                <a:ea typeface="Times New Roman" panose="02020603050405020304" pitchFamily="18" charset="0"/>
              </a:rPr>
              <a:t>Pierpoint</a:t>
            </a:r>
            <a:r>
              <a:rPr lang="en-GB" sz="900" kern="1200" dirty="0">
                <a:solidFill>
                  <a:srgbClr val="7030A0"/>
                </a:solidFill>
                <a:effectLst/>
                <a:latin typeface="Arial" panose="020B0604020202020204" pitchFamily="34" charset="0"/>
                <a:ea typeface="Times New Roman" panose="02020603050405020304" pitchFamily="18" charset="0"/>
              </a:rPr>
              <a:t> </a:t>
            </a:r>
            <a:r>
              <a:rPr lang="en-GB" sz="900" i="1" kern="1200" dirty="0">
                <a:solidFill>
                  <a:srgbClr val="7030A0"/>
                </a:solidFill>
                <a:effectLst/>
                <a:latin typeface="Arial" panose="020B0604020202020204" pitchFamily="34" charset="0"/>
                <a:ea typeface="Times New Roman" panose="02020603050405020304" pitchFamily="18" charset="0"/>
              </a:rPr>
              <a:t>et al., </a:t>
            </a:r>
            <a:r>
              <a:rPr lang="en-GB" sz="900" kern="1200" dirty="0">
                <a:solidFill>
                  <a:srgbClr val="7030A0"/>
                </a:solidFill>
                <a:effectLst/>
                <a:latin typeface="Arial" panose="020B0604020202020204" pitchFamily="34" charset="0"/>
                <a:ea typeface="Times New Roman" panose="02020603050405020304" pitchFamily="18" charset="0"/>
              </a:rPr>
              <a:t>2009 and </a:t>
            </a:r>
            <a:r>
              <a:rPr lang="en-GB" sz="900" kern="1200" dirty="0" err="1">
                <a:solidFill>
                  <a:srgbClr val="7030A0"/>
                </a:solidFill>
                <a:effectLst/>
                <a:latin typeface="Arial" panose="020B0604020202020204" pitchFamily="34" charset="0"/>
                <a:ea typeface="Times New Roman" panose="02020603050405020304" pitchFamily="18" charset="0"/>
              </a:rPr>
              <a:t>Croonen</a:t>
            </a:r>
            <a:r>
              <a:rPr lang="en-GB" sz="900" kern="1200" dirty="0">
                <a:solidFill>
                  <a:srgbClr val="7030A0"/>
                </a:solidFill>
                <a:effectLst/>
                <a:latin typeface="Arial" panose="020B0604020202020204" pitchFamily="34" charset="0"/>
                <a:ea typeface="Times New Roman" panose="02020603050405020304" pitchFamily="18" charset="0"/>
              </a:rPr>
              <a:t> </a:t>
            </a:r>
            <a:r>
              <a:rPr lang="en-GB" sz="900" i="1" kern="1200" dirty="0">
                <a:solidFill>
                  <a:srgbClr val="7030A0"/>
                </a:solidFill>
                <a:effectLst/>
                <a:latin typeface="Arial" panose="020B0604020202020204" pitchFamily="34" charset="0"/>
                <a:ea typeface="Times New Roman" panose="02020603050405020304" pitchFamily="18" charset="0"/>
              </a:rPr>
              <a:t>et al</a:t>
            </a:r>
            <a:r>
              <a:rPr lang="en-GB" sz="900" kern="1200" dirty="0">
                <a:solidFill>
                  <a:srgbClr val="7030A0"/>
                </a:solidFill>
                <a:effectLst/>
                <a:latin typeface="Arial" panose="020B0604020202020204" pitchFamily="34" charset="0"/>
                <a:ea typeface="Times New Roman" panose="02020603050405020304" pitchFamily="18" charset="0"/>
              </a:rPr>
              <a:t>., 2017). This can make holding a pencil, buttoning clothes and picking up small objects challenging (</a:t>
            </a:r>
            <a:r>
              <a:rPr lang="en-GB" sz="900" kern="1200" dirty="0" err="1">
                <a:solidFill>
                  <a:srgbClr val="7030A0"/>
                </a:solidFill>
                <a:effectLst/>
                <a:latin typeface="Arial" panose="020B0604020202020204" pitchFamily="34" charset="0"/>
                <a:ea typeface="Times New Roman" panose="02020603050405020304" pitchFamily="18" charset="0"/>
              </a:rPr>
              <a:t>Riechow</a:t>
            </a:r>
            <a:r>
              <a:rPr lang="en-GB" sz="900" kern="1200" dirty="0">
                <a:solidFill>
                  <a:srgbClr val="7030A0"/>
                </a:solidFill>
                <a:effectLst/>
                <a:latin typeface="Arial" panose="020B0604020202020204" pitchFamily="34" charset="0"/>
                <a:ea typeface="Times New Roman" panose="02020603050405020304" pitchFamily="18" charset="0"/>
              </a:rPr>
              <a:t> </a:t>
            </a:r>
            <a:r>
              <a:rPr lang="en-GB" sz="900" i="1" kern="1200" dirty="0">
                <a:solidFill>
                  <a:srgbClr val="7030A0"/>
                </a:solidFill>
                <a:effectLst/>
                <a:latin typeface="Arial" panose="020B0604020202020204" pitchFamily="34" charset="0"/>
                <a:ea typeface="Times New Roman" panose="02020603050405020304" pitchFamily="18" charset="0"/>
              </a:rPr>
              <a:t>et al</a:t>
            </a:r>
            <a:r>
              <a:rPr lang="en-GB" sz="900" kern="1200" dirty="0">
                <a:solidFill>
                  <a:srgbClr val="7030A0"/>
                </a:solidFill>
                <a:effectLst/>
                <a:latin typeface="Arial" panose="020B0604020202020204" pitchFamily="34" charset="0"/>
                <a:ea typeface="Times New Roman" panose="02020603050405020304" pitchFamily="18" charset="0"/>
              </a:rPr>
              <a:t>., 2016). Delays in motor function have been shown to negatively affect cognitive development, so helping a child to develop these skills with early intervention is vital for future positive outcomes (</a:t>
            </a:r>
            <a:r>
              <a:rPr lang="en-GB" sz="900" kern="1200" dirty="0" err="1">
                <a:solidFill>
                  <a:srgbClr val="7030A0"/>
                </a:solidFill>
                <a:effectLst/>
                <a:latin typeface="Arial" panose="020B0604020202020204" pitchFamily="34" charset="0"/>
                <a:ea typeface="Times New Roman" panose="02020603050405020304" pitchFamily="18" charset="0"/>
              </a:rPr>
              <a:t>Pierpoint</a:t>
            </a:r>
            <a:r>
              <a:rPr lang="en-GB" sz="900" kern="1200" dirty="0">
                <a:solidFill>
                  <a:srgbClr val="7030A0"/>
                </a:solidFill>
                <a:effectLst/>
                <a:latin typeface="Arial" panose="020B0604020202020204" pitchFamily="34" charset="0"/>
                <a:ea typeface="Times New Roman" panose="02020603050405020304" pitchFamily="18" charset="0"/>
              </a:rPr>
              <a:t> </a:t>
            </a:r>
            <a:r>
              <a:rPr lang="en-GB" sz="900" i="1" kern="1200" dirty="0">
                <a:solidFill>
                  <a:srgbClr val="7030A0"/>
                </a:solidFill>
                <a:effectLst/>
                <a:latin typeface="Arial" panose="020B0604020202020204" pitchFamily="34" charset="0"/>
                <a:ea typeface="Times New Roman" panose="02020603050405020304" pitchFamily="18" charset="0"/>
              </a:rPr>
              <a:t>et al., </a:t>
            </a:r>
            <a:r>
              <a:rPr lang="en-GB" sz="900" kern="1200" dirty="0">
                <a:solidFill>
                  <a:srgbClr val="7030A0"/>
                </a:solidFill>
                <a:effectLst/>
                <a:latin typeface="Arial" panose="020B0604020202020204" pitchFamily="34" charset="0"/>
                <a:ea typeface="Times New Roman" panose="02020603050405020304" pitchFamily="18" charset="0"/>
              </a:rPr>
              <a:t>2009). Support with this element of Noonan Syndrome is </a:t>
            </a:r>
            <a:r>
              <a:rPr lang="en-GB" sz="900" dirty="0">
                <a:solidFill>
                  <a:srgbClr val="7030A0"/>
                </a:solidFill>
                <a:latin typeface="Arial" panose="020B0604020202020204" pitchFamily="34" charset="0"/>
                <a:ea typeface="Times New Roman" panose="02020603050405020304" pitchFamily="18" charset="0"/>
              </a:rPr>
              <a:t>similar to the</a:t>
            </a:r>
            <a:r>
              <a:rPr lang="en-GB" sz="900" kern="1200" dirty="0">
                <a:solidFill>
                  <a:srgbClr val="7030A0"/>
                </a:solidFill>
                <a:effectLst/>
                <a:latin typeface="Arial" panose="020B0604020202020204" pitchFamily="34" charset="0"/>
                <a:ea typeface="Times New Roman" panose="02020603050405020304" pitchFamily="18" charset="0"/>
              </a:rPr>
              <a:t> strategies used for dyspraxia, using occupational therapy to strengthen the hands and fingers and improve function (Noonan Syndrome Awareness Association, 2021). Children should be given plenty of opportunity to play with toys and take part in activities that will improve their pincer grip. </a:t>
            </a:r>
            <a:r>
              <a:rPr lang="en-GB" sz="900" dirty="0">
                <a:solidFill>
                  <a:srgbClr val="7030A0"/>
                </a:solidFill>
                <a:latin typeface="Arial" panose="020B0604020202020204" pitchFamily="34" charset="0"/>
                <a:ea typeface="Times New Roman" panose="02020603050405020304" pitchFamily="18" charset="0"/>
              </a:rPr>
              <a:t>P</a:t>
            </a:r>
            <a:r>
              <a:rPr lang="en-GB" sz="900" kern="1200" dirty="0">
                <a:solidFill>
                  <a:srgbClr val="7030A0"/>
                </a:solidFill>
                <a:effectLst/>
                <a:latin typeface="Arial" panose="020B0604020202020204" pitchFamily="34" charset="0"/>
                <a:ea typeface="Times New Roman" panose="02020603050405020304" pitchFamily="18" charset="0"/>
              </a:rPr>
              <a:t>eg board play is effective, where the child picks up small pegs and inserts them, one by one into holes on a board to create patterns (Christmas and Van de </a:t>
            </a:r>
            <a:r>
              <a:rPr lang="en-GB" sz="900" kern="1200" dirty="0" err="1">
                <a:solidFill>
                  <a:srgbClr val="7030A0"/>
                </a:solidFill>
                <a:effectLst/>
                <a:latin typeface="Arial" panose="020B0604020202020204" pitchFamily="34" charset="0"/>
                <a:ea typeface="Times New Roman" panose="02020603050405020304" pitchFamily="18" charset="0"/>
              </a:rPr>
              <a:t>Wever</a:t>
            </a:r>
            <a:r>
              <a:rPr lang="en-GB" sz="900" kern="1200" dirty="0">
                <a:solidFill>
                  <a:srgbClr val="7030A0"/>
                </a:solidFill>
                <a:effectLst/>
                <a:latin typeface="Arial" panose="020B0604020202020204" pitchFamily="34" charset="0"/>
                <a:ea typeface="Times New Roman" panose="02020603050405020304" pitchFamily="18" charset="0"/>
              </a:rPr>
              <a:t>, 2020). Attaching clothes pegs to number cards in a counting activity is an effective exercise for practicing the pincer grip too (Together Community, 2021). Playing with playdough requires specific use of the hands, fingers and tools, which is beneficial for dexterity, control and building strength through the arms and shoulders (Together Community, 2021a). All these activities will develop fine motor skills which in turn will enable handwriting skill development.  </a:t>
            </a:r>
            <a:endParaRPr lang="en-GB" sz="900" dirty="0">
              <a:effectLst/>
              <a:latin typeface="Times New Roman" panose="02020603050405020304" pitchFamily="18" charset="0"/>
              <a:ea typeface="Times New Roman" panose="02020603050405020304" pitchFamily="18" charset="0"/>
            </a:endParaRPr>
          </a:p>
          <a:p>
            <a:pPr algn="just"/>
            <a:r>
              <a:rPr lang="en-GB" sz="900" kern="1200" dirty="0">
                <a:solidFill>
                  <a:srgbClr val="7030A0"/>
                </a:solidFill>
                <a:effectLst/>
                <a:latin typeface="Arial" panose="020B0604020202020204" pitchFamily="34" charset="0"/>
                <a:ea typeface="Times New Roman" panose="02020603050405020304" pitchFamily="18" charset="0"/>
              </a:rPr>
              <a:t>While these interventions are important, they can also be painful and tiring for a child with Noonan Syndrome. Therefore, they should be planned carefully with the child, so they know the expectations (Noonan Syndrome Association, 2021). Frequent breaks, and encouragement will reassure them that their needs are being met which promotes participation and achievement (Christmas and Van de </a:t>
            </a:r>
            <a:r>
              <a:rPr lang="en-GB" sz="900" kern="1200" dirty="0" err="1">
                <a:solidFill>
                  <a:srgbClr val="7030A0"/>
                </a:solidFill>
                <a:effectLst/>
                <a:latin typeface="Arial" panose="020B0604020202020204" pitchFamily="34" charset="0"/>
                <a:ea typeface="Times New Roman" panose="02020603050405020304" pitchFamily="18" charset="0"/>
              </a:rPr>
              <a:t>Weyer</a:t>
            </a:r>
            <a:r>
              <a:rPr lang="en-GB" sz="900" kern="1200" dirty="0">
                <a:solidFill>
                  <a:srgbClr val="7030A0"/>
                </a:solidFill>
                <a:effectLst/>
                <a:latin typeface="Arial" panose="020B0604020202020204" pitchFamily="34" charset="0"/>
                <a:ea typeface="Times New Roman" panose="02020603050405020304" pitchFamily="18" charset="0"/>
              </a:rPr>
              <a:t>, 2020). </a:t>
            </a:r>
          </a:p>
        </p:txBody>
      </p:sp>
      <p:sp>
        <p:nvSpPr>
          <p:cNvPr id="4" name="TextBox 3">
            <a:extLst>
              <a:ext uri="{FF2B5EF4-FFF2-40B4-BE49-F238E27FC236}">
                <a16:creationId xmlns:a16="http://schemas.microsoft.com/office/drawing/2014/main" id="{03C74643-5B22-9DCB-13B3-1C6DD94567BB}"/>
              </a:ext>
            </a:extLst>
          </p:cNvPr>
          <p:cNvSpPr txBox="1"/>
          <p:nvPr/>
        </p:nvSpPr>
        <p:spPr>
          <a:xfrm>
            <a:off x="5584327" y="5561275"/>
            <a:ext cx="6440553" cy="1200329"/>
          </a:xfrm>
          <a:prstGeom prst="rect">
            <a:avLst/>
          </a:prstGeom>
          <a:noFill/>
        </p:spPr>
        <p:txBody>
          <a:bodyPr wrap="square" rtlCol="0">
            <a:spAutoFit/>
          </a:bodyPr>
          <a:lstStyle/>
          <a:p>
            <a:r>
              <a:rPr lang="en-GB" sz="1200" b="1" dirty="0">
                <a:solidFill>
                  <a:srgbClr val="0070C0"/>
                </a:solidFill>
                <a:latin typeface="Arial" panose="020B0604020202020204" pitchFamily="34" charset="0"/>
                <a:cs typeface="Arial" panose="020B0604020202020204" pitchFamily="34" charset="0"/>
              </a:rPr>
              <a:t>Conclusion</a:t>
            </a:r>
          </a:p>
          <a:p>
            <a:pPr algn="just"/>
            <a:r>
              <a:rPr lang="en-GB" sz="1000" dirty="0">
                <a:solidFill>
                  <a:srgbClr val="0070C0"/>
                </a:solidFill>
                <a:latin typeface="Arial" panose="020B0604020202020204" pitchFamily="34" charset="0"/>
                <a:cs typeface="Arial" panose="020B0604020202020204" pitchFamily="34" charset="0"/>
              </a:rPr>
              <a:t>The benefits of a diagnosis for any condition can greatly benefit the child. The Additional Learning Needs Code for Wales 2021 aims for early identification and intervention for a child to achieve their full potential (Welsh Government, 2021). Clinical intervention and monitoring are essential initially as, without this, Noonan Syndrome can be a potentially life- threatening condition but due to the complexities and varieties of symptoms, recognising the condition early in a child’s life will enable a suitable plan to be put in place for them (</a:t>
            </a:r>
            <a:r>
              <a:rPr lang="en-GB" sz="1000" dirty="0" err="1">
                <a:solidFill>
                  <a:srgbClr val="0070C0"/>
                </a:solidFill>
                <a:latin typeface="Arial" panose="020B0604020202020204" pitchFamily="34" charset="0"/>
                <a:cs typeface="Arial" panose="020B0604020202020204" pitchFamily="34" charset="0"/>
              </a:rPr>
              <a:t>Tafazoli</a:t>
            </a:r>
            <a:r>
              <a:rPr lang="en-GB" sz="1000" dirty="0">
                <a:solidFill>
                  <a:srgbClr val="0070C0"/>
                </a:solidFill>
                <a:latin typeface="Arial" panose="020B0604020202020204" pitchFamily="34" charset="0"/>
                <a:cs typeface="Arial" panose="020B0604020202020204" pitchFamily="34" charset="0"/>
              </a:rPr>
              <a:t> </a:t>
            </a:r>
            <a:r>
              <a:rPr lang="en-GB" sz="1000" i="1" dirty="0">
                <a:solidFill>
                  <a:srgbClr val="0070C0"/>
                </a:solidFill>
                <a:latin typeface="Arial" panose="020B0604020202020204" pitchFamily="34" charset="0"/>
                <a:cs typeface="Arial" panose="020B0604020202020204" pitchFamily="34" charset="0"/>
              </a:rPr>
              <a:t>et al</a:t>
            </a:r>
            <a:r>
              <a:rPr lang="en-GB" sz="1000" dirty="0">
                <a:solidFill>
                  <a:srgbClr val="0070C0"/>
                </a:solidFill>
                <a:latin typeface="Arial" panose="020B0604020202020204" pitchFamily="34" charset="0"/>
                <a:cs typeface="Arial" panose="020B0604020202020204" pitchFamily="34" charset="0"/>
              </a:rPr>
              <a:t>., 2017). </a:t>
            </a:r>
          </a:p>
        </p:txBody>
      </p:sp>
    </p:spTree>
    <p:extLst>
      <p:ext uri="{BB962C8B-B14F-4D97-AF65-F5344CB8AC3E}">
        <p14:creationId xmlns:p14="http://schemas.microsoft.com/office/powerpoint/2010/main" val="1847786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5D4847-352A-ACE1-2F81-3002B95D4D59}"/>
              </a:ext>
            </a:extLst>
          </p:cNvPr>
          <p:cNvSpPr txBox="1"/>
          <p:nvPr/>
        </p:nvSpPr>
        <p:spPr>
          <a:xfrm>
            <a:off x="477776" y="223648"/>
            <a:ext cx="11401474" cy="7085722"/>
          </a:xfrm>
          <a:prstGeom prst="rect">
            <a:avLst/>
          </a:prstGeom>
          <a:noFill/>
        </p:spPr>
        <p:txBody>
          <a:bodyPr wrap="square">
            <a:spAutoFit/>
          </a:bodyPr>
          <a:lstStyle/>
          <a:p>
            <a:pPr algn="just">
              <a:lnSpc>
                <a:spcPct val="150000"/>
              </a:lnSpc>
              <a:spcBef>
                <a:spcPts val="1200"/>
              </a:spcBef>
              <a:spcAft>
                <a:spcPts val="2000"/>
              </a:spcAft>
            </a:pPr>
            <a:r>
              <a:rPr lang="en-GB" sz="1400" b="1" u="sng" dirty="0">
                <a:effectLst/>
                <a:latin typeface="Arial" panose="020B0604020202020204" pitchFamily="34" charset="0"/>
                <a:ea typeface="Calibri" panose="020F0502020204030204" pitchFamily="34" charset="0"/>
                <a:cs typeface="Arial" panose="020B0604020202020204" pitchFamily="34" charset="0"/>
              </a:rPr>
              <a:t>References. </a:t>
            </a:r>
          </a:p>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Arial" panose="020B0604020202020204" pitchFamily="34" charset="0"/>
              </a:rPr>
              <a:t>About Kids Health (2022) </a:t>
            </a:r>
            <a:r>
              <a:rPr lang="en-GB" sz="1200" i="1" dirty="0">
                <a:effectLst/>
                <a:latin typeface="Arial" panose="020B0604020202020204" pitchFamily="34" charset="0"/>
                <a:ea typeface="Calibri" panose="020F0502020204030204" pitchFamily="34" charset="0"/>
                <a:cs typeface="Arial" panose="020B0604020202020204" pitchFamily="34" charset="0"/>
              </a:rPr>
              <a:t>Noonan Syndrome and Congenital Heart Conditions</a:t>
            </a:r>
            <a:r>
              <a:rPr lang="en-GB" sz="1200" dirty="0">
                <a:effectLst/>
                <a:latin typeface="Arial" panose="020B0604020202020204" pitchFamily="34" charset="0"/>
                <a:ea typeface="Calibri" panose="020F0502020204030204" pitchFamily="34" charset="0"/>
                <a:cs typeface="Arial" panose="020B0604020202020204" pitchFamily="34" charset="0"/>
              </a:rPr>
              <a:t>. [Image]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https://www.aboutkidshealth.ca/article?contentid=1637&amp;language=english</a:t>
            </a:r>
            <a:r>
              <a:rPr lang="en-GB" sz="1200" dirty="0">
                <a:effectLst/>
                <a:latin typeface="Arial" panose="020B0604020202020204" pitchFamily="34" charset="0"/>
                <a:ea typeface="Calibri" panose="020F0502020204030204" pitchFamily="34" charset="0"/>
                <a:cs typeface="Arial" panose="020B0604020202020204" pitchFamily="34" charset="0"/>
              </a:rPr>
              <a:t> (Accessed: 23 April 2022).</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Arial" panose="020B0604020202020204" pitchFamily="34" charset="0"/>
              </a:rPr>
              <a:t>About Kids Health (2022a) </a:t>
            </a:r>
            <a:r>
              <a:rPr lang="en-GB" sz="1200" i="1" dirty="0">
                <a:effectLst/>
                <a:latin typeface="Arial" panose="020B0604020202020204" pitchFamily="34" charset="0"/>
                <a:ea typeface="Calibri" panose="020F0502020204030204" pitchFamily="34" charset="0"/>
                <a:cs typeface="Arial" panose="020B0604020202020204" pitchFamily="34" charset="0"/>
              </a:rPr>
              <a:t>Noonan Syndrome and Congenital Heart Conditions</a:t>
            </a:r>
            <a:r>
              <a:rPr lang="en-GB" sz="1200" dirty="0">
                <a:effectLst/>
                <a:latin typeface="Arial" panose="020B0604020202020204" pitchFamily="34" charset="0"/>
                <a:ea typeface="Calibri" panose="020F0502020204030204" pitchFamily="34" charset="0"/>
                <a:cs typeface="Arial" panose="020B0604020202020204" pitchFamily="34" charset="0"/>
              </a:rPr>
              <a:t>. [Image]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https://www.aboutkidshealth.ca/article?contentid=1637&amp;language=english</a:t>
            </a:r>
            <a:r>
              <a:rPr lang="en-GB" sz="1200" dirty="0">
                <a:effectLst/>
                <a:latin typeface="Arial" panose="020B0604020202020204" pitchFamily="34" charset="0"/>
                <a:ea typeface="Calibri" panose="020F0502020204030204" pitchFamily="34" charset="0"/>
                <a:cs typeface="Arial" panose="020B0604020202020204" pitchFamily="34" charset="0"/>
              </a:rPr>
              <a:t> (Accessed: 23 April 2022).</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Arial" panose="020B0604020202020204" pitchFamily="34" charset="0"/>
              </a:rPr>
              <a:t>About Kids Health (2022b) </a:t>
            </a:r>
            <a:r>
              <a:rPr lang="en-GB" sz="1200" i="1" dirty="0">
                <a:effectLst/>
                <a:latin typeface="Arial" panose="020B0604020202020204" pitchFamily="34" charset="0"/>
                <a:ea typeface="Calibri" panose="020F0502020204030204" pitchFamily="34" charset="0"/>
                <a:cs typeface="Arial" panose="020B0604020202020204" pitchFamily="34" charset="0"/>
              </a:rPr>
              <a:t>Noonan Syndrome and Congenital Heart Conditions</a:t>
            </a:r>
            <a:r>
              <a:rPr lang="en-GB" sz="1200" dirty="0">
                <a:effectLst/>
                <a:latin typeface="Arial" panose="020B0604020202020204" pitchFamily="34" charset="0"/>
                <a:ea typeface="Calibri" panose="020F0502020204030204" pitchFamily="34" charset="0"/>
                <a:cs typeface="Arial" panose="020B0604020202020204" pitchFamily="34" charset="0"/>
              </a:rPr>
              <a:t>.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https://www.aboutkidshealth.ca/article?contentid=1637&amp;language=english</a:t>
            </a:r>
            <a:r>
              <a:rPr lang="en-GB" sz="1200" dirty="0">
                <a:effectLst/>
                <a:latin typeface="Arial" panose="020B0604020202020204" pitchFamily="34" charset="0"/>
                <a:ea typeface="Calibri" panose="020F0502020204030204" pitchFamily="34" charset="0"/>
                <a:cs typeface="Arial" panose="020B0604020202020204" pitchFamily="34" charset="0"/>
              </a:rPr>
              <a:t> (Accessed: 23 April 2022).</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2000"/>
              </a:spcAft>
            </a:pPr>
            <a:r>
              <a:rPr lang="en-GB" sz="1200" i="1" dirty="0">
                <a:effectLst/>
                <a:latin typeface="Arial" panose="020B0604020202020204" pitchFamily="34" charset="0"/>
                <a:ea typeface="Calibri" panose="020F0502020204030204" pitchFamily="34" charset="0"/>
                <a:cs typeface="Times New Roman" panose="02020603050405020304" pitchFamily="18" charset="0"/>
              </a:rPr>
              <a:t>Additional Learning Needs and Education Tribunal (Wales) Act 2018</a:t>
            </a:r>
            <a:r>
              <a:rPr lang="en-GB" sz="1200" dirty="0">
                <a:effectLst/>
                <a:latin typeface="Arial" panose="020B0604020202020204" pitchFamily="34" charset="0"/>
                <a:ea typeface="Calibri" panose="020F0502020204030204" pitchFamily="34" charset="0"/>
                <a:cs typeface="Times New Roman" panose="02020603050405020304" pitchFamily="18" charset="0"/>
              </a:rPr>
              <a:t>.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anaw</a:t>
            </a:r>
            <a:r>
              <a:rPr lang="en-GB" sz="1200" dirty="0">
                <a:effectLst/>
                <a:latin typeface="Arial" panose="020B0604020202020204" pitchFamily="34" charset="0"/>
                <a:ea typeface="Calibri" panose="020F0502020204030204" pitchFamily="34" charset="0"/>
                <a:cs typeface="Times New Roman" panose="02020603050405020304" pitchFamily="18" charset="0"/>
              </a:rPr>
              <a:t> 2). Available at: </a:t>
            </a:r>
            <a:r>
              <a:rPr lang="en-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https://www.legislation.gov.uk/anaw/2018/2/contents/enacted</a:t>
            </a:r>
            <a:r>
              <a:rPr lang="en-GB" sz="1200" dirty="0">
                <a:effectLst/>
                <a:latin typeface="Arial" panose="020B0604020202020204" pitchFamily="34" charset="0"/>
                <a:ea typeface="Calibri" panose="020F0502020204030204" pitchFamily="34" charset="0"/>
                <a:cs typeface="Times New Roman" panose="02020603050405020304" pitchFamily="18" charset="0"/>
              </a:rPr>
              <a:t> (Accessed: 28 April 2022).  </a:t>
            </a:r>
          </a:p>
          <a:p>
            <a:pPr algn="just">
              <a:lnSpc>
                <a:spcPct val="150000"/>
              </a:lnSpc>
              <a:spcBef>
                <a:spcPts val="1200"/>
              </a:spcBef>
              <a:spcAft>
                <a:spcPts val="2000"/>
              </a:spcAft>
            </a:pPr>
            <a:r>
              <a:rPr lang="en-GB" sz="1200" dirty="0" err="1">
                <a:effectLst/>
                <a:latin typeface="Arial" panose="020B0604020202020204" pitchFamily="34" charset="0"/>
                <a:ea typeface="Calibri" panose="020F0502020204030204" pitchFamily="34" charset="0"/>
                <a:cs typeface="Arial" panose="020B0604020202020204" pitchFamily="34" charset="0"/>
              </a:rPr>
              <a:t>Asaro</a:t>
            </a:r>
            <a:r>
              <a:rPr lang="en-GB" sz="1200" dirty="0">
                <a:effectLst/>
                <a:latin typeface="Arial" panose="020B0604020202020204" pitchFamily="34" charset="0"/>
                <a:ea typeface="Calibri" panose="020F0502020204030204" pitchFamily="34" charset="0"/>
                <a:cs typeface="Arial" panose="020B0604020202020204" pitchFamily="34" charset="0"/>
              </a:rPr>
              <a:t>-Saddler, K., Saddler, B., and Ellis-Robinson, T. (2014) ‘THE EFFECTS OF EXPLICIT INSTRUCTION ON THE WRITING ABILITY OF A STUDENT WITH NOONAN SYNDROME’, </a:t>
            </a:r>
            <a:r>
              <a:rPr lang="en-GB" sz="1200" i="1" dirty="0">
                <a:effectLst/>
                <a:latin typeface="Arial" panose="020B0604020202020204" pitchFamily="34" charset="0"/>
                <a:ea typeface="Calibri" panose="020F0502020204030204" pitchFamily="34" charset="0"/>
                <a:cs typeface="Arial" panose="020B0604020202020204" pitchFamily="34" charset="0"/>
              </a:rPr>
              <a:t>International Journal of Special Education</a:t>
            </a:r>
            <a:r>
              <a:rPr lang="en-GB" sz="1200" dirty="0">
                <a:effectLst/>
                <a:latin typeface="Arial" panose="020B0604020202020204" pitchFamily="34" charset="0"/>
                <a:ea typeface="Calibri" panose="020F0502020204030204" pitchFamily="34" charset="0"/>
                <a:cs typeface="Arial" panose="020B0604020202020204" pitchFamily="34" charset="0"/>
              </a:rPr>
              <a:t>, 29(3), p. 134–144.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https://web-p-ebscohost-com.ezproxy.uwtsd.ac.uk/ehost/pdfviewer/pdfviewer?vid=0&amp;sid=b920bad4-1188-4593-a4da-4dd72299ae3f%40redis</a:t>
            </a:r>
            <a:r>
              <a:rPr lang="en-GB" sz="1200" dirty="0">
                <a:effectLst/>
                <a:latin typeface="Arial" panose="020B0604020202020204" pitchFamily="34" charset="0"/>
                <a:ea typeface="Calibri" panose="020F0502020204030204" pitchFamily="34" charset="0"/>
                <a:cs typeface="Arial" panose="020B0604020202020204" pitchFamily="34" charset="0"/>
              </a:rPr>
              <a:t> (Accessed: 2 May 2022). </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Arial" panose="020B0604020202020204" pitchFamily="34" charset="0"/>
              </a:rPr>
              <a:t>Benn, P. </a:t>
            </a:r>
            <a:r>
              <a:rPr lang="en-GB" sz="1200" i="1" dirty="0">
                <a:effectLst/>
                <a:latin typeface="Arial" panose="020B0604020202020204" pitchFamily="34" charset="0"/>
                <a:ea typeface="Calibri" panose="020F0502020204030204" pitchFamily="34" charset="0"/>
                <a:cs typeface="Arial" panose="020B0604020202020204" pitchFamily="34" charset="0"/>
              </a:rPr>
              <a:t>et al</a:t>
            </a:r>
            <a:r>
              <a:rPr lang="en-GB" sz="1200" dirty="0">
                <a:effectLst/>
                <a:latin typeface="Arial" panose="020B0604020202020204" pitchFamily="34" charset="0"/>
                <a:ea typeface="Calibri" panose="020F0502020204030204" pitchFamily="34" charset="0"/>
                <a:cs typeface="Arial" panose="020B0604020202020204" pitchFamily="34" charset="0"/>
              </a:rPr>
              <a:t>. (2020) ‘VP08.02: Noonan syndrome screening by non</a:t>
            </a:r>
            <a:r>
              <a:rPr lang="en-GB" sz="1200" dirty="0">
                <a:effectLst/>
                <a:latin typeface="Cambria Math" panose="02040503050406030204" pitchFamily="18" charset="0"/>
                <a:ea typeface="Calibri" panose="020F0502020204030204" pitchFamily="34" charset="0"/>
                <a:cs typeface="Cambria Math" panose="02040503050406030204" pitchFamily="18" charset="0"/>
              </a:rPr>
              <a:t>‐</a:t>
            </a:r>
            <a:r>
              <a:rPr lang="en-GB" sz="1200" dirty="0">
                <a:effectLst/>
                <a:latin typeface="Arial" panose="020B0604020202020204" pitchFamily="34" charset="0"/>
                <a:ea typeface="Calibri" panose="020F0502020204030204" pitchFamily="34" charset="0"/>
                <a:cs typeface="Arial" panose="020B0604020202020204" pitchFamily="34" charset="0"/>
              </a:rPr>
              <a:t>invasive prenatal testing for single</a:t>
            </a:r>
            <a:r>
              <a:rPr lang="en-GB" sz="1200" dirty="0">
                <a:effectLst/>
                <a:latin typeface="Cambria Math" panose="02040503050406030204" pitchFamily="18" charset="0"/>
                <a:ea typeface="Calibri" panose="020F0502020204030204" pitchFamily="34" charset="0"/>
                <a:cs typeface="Cambria Math" panose="02040503050406030204" pitchFamily="18" charset="0"/>
              </a:rPr>
              <a:t>‐</a:t>
            </a:r>
            <a:r>
              <a:rPr lang="en-GB" sz="1200" dirty="0">
                <a:effectLst/>
                <a:latin typeface="Arial" panose="020B0604020202020204" pitchFamily="34" charset="0"/>
                <a:ea typeface="Calibri" panose="020F0502020204030204" pitchFamily="34" charset="0"/>
                <a:cs typeface="Arial" panose="020B0604020202020204" pitchFamily="34" charset="0"/>
              </a:rPr>
              <a:t>gene disorders’, </a:t>
            </a:r>
            <a:r>
              <a:rPr lang="en-GB" sz="1200" i="1" dirty="0">
                <a:effectLst/>
                <a:latin typeface="Arial" panose="020B0604020202020204" pitchFamily="34" charset="0"/>
                <a:ea typeface="Calibri" panose="020F0502020204030204" pitchFamily="34" charset="0"/>
                <a:cs typeface="Arial" panose="020B0604020202020204" pitchFamily="34" charset="0"/>
              </a:rPr>
              <a:t>Ultrasound in Obstetrics and </a:t>
            </a:r>
            <a:r>
              <a:rPr lang="en-GB" sz="1200" i="1" dirty="0" err="1">
                <a:effectLst/>
                <a:latin typeface="Arial" panose="020B0604020202020204" pitchFamily="34" charset="0"/>
                <a:ea typeface="Calibri" panose="020F0502020204030204" pitchFamily="34" charset="0"/>
                <a:cs typeface="Arial" panose="020B0604020202020204" pitchFamily="34" charset="0"/>
              </a:rPr>
              <a:t>Gynecology</a:t>
            </a:r>
            <a:r>
              <a:rPr lang="en-GB" sz="1200" dirty="0">
                <a:effectLst/>
                <a:latin typeface="Arial" panose="020B0604020202020204" pitchFamily="34" charset="0"/>
                <a:ea typeface="Calibri" panose="020F0502020204030204" pitchFamily="34" charset="0"/>
                <a:cs typeface="Arial" panose="020B0604020202020204" pitchFamily="34" charset="0"/>
              </a:rPr>
              <a:t>, 56, pp. 81–81.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https://obgyn.onlinelibrary.wiley.com/doi/full/10.1002/uog.22432</a:t>
            </a:r>
            <a:r>
              <a:rPr lang="en-GB" sz="1200" dirty="0">
                <a:effectLst/>
                <a:latin typeface="Arial" panose="020B0604020202020204" pitchFamily="34" charset="0"/>
                <a:ea typeface="Calibri" panose="020F0502020204030204" pitchFamily="34" charset="0"/>
                <a:cs typeface="Arial" panose="020B0604020202020204" pitchFamily="34" charset="0"/>
              </a:rPr>
              <a:t> (Accessed: 1 May 2022). </a:t>
            </a:r>
          </a:p>
          <a:p>
            <a:pPr algn="just">
              <a:lnSpc>
                <a:spcPct val="150000"/>
              </a:lnSpc>
              <a:spcBef>
                <a:spcPts val="1200"/>
              </a:spcBef>
              <a:spcAft>
                <a:spcPts val="20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174857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0EA3B4-677A-9994-9F57-81128C49F9D3}"/>
              </a:ext>
            </a:extLst>
          </p:cNvPr>
          <p:cNvSpPr txBox="1"/>
          <p:nvPr/>
        </p:nvSpPr>
        <p:spPr>
          <a:xfrm>
            <a:off x="489284" y="167402"/>
            <a:ext cx="11213431" cy="6523196"/>
          </a:xfrm>
          <a:prstGeom prst="rect">
            <a:avLst/>
          </a:prstGeom>
          <a:noFill/>
        </p:spPr>
        <p:txBody>
          <a:bodyPr wrap="square">
            <a:spAutoFit/>
          </a:bodyPr>
          <a:lstStyle/>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Arial" panose="020B0604020202020204" pitchFamily="34" charset="0"/>
              </a:rPr>
              <a:t>Blandford, S. (2017) </a:t>
            </a:r>
            <a:r>
              <a:rPr lang="en-GB" sz="1200" i="1" dirty="0">
                <a:effectLst/>
                <a:latin typeface="Arial" panose="020B0604020202020204" pitchFamily="34" charset="0"/>
                <a:ea typeface="Calibri" panose="020F0502020204030204" pitchFamily="34" charset="0"/>
                <a:cs typeface="Arial" panose="020B0604020202020204" pitchFamily="34" charset="0"/>
              </a:rPr>
              <a:t>Achievement for All in International Classrooms. </a:t>
            </a:r>
            <a:r>
              <a:rPr lang="en-GB" sz="1200" dirty="0">
                <a:effectLst/>
                <a:latin typeface="Arial" panose="020B0604020202020204" pitchFamily="34" charset="0"/>
                <a:ea typeface="Calibri" panose="020F0502020204030204" pitchFamily="34" charset="0"/>
                <a:cs typeface="Arial" panose="020B0604020202020204" pitchFamily="34" charset="0"/>
              </a:rPr>
              <a:t>London: Bloomsbury Academic. </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Arial" panose="020B0604020202020204" pitchFamily="34" charset="0"/>
              </a:rPr>
              <a:t>Christmas, J. and Van de </a:t>
            </a:r>
            <a:r>
              <a:rPr lang="en-GB" sz="1200" dirty="0" err="1">
                <a:effectLst/>
                <a:latin typeface="Arial" panose="020B0604020202020204" pitchFamily="34" charset="0"/>
                <a:ea typeface="Calibri" panose="020F0502020204030204" pitchFamily="34" charset="0"/>
                <a:cs typeface="Arial" panose="020B0604020202020204" pitchFamily="34" charset="0"/>
              </a:rPr>
              <a:t>Weyer</a:t>
            </a:r>
            <a:r>
              <a:rPr lang="en-GB" sz="1200" dirty="0">
                <a:effectLst/>
                <a:latin typeface="Arial" panose="020B0604020202020204" pitchFamily="34" charset="0"/>
                <a:ea typeface="Calibri" panose="020F0502020204030204" pitchFamily="34" charset="0"/>
                <a:cs typeface="Arial" panose="020B0604020202020204" pitchFamily="34" charset="0"/>
              </a:rPr>
              <a:t>, R. (2020) </a:t>
            </a:r>
            <a:r>
              <a:rPr lang="en-GB" sz="1200" i="1" dirty="0">
                <a:effectLst/>
                <a:latin typeface="Arial" panose="020B0604020202020204" pitchFamily="34" charset="0"/>
                <a:ea typeface="Calibri" panose="020F0502020204030204" pitchFamily="34" charset="0"/>
                <a:cs typeface="Arial" panose="020B0604020202020204" pitchFamily="34" charset="0"/>
              </a:rPr>
              <a:t>Hands on DCD (dyspraxia and allied disorders): supporting children and young people with sensory and motor learning challenges. </a:t>
            </a:r>
            <a:r>
              <a:rPr lang="en-GB" sz="1200" dirty="0">
                <a:effectLst/>
                <a:latin typeface="Arial" panose="020B0604020202020204" pitchFamily="34" charset="0"/>
                <a:ea typeface="Calibri" panose="020F0502020204030204" pitchFamily="34" charset="0"/>
                <a:cs typeface="Arial" panose="020B0604020202020204" pitchFamily="34" charset="0"/>
              </a:rPr>
              <a:t>2</a:t>
            </a:r>
            <a:r>
              <a:rPr lang="en-GB" sz="1200" baseline="30000" dirty="0">
                <a:effectLst/>
                <a:latin typeface="Arial" panose="020B0604020202020204" pitchFamily="34" charset="0"/>
                <a:ea typeface="Calibri" panose="020F0502020204030204" pitchFamily="34" charset="0"/>
                <a:cs typeface="Arial" panose="020B0604020202020204" pitchFamily="34" charset="0"/>
              </a:rPr>
              <a:t>nd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edn</a:t>
            </a:r>
            <a:r>
              <a:rPr lang="en-GB" sz="1200" dirty="0">
                <a:effectLst/>
                <a:latin typeface="Arial" panose="020B0604020202020204" pitchFamily="34" charset="0"/>
                <a:ea typeface="Calibri" panose="020F0502020204030204" pitchFamily="34" charset="0"/>
                <a:cs typeface="Arial" panose="020B0604020202020204" pitchFamily="34" charset="0"/>
              </a:rPr>
              <a:t>. Abingdon: Routledge.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https://www.taylorfrancis.com/books/mono/10.4324/9780429438998/hands-dyspraxia-developmental-coordination-disorder-jill-christmas-rosaline-van-de-weyer</a:t>
            </a:r>
            <a:r>
              <a:rPr lang="en-GB" sz="1200" dirty="0">
                <a:effectLst/>
                <a:latin typeface="Arial" panose="020B0604020202020204" pitchFamily="34" charset="0"/>
                <a:ea typeface="Calibri" panose="020F0502020204030204" pitchFamily="34" charset="0"/>
                <a:cs typeface="Arial" panose="020B0604020202020204" pitchFamily="34" charset="0"/>
              </a:rPr>
              <a:t> (Accessed: 2 May 2022).  </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Arial" panose="020B0604020202020204" pitchFamily="34" charset="0"/>
              </a:rPr>
              <a:t>Chu Lam, M.T. </a:t>
            </a:r>
            <a:r>
              <a:rPr lang="en-GB" sz="1200" i="1" dirty="0">
                <a:effectLst/>
                <a:latin typeface="Arial" panose="020B0604020202020204" pitchFamily="34" charset="0"/>
                <a:ea typeface="Calibri" panose="020F0502020204030204" pitchFamily="34" charset="0"/>
                <a:cs typeface="Arial" panose="020B0604020202020204" pitchFamily="34" charset="0"/>
              </a:rPr>
              <a:t>et al</a:t>
            </a:r>
            <a:r>
              <a:rPr lang="en-GB" sz="1200" dirty="0">
                <a:effectLst/>
                <a:latin typeface="Arial" panose="020B0604020202020204" pitchFamily="34" charset="0"/>
                <a:ea typeface="Calibri" panose="020F0502020204030204" pitchFamily="34" charset="0"/>
                <a:cs typeface="Arial" panose="020B0604020202020204" pitchFamily="34" charset="0"/>
              </a:rPr>
              <a:t>. (2020) ‘654: Increased NT- screening for Noonan syndrome spectrum disorders’, </a:t>
            </a:r>
            <a:r>
              <a:rPr lang="en-GB" sz="1200" i="1" dirty="0">
                <a:effectLst/>
                <a:latin typeface="Arial" panose="020B0604020202020204" pitchFamily="34" charset="0"/>
                <a:ea typeface="Calibri" panose="020F0502020204030204" pitchFamily="34" charset="0"/>
                <a:cs typeface="Arial" panose="020B0604020202020204" pitchFamily="34" charset="0"/>
              </a:rPr>
              <a:t>American Journal of Obstetrics and </a:t>
            </a:r>
            <a:r>
              <a:rPr lang="en-GB" sz="1200" i="1" dirty="0" err="1">
                <a:effectLst/>
                <a:latin typeface="Arial" panose="020B0604020202020204" pitchFamily="34" charset="0"/>
                <a:ea typeface="Calibri" panose="020F0502020204030204" pitchFamily="34" charset="0"/>
                <a:cs typeface="Arial" panose="020B0604020202020204" pitchFamily="34" charset="0"/>
              </a:rPr>
              <a:t>Gynecology</a:t>
            </a:r>
            <a:r>
              <a:rPr lang="en-GB" sz="1200" dirty="0">
                <a:effectLst/>
                <a:latin typeface="Arial" panose="020B0604020202020204" pitchFamily="34" charset="0"/>
                <a:ea typeface="Calibri" panose="020F0502020204030204" pitchFamily="34" charset="0"/>
                <a:cs typeface="Arial" panose="020B0604020202020204" pitchFamily="34" charset="0"/>
              </a:rPr>
              <a:t>, 222(1), pp. S416–S417.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https://www-sciencedirect-com.ezproxy.uwtsd.ac.uk/science/article/pii/S0002937819320393</a:t>
            </a:r>
            <a:r>
              <a:rPr lang="en-GB" sz="1200" dirty="0">
                <a:effectLst/>
                <a:latin typeface="Arial" panose="020B0604020202020204" pitchFamily="34" charset="0"/>
                <a:ea typeface="Calibri" panose="020F0502020204030204" pitchFamily="34" charset="0"/>
                <a:cs typeface="Arial" panose="020B0604020202020204" pitchFamily="34" charset="0"/>
              </a:rPr>
              <a:t> (Accessed: 1 May 2022).</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2000"/>
              </a:spcAft>
            </a:pPr>
            <a:r>
              <a:rPr lang="en-GB" sz="1200" dirty="0" err="1">
                <a:effectLst/>
                <a:latin typeface="Arial" panose="020B0604020202020204" pitchFamily="34" charset="0"/>
                <a:ea typeface="Calibri" panose="020F0502020204030204" pitchFamily="34" charset="0"/>
                <a:cs typeface="Arial" panose="020B0604020202020204" pitchFamily="34" charset="0"/>
              </a:rPr>
              <a:t>Croonen</a:t>
            </a:r>
            <a:r>
              <a:rPr lang="en-GB" sz="1200" dirty="0">
                <a:effectLst/>
                <a:latin typeface="Arial" panose="020B0604020202020204" pitchFamily="34" charset="0"/>
                <a:ea typeface="Calibri" panose="020F0502020204030204" pitchFamily="34" charset="0"/>
                <a:cs typeface="Arial" panose="020B0604020202020204" pitchFamily="34" charset="0"/>
              </a:rPr>
              <a:t>, E. </a:t>
            </a:r>
            <a:r>
              <a:rPr lang="en-GB" sz="1200" i="1" dirty="0">
                <a:effectLst/>
                <a:latin typeface="Arial" panose="020B0604020202020204" pitchFamily="34" charset="0"/>
                <a:ea typeface="Calibri" panose="020F0502020204030204" pitchFamily="34" charset="0"/>
                <a:cs typeface="Arial" panose="020B0604020202020204" pitchFamily="34" charset="0"/>
              </a:rPr>
              <a:t>et al.</a:t>
            </a:r>
            <a:r>
              <a:rPr lang="en-GB" sz="1200" dirty="0">
                <a:effectLst/>
                <a:latin typeface="Arial" panose="020B0604020202020204" pitchFamily="34" charset="0"/>
                <a:ea typeface="Calibri" panose="020F0502020204030204" pitchFamily="34" charset="0"/>
                <a:cs typeface="Arial" panose="020B0604020202020204" pitchFamily="34" charset="0"/>
              </a:rPr>
              <a:t> (2017) ‘Motor Performance in Children with Noonan syndrome’, </a:t>
            </a:r>
            <a:r>
              <a:rPr lang="en-GB" sz="1200" i="1" dirty="0">
                <a:effectLst/>
                <a:latin typeface="Arial" panose="020B0604020202020204" pitchFamily="34" charset="0"/>
                <a:ea typeface="Calibri" panose="020F0502020204030204" pitchFamily="34" charset="0"/>
                <a:cs typeface="Arial" panose="020B0604020202020204" pitchFamily="34" charset="0"/>
              </a:rPr>
              <a:t>American Journal of Medical Genetics. Part A,</a:t>
            </a:r>
            <a:r>
              <a:rPr lang="en-GB" sz="1200" dirty="0">
                <a:effectLst/>
                <a:latin typeface="Arial" panose="020B0604020202020204" pitchFamily="34" charset="0"/>
                <a:ea typeface="Calibri" panose="020F0502020204030204" pitchFamily="34" charset="0"/>
                <a:cs typeface="Arial" panose="020B0604020202020204" pitchFamily="34" charset="0"/>
              </a:rPr>
              <a:t> 173(9), pp. 2335–2345.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https://onlinelibrary-wiley-com.ezproxy.uwtsd.ac.uk/doi/full/10.1002/ajmg.a.38322</a:t>
            </a:r>
            <a:r>
              <a:rPr lang="en-GB" sz="1200" dirty="0">
                <a:effectLst/>
                <a:latin typeface="Arial" panose="020B0604020202020204" pitchFamily="34" charset="0"/>
                <a:ea typeface="Calibri" panose="020F0502020204030204" pitchFamily="34" charset="0"/>
                <a:cs typeface="Arial" panose="020B0604020202020204" pitchFamily="34" charset="0"/>
              </a:rPr>
              <a:t> (Accessed: 1 May 2022). </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García-</a:t>
            </a:r>
            <a:r>
              <a:rPr lang="en-GB" sz="1200" dirty="0" err="1">
                <a:effectLst/>
                <a:latin typeface="Arial" panose="020B0604020202020204" pitchFamily="34" charset="0"/>
                <a:ea typeface="Calibri" panose="020F0502020204030204" pitchFamily="34" charset="0"/>
                <a:cs typeface="Times New Roman" panose="02020603050405020304" pitchFamily="18" charset="0"/>
              </a:rPr>
              <a:t>Miñaúr</a:t>
            </a:r>
            <a:r>
              <a:rPr lang="en-GB" sz="1200" dirty="0">
                <a:effectLst/>
                <a:latin typeface="Arial" panose="020B0604020202020204" pitchFamily="34" charset="0"/>
                <a:ea typeface="Calibri" panose="020F0502020204030204" pitchFamily="34" charset="0"/>
                <a:cs typeface="Times New Roman" panose="02020603050405020304" pitchFamily="18" charset="0"/>
              </a:rPr>
              <a:t>, S. </a:t>
            </a:r>
            <a:r>
              <a:rPr lang="en-GB" sz="12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200" dirty="0">
                <a:effectLst/>
                <a:latin typeface="Arial" panose="020B0604020202020204" pitchFamily="34" charset="0"/>
                <a:ea typeface="Calibri" panose="020F0502020204030204" pitchFamily="34" charset="0"/>
                <a:cs typeface="Times New Roman" panose="02020603050405020304" pitchFamily="18" charset="0"/>
              </a:rPr>
              <a:t> (2022) ‘European Medical Education Initiative on Noonan syndrome: A clinical practice survey assessing the diagnosis and clinical management of individuals with Noonan syndrome across Europe’, </a:t>
            </a:r>
            <a:r>
              <a:rPr lang="en-GB" sz="1200" i="1" dirty="0">
                <a:effectLst/>
                <a:latin typeface="Arial" panose="020B0604020202020204" pitchFamily="34" charset="0"/>
                <a:ea typeface="Calibri" panose="020F0502020204030204" pitchFamily="34" charset="0"/>
                <a:cs typeface="Times New Roman" panose="02020603050405020304" pitchFamily="18" charset="0"/>
              </a:rPr>
              <a:t>European Journal of Medical Genetics,</a:t>
            </a:r>
            <a:r>
              <a:rPr lang="en-GB" sz="1200" dirty="0">
                <a:effectLst/>
                <a:latin typeface="Arial" panose="020B0604020202020204" pitchFamily="34" charset="0"/>
                <a:ea typeface="Calibri" panose="020F0502020204030204" pitchFamily="34" charset="0"/>
                <a:cs typeface="Times New Roman" panose="02020603050405020304" pitchFamily="18" charset="0"/>
              </a:rPr>
              <a:t> 65(1), pp. 104371–104371. Available at: </a:t>
            </a:r>
            <a:r>
              <a:rPr lang="en-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https://www-sciencedirect-com.ezproxy.uwtsd.ac.uk/science/article/pii/S1769721221002378</a:t>
            </a:r>
            <a:r>
              <a:rPr lang="en-GB" sz="1200" dirty="0">
                <a:effectLst/>
                <a:latin typeface="Arial" panose="020B0604020202020204" pitchFamily="34" charset="0"/>
                <a:ea typeface="Calibri" panose="020F0502020204030204" pitchFamily="34" charset="0"/>
                <a:cs typeface="Times New Roman" panose="02020603050405020304" pitchFamily="18" charset="0"/>
              </a:rPr>
              <a:t> (Accessed: 23 April 2022). </a:t>
            </a:r>
            <a:r>
              <a:rPr lang="en-GB" sz="1200" dirty="0">
                <a:effectLst/>
                <a:latin typeface="Arial" panose="020B0604020202020204" pitchFamily="34" charset="0"/>
                <a:ea typeface="Calibri" panose="020F0502020204030204" pitchFamily="34" charset="0"/>
                <a:cs typeface="Arial" panose="020B0604020202020204" pitchFamily="34" charset="0"/>
              </a:rPr>
              <a:t> </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Arial" panose="020B0604020202020204" pitchFamily="34" charset="0"/>
              </a:rPr>
              <a:t>Noonan Syndrome Association (2017) </a:t>
            </a:r>
            <a:r>
              <a:rPr lang="en-GB" sz="1200" i="1" dirty="0">
                <a:effectLst/>
                <a:latin typeface="Arial" panose="020B0604020202020204" pitchFamily="34" charset="0"/>
                <a:ea typeface="Calibri" panose="020F0502020204030204" pitchFamily="34" charset="0"/>
                <a:cs typeface="Arial" panose="020B0604020202020204" pitchFamily="34" charset="0"/>
              </a:rPr>
              <a:t>Information for Teachers.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https://www.noonansyndrome.org.uk/wp-content/uploads/2019/11/Information-for-Teachers-2017.pdf</a:t>
            </a:r>
            <a:r>
              <a:rPr lang="en-GB" sz="1200" dirty="0">
                <a:effectLst/>
                <a:latin typeface="Arial" panose="020B0604020202020204" pitchFamily="34" charset="0"/>
                <a:ea typeface="Calibri" panose="020F0502020204030204" pitchFamily="34" charset="0"/>
                <a:cs typeface="Arial" panose="020B0604020202020204" pitchFamily="34" charset="0"/>
              </a:rPr>
              <a:t> (Accessed: 20 April 2022). </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pPr>
            <a:r>
              <a:rPr lang="en-GB" sz="1200" dirty="0">
                <a:effectLst/>
                <a:latin typeface="Arial" panose="020B0604020202020204" pitchFamily="34" charset="0"/>
                <a:ea typeface="Calibri" panose="020F0502020204030204" pitchFamily="34" charset="0"/>
              </a:rPr>
              <a:t>Noonan Syndrome Awareness Association (2021) </a:t>
            </a:r>
            <a:r>
              <a:rPr lang="en-GB" sz="1200" i="1" dirty="0">
                <a:effectLst/>
                <a:latin typeface="Arial" panose="020B0604020202020204" pitchFamily="34" charset="0"/>
                <a:ea typeface="Calibri" panose="020F0502020204030204" pitchFamily="34" charset="0"/>
              </a:rPr>
              <a:t>The Role of Physiotherapy and Occupational Therapy in Noonan Syndrome – 2021 Noonan Syndrome Seminar.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https://www.youtube.com/watch?v=j1RJxUA1oxw</a:t>
            </a:r>
            <a:r>
              <a:rPr lang="en-GB" sz="1200" dirty="0">
                <a:effectLst/>
                <a:latin typeface="Arial" panose="020B0604020202020204" pitchFamily="34" charset="0"/>
                <a:ea typeface="Calibri" panose="020F0502020204030204" pitchFamily="34" charset="0"/>
              </a:rPr>
              <a:t> (Accessed: 2 May 2022). </a:t>
            </a:r>
            <a:endParaRPr lang="en-GB" sz="1200" dirty="0"/>
          </a:p>
        </p:txBody>
      </p:sp>
    </p:spTree>
    <p:extLst>
      <p:ext uri="{BB962C8B-B14F-4D97-AF65-F5344CB8AC3E}">
        <p14:creationId xmlns:p14="http://schemas.microsoft.com/office/powerpoint/2010/main" val="3732228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DC95A0-0FD6-CE18-35CA-6369C5224982}"/>
              </a:ext>
            </a:extLst>
          </p:cNvPr>
          <p:cNvSpPr txBox="1"/>
          <p:nvPr/>
        </p:nvSpPr>
        <p:spPr>
          <a:xfrm>
            <a:off x="593556" y="467869"/>
            <a:ext cx="11389895" cy="5433988"/>
          </a:xfrm>
          <a:prstGeom prst="rect">
            <a:avLst/>
          </a:prstGeom>
          <a:noFill/>
        </p:spPr>
        <p:txBody>
          <a:bodyPr wrap="square">
            <a:spAutoFit/>
          </a:bodyPr>
          <a:lstStyle/>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Arial" panose="020B0604020202020204" pitchFamily="34" charset="0"/>
              </a:rPr>
              <a:t>Nutbrown, C. and Clough, P. (2013) </a:t>
            </a:r>
            <a:r>
              <a:rPr lang="en-GB" sz="1200" i="1" dirty="0">
                <a:effectLst/>
                <a:latin typeface="Arial" panose="020B0604020202020204" pitchFamily="34" charset="0"/>
                <a:ea typeface="Calibri" panose="020F0502020204030204" pitchFamily="34" charset="0"/>
                <a:cs typeface="Arial" panose="020B0604020202020204" pitchFamily="34" charset="0"/>
              </a:rPr>
              <a:t>Inclusion in the Early Years. </a:t>
            </a:r>
            <a:r>
              <a:rPr lang="en-GB" sz="1200" dirty="0">
                <a:effectLst/>
                <a:latin typeface="Arial" panose="020B0604020202020204" pitchFamily="34" charset="0"/>
                <a:ea typeface="Calibri" panose="020F0502020204030204" pitchFamily="34" charset="0"/>
                <a:cs typeface="Arial" panose="020B0604020202020204" pitchFamily="34" charset="0"/>
              </a:rPr>
              <a:t>London: SAGE Publications Ltd. </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2000"/>
              </a:spcAft>
            </a:pPr>
            <a:r>
              <a:rPr lang="en-GB" sz="1200" dirty="0" err="1">
                <a:effectLst/>
                <a:latin typeface="Arial" panose="020B0604020202020204" pitchFamily="34" charset="0"/>
                <a:ea typeface="Calibri" panose="020F0502020204030204" pitchFamily="34" charset="0"/>
                <a:cs typeface="Times New Roman" panose="02020603050405020304" pitchFamily="18" charset="0"/>
              </a:rPr>
              <a:t>Pierpoint</a:t>
            </a:r>
            <a:r>
              <a:rPr lang="en-GB" sz="1200" dirty="0">
                <a:effectLst/>
                <a:latin typeface="Arial" panose="020B0604020202020204" pitchFamily="34" charset="0"/>
                <a:ea typeface="Calibri" panose="020F0502020204030204" pitchFamily="34" charset="0"/>
                <a:cs typeface="Times New Roman" panose="02020603050405020304" pitchFamily="18" charset="0"/>
              </a:rPr>
              <a:t>, E.,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Tworog</a:t>
            </a:r>
            <a:r>
              <a:rPr lang="en-GB" sz="1200" dirty="0">
                <a:effectLst/>
                <a:latin typeface="Arial" panose="020B0604020202020204" pitchFamily="34" charset="0"/>
                <a:ea typeface="Calibri" panose="020F0502020204030204" pitchFamily="34" charset="0"/>
                <a:cs typeface="Times New Roman" panose="02020603050405020304" pitchFamily="18" charset="0"/>
              </a:rPr>
              <a:t>-Dube, E. and Roberts, A. (2014) ‘Attention Skills and Executive Function in Children with Noonan Syndrome and their Unaffected Siblings’.  </a:t>
            </a:r>
            <a:r>
              <a:rPr lang="en-GB" sz="1200" i="1" dirty="0">
                <a:effectLst/>
                <a:latin typeface="Arial" panose="020B0604020202020204" pitchFamily="34" charset="0"/>
                <a:ea typeface="Calibri" panose="020F0502020204030204" pitchFamily="34" charset="0"/>
                <a:cs typeface="Times New Roman" panose="02020603050405020304" pitchFamily="18" charset="0"/>
              </a:rPr>
              <a:t>Developmental Medicine and Child Neurology, </a:t>
            </a:r>
            <a:r>
              <a:rPr lang="en-GB" sz="1200" dirty="0">
                <a:effectLst/>
                <a:latin typeface="Arial" panose="020B0604020202020204" pitchFamily="34" charset="0"/>
                <a:ea typeface="Calibri" panose="020F0502020204030204" pitchFamily="34" charset="0"/>
                <a:cs typeface="Times New Roman" panose="02020603050405020304" pitchFamily="18" charset="0"/>
              </a:rPr>
              <a:t>57 (4), pp. 385-392. Available at: </a:t>
            </a:r>
            <a:r>
              <a:rPr lang="en-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https://onlinelibrary.wiley.com/doi/full/10.1111/dmcn.12621</a:t>
            </a:r>
            <a:r>
              <a:rPr lang="en-GB" sz="1200" dirty="0">
                <a:effectLst/>
                <a:latin typeface="Arial" panose="020B0604020202020204" pitchFamily="34" charset="0"/>
                <a:ea typeface="Calibri" panose="020F0502020204030204" pitchFamily="34" charset="0"/>
                <a:cs typeface="Times New Roman" panose="02020603050405020304" pitchFamily="18" charset="0"/>
              </a:rPr>
              <a:t> (Accessed: 26 April 2022). </a:t>
            </a:r>
          </a:p>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Arial" panose="020B0604020202020204" pitchFamily="34" charset="0"/>
              </a:rPr>
              <a:t>Pierpont, E. </a:t>
            </a:r>
            <a:r>
              <a:rPr lang="en-GB" sz="1200" i="1" dirty="0">
                <a:effectLst/>
                <a:latin typeface="Arial" panose="020B0604020202020204" pitchFamily="34" charset="0"/>
                <a:ea typeface="Calibri" panose="020F0502020204030204" pitchFamily="34" charset="0"/>
                <a:cs typeface="Arial" panose="020B0604020202020204" pitchFamily="34" charset="0"/>
              </a:rPr>
              <a:t>et al</a:t>
            </a:r>
            <a:r>
              <a:rPr lang="en-GB" sz="1200" dirty="0">
                <a:effectLst/>
                <a:latin typeface="Arial" panose="020B0604020202020204" pitchFamily="34" charset="0"/>
                <a:ea typeface="Calibri" panose="020F0502020204030204" pitchFamily="34" charset="0"/>
                <a:cs typeface="Arial" panose="020B0604020202020204" pitchFamily="34" charset="0"/>
              </a:rPr>
              <a:t>. (2009) ‘Genotype differences in cognitive functioning in Noonan syndrome’, </a:t>
            </a:r>
            <a:r>
              <a:rPr lang="en-GB" sz="1200" i="1" dirty="0">
                <a:effectLst/>
                <a:latin typeface="Arial" panose="020B0604020202020204" pitchFamily="34" charset="0"/>
                <a:ea typeface="Calibri" panose="020F0502020204030204" pitchFamily="34" charset="0"/>
                <a:cs typeface="Arial" panose="020B0604020202020204" pitchFamily="34" charset="0"/>
              </a:rPr>
              <a:t>Genes, Brain and </a:t>
            </a:r>
            <a:r>
              <a:rPr lang="en-GB" sz="1200" i="1" dirty="0" err="1">
                <a:effectLst/>
                <a:latin typeface="Arial" panose="020B0604020202020204" pitchFamily="34" charset="0"/>
                <a:ea typeface="Calibri" panose="020F0502020204030204" pitchFamily="34" charset="0"/>
                <a:cs typeface="Arial" panose="020B0604020202020204" pitchFamily="34" charset="0"/>
              </a:rPr>
              <a:t>Behavior</a:t>
            </a:r>
            <a:r>
              <a:rPr lang="en-GB" sz="1200" dirty="0">
                <a:effectLst/>
                <a:latin typeface="Arial" panose="020B0604020202020204" pitchFamily="34" charset="0"/>
                <a:ea typeface="Calibri" panose="020F0502020204030204" pitchFamily="34" charset="0"/>
                <a:cs typeface="Arial" panose="020B0604020202020204" pitchFamily="34" charset="0"/>
              </a:rPr>
              <a:t>, 8(3), pp. 275–282.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https://web-s-ebscohost-com.ezproxy.uwtsd.ac.uk/ehost/pdfviewer/pdfviewer?vid=0&amp;sid=f24c9dae-6524-4493-9559-bbfe4079ee00%40redis</a:t>
            </a:r>
            <a:r>
              <a:rPr lang="en-GB" sz="1200" dirty="0">
                <a:effectLst/>
                <a:latin typeface="Arial" panose="020B0604020202020204" pitchFamily="34" charset="0"/>
                <a:ea typeface="Calibri" panose="020F0502020204030204" pitchFamily="34" charset="0"/>
                <a:cs typeface="Arial" panose="020B0604020202020204" pitchFamily="34" charset="0"/>
              </a:rPr>
              <a:t> (Accessed: 2 May 2022). </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2000"/>
              </a:spcAft>
            </a:pPr>
            <a:r>
              <a:rPr lang="en-GB" sz="1200" dirty="0" err="1">
                <a:effectLst/>
                <a:latin typeface="Arial" panose="020B0604020202020204" pitchFamily="34" charset="0"/>
                <a:ea typeface="Calibri" panose="020F0502020204030204" pitchFamily="34" charset="0"/>
                <a:cs typeface="Arial" panose="020B0604020202020204" pitchFamily="34" charset="0"/>
              </a:rPr>
              <a:t>Reichow</a:t>
            </a:r>
            <a:r>
              <a:rPr lang="en-GB" sz="1200" dirty="0">
                <a:effectLst/>
                <a:latin typeface="Arial" panose="020B0604020202020204" pitchFamily="34" charset="0"/>
                <a:ea typeface="Calibri" panose="020F0502020204030204" pitchFamily="34" charset="0"/>
                <a:cs typeface="Arial" panose="020B0604020202020204" pitchFamily="34" charset="0"/>
              </a:rPr>
              <a:t>, B. </a:t>
            </a:r>
            <a:r>
              <a:rPr lang="en-GB" sz="1200" i="1" dirty="0">
                <a:effectLst/>
                <a:latin typeface="Arial" panose="020B0604020202020204" pitchFamily="34" charset="0"/>
                <a:ea typeface="Calibri" panose="020F0502020204030204" pitchFamily="34" charset="0"/>
                <a:cs typeface="Arial" panose="020B0604020202020204" pitchFamily="34" charset="0"/>
              </a:rPr>
              <a:t>et al</a:t>
            </a:r>
            <a:r>
              <a:rPr lang="en-GB" sz="1200" dirty="0">
                <a:effectLst/>
                <a:latin typeface="Arial" panose="020B0604020202020204" pitchFamily="34" charset="0"/>
                <a:ea typeface="Calibri" panose="020F0502020204030204" pitchFamily="34" charset="0"/>
                <a:cs typeface="Arial" panose="020B0604020202020204" pitchFamily="34" charset="0"/>
              </a:rPr>
              <a:t>. (2016) </a:t>
            </a:r>
            <a:r>
              <a:rPr lang="en-GB" sz="1200" i="1" dirty="0">
                <a:effectLst/>
                <a:latin typeface="Arial" panose="020B0604020202020204" pitchFamily="34" charset="0"/>
                <a:ea typeface="Calibri" panose="020F0502020204030204" pitchFamily="34" charset="0"/>
                <a:cs typeface="Arial" panose="020B0604020202020204" pitchFamily="34" charset="0"/>
              </a:rPr>
              <a:t>Handbook of Early Childhood Special Education</a:t>
            </a:r>
            <a:r>
              <a:rPr lang="en-GB" sz="1200" dirty="0">
                <a:effectLst/>
                <a:latin typeface="Arial" panose="020B0604020202020204" pitchFamily="34" charset="0"/>
                <a:ea typeface="Calibri" panose="020F0502020204030204" pitchFamily="34" charset="0"/>
                <a:cs typeface="Arial" panose="020B0604020202020204" pitchFamily="34" charset="0"/>
              </a:rPr>
              <a:t>. 1st </a:t>
            </a:r>
            <a:r>
              <a:rPr lang="en-GB" sz="1200" dirty="0" err="1">
                <a:effectLst/>
                <a:latin typeface="Arial" panose="020B0604020202020204" pitchFamily="34" charset="0"/>
                <a:ea typeface="Calibri" panose="020F0502020204030204" pitchFamily="34" charset="0"/>
                <a:cs typeface="Arial" panose="020B0604020202020204" pitchFamily="34" charset="0"/>
              </a:rPr>
              <a:t>edn</a:t>
            </a:r>
            <a:r>
              <a:rPr lang="en-GB" sz="1200" dirty="0">
                <a:effectLst/>
                <a:latin typeface="Arial" panose="020B0604020202020204" pitchFamily="34" charset="0"/>
                <a:ea typeface="Calibri" panose="020F0502020204030204" pitchFamily="34" charset="0"/>
                <a:cs typeface="Arial" panose="020B0604020202020204" pitchFamily="34" charset="0"/>
              </a:rPr>
              <a:t>. Cham: Springer International Publishing.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https://ebookcentral.proquest.com/lib/trinity/reader.action?docID=4562173</a:t>
            </a:r>
            <a:r>
              <a:rPr lang="en-GB" sz="1200" dirty="0">
                <a:effectLst/>
                <a:latin typeface="Arial" panose="020B0604020202020204" pitchFamily="34" charset="0"/>
                <a:ea typeface="Calibri" panose="020F0502020204030204" pitchFamily="34" charset="0"/>
                <a:cs typeface="Arial" panose="020B0604020202020204" pitchFamily="34" charset="0"/>
              </a:rPr>
              <a:t> (Accessed: 2 May 2022). </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2000"/>
              </a:spcAft>
            </a:pPr>
            <a:r>
              <a:rPr lang="en-GB" sz="1200" dirty="0">
                <a:solidFill>
                  <a:srgbClr val="333333"/>
                </a:solidFill>
                <a:effectLst/>
                <a:latin typeface="Arial" panose="020B0604020202020204" pitchFamily="34" charset="0"/>
                <a:ea typeface="Calibri" panose="020F0502020204030204" pitchFamily="34" charset="0"/>
                <a:cs typeface="Arial" panose="020B0604020202020204" pitchFamily="34" charset="0"/>
              </a:rPr>
              <a:t>Roberts, A. and Pierpont, E. (2018) ‘Noonan Syndrome. In: Ellen B. Braaten Editor, 2018’, </a:t>
            </a:r>
            <a:r>
              <a:rPr lang="en-GB" sz="1200" i="1" dirty="0">
                <a:solidFill>
                  <a:srgbClr val="333333"/>
                </a:solidFill>
                <a:effectLst/>
                <a:latin typeface="Arial" panose="020B0604020202020204" pitchFamily="34" charset="0"/>
                <a:ea typeface="Calibri" panose="020F0502020204030204" pitchFamily="34" charset="0"/>
                <a:cs typeface="Arial" panose="020B0604020202020204" pitchFamily="34" charset="0"/>
              </a:rPr>
              <a:t>The SAGE </a:t>
            </a:r>
            <a:r>
              <a:rPr lang="en-GB" sz="1200" i="1" dirty="0" err="1">
                <a:solidFill>
                  <a:srgbClr val="333333"/>
                </a:solidFill>
                <a:effectLst/>
                <a:latin typeface="Arial" panose="020B0604020202020204" pitchFamily="34" charset="0"/>
                <a:ea typeface="Calibri" panose="020F0502020204030204" pitchFamily="34" charset="0"/>
                <a:cs typeface="Arial" panose="020B0604020202020204" pitchFamily="34" charset="0"/>
              </a:rPr>
              <a:t>Encyclopedia</a:t>
            </a:r>
            <a:r>
              <a:rPr lang="en-GB" sz="1200" i="1" dirty="0">
                <a:solidFill>
                  <a:srgbClr val="333333"/>
                </a:solidFill>
                <a:effectLst/>
                <a:latin typeface="Arial" panose="020B0604020202020204" pitchFamily="34" charset="0"/>
                <a:ea typeface="Calibri" panose="020F0502020204030204" pitchFamily="34" charset="0"/>
                <a:cs typeface="Arial" panose="020B0604020202020204" pitchFamily="34" charset="0"/>
              </a:rPr>
              <a:t> of Intellectual and Developmental Disorders</a:t>
            </a:r>
            <a:r>
              <a:rPr lang="en-GB" sz="1200" dirty="0">
                <a:solidFill>
                  <a:srgbClr val="333333"/>
                </a:solidFill>
                <a:effectLst/>
                <a:latin typeface="Arial" panose="020B0604020202020204" pitchFamily="34" charset="0"/>
                <a:ea typeface="Calibri" panose="020F0502020204030204" pitchFamily="34" charset="0"/>
                <a:cs typeface="Arial" panose="020B0604020202020204" pitchFamily="34" charset="0"/>
              </a:rPr>
              <a:t>, Thousand Oaks, CA: SAGE Publications, Inc. pp. 1143-1145.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https://sk-sagepub-com.ezproxy.uwtsd.ac.uk/Reference/the-sage-encyclopedia-of-intellectual-and-developmental-disorders/i11750.xml</a:t>
            </a:r>
            <a:r>
              <a:rPr lang="en-GB" sz="12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(Accessed: 23 April 2022).</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Roberts, A. </a:t>
            </a:r>
            <a:r>
              <a:rPr lang="en-GB" sz="12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200" dirty="0">
                <a:effectLst/>
                <a:latin typeface="Arial" panose="020B0604020202020204" pitchFamily="34" charset="0"/>
                <a:ea typeface="Calibri" panose="020F0502020204030204" pitchFamily="34" charset="0"/>
                <a:cs typeface="Times New Roman" panose="02020603050405020304" pitchFamily="18" charset="0"/>
              </a:rPr>
              <a:t> (2013) ‘Noonan syndrome’, </a:t>
            </a:r>
            <a:r>
              <a:rPr lang="en-GB" sz="1200" i="1" dirty="0">
                <a:effectLst/>
                <a:latin typeface="Arial" panose="020B0604020202020204" pitchFamily="34" charset="0"/>
                <a:ea typeface="Calibri" panose="020F0502020204030204" pitchFamily="34" charset="0"/>
                <a:cs typeface="Times New Roman" panose="02020603050405020304" pitchFamily="18" charset="0"/>
              </a:rPr>
              <a:t>The Lancet (British edition),</a:t>
            </a:r>
            <a:r>
              <a:rPr lang="en-GB" sz="1200" dirty="0">
                <a:effectLst/>
                <a:latin typeface="Arial" panose="020B0604020202020204" pitchFamily="34" charset="0"/>
                <a:ea typeface="Calibri" panose="020F0502020204030204" pitchFamily="34" charset="0"/>
                <a:cs typeface="Times New Roman" panose="02020603050405020304" pitchFamily="18" charset="0"/>
              </a:rPr>
              <a:t> 381(9863), pp. 333–342. Available at: </a:t>
            </a:r>
            <a:r>
              <a:rPr lang="en-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https://www-sciencedirect-com.ezproxy.uwtsd.ac.uk/science/article/pii/S014067361261023X</a:t>
            </a:r>
            <a:r>
              <a:rPr lang="en-GB" sz="1200" dirty="0">
                <a:effectLst/>
                <a:latin typeface="Arial" panose="020B0604020202020204" pitchFamily="34" charset="0"/>
                <a:ea typeface="Calibri" panose="020F0502020204030204" pitchFamily="34" charset="0"/>
                <a:cs typeface="Times New Roman" panose="02020603050405020304" pitchFamily="18" charset="0"/>
              </a:rPr>
              <a:t> (Accessed: 23 April 2022). </a:t>
            </a:r>
          </a:p>
        </p:txBody>
      </p:sp>
    </p:spTree>
    <p:extLst>
      <p:ext uri="{BB962C8B-B14F-4D97-AF65-F5344CB8AC3E}">
        <p14:creationId xmlns:p14="http://schemas.microsoft.com/office/powerpoint/2010/main" val="619242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818630-AA8B-0F0F-3859-F98F83AFBF53}"/>
              </a:ext>
            </a:extLst>
          </p:cNvPr>
          <p:cNvSpPr txBox="1"/>
          <p:nvPr/>
        </p:nvSpPr>
        <p:spPr>
          <a:xfrm>
            <a:off x="481263" y="272847"/>
            <a:ext cx="11229473" cy="5844357"/>
          </a:xfrm>
          <a:prstGeom prst="rect">
            <a:avLst/>
          </a:prstGeom>
          <a:noFill/>
        </p:spPr>
        <p:txBody>
          <a:bodyPr wrap="square">
            <a:spAutoFit/>
          </a:bodyPr>
          <a:lstStyle/>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Shaw, A.C. </a:t>
            </a:r>
            <a:r>
              <a:rPr lang="en-GB" sz="12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200" dirty="0">
                <a:effectLst/>
                <a:latin typeface="Arial" panose="020B0604020202020204" pitchFamily="34" charset="0"/>
                <a:ea typeface="Calibri" panose="020F0502020204030204" pitchFamily="34" charset="0"/>
                <a:cs typeface="Times New Roman" panose="02020603050405020304" pitchFamily="18" charset="0"/>
              </a:rPr>
              <a:t> (2007) ‘The natural history of Noonan syndrome: a long-term follow-up study’, </a:t>
            </a:r>
            <a:r>
              <a:rPr lang="en-GB" sz="1200" i="1" dirty="0">
                <a:effectLst/>
                <a:latin typeface="Arial" panose="020B0604020202020204" pitchFamily="34" charset="0"/>
                <a:ea typeface="Calibri" panose="020F0502020204030204" pitchFamily="34" charset="0"/>
                <a:cs typeface="Times New Roman" panose="02020603050405020304" pitchFamily="18" charset="0"/>
              </a:rPr>
              <a:t>Archives of disease in childhood</a:t>
            </a:r>
            <a:r>
              <a:rPr lang="en-GB" sz="1200" dirty="0">
                <a:effectLst/>
                <a:latin typeface="Arial" panose="020B0604020202020204" pitchFamily="34" charset="0"/>
                <a:ea typeface="Calibri" panose="020F0502020204030204" pitchFamily="34" charset="0"/>
                <a:cs typeface="Times New Roman" panose="02020603050405020304" pitchFamily="18" charset="0"/>
              </a:rPr>
              <a:t>, 92(2), pp. 128–132. Available at: </a:t>
            </a:r>
            <a:r>
              <a:rPr lang="en-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https://www-proquest-com.ezproxy.uwtsd.ac.uk/docview/1828278480?pq-origsite=primo&amp;accountid=130472</a:t>
            </a:r>
            <a:r>
              <a:rPr lang="en-GB" sz="1200" dirty="0">
                <a:effectLst/>
                <a:latin typeface="Arial" panose="020B0604020202020204" pitchFamily="34" charset="0"/>
                <a:ea typeface="Calibri" panose="020F0502020204030204" pitchFamily="34" charset="0"/>
                <a:cs typeface="Times New Roman" panose="02020603050405020304" pitchFamily="18" charset="0"/>
              </a:rPr>
              <a:t>  (Accessed: 23 April 2022). </a:t>
            </a:r>
          </a:p>
          <a:p>
            <a:pPr algn="just">
              <a:lnSpc>
                <a:spcPct val="150000"/>
              </a:lnSpc>
              <a:spcBef>
                <a:spcPts val="1200"/>
              </a:spcBef>
              <a:spcAft>
                <a:spcPts val="2000"/>
              </a:spcAft>
            </a:pPr>
            <a:r>
              <a:rPr lang="en-GB" sz="1200" dirty="0" err="1">
                <a:effectLst/>
                <a:latin typeface="Arial" panose="020B0604020202020204" pitchFamily="34" charset="0"/>
                <a:ea typeface="Calibri" panose="020F0502020204030204" pitchFamily="34" charset="0"/>
                <a:cs typeface="Times New Roman" panose="02020603050405020304" pitchFamily="18" charset="0"/>
              </a:rPr>
              <a:t>Tafazoli</a:t>
            </a:r>
            <a:r>
              <a:rPr lang="en-GB" sz="1200" dirty="0">
                <a:effectLst/>
                <a:latin typeface="Arial" panose="020B0604020202020204" pitchFamily="34" charset="0"/>
                <a:ea typeface="Calibri" panose="020F0502020204030204" pitchFamily="34" charset="0"/>
                <a:cs typeface="Times New Roman" panose="02020603050405020304" pitchFamily="18" charset="0"/>
              </a:rPr>
              <a:t>, A. </a:t>
            </a:r>
            <a:r>
              <a:rPr lang="en-GB" sz="12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200" dirty="0">
                <a:effectLst/>
                <a:latin typeface="Arial" panose="020B0604020202020204" pitchFamily="34" charset="0"/>
                <a:ea typeface="Calibri" panose="020F0502020204030204" pitchFamily="34" charset="0"/>
                <a:cs typeface="Times New Roman" panose="02020603050405020304" pitchFamily="18" charset="0"/>
              </a:rPr>
              <a:t>. (2017) ‘Noonan syndrome - a new survey’, </a:t>
            </a:r>
            <a:r>
              <a:rPr lang="en-GB" sz="1200" i="1" dirty="0">
                <a:effectLst/>
                <a:latin typeface="Arial" panose="020B0604020202020204" pitchFamily="34" charset="0"/>
                <a:ea typeface="Calibri" panose="020F0502020204030204" pitchFamily="34" charset="0"/>
                <a:cs typeface="Times New Roman" panose="02020603050405020304" pitchFamily="18" charset="0"/>
              </a:rPr>
              <a:t>Archives of Medical Science</a:t>
            </a:r>
            <a:r>
              <a:rPr lang="en-GB" sz="1200" dirty="0">
                <a:effectLst/>
                <a:latin typeface="Arial" panose="020B0604020202020204" pitchFamily="34" charset="0"/>
                <a:ea typeface="Calibri" panose="020F0502020204030204" pitchFamily="34" charset="0"/>
                <a:cs typeface="Times New Roman" panose="02020603050405020304" pitchFamily="18" charset="0"/>
              </a:rPr>
              <a:t>, 13(1), pp. 215–220. Available at: </a:t>
            </a:r>
            <a:r>
              <a:rPr lang="en-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https://www.proquest.com/docview/1857746272/fulltextPDF/25935C6FC57E462FPQ/1?accountid=130472</a:t>
            </a:r>
            <a:r>
              <a:rPr lang="en-GB" sz="1200" dirty="0">
                <a:effectLst/>
                <a:latin typeface="Arial" panose="020B0604020202020204" pitchFamily="34" charset="0"/>
                <a:ea typeface="Calibri" panose="020F0502020204030204" pitchFamily="34" charset="0"/>
                <a:cs typeface="Times New Roman" panose="02020603050405020304" pitchFamily="18" charset="0"/>
              </a:rPr>
              <a:t> (Accessed: 23 April 2022).  </a:t>
            </a:r>
          </a:p>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 Travelling Awareness Bears (</a:t>
            </a:r>
            <a:r>
              <a:rPr lang="en-GB" sz="1200" dirty="0">
                <a:latin typeface="Arial" panose="020B0604020202020204" pitchFamily="34" charset="0"/>
                <a:ea typeface="Calibri" panose="020F0502020204030204" pitchFamily="34" charset="0"/>
                <a:cs typeface="Times New Roman" panose="02020603050405020304" pitchFamily="18" charset="0"/>
              </a:rPr>
              <a:t>2013</a:t>
            </a:r>
            <a:r>
              <a:rPr lang="en-GB" sz="1200" dirty="0">
                <a:effectLst/>
                <a:latin typeface="Arial" panose="020B0604020202020204" pitchFamily="34" charset="0"/>
                <a:ea typeface="Calibri" panose="020F0502020204030204" pitchFamily="34" charset="0"/>
                <a:cs typeface="Times New Roman" panose="02020603050405020304" pitchFamily="18" charset="0"/>
              </a:rPr>
              <a:t>) </a:t>
            </a:r>
            <a:r>
              <a:rPr lang="en-GB" sz="1200" i="1" dirty="0">
                <a:effectLst/>
                <a:latin typeface="Arial" panose="020B0604020202020204" pitchFamily="34" charset="0"/>
                <a:ea typeface="Calibri" panose="020F0502020204030204" pitchFamily="34" charset="0"/>
                <a:cs typeface="Times New Roman" panose="02020603050405020304" pitchFamily="18" charset="0"/>
              </a:rPr>
              <a:t>Noonan Syndrome Awareness</a:t>
            </a:r>
            <a:r>
              <a:rPr lang="en-GB" sz="12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https://www.youtube.com/watch?v=Ctp6Msz3Kgc</a:t>
            </a:r>
            <a:r>
              <a:rPr lang="en-GB" sz="1200" dirty="0">
                <a:effectLst/>
                <a:latin typeface="Arial" panose="020B0604020202020204" pitchFamily="34" charset="0"/>
                <a:ea typeface="Calibri" panose="020F0502020204030204" pitchFamily="34" charset="0"/>
                <a:cs typeface="Times New Roman" panose="02020603050405020304" pitchFamily="18" charset="0"/>
              </a:rPr>
              <a:t> (Accessed: 26 April 2022). </a:t>
            </a:r>
          </a:p>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Together Community (2021) </a:t>
            </a:r>
            <a:r>
              <a:rPr lang="en-GB" sz="1200" i="1" dirty="0">
                <a:effectLst/>
                <a:latin typeface="Arial" panose="020B0604020202020204" pitchFamily="34" charset="0"/>
                <a:ea typeface="Calibri" panose="020F0502020204030204" pitchFamily="34" charset="0"/>
                <a:cs typeface="Times New Roman" panose="02020603050405020304" pitchFamily="18" charset="0"/>
              </a:rPr>
              <a:t>Home learning help – fine motor skills. </a:t>
            </a:r>
            <a:r>
              <a:rPr lang="en-GB" sz="12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https://www.youtube.com/watch?v=tcbaC1-2ZdE</a:t>
            </a:r>
            <a:r>
              <a:rPr lang="en-GB" sz="1200" dirty="0">
                <a:effectLst/>
                <a:latin typeface="Arial" panose="020B0604020202020204" pitchFamily="34" charset="0"/>
                <a:ea typeface="Calibri" panose="020F0502020204030204" pitchFamily="34" charset="0"/>
                <a:cs typeface="Times New Roman" panose="02020603050405020304" pitchFamily="18" charset="0"/>
              </a:rPr>
              <a:t> (Accessed: 2 May 2022). </a:t>
            </a:r>
          </a:p>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Together Community (2021a) </a:t>
            </a:r>
            <a:r>
              <a:rPr lang="en-GB" sz="1200" i="1" dirty="0">
                <a:effectLst/>
                <a:latin typeface="Arial" panose="020B0604020202020204" pitchFamily="34" charset="0"/>
                <a:ea typeface="Calibri" panose="020F0502020204030204" pitchFamily="34" charset="0"/>
                <a:cs typeface="Times New Roman" panose="02020603050405020304" pitchFamily="18" charset="0"/>
              </a:rPr>
              <a:t>Home learning help – how play dough helps with handwriting.</a:t>
            </a:r>
            <a:r>
              <a:rPr lang="en-GB" sz="12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https://www.youtube.com/watch?v=LacsPNKN3rc</a:t>
            </a:r>
            <a:r>
              <a:rPr lang="en-GB" sz="1200" dirty="0">
                <a:effectLst/>
                <a:latin typeface="Arial" panose="020B0604020202020204" pitchFamily="34" charset="0"/>
                <a:ea typeface="Calibri" panose="020F0502020204030204" pitchFamily="34" charset="0"/>
                <a:cs typeface="Times New Roman" panose="02020603050405020304" pitchFamily="18" charset="0"/>
              </a:rPr>
              <a:t> (Accessed: 2 May 2022). </a:t>
            </a:r>
          </a:p>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Turner, A.M. (2014) ‘Noonan syndrome’, </a:t>
            </a:r>
            <a:r>
              <a:rPr lang="en-GB" sz="1200" i="1" dirty="0">
                <a:effectLst/>
                <a:latin typeface="Arial" panose="020B0604020202020204" pitchFamily="34" charset="0"/>
                <a:ea typeface="Calibri" panose="020F0502020204030204" pitchFamily="34" charset="0"/>
                <a:cs typeface="Times New Roman" panose="02020603050405020304" pitchFamily="18" charset="0"/>
              </a:rPr>
              <a:t>Journal of Paediatrics and Child </a:t>
            </a:r>
            <a:r>
              <a:rPr lang="en-GB" sz="1200" i="1" dirty="0">
                <a:latin typeface="Arial" panose="020B0604020202020204" pitchFamily="34" charset="0"/>
                <a:ea typeface="Calibri" panose="020F0502020204030204" pitchFamily="34" charset="0"/>
                <a:cs typeface="Times New Roman" panose="02020603050405020304" pitchFamily="18" charset="0"/>
              </a:rPr>
              <a:t>H</a:t>
            </a:r>
            <a:r>
              <a:rPr lang="en-GB" sz="1200" i="1" dirty="0">
                <a:effectLst/>
                <a:latin typeface="Arial" panose="020B0604020202020204" pitchFamily="34" charset="0"/>
                <a:ea typeface="Calibri" panose="020F0502020204030204" pitchFamily="34" charset="0"/>
                <a:cs typeface="Times New Roman" panose="02020603050405020304" pitchFamily="18" charset="0"/>
              </a:rPr>
              <a:t>ealth</a:t>
            </a:r>
            <a:r>
              <a:rPr lang="en-GB" sz="1200" dirty="0">
                <a:effectLst/>
                <a:latin typeface="Arial" panose="020B0604020202020204" pitchFamily="34" charset="0"/>
                <a:ea typeface="Calibri" panose="020F0502020204030204" pitchFamily="34" charset="0"/>
                <a:cs typeface="Times New Roman" panose="02020603050405020304" pitchFamily="18" charset="0"/>
              </a:rPr>
              <a:t>, 50(10), pp. E14–E20. Available at: </a:t>
            </a:r>
            <a:r>
              <a:rPr lang="en-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https://onlinelibrary-wiley-com.ezproxy.uwtsd.ac.uk/doi/full/10.1111/j.1440-1754.2010.01970.x</a:t>
            </a:r>
            <a:r>
              <a:rPr lang="en-GB" sz="1200" dirty="0">
                <a:effectLst/>
                <a:latin typeface="Arial" panose="020B0604020202020204" pitchFamily="34" charset="0"/>
                <a:ea typeface="Calibri" panose="020F0502020204030204" pitchFamily="34" charset="0"/>
                <a:cs typeface="Times New Roman" panose="02020603050405020304" pitchFamily="18" charset="0"/>
              </a:rPr>
              <a:t> (Accessed: 23 April 2022). </a:t>
            </a:r>
          </a:p>
          <a:p>
            <a:pPr algn="just">
              <a:lnSpc>
                <a:spcPct val="150000"/>
              </a:lnSpc>
              <a:spcBef>
                <a:spcPts val="1200"/>
              </a:spcBef>
              <a:spcAft>
                <a:spcPts val="20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Welsh Government (2021) </a:t>
            </a:r>
            <a:r>
              <a:rPr lang="en-GB" sz="1200" i="1" dirty="0">
                <a:effectLst/>
                <a:latin typeface="Arial" panose="020B0604020202020204" pitchFamily="34" charset="0"/>
                <a:ea typeface="Calibri" panose="020F0502020204030204" pitchFamily="34" charset="0"/>
                <a:cs typeface="Times New Roman" panose="02020603050405020304" pitchFamily="18" charset="0"/>
              </a:rPr>
              <a:t>The Additional Learning Needs Code for Wales 2021. </a:t>
            </a:r>
            <a:r>
              <a:rPr lang="en-GB" sz="12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https://gov.wales/sites/default/files/publications/2021-03/210326-the-additional-learning-needs-code-for-wales-2021.pdf</a:t>
            </a:r>
            <a:r>
              <a:rPr lang="en-GB" sz="1200" dirty="0">
                <a:effectLst/>
                <a:latin typeface="Arial" panose="020B0604020202020204" pitchFamily="34" charset="0"/>
                <a:ea typeface="Calibri" panose="020F0502020204030204" pitchFamily="34" charset="0"/>
                <a:cs typeface="Times New Roman" panose="02020603050405020304" pitchFamily="18" charset="0"/>
              </a:rPr>
              <a:t> (Accessed: 22 April 2022). </a:t>
            </a:r>
          </a:p>
        </p:txBody>
      </p:sp>
    </p:spTree>
    <p:extLst>
      <p:ext uri="{BB962C8B-B14F-4D97-AF65-F5344CB8AC3E}">
        <p14:creationId xmlns:p14="http://schemas.microsoft.com/office/powerpoint/2010/main" val="3038574210"/>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Angle lines</Template>
  <TotalTime>12871</TotalTime>
  <Words>2730</Words>
  <Application>Microsoft Office PowerPoint</Application>
  <PresentationFormat>Widescreen</PresentationFormat>
  <Paragraphs>48</Paragraphs>
  <Slides>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Arial</vt:lpstr>
      <vt:lpstr>Calibri</vt:lpstr>
      <vt:lpstr>Cambria Math</vt:lpstr>
      <vt:lpstr>Times New Roman</vt:lpstr>
      <vt:lpstr>Univers Condensed Light</vt:lpstr>
      <vt:lpstr>Walbaum Display Light</vt:lpstr>
      <vt:lpstr>AngleLinesVTI</vt:lpstr>
      <vt:lpstr>ECEY6006  2008449  1105 words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ECEY6006  2008449 word count </dc:title>
  <dc:creator>liz bergelin</dc:creator>
  <cp:lastModifiedBy>liz bergelin</cp:lastModifiedBy>
  <cp:revision>1</cp:revision>
  <cp:lastPrinted>2022-05-07T22:06:20Z</cp:lastPrinted>
  <dcterms:created xsi:type="dcterms:W3CDTF">2022-04-23T13:51:20Z</dcterms:created>
  <dcterms:modified xsi:type="dcterms:W3CDTF">2022-05-12T19:29:24Z</dcterms:modified>
</cp:coreProperties>
</file>