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08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5" d="100"/>
          <a:sy n="65" d="100"/>
        </p:scale>
        <p:origin x="70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1B2733"/>
                </a:solidFill>
                <a:latin typeface="Arial"/>
              </a:defRPr>
            </a:pPr>
            <a:r>
              <a:rPr lang="en-US" sz="1200" b="0" i="0" u="none" strike="noStrike">
                <a:solidFill>
                  <a:srgbClr val="1B2733"/>
                </a:solidFill>
                <a:latin typeface="Arial"/>
              </a:rPr>
              <a:t>Willingness to Recommend NHS as an Employer (%)</a:t>
            </a:r>
          </a:p>
        </c:rich>
      </c:tx>
      <c:layout/>
      <c:overlay val="0"/>
    </c:title>
    <c:autoTitleDeleted val="0"/>
    <c:plotArea>
      <c:layout/>
      <c:barChart>
        <c:barDir val="col"/>
        <c:grouping val="clustered"/>
        <c:varyColors val="0"/>
        <c:ser>
          <c:idx val="0"/>
          <c:order val="0"/>
          <c:tx>
            <c:strRef>
              <c:f>Sheet1!$B$1</c:f>
              <c:strCache>
                <c:ptCount val="1"/>
                <c:pt idx="0">
                  <c:v>2024</c:v>
                </c:pt>
              </c:strCache>
            </c:strRef>
          </c:tx>
          <c:spPr>
            <a:solidFill>
              <a:srgbClr val="41B6E6"/>
            </a:solidFill>
            <a:effectLst/>
          </c:spPr>
          <c:invertIfNegative val="0"/>
          <c:dLbls>
            <c:numFmt formatCode="#,##0" sourceLinked="0"/>
            <c:spPr>
              <a:noFill/>
              <a:ln>
                <a:noFill/>
              </a:ln>
              <a:effectLst/>
            </c:spPr>
            <c:txPr>
              <a:bodyPr/>
              <a:lstStyle/>
              <a:p>
                <a:pPr>
                  <a:defRPr sz="1100" b="0" i="0" u="none" strike="noStrike">
                    <a:solidFill>
                      <a:srgbClr val="1B27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Sheet1!$A$2:$A$2</c:f>
              <c:strCache>
                <c:ptCount val="1"/>
                <c:pt idx="0">
                  <c:v>Would Recommend NHS as Employer</c:v>
                </c:pt>
              </c:strCache>
            </c:strRef>
          </c:cat>
          <c:val>
            <c:numRef>
              <c:f>Sheet1!$B$2:$B$2</c:f>
              <c:numCache>
                <c:formatCode>General</c:formatCode>
                <c:ptCount val="1"/>
                <c:pt idx="0">
                  <c:v>60.79</c:v>
                </c:pt>
              </c:numCache>
            </c:numRef>
          </c:val>
          <c:extLst>
            <c:ext xmlns:c16="http://schemas.microsoft.com/office/drawing/2014/chart" uri="{C3380CC4-5D6E-409C-BE32-E72D297353CC}">
              <c16:uniqueId val="{00000000-A82B-4E93-B72A-ABC6277CC89A}"/>
            </c:ext>
          </c:extLst>
        </c:ser>
        <c:ser>
          <c:idx val="1"/>
          <c:order val="1"/>
          <c:tx>
            <c:strRef>
              <c:f>Sheet1!$C$1</c:f>
              <c:strCache>
                <c:ptCount val="1"/>
                <c:pt idx="0">
                  <c:v>2025</c:v>
                </c:pt>
              </c:strCache>
            </c:strRef>
          </c:tx>
          <c:spPr>
            <a:solidFill>
              <a:srgbClr val="AE2573"/>
            </a:solidFill>
            <a:effectLst/>
          </c:spPr>
          <c:invertIfNegative val="0"/>
          <c:dLbls>
            <c:numFmt formatCode="#,##0" sourceLinked="0"/>
            <c:spPr>
              <a:noFill/>
              <a:ln>
                <a:noFill/>
              </a:ln>
              <a:effectLst/>
            </c:spPr>
            <c:txPr>
              <a:bodyPr/>
              <a:lstStyle/>
              <a:p>
                <a:pPr>
                  <a:defRPr sz="1100" b="0" i="0" u="none" strike="noStrike">
                    <a:solidFill>
                      <a:srgbClr val="1B27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Sheet1!$A$2:$A$2</c:f>
              <c:strCache>
                <c:ptCount val="1"/>
                <c:pt idx="0">
                  <c:v>Would Recommend NHS as Employer</c:v>
                </c:pt>
              </c:strCache>
            </c:strRef>
          </c:cat>
          <c:val>
            <c:numRef>
              <c:f>Sheet1!$C$2:$C$2</c:f>
              <c:numCache>
                <c:formatCode>General</c:formatCode>
                <c:ptCount val="1"/>
                <c:pt idx="0">
                  <c:v>58.05</c:v>
                </c:pt>
              </c:numCache>
            </c:numRef>
          </c:val>
          <c:extLst>
            <c:ext xmlns:c16="http://schemas.microsoft.com/office/drawing/2014/chart" uri="{C3380CC4-5D6E-409C-BE32-E72D297353CC}">
              <c16:uniqueId val="{00000001-A82B-4E93-B72A-ABC6277CC89A}"/>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B6B77"/>
                </a:solidFill>
                <a:latin typeface="Arial"/>
              </a:defRPr>
            </a:pPr>
            <a:endParaRPr lang="en-US"/>
          </a:p>
        </c:txPr>
        <c:crossAx val="2094734552"/>
        <c:crosses val="autoZero"/>
        <c:auto val="1"/>
        <c:lblAlgn val="ctr"/>
        <c:lblOffset val="100"/>
        <c:noMultiLvlLbl val="1"/>
      </c:catAx>
      <c:valAx>
        <c:axId val="2094734552"/>
        <c:scaling>
          <c:orientation val="minMax"/>
          <c:max val="70"/>
          <c:min val="0"/>
        </c:scaling>
        <c:delete val="0"/>
        <c:axPos val="l"/>
        <c:majorGridlines>
          <c:spPr>
            <a:ln w="12700" cap="flat">
              <a:solidFill>
                <a:srgbClr val="E3EA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B6B77"/>
                </a:solidFill>
                <a:latin typeface="Arial"/>
              </a:defRPr>
            </a:pPr>
            <a:endParaRPr lang="en-US"/>
          </a:p>
        </c:txPr>
        <c:crossAx val="2094734554"/>
        <c:crosses val="autoZero"/>
        <c:crossBetween val="between"/>
      </c:valAx>
      <c:spPr>
        <a:noFill/>
        <a:ln>
          <a:noFill/>
        </a:ln>
        <a:effectLst/>
      </c:spPr>
    </c:plotArea>
    <c:legend>
      <c:legendPos val="b"/>
      <c:layout/>
      <c:overlay val="0"/>
      <c:txPr>
        <a:bodyPr/>
        <a:lstStyle/>
        <a:p>
          <a:pPr>
            <a:defRPr sz="1000">
              <a:solidFill>
                <a:srgbClr val="5B6B77"/>
              </a:solidFil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9415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33827022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2918536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8961120" y="-1645920"/>
            <a:ext cx="5029200" cy="5029200"/>
          </a:xfrm>
          <a:prstGeom prst="ellipse">
            <a:avLst/>
          </a:prstGeom>
          <a:solidFill>
            <a:srgbClr val="005EB8">
              <a:alpha val="45000"/>
            </a:srgbClr>
          </a:solidFill>
          <a:ln/>
        </p:spPr>
      </p:sp>
      <p:sp>
        <p:nvSpPr>
          <p:cNvPr id="3" name="Shape 1"/>
          <p:cNvSpPr/>
          <p:nvPr/>
        </p:nvSpPr>
        <p:spPr>
          <a:xfrm>
            <a:off x="10515600" y="4206240"/>
            <a:ext cx="3840480" cy="3840480"/>
          </a:xfrm>
          <a:prstGeom prst="ellipse">
            <a:avLst/>
          </a:prstGeom>
          <a:solidFill>
            <a:srgbClr val="41B6E6">
              <a:alpha val="35000"/>
            </a:srgbClr>
          </a:solidFill>
          <a:ln/>
        </p:spPr>
      </p:sp>
      <p:sp>
        <p:nvSpPr>
          <p:cNvPr id="4" name="Text 2"/>
          <p:cNvSpPr/>
          <p:nvPr/>
        </p:nvSpPr>
        <p:spPr>
          <a:xfrm>
            <a:off x="731520" y="1051560"/>
            <a:ext cx="8229600" cy="365760"/>
          </a:xfrm>
          <a:prstGeom prst="rect">
            <a:avLst/>
          </a:prstGeom>
          <a:noFill/>
          <a:ln/>
        </p:spPr>
        <p:txBody>
          <a:bodyPr wrap="square" rtlCol="0" anchor="ctr"/>
          <a:lstStyle/>
          <a:p>
            <a:pPr marL="0" indent="0">
              <a:buNone/>
            </a:pPr>
            <a:r>
              <a:rPr lang="en-US" sz="1400" b="1" kern="0" spc="200" dirty="0">
                <a:solidFill>
                  <a:srgbClr val="41B6E6"/>
                </a:solidFill>
                <a:latin typeface="Calibri" pitchFamily="34" charset="0"/>
                <a:ea typeface="Calibri" pitchFamily="34" charset="-122"/>
                <a:cs typeface="Calibri" pitchFamily="34" charset="-120"/>
              </a:rPr>
              <a:t>HUMAN CAPITAL MANAGEMENT — GROUP PRESENTATION</a:t>
            </a:r>
            <a:endParaRPr lang="en-US" sz="1400" dirty="0"/>
          </a:p>
        </p:txBody>
      </p:sp>
      <p:sp>
        <p:nvSpPr>
          <p:cNvPr id="5" name="Text 3"/>
          <p:cNvSpPr/>
          <p:nvPr/>
        </p:nvSpPr>
        <p:spPr>
          <a:xfrm>
            <a:off x="731520" y="1508760"/>
            <a:ext cx="10241280" cy="137160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Employee Relations at NHS England</a:t>
            </a:r>
            <a:endParaRPr lang="en-US" sz="4400" dirty="0"/>
          </a:p>
        </p:txBody>
      </p:sp>
      <p:sp>
        <p:nvSpPr>
          <p:cNvPr id="6" name="Text 4"/>
          <p:cNvSpPr/>
          <p:nvPr/>
        </p:nvSpPr>
        <p:spPr>
          <a:xfrm>
            <a:off x="731520" y="2788920"/>
            <a:ext cx="10241280" cy="731520"/>
          </a:xfrm>
          <a:prstGeom prst="rect">
            <a:avLst/>
          </a:prstGeom>
          <a:noFill/>
          <a:ln/>
        </p:spPr>
        <p:txBody>
          <a:bodyPr wrap="square" rtlCol="0" anchor="ctr"/>
          <a:lstStyle/>
          <a:p>
            <a:pPr marL="0" indent="0">
              <a:buNone/>
            </a:pPr>
            <a:r>
              <a:rPr lang="en-US" sz="2000" i="1" dirty="0">
                <a:solidFill>
                  <a:srgbClr val="F4F8FB"/>
                </a:solidFill>
                <a:latin typeface="Calibri" pitchFamily="34" charset="0"/>
                <a:ea typeface="Calibri" pitchFamily="34" charset="-122"/>
                <a:cs typeface="Calibri" pitchFamily="34" charset="-120"/>
              </a:rPr>
              <a:t>Current Practice, Opportunities, Challenges and the Future of Work</a:t>
            </a:r>
            <a:endParaRPr lang="en-US" sz="2000" dirty="0"/>
          </a:p>
        </p:txBody>
      </p:sp>
      <p:sp>
        <p:nvSpPr>
          <p:cNvPr id="7" name="Shape 5"/>
          <p:cNvSpPr/>
          <p:nvPr/>
        </p:nvSpPr>
        <p:spPr>
          <a:xfrm>
            <a:off x="777240" y="3611880"/>
            <a:ext cx="2926080" cy="0"/>
          </a:xfrm>
          <a:prstGeom prst="line">
            <a:avLst/>
          </a:prstGeom>
          <a:noFill/>
          <a:ln w="25400">
            <a:solidFill>
              <a:srgbClr val="41B6E6"/>
            </a:solidFill>
            <a:prstDash val="solid"/>
          </a:ln>
        </p:spPr>
      </p:sp>
      <p:sp>
        <p:nvSpPr>
          <p:cNvPr id="8" name="Text 6"/>
          <p:cNvSpPr/>
          <p:nvPr/>
        </p:nvSpPr>
        <p:spPr>
          <a:xfrm>
            <a:off x="777240" y="3886200"/>
            <a:ext cx="8229600" cy="1280160"/>
          </a:xfrm>
          <a:prstGeom prst="rect">
            <a:avLst/>
          </a:prstGeom>
          <a:noFill/>
          <a:ln/>
        </p:spPr>
        <p:txBody>
          <a:bodyPr wrap="square" rtlCol="0" anchor="ctr"/>
          <a:lstStyle/>
          <a:p>
            <a:pPr>
              <a:lnSpc>
                <a:spcPct val="130000"/>
              </a:lnSpc>
            </a:pPr>
            <a:endParaRPr lang="en-US" sz="1400" dirty="0" smtClean="0">
              <a:solidFill>
                <a:srgbClr val="FFFFFF"/>
              </a:solidFill>
              <a:latin typeface="Calibri" pitchFamily="34" charset="0"/>
              <a:ea typeface="Calibri" pitchFamily="34" charset="-122"/>
              <a:cs typeface="Calibri" pitchFamily="34" charset="-120"/>
            </a:endParaRPr>
          </a:p>
          <a:p>
            <a:pPr>
              <a:lnSpc>
                <a:spcPct val="130000"/>
              </a:lnSpc>
            </a:pPr>
            <a:endParaRPr lang="en-US" sz="1400" dirty="0" smtClean="0">
              <a:solidFill>
                <a:srgbClr val="FFFFFF"/>
              </a:solidFill>
              <a:latin typeface="Calibri" pitchFamily="34" charset="0"/>
              <a:ea typeface="Calibri" pitchFamily="34" charset="-122"/>
              <a:cs typeface="Calibri" pitchFamily="34" charset="-120"/>
            </a:endParaRPr>
          </a:p>
          <a:p>
            <a:pPr>
              <a:lnSpc>
                <a:spcPct val="130000"/>
              </a:lnSpc>
            </a:pPr>
            <a:r>
              <a:rPr lang="en-US" sz="1400" dirty="0" smtClean="0">
                <a:solidFill>
                  <a:srgbClr val="FFFFFF"/>
                </a:solidFill>
                <a:latin typeface="Calibri" pitchFamily="34" charset="0"/>
                <a:ea typeface="Calibri" pitchFamily="34" charset="-122"/>
                <a:cs typeface="Calibri" pitchFamily="34" charset="-120"/>
              </a:rPr>
              <a:t>Group </a:t>
            </a:r>
            <a:r>
              <a:rPr lang="en-US" sz="1400" dirty="0">
                <a:solidFill>
                  <a:srgbClr val="FFFFFF"/>
                </a:solidFill>
                <a:latin typeface="Calibri" pitchFamily="34" charset="0"/>
                <a:ea typeface="Calibri" pitchFamily="34" charset="-122"/>
                <a:cs typeface="Calibri" pitchFamily="34" charset="-120"/>
              </a:rPr>
              <a:t>A  –  </a:t>
            </a:r>
            <a:r>
              <a:rPr lang="en-US" sz="1400" dirty="0" err="1">
                <a:solidFill>
                  <a:srgbClr val="FFFFFF"/>
                </a:solidFill>
                <a:latin typeface="Calibri" pitchFamily="34" charset="0"/>
                <a:ea typeface="Calibri" pitchFamily="34" charset="-122"/>
                <a:cs typeface="Calibri" pitchFamily="34" charset="-120"/>
              </a:rPr>
              <a:t>Chahil</a:t>
            </a: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Italiya</a:t>
            </a:r>
            <a:r>
              <a:rPr lang="en-US" sz="1400" dirty="0">
                <a:solidFill>
                  <a:srgbClr val="FFFFFF"/>
                </a:solidFill>
                <a:latin typeface="Calibri" pitchFamily="34" charset="0"/>
                <a:ea typeface="Calibri" pitchFamily="34" charset="-122"/>
                <a:cs typeface="Calibri" pitchFamily="34" charset="-120"/>
              </a:rPr>
              <a:t> (2535771)</a:t>
            </a:r>
          </a:p>
          <a:p>
            <a:pPr>
              <a:lnSpc>
                <a:spcPct val="130000"/>
              </a:lnSpc>
            </a:pP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Sainil</a:t>
            </a:r>
            <a:r>
              <a:rPr lang="en-US" sz="1400" dirty="0">
                <a:solidFill>
                  <a:srgbClr val="FFFFFF"/>
                </a:solidFill>
                <a:latin typeface="Calibri" pitchFamily="34" charset="0"/>
                <a:ea typeface="Calibri" pitchFamily="34" charset="-122"/>
                <a:cs typeface="Calibri" pitchFamily="34" charset="-120"/>
              </a:rPr>
              <a:t>  Parekh (2532294)</a:t>
            </a:r>
            <a:br>
              <a:rPr lang="en-US" sz="1400" dirty="0">
                <a:solidFill>
                  <a:srgbClr val="FFFFFF"/>
                </a:solidFill>
                <a:latin typeface="Calibri" pitchFamily="34" charset="0"/>
                <a:ea typeface="Calibri" pitchFamily="34" charset="-122"/>
                <a:cs typeface="Calibri" pitchFamily="34" charset="-120"/>
              </a:rPr>
            </a:b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Saniyaben</a:t>
            </a: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Vahora</a:t>
            </a:r>
            <a:r>
              <a:rPr lang="en-US" sz="1400" dirty="0">
                <a:solidFill>
                  <a:srgbClr val="FFFFFF"/>
                </a:solidFill>
                <a:latin typeface="Calibri" pitchFamily="34" charset="0"/>
                <a:ea typeface="Calibri" pitchFamily="34" charset="-122"/>
                <a:cs typeface="Calibri" pitchFamily="34" charset="-120"/>
              </a:rPr>
              <a:t> (2541192)</a:t>
            </a:r>
          </a:p>
          <a:p>
            <a:pPr>
              <a:lnSpc>
                <a:spcPct val="130000"/>
              </a:lnSpc>
            </a:pP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Ritika</a:t>
            </a: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Rastogi</a:t>
            </a:r>
            <a:r>
              <a:rPr lang="en-US" sz="1400" dirty="0">
                <a:solidFill>
                  <a:srgbClr val="FFFFFF"/>
                </a:solidFill>
                <a:latin typeface="Calibri" pitchFamily="34" charset="0"/>
                <a:ea typeface="Calibri" pitchFamily="34" charset="-122"/>
                <a:cs typeface="Calibri" pitchFamily="34" charset="-120"/>
              </a:rPr>
              <a:t> (2536680</a:t>
            </a:r>
            <a:r>
              <a:rPr lang="en-US" sz="1400" dirty="0" smtClean="0">
                <a:solidFill>
                  <a:srgbClr val="FFFFFF"/>
                </a:solidFill>
                <a:latin typeface="Calibri" pitchFamily="34" charset="0"/>
                <a:ea typeface="Calibri" pitchFamily="34" charset="-122"/>
                <a:cs typeface="Calibri" pitchFamily="34" charset="-120"/>
              </a:rPr>
              <a:t>)</a:t>
            </a:r>
          </a:p>
          <a:p>
            <a:pPr>
              <a:lnSpc>
                <a:spcPct val="130000"/>
              </a:lnSpc>
            </a:pPr>
            <a:endParaRPr lang="en-US" sz="1400" dirty="0" smtClean="0">
              <a:solidFill>
                <a:srgbClr val="FFFFFF"/>
              </a:solidFill>
              <a:latin typeface="Calibri" pitchFamily="34" charset="0"/>
              <a:ea typeface="Calibri" pitchFamily="34" charset="-122"/>
              <a:cs typeface="Calibri" pitchFamily="34" charset="-120"/>
            </a:endParaRPr>
          </a:p>
          <a:p>
            <a:pPr>
              <a:lnSpc>
                <a:spcPct val="130000"/>
              </a:lnSpc>
            </a:pPr>
            <a:r>
              <a:rPr lang="en-US" sz="1400" dirty="0" smtClean="0">
                <a:solidFill>
                  <a:srgbClr val="FFFFFF"/>
                </a:solidFill>
                <a:latin typeface="Calibri" pitchFamily="34" charset="0"/>
                <a:ea typeface="Calibri" pitchFamily="34" charset="-122"/>
                <a:cs typeface="Calibri" pitchFamily="34" charset="-120"/>
              </a:rPr>
              <a:t>MBA </a:t>
            </a:r>
            <a:r>
              <a:rPr lang="en-US" sz="1400" dirty="0">
                <a:solidFill>
                  <a:srgbClr val="FFFFFF"/>
                </a:solidFill>
                <a:latin typeface="Calibri" pitchFamily="34" charset="0"/>
                <a:ea typeface="Calibri" pitchFamily="34" charset="-122"/>
                <a:cs typeface="Calibri" pitchFamily="34" charset="-120"/>
              </a:rPr>
              <a:t>– Human Capital Management (LCMB7023)
</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Professor: Dr. Lakshani Mendis   •   Submission: 2 August 2026</a:t>
            </a:r>
            <a:endParaRPr lang="en-US" sz="1400" dirty="0"/>
          </a:p>
        </p:txBody>
      </p:sp>
      <p:sp>
        <p:nvSpPr>
          <p:cNvPr id="9" name="Text 7"/>
          <p:cNvSpPr/>
          <p:nvPr/>
        </p:nvSpPr>
        <p:spPr>
          <a:xfrm>
            <a:off x="777240" y="6309360"/>
            <a:ext cx="7315200" cy="320040"/>
          </a:xfrm>
          <a:prstGeom prst="rect">
            <a:avLst/>
          </a:prstGeom>
          <a:noFill/>
          <a:ln/>
        </p:spPr>
        <p:txBody>
          <a:bodyPr wrap="square" rtlCol="0" anchor="ctr"/>
          <a:lstStyle/>
          <a:p>
            <a:pPr marL="0" indent="0">
              <a:buNone/>
            </a:pPr>
            <a:r>
              <a:rPr lang="en-US" sz="1000" i="1" dirty="0">
                <a:solidFill>
                  <a:srgbClr val="41B6E6"/>
                </a:solidFill>
                <a:latin typeface="Calibri" pitchFamily="34" charset="0"/>
                <a:ea typeface="Calibri" pitchFamily="34" charset="-122"/>
                <a:cs typeface="Calibri" pitchFamily="34" charset="-120"/>
              </a:rPr>
              <a:t>Source: Group project report, HCM Module — 2026</a:t>
            </a:r>
            <a:endParaRPr lang="en-US" sz="10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AGENDA</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3000" b="1" dirty="0">
                <a:solidFill>
                  <a:srgbClr val="1B2733"/>
                </a:solidFill>
                <a:latin typeface="Cambria" pitchFamily="34" charset="0"/>
                <a:ea typeface="Cambria" pitchFamily="34" charset="-122"/>
                <a:cs typeface="Cambria" pitchFamily="34" charset="-120"/>
              </a:rPr>
              <a:t>What We Will Cover</a:t>
            </a:r>
            <a:endParaRPr lang="en-US" sz="3000" dirty="0"/>
          </a:p>
        </p:txBody>
      </p:sp>
      <p:sp>
        <p:nvSpPr>
          <p:cNvPr id="4" name="Shape 2"/>
          <p:cNvSpPr/>
          <p:nvPr/>
        </p:nvSpPr>
        <p:spPr>
          <a:xfrm>
            <a:off x="548640" y="1691640"/>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5" name="Text 3"/>
          <p:cNvSpPr/>
          <p:nvPr/>
        </p:nvSpPr>
        <p:spPr>
          <a:xfrm>
            <a:off x="713232" y="1783080"/>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01</a:t>
            </a:r>
            <a:endParaRPr lang="en-US" sz="2600" dirty="0"/>
          </a:p>
        </p:txBody>
      </p:sp>
      <p:sp>
        <p:nvSpPr>
          <p:cNvPr id="6" name="Text 4"/>
          <p:cNvSpPr/>
          <p:nvPr/>
        </p:nvSpPr>
        <p:spPr>
          <a:xfrm>
            <a:off x="1417320" y="1764792"/>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Introduction</a:t>
            </a:r>
            <a:endParaRPr lang="en-US" sz="1450" dirty="0"/>
          </a:p>
        </p:txBody>
      </p:sp>
      <p:sp>
        <p:nvSpPr>
          <p:cNvPr id="7" name="Text 5"/>
          <p:cNvSpPr/>
          <p:nvPr/>
        </p:nvSpPr>
        <p:spPr>
          <a:xfrm>
            <a:off x="1417320" y="2112264"/>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Defining employee relations &amp; why it matters now</a:t>
            </a:r>
            <a:endParaRPr lang="en-US" sz="1100" dirty="0"/>
          </a:p>
        </p:txBody>
      </p:sp>
      <p:sp>
        <p:nvSpPr>
          <p:cNvPr id="8" name="Shape 6"/>
          <p:cNvSpPr/>
          <p:nvPr/>
        </p:nvSpPr>
        <p:spPr>
          <a:xfrm>
            <a:off x="548640" y="2770632"/>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9" name="Text 7"/>
          <p:cNvSpPr/>
          <p:nvPr/>
        </p:nvSpPr>
        <p:spPr>
          <a:xfrm>
            <a:off x="713232" y="2862072"/>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02</a:t>
            </a:r>
            <a:endParaRPr lang="en-US" sz="2600" dirty="0"/>
          </a:p>
        </p:txBody>
      </p:sp>
      <p:sp>
        <p:nvSpPr>
          <p:cNvPr id="10" name="Text 8"/>
          <p:cNvSpPr/>
          <p:nvPr/>
        </p:nvSpPr>
        <p:spPr>
          <a:xfrm>
            <a:off x="1417320" y="2843784"/>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Current Policies &amp; Practice</a:t>
            </a:r>
            <a:endParaRPr lang="en-US" sz="1450" dirty="0"/>
          </a:p>
        </p:txBody>
      </p:sp>
      <p:sp>
        <p:nvSpPr>
          <p:cNvPr id="11" name="Text 9"/>
          <p:cNvSpPr/>
          <p:nvPr/>
        </p:nvSpPr>
        <p:spPr>
          <a:xfrm>
            <a:off x="1417320" y="3191256"/>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The NHS social-partnership model</a:t>
            </a:r>
            <a:endParaRPr lang="en-US" sz="1100" dirty="0"/>
          </a:p>
        </p:txBody>
      </p:sp>
      <p:sp>
        <p:nvSpPr>
          <p:cNvPr id="12" name="Shape 10"/>
          <p:cNvSpPr/>
          <p:nvPr/>
        </p:nvSpPr>
        <p:spPr>
          <a:xfrm>
            <a:off x="548640" y="3849624"/>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13" name="Text 11"/>
          <p:cNvSpPr/>
          <p:nvPr/>
        </p:nvSpPr>
        <p:spPr>
          <a:xfrm>
            <a:off x="713232" y="3941064"/>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03</a:t>
            </a:r>
            <a:endParaRPr lang="en-US" sz="2600" dirty="0"/>
          </a:p>
        </p:txBody>
      </p:sp>
      <p:sp>
        <p:nvSpPr>
          <p:cNvPr id="14" name="Text 12"/>
          <p:cNvSpPr/>
          <p:nvPr/>
        </p:nvSpPr>
        <p:spPr>
          <a:xfrm>
            <a:off x="1417320" y="3922776"/>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Current Opportunities</a:t>
            </a:r>
            <a:endParaRPr lang="en-US" sz="1450" dirty="0"/>
          </a:p>
        </p:txBody>
      </p:sp>
      <p:sp>
        <p:nvSpPr>
          <p:cNvPr id="15" name="Text 13"/>
          <p:cNvSpPr/>
          <p:nvPr/>
        </p:nvSpPr>
        <p:spPr>
          <a:xfrm>
            <a:off x="1417320" y="4270248"/>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Where ER can move forward</a:t>
            </a:r>
            <a:endParaRPr lang="en-US" sz="1100" dirty="0"/>
          </a:p>
        </p:txBody>
      </p:sp>
      <p:sp>
        <p:nvSpPr>
          <p:cNvPr id="16" name="Shape 14"/>
          <p:cNvSpPr/>
          <p:nvPr/>
        </p:nvSpPr>
        <p:spPr>
          <a:xfrm>
            <a:off x="548640" y="4928616"/>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17" name="Text 15"/>
          <p:cNvSpPr/>
          <p:nvPr/>
        </p:nvSpPr>
        <p:spPr>
          <a:xfrm>
            <a:off x="713232" y="5020056"/>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04</a:t>
            </a:r>
            <a:endParaRPr lang="en-US" sz="2600" dirty="0"/>
          </a:p>
        </p:txBody>
      </p:sp>
      <p:sp>
        <p:nvSpPr>
          <p:cNvPr id="18" name="Text 16"/>
          <p:cNvSpPr/>
          <p:nvPr/>
        </p:nvSpPr>
        <p:spPr>
          <a:xfrm>
            <a:off x="1417320" y="5001768"/>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Current Challenges</a:t>
            </a:r>
            <a:endParaRPr lang="en-US" sz="1450" dirty="0"/>
          </a:p>
        </p:txBody>
      </p:sp>
      <p:sp>
        <p:nvSpPr>
          <p:cNvPr id="19" name="Text 17"/>
          <p:cNvSpPr/>
          <p:nvPr/>
        </p:nvSpPr>
        <p:spPr>
          <a:xfrm>
            <a:off x="1417320" y="5349240"/>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Pay disputes, morale, restructuring, technology</a:t>
            </a:r>
            <a:endParaRPr lang="en-US" sz="1100" dirty="0"/>
          </a:p>
        </p:txBody>
      </p:sp>
      <p:sp>
        <p:nvSpPr>
          <p:cNvPr id="20" name="Shape 18"/>
          <p:cNvSpPr/>
          <p:nvPr/>
        </p:nvSpPr>
        <p:spPr>
          <a:xfrm>
            <a:off x="5989320" y="1691640"/>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21" name="Text 19"/>
          <p:cNvSpPr/>
          <p:nvPr/>
        </p:nvSpPr>
        <p:spPr>
          <a:xfrm>
            <a:off x="6153912" y="1783080"/>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05</a:t>
            </a:r>
            <a:endParaRPr lang="en-US" sz="2600" dirty="0"/>
          </a:p>
        </p:txBody>
      </p:sp>
      <p:sp>
        <p:nvSpPr>
          <p:cNvPr id="22" name="Text 20"/>
          <p:cNvSpPr/>
          <p:nvPr/>
        </p:nvSpPr>
        <p:spPr>
          <a:xfrm>
            <a:off x="6858000" y="1764792"/>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Analysis of Causes</a:t>
            </a:r>
            <a:endParaRPr lang="en-US" sz="1450" dirty="0"/>
          </a:p>
        </p:txBody>
      </p:sp>
      <p:sp>
        <p:nvSpPr>
          <p:cNvPr id="23" name="Text 21"/>
          <p:cNvSpPr/>
          <p:nvPr/>
        </p:nvSpPr>
        <p:spPr>
          <a:xfrm>
            <a:off x="6858000" y="2112264"/>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Why these problems persist</a:t>
            </a:r>
            <a:endParaRPr lang="en-US" sz="1100" dirty="0"/>
          </a:p>
        </p:txBody>
      </p:sp>
      <p:sp>
        <p:nvSpPr>
          <p:cNvPr id="24" name="Shape 22"/>
          <p:cNvSpPr/>
          <p:nvPr/>
        </p:nvSpPr>
        <p:spPr>
          <a:xfrm>
            <a:off x="5989320" y="2770632"/>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25" name="Text 23"/>
          <p:cNvSpPr/>
          <p:nvPr/>
        </p:nvSpPr>
        <p:spPr>
          <a:xfrm>
            <a:off x="6153912" y="2862072"/>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06</a:t>
            </a:r>
            <a:endParaRPr lang="en-US" sz="2600" dirty="0"/>
          </a:p>
        </p:txBody>
      </p:sp>
      <p:sp>
        <p:nvSpPr>
          <p:cNvPr id="26" name="Text 24"/>
          <p:cNvSpPr/>
          <p:nvPr/>
        </p:nvSpPr>
        <p:spPr>
          <a:xfrm>
            <a:off x="6858000" y="2843784"/>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Recommendations</a:t>
            </a:r>
            <a:endParaRPr lang="en-US" sz="1450" dirty="0"/>
          </a:p>
        </p:txBody>
      </p:sp>
      <p:sp>
        <p:nvSpPr>
          <p:cNvPr id="27" name="Text 25"/>
          <p:cNvSpPr/>
          <p:nvPr/>
        </p:nvSpPr>
        <p:spPr>
          <a:xfrm>
            <a:off x="6858000" y="3191256"/>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Five evidence-based actions</a:t>
            </a:r>
            <a:endParaRPr lang="en-US" sz="1100" dirty="0"/>
          </a:p>
        </p:txBody>
      </p:sp>
      <p:sp>
        <p:nvSpPr>
          <p:cNvPr id="28" name="Shape 26"/>
          <p:cNvSpPr/>
          <p:nvPr/>
        </p:nvSpPr>
        <p:spPr>
          <a:xfrm>
            <a:off x="5989320" y="3849624"/>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29" name="Text 27"/>
          <p:cNvSpPr/>
          <p:nvPr/>
        </p:nvSpPr>
        <p:spPr>
          <a:xfrm>
            <a:off x="6153912" y="3941064"/>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07</a:t>
            </a:r>
            <a:endParaRPr lang="en-US" sz="2600" dirty="0"/>
          </a:p>
        </p:txBody>
      </p:sp>
      <p:sp>
        <p:nvSpPr>
          <p:cNvPr id="30" name="Text 28"/>
          <p:cNvSpPr/>
          <p:nvPr/>
        </p:nvSpPr>
        <p:spPr>
          <a:xfrm>
            <a:off x="6858000" y="3922776"/>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The Future of Work</a:t>
            </a:r>
            <a:endParaRPr lang="en-US" sz="1450" dirty="0"/>
          </a:p>
        </p:txBody>
      </p:sp>
      <p:sp>
        <p:nvSpPr>
          <p:cNvPr id="31" name="Text 29"/>
          <p:cNvSpPr/>
          <p:nvPr/>
        </p:nvSpPr>
        <p:spPr>
          <a:xfrm>
            <a:off x="6858000" y="4270248"/>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AI, automation &amp; the ER practitioner</a:t>
            </a:r>
            <a:endParaRPr lang="en-US" sz="1100" dirty="0"/>
          </a:p>
        </p:txBody>
      </p:sp>
      <p:sp>
        <p:nvSpPr>
          <p:cNvPr id="32" name="Shape 30"/>
          <p:cNvSpPr/>
          <p:nvPr/>
        </p:nvSpPr>
        <p:spPr>
          <a:xfrm>
            <a:off x="5989320" y="4928616"/>
            <a:ext cx="5074920" cy="932688"/>
          </a:xfrm>
          <a:prstGeom prst="roundRect">
            <a:avLst>
              <a:gd name="adj" fmla="val 7843"/>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33" name="Text 31"/>
          <p:cNvSpPr/>
          <p:nvPr/>
        </p:nvSpPr>
        <p:spPr>
          <a:xfrm>
            <a:off x="6153912" y="5020056"/>
            <a:ext cx="731520" cy="749808"/>
          </a:xfrm>
          <a:prstGeom prst="rect">
            <a:avLst/>
          </a:prstGeom>
          <a:noFill/>
          <a:ln/>
        </p:spPr>
        <p:txBody>
          <a:bodyPr wrap="square" rtlCol="0" anchor="ctr"/>
          <a:lstStyle/>
          <a:p>
            <a:pPr marL="0" indent="0">
              <a:buNone/>
            </a:pPr>
            <a:r>
              <a:rPr lang="en-US" sz="2600" b="1" dirty="0">
                <a:solidFill>
                  <a:srgbClr val="41B6E6"/>
                </a:solidFill>
                <a:latin typeface="Cambria" pitchFamily="34" charset="0"/>
                <a:ea typeface="Cambria" pitchFamily="34" charset="-122"/>
                <a:cs typeface="Cambria" pitchFamily="34" charset="-120"/>
              </a:rPr>
              <a:t>08</a:t>
            </a:r>
            <a:endParaRPr lang="en-US" sz="2600" dirty="0"/>
          </a:p>
        </p:txBody>
      </p:sp>
      <p:sp>
        <p:nvSpPr>
          <p:cNvPr id="34" name="Text 32"/>
          <p:cNvSpPr/>
          <p:nvPr/>
        </p:nvSpPr>
        <p:spPr>
          <a:xfrm>
            <a:off x="6858000" y="5001768"/>
            <a:ext cx="4069080" cy="365760"/>
          </a:xfrm>
          <a:prstGeom prst="rect">
            <a:avLst/>
          </a:prstGeom>
          <a:noFill/>
          <a:ln/>
        </p:spPr>
        <p:txBody>
          <a:bodyPr wrap="square" rtlCol="0" anchor="b"/>
          <a:lstStyle/>
          <a:p>
            <a:pPr marL="0" indent="0">
              <a:buNone/>
            </a:pPr>
            <a:r>
              <a:rPr lang="en-US" sz="1450" b="1" dirty="0">
                <a:solidFill>
                  <a:srgbClr val="1B2733"/>
                </a:solidFill>
                <a:latin typeface="Calibri" pitchFamily="34" charset="0"/>
                <a:ea typeface="Calibri" pitchFamily="34" charset="-122"/>
                <a:cs typeface="Calibri" pitchFamily="34" charset="-120"/>
              </a:rPr>
              <a:t>Conclusion &amp; References</a:t>
            </a:r>
            <a:endParaRPr lang="en-US" sz="1450" dirty="0"/>
          </a:p>
        </p:txBody>
      </p:sp>
      <p:sp>
        <p:nvSpPr>
          <p:cNvPr id="35" name="Text 33"/>
          <p:cNvSpPr/>
          <p:nvPr/>
        </p:nvSpPr>
        <p:spPr>
          <a:xfrm>
            <a:off x="6858000" y="5349240"/>
            <a:ext cx="4069080" cy="411480"/>
          </a:xfrm>
          <a:prstGeom prst="rect">
            <a:avLst/>
          </a:prstGeom>
          <a:noFill/>
          <a:ln/>
        </p:spPr>
        <p:txBody>
          <a:bodyPr wrap="square" rtlCol="0" anchor="t"/>
          <a:lstStyle/>
          <a:p>
            <a:pPr marL="0" indent="0">
              <a:buNone/>
            </a:pPr>
            <a:r>
              <a:rPr lang="en-US" sz="1100" dirty="0">
                <a:solidFill>
                  <a:srgbClr val="5B6B77"/>
                </a:solidFill>
                <a:latin typeface="Calibri" pitchFamily="34" charset="0"/>
                <a:ea typeface="Calibri" pitchFamily="34" charset="-122"/>
                <a:cs typeface="Calibri" pitchFamily="34" charset="-120"/>
              </a:rPr>
              <a:t>Key takeaways and sources</a:t>
            </a:r>
            <a:endParaRPr lang="en-US" sz="1100" dirty="0"/>
          </a:p>
        </p:txBody>
      </p:sp>
      <p:sp>
        <p:nvSpPr>
          <p:cNvPr id="36" name="Text 34"/>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37" name="Text 35"/>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a:t>
            </a:r>
            <a:endParaRPr lang="en-US" sz="9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INTRODUCTION</a:t>
            </a:r>
            <a:endParaRPr lang="en-US" sz="1300" dirty="0"/>
          </a:p>
        </p:txBody>
      </p:sp>
      <p:sp>
        <p:nvSpPr>
          <p:cNvPr id="3" name="Text 1"/>
          <p:cNvSpPr/>
          <p:nvPr/>
        </p:nvSpPr>
        <p:spPr>
          <a:xfrm>
            <a:off x="548640" y="658368"/>
            <a:ext cx="109728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What Do We Mean by Employee Relations?</a:t>
            </a:r>
            <a:endParaRPr lang="en-US" sz="2700" dirty="0"/>
          </a:p>
        </p:txBody>
      </p:sp>
      <p:sp>
        <p:nvSpPr>
          <p:cNvPr id="4" name="Shape 2"/>
          <p:cNvSpPr/>
          <p:nvPr/>
        </p:nvSpPr>
        <p:spPr>
          <a:xfrm>
            <a:off x="548640" y="1691640"/>
            <a:ext cx="6400800" cy="4297680"/>
          </a:xfrm>
          <a:prstGeom prst="roundRect">
            <a:avLst>
              <a:gd name="adj" fmla="val 2128"/>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5" name="Text 3"/>
          <p:cNvSpPr/>
          <p:nvPr/>
        </p:nvSpPr>
        <p:spPr>
          <a:xfrm>
            <a:off x="868680" y="1965960"/>
            <a:ext cx="5760720" cy="2286000"/>
          </a:xfrm>
          <a:prstGeom prst="rect">
            <a:avLst/>
          </a:prstGeom>
          <a:noFill/>
          <a:ln/>
        </p:spPr>
        <p:txBody>
          <a:bodyPr wrap="square" rtlCol="0" anchor="ctr"/>
          <a:lstStyle/>
          <a:p>
            <a:pPr marL="0" indent="0">
              <a:lnSpc>
                <a:spcPct val="125000"/>
              </a:lnSpc>
              <a:buNone/>
            </a:pPr>
            <a:r>
              <a:rPr lang="en-US" sz="1500" dirty="0">
                <a:solidFill>
                  <a:srgbClr val="1B2733"/>
                </a:solidFill>
                <a:latin typeface="Calibri" pitchFamily="34" charset="0"/>
                <a:ea typeface="Calibri" pitchFamily="34" charset="-122"/>
                <a:cs typeface="Calibri" pitchFamily="34" charset="-120"/>
              </a:rPr>
              <a:t>Employee relations (ER) describes the formal and informal ways an organisation manages the relationship between itself, its employees, and employee representatives — spanning collective bargaining, dispute resolution, communication, and the psychological contract between employer and staff.</a:t>
            </a:r>
            <a:endParaRPr lang="en-US" sz="1500" dirty="0"/>
          </a:p>
        </p:txBody>
      </p:sp>
      <p:sp>
        <p:nvSpPr>
          <p:cNvPr id="6" name="Shape 4"/>
          <p:cNvSpPr/>
          <p:nvPr/>
        </p:nvSpPr>
        <p:spPr>
          <a:xfrm>
            <a:off x="868680" y="4343400"/>
            <a:ext cx="5760720" cy="0"/>
          </a:xfrm>
          <a:prstGeom prst="line">
            <a:avLst/>
          </a:prstGeom>
          <a:noFill/>
          <a:ln w="12700">
            <a:solidFill>
              <a:srgbClr val="E3EAF0"/>
            </a:solidFill>
            <a:prstDash val="solid"/>
          </a:ln>
        </p:spPr>
      </p:sp>
      <p:sp>
        <p:nvSpPr>
          <p:cNvPr id="7" name="Text 5"/>
          <p:cNvSpPr/>
          <p:nvPr/>
        </p:nvSpPr>
        <p:spPr>
          <a:xfrm>
            <a:off x="868680" y="4480560"/>
            <a:ext cx="5760720" cy="365760"/>
          </a:xfrm>
          <a:prstGeom prst="rect">
            <a:avLst/>
          </a:prstGeom>
          <a:noFill/>
          <a:ln/>
        </p:spPr>
        <p:txBody>
          <a:bodyPr wrap="square" rtlCol="0" anchor="ctr"/>
          <a:lstStyle/>
          <a:p>
            <a:pPr marL="0" indent="0">
              <a:buNone/>
            </a:pPr>
            <a:r>
              <a:rPr lang="en-US" sz="1200" b="1" i="1" dirty="0">
                <a:solidFill>
                  <a:srgbClr val="005EB8"/>
                </a:solidFill>
                <a:latin typeface="Calibri" pitchFamily="34" charset="0"/>
                <a:ea typeface="Calibri" pitchFamily="34" charset="-122"/>
                <a:cs typeface="Calibri" pitchFamily="34" charset="-120"/>
              </a:rPr>
              <a:t>Marchington et al. (2021); Rousseau (1995)</a:t>
            </a:r>
            <a:endParaRPr lang="en-US" sz="1200" dirty="0"/>
          </a:p>
        </p:txBody>
      </p:sp>
      <p:sp>
        <p:nvSpPr>
          <p:cNvPr id="8" name="Text 6"/>
          <p:cNvSpPr/>
          <p:nvPr/>
        </p:nvSpPr>
        <p:spPr>
          <a:xfrm>
            <a:off x="868680" y="4983480"/>
            <a:ext cx="5760720" cy="822960"/>
          </a:xfrm>
          <a:prstGeom prst="rect">
            <a:avLst/>
          </a:prstGeom>
          <a:noFill/>
          <a:ln/>
        </p:spPr>
        <p:txBody>
          <a:bodyPr wrap="square" rtlCol="0" anchor="ctr"/>
          <a:lstStyle/>
          <a:p>
            <a:pPr marL="0" indent="0">
              <a:lnSpc>
                <a:spcPct val="120000"/>
              </a:lnSpc>
              <a:buNone/>
            </a:pPr>
            <a:r>
              <a:rPr lang="en-US" sz="1300" i="1" dirty="0">
                <a:solidFill>
                  <a:srgbClr val="5B6B77"/>
                </a:solidFill>
                <a:latin typeface="Calibri" pitchFamily="34" charset="0"/>
                <a:ea typeface="Calibri" pitchFamily="34" charset="-122"/>
                <a:cs typeface="Calibri" pitchFamily="34" charset="-120"/>
              </a:rPr>
              <a:t>This report focuses on collective bargaining, dispute resolution, staff voice and the psychological contract in one specific, high-stakes context: NHS England during 2025–2026.</a:t>
            </a:r>
            <a:endParaRPr lang="en-US" sz="1300" dirty="0"/>
          </a:p>
        </p:txBody>
      </p:sp>
      <p:sp>
        <p:nvSpPr>
          <p:cNvPr id="9" name="Shape 7"/>
          <p:cNvSpPr/>
          <p:nvPr/>
        </p:nvSpPr>
        <p:spPr>
          <a:xfrm>
            <a:off x="7269480" y="1783080"/>
            <a:ext cx="4343400" cy="896112"/>
          </a:xfrm>
          <a:prstGeom prst="roundRect">
            <a:avLst>
              <a:gd name="adj" fmla="val 9184"/>
            </a:avLst>
          </a:prstGeom>
          <a:solidFill>
            <a:srgbClr val="003087"/>
          </a:solidFill>
          <a:ln/>
        </p:spPr>
      </p:sp>
      <p:sp>
        <p:nvSpPr>
          <p:cNvPr id="10" name="Shape 8"/>
          <p:cNvSpPr/>
          <p:nvPr/>
        </p:nvSpPr>
        <p:spPr>
          <a:xfrm>
            <a:off x="7269480" y="1783080"/>
            <a:ext cx="109728" cy="896112"/>
          </a:xfrm>
          <a:prstGeom prst="rect">
            <a:avLst/>
          </a:prstGeom>
          <a:solidFill>
            <a:srgbClr val="00A499"/>
          </a:solidFill>
          <a:ln/>
        </p:spPr>
      </p:sp>
      <p:sp>
        <p:nvSpPr>
          <p:cNvPr id="11" name="Text 9"/>
          <p:cNvSpPr/>
          <p:nvPr/>
        </p:nvSpPr>
        <p:spPr>
          <a:xfrm>
            <a:off x="7589520" y="1783080"/>
            <a:ext cx="3931920" cy="896112"/>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Collective Bargaining</a:t>
            </a:r>
            <a:endParaRPr lang="en-US" sz="1600" dirty="0"/>
          </a:p>
        </p:txBody>
      </p:sp>
      <p:sp>
        <p:nvSpPr>
          <p:cNvPr id="12" name="Shape 10"/>
          <p:cNvSpPr/>
          <p:nvPr/>
        </p:nvSpPr>
        <p:spPr>
          <a:xfrm>
            <a:off x="7269480" y="2834640"/>
            <a:ext cx="4343400" cy="896112"/>
          </a:xfrm>
          <a:prstGeom prst="roundRect">
            <a:avLst>
              <a:gd name="adj" fmla="val 9184"/>
            </a:avLst>
          </a:prstGeom>
          <a:solidFill>
            <a:srgbClr val="003087"/>
          </a:solidFill>
          <a:ln/>
        </p:spPr>
      </p:sp>
      <p:sp>
        <p:nvSpPr>
          <p:cNvPr id="13" name="Shape 11"/>
          <p:cNvSpPr/>
          <p:nvPr/>
        </p:nvSpPr>
        <p:spPr>
          <a:xfrm>
            <a:off x="7269480" y="2834640"/>
            <a:ext cx="109728" cy="896112"/>
          </a:xfrm>
          <a:prstGeom prst="rect">
            <a:avLst/>
          </a:prstGeom>
          <a:solidFill>
            <a:srgbClr val="005EB8"/>
          </a:solidFill>
          <a:ln/>
        </p:spPr>
      </p:sp>
      <p:sp>
        <p:nvSpPr>
          <p:cNvPr id="14" name="Text 12"/>
          <p:cNvSpPr/>
          <p:nvPr/>
        </p:nvSpPr>
        <p:spPr>
          <a:xfrm>
            <a:off x="7589520" y="2834640"/>
            <a:ext cx="3931920" cy="896112"/>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Dispute Resolution</a:t>
            </a:r>
            <a:endParaRPr lang="en-US" sz="1600" dirty="0"/>
          </a:p>
        </p:txBody>
      </p:sp>
      <p:sp>
        <p:nvSpPr>
          <p:cNvPr id="15" name="Shape 13"/>
          <p:cNvSpPr/>
          <p:nvPr/>
        </p:nvSpPr>
        <p:spPr>
          <a:xfrm>
            <a:off x="7269480" y="3886200"/>
            <a:ext cx="4343400" cy="896112"/>
          </a:xfrm>
          <a:prstGeom prst="roundRect">
            <a:avLst>
              <a:gd name="adj" fmla="val 9184"/>
            </a:avLst>
          </a:prstGeom>
          <a:solidFill>
            <a:srgbClr val="003087"/>
          </a:solidFill>
          <a:ln/>
        </p:spPr>
      </p:sp>
      <p:sp>
        <p:nvSpPr>
          <p:cNvPr id="16" name="Shape 14"/>
          <p:cNvSpPr/>
          <p:nvPr/>
        </p:nvSpPr>
        <p:spPr>
          <a:xfrm>
            <a:off x="7269480" y="3886200"/>
            <a:ext cx="109728" cy="896112"/>
          </a:xfrm>
          <a:prstGeom prst="rect">
            <a:avLst/>
          </a:prstGeom>
          <a:solidFill>
            <a:srgbClr val="41B6E6"/>
          </a:solidFill>
          <a:ln/>
        </p:spPr>
      </p:sp>
      <p:sp>
        <p:nvSpPr>
          <p:cNvPr id="17" name="Text 15"/>
          <p:cNvSpPr/>
          <p:nvPr/>
        </p:nvSpPr>
        <p:spPr>
          <a:xfrm>
            <a:off x="7589520" y="3886200"/>
            <a:ext cx="3931920" cy="896112"/>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Communication</a:t>
            </a:r>
            <a:endParaRPr lang="en-US" sz="1600" dirty="0"/>
          </a:p>
        </p:txBody>
      </p:sp>
      <p:sp>
        <p:nvSpPr>
          <p:cNvPr id="18" name="Shape 16"/>
          <p:cNvSpPr/>
          <p:nvPr/>
        </p:nvSpPr>
        <p:spPr>
          <a:xfrm>
            <a:off x="7269480" y="4937760"/>
            <a:ext cx="4343400" cy="896112"/>
          </a:xfrm>
          <a:prstGeom prst="roundRect">
            <a:avLst>
              <a:gd name="adj" fmla="val 9184"/>
            </a:avLst>
          </a:prstGeom>
          <a:solidFill>
            <a:srgbClr val="003087"/>
          </a:solidFill>
          <a:ln/>
        </p:spPr>
      </p:sp>
      <p:sp>
        <p:nvSpPr>
          <p:cNvPr id="19" name="Shape 17"/>
          <p:cNvSpPr/>
          <p:nvPr/>
        </p:nvSpPr>
        <p:spPr>
          <a:xfrm>
            <a:off x="7269480" y="4937760"/>
            <a:ext cx="109728" cy="896112"/>
          </a:xfrm>
          <a:prstGeom prst="rect">
            <a:avLst/>
          </a:prstGeom>
          <a:solidFill>
            <a:srgbClr val="AE2573"/>
          </a:solidFill>
          <a:ln/>
        </p:spPr>
      </p:sp>
      <p:sp>
        <p:nvSpPr>
          <p:cNvPr id="20" name="Text 18"/>
          <p:cNvSpPr/>
          <p:nvPr/>
        </p:nvSpPr>
        <p:spPr>
          <a:xfrm>
            <a:off x="7589520" y="4937760"/>
            <a:ext cx="3931920" cy="896112"/>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Psychological Contract</a:t>
            </a:r>
            <a:endParaRPr lang="en-US" sz="1600" dirty="0"/>
          </a:p>
        </p:txBody>
      </p:sp>
      <p:sp>
        <p:nvSpPr>
          <p:cNvPr id="21" name="Text 19"/>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2" name="Text 20"/>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2</a:t>
            </a:r>
            <a:endParaRPr lang="en-US" sz="900" dirty="0"/>
          </a:p>
        </p:txBody>
      </p:sp>
      <p:sp>
        <p:nvSpPr>
          <p:cNvPr id="23" name="Rectangle 22"/>
          <p:cNvSpPr/>
          <p:nvPr/>
        </p:nvSpPr>
        <p:spPr>
          <a:xfrm>
            <a:off x="9530499" y="0"/>
            <a:ext cx="1743959" cy="400110"/>
          </a:xfrm>
          <a:prstGeom prst="rect">
            <a:avLst/>
          </a:prstGeom>
          <a:noFill/>
        </p:spPr>
        <p:txBody>
          <a:bodyPr wrap="square" lIns="91440" tIns="45720" rIns="91440" bIns="45720">
            <a:spAutoFit/>
          </a:bodyPr>
          <a:lstStyle/>
          <a:p>
            <a:pPr algn="ctr"/>
            <a:r>
              <a:rPr lang="en-US" sz="2000" b="0" cap="none" spc="0" dirty="0" err="1" smtClean="0">
                <a:ln w="0"/>
                <a:solidFill>
                  <a:schemeClr val="tx1"/>
                </a:solidFill>
                <a:effectLst>
                  <a:outerShdw blurRad="38100" dist="19050" dir="2700000" algn="tl" rotWithShape="0">
                    <a:schemeClr val="dk1">
                      <a:alpha val="40000"/>
                    </a:schemeClr>
                  </a:outerShdw>
                </a:effectLst>
              </a:rPr>
              <a:t>Ritika</a:t>
            </a:r>
            <a:endParaRPr lang="en-US" sz="2000" b="0" cap="none" spc="0" dirty="0" smtClean="0">
              <a:ln w="0"/>
              <a:solidFill>
                <a:schemeClr val="tx1"/>
              </a:solidFill>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INTRODUCTION</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Why Employee Relations Matters Now</a:t>
            </a:r>
            <a:endParaRPr lang="en-US" sz="2700" dirty="0"/>
          </a:p>
        </p:txBody>
      </p:sp>
      <p:sp>
        <p:nvSpPr>
          <p:cNvPr id="4" name="Shape 2"/>
          <p:cNvSpPr/>
          <p:nvPr/>
        </p:nvSpPr>
        <p:spPr>
          <a:xfrm>
            <a:off x="548640" y="1783080"/>
            <a:ext cx="3611880" cy="3246120"/>
          </a:xfrm>
          <a:prstGeom prst="roundRect">
            <a:avLst>
              <a:gd name="adj" fmla="val 2817"/>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5" name="Shape 3"/>
          <p:cNvSpPr/>
          <p:nvPr/>
        </p:nvSpPr>
        <p:spPr>
          <a:xfrm>
            <a:off x="822960" y="2057400"/>
            <a:ext cx="640080" cy="640080"/>
          </a:xfrm>
          <a:prstGeom prst="ellipse">
            <a:avLst/>
          </a:prstGeom>
          <a:solidFill>
            <a:srgbClr val="AE2573"/>
          </a:solidFill>
          <a:ln/>
        </p:spPr>
      </p:sp>
      <p:sp>
        <p:nvSpPr>
          <p:cNvPr id="6" name="Text 4"/>
          <p:cNvSpPr/>
          <p:nvPr/>
        </p:nvSpPr>
        <p:spPr>
          <a:xfrm>
            <a:off x="822960" y="2880360"/>
            <a:ext cx="3063240" cy="502920"/>
          </a:xfrm>
          <a:prstGeom prst="rect">
            <a:avLst/>
          </a:prstGeom>
          <a:noFill/>
          <a:ln/>
        </p:spPr>
        <p:txBody>
          <a:bodyPr wrap="square" rtlCol="0" anchor="ctr"/>
          <a:lstStyle/>
          <a:p>
            <a:pPr marL="0" indent="0">
              <a:buNone/>
            </a:pPr>
            <a:r>
              <a:rPr lang="en-US" sz="1700" b="1" dirty="0">
                <a:solidFill>
                  <a:srgbClr val="1B2733"/>
                </a:solidFill>
                <a:latin typeface="Calibri" pitchFamily="34" charset="0"/>
                <a:ea typeface="Calibri" pitchFamily="34" charset="-122"/>
                <a:cs typeface="Calibri" pitchFamily="34" charset="-120"/>
              </a:rPr>
              <a:t>Pay Dispute</a:t>
            </a:r>
            <a:endParaRPr lang="en-US" sz="1700" dirty="0"/>
          </a:p>
        </p:txBody>
      </p:sp>
      <p:sp>
        <p:nvSpPr>
          <p:cNvPr id="7" name="Text 5"/>
          <p:cNvSpPr/>
          <p:nvPr/>
        </p:nvSpPr>
        <p:spPr>
          <a:xfrm>
            <a:off x="822960" y="3401568"/>
            <a:ext cx="3063240" cy="1463040"/>
          </a:xfrm>
          <a:prstGeom prst="rect">
            <a:avLst/>
          </a:prstGeom>
          <a:noFill/>
          <a:ln/>
        </p:spPr>
        <p:txBody>
          <a:bodyPr wrap="square" rtlCol="0" anchor="ctr"/>
          <a:lstStyle/>
          <a:p>
            <a:pPr marL="0" indent="0">
              <a:lnSpc>
                <a:spcPct val="120000"/>
              </a:lnSpc>
              <a:buNone/>
            </a:pPr>
            <a:r>
              <a:rPr lang="en-US" sz="1250" dirty="0">
                <a:solidFill>
                  <a:srgbClr val="5B6B77"/>
                </a:solidFill>
                <a:latin typeface="Calibri" pitchFamily="34" charset="0"/>
                <a:ea typeface="Calibri" pitchFamily="34" charset="-122"/>
                <a:cs typeface="Calibri" pitchFamily="34" charset="-120"/>
              </a:rPr>
              <a:t>A prolonged dispute with resident doctors culminated in strike action and a national pay settlement.</a:t>
            </a:r>
            <a:endParaRPr lang="en-US" sz="1250" dirty="0"/>
          </a:p>
        </p:txBody>
      </p:sp>
      <p:sp>
        <p:nvSpPr>
          <p:cNvPr id="8" name="Shape 6"/>
          <p:cNvSpPr/>
          <p:nvPr/>
        </p:nvSpPr>
        <p:spPr>
          <a:xfrm>
            <a:off x="4389120" y="1783080"/>
            <a:ext cx="3611880" cy="3246120"/>
          </a:xfrm>
          <a:prstGeom prst="roundRect">
            <a:avLst>
              <a:gd name="adj" fmla="val 2817"/>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9" name="Shape 7"/>
          <p:cNvSpPr/>
          <p:nvPr/>
        </p:nvSpPr>
        <p:spPr>
          <a:xfrm>
            <a:off x="4663440" y="2057400"/>
            <a:ext cx="640080" cy="640080"/>
          </a:xfrm>
          <a:prstGeom prst="ellipse">
            <a:avLst/>
          </a:prstGeom>
          <a:solidFill>
            <a:srgbClr val="ED8B00"/>
          </a:solidFill>
          <a:ln/>
        </p:spPr>
      </p:sp>
      <p:sp>
        <p:nvSpPr>
          <p:cNvPr id="10" name="Text 8"/>
          <p:cNvSpPr/>
          <p:nvPr/>
        </p:nvSpPr>
        <p:spPr>
          <a:xfrm>
            <a:off x="4663440" y="2880360"/>
            <a:ext cx="3063240" cy="502920"/>
          </a:xfrm>
          <a:prstGeom prst="rect">
            <a:avLst/>
          </a:prstGeom>
          <a:noFill/>
          <a:ln/>
        </p:spPr>
        <p:txBody>
          <a:bodyPr wrap="square" rtlCol="0" anchor="ctr"/>
          <a:lstStyle/>
          <a:p>
            <a:pPr marL="0" indent="0">
              <a:buNone/>
            </a:pPr>
            <a:r>
              <a:rPr lang="en-US" sz="1700" b="1" dirty="0">
                <a:solidFill>
                  <a:srgbClr val="1B2733"/>
                </a:solidFill>
                <a:latin typeface="Calibri" pitchFamily="34" charset="0"/>
                <a:ea typeface="Calibri" pitchFamily="34" charset="-122"/>
                <a:cs typeface="Calibri" pitchFamily="34" charset="-120"/>
              </a:rPr>
              <a:t>Staff Dissatisfaction</a:t>
            </a:r>
            <a:endParaRPr lang="en-US" sz="1700" dirty="0"/>
          </a:p>
        </p:txBody>
      </p:sp>
      <p:sp>
        <p:nvSpPr>
          <p:cNvPr id="11" name="Text 9"/>
          <p:cNvSpPr/>
          <p:nvPr/>
        </p:nvSpPr>
        <p:spPr>
          <a:xfrm>
            <a:off x="4663440" y="3401568"/>
            <a:ext cx="3063240" cy="1463040"/>
          </a:xfrm>
          <a:prstGeom prst="rect">
            <a:avLst/>
          </a:prstGeom>
          <a:noFill/>
          <a:ln/>
        </p:spPr>
        <p:txBody>
          <a:bodyPr wrap="square" rtlCol="0" anchor="ctr"/>
          <a:lstStyle/>
          <a:p>
            <a:pPr marL="0" indent="0">
              <a:lnSpc>
                <a:spcPct val="120000"/>
              </a:lnSpc>
              <a:buNone/>
            </a:pPr>
            <a:r>
              <a:rPr lang="en-US" sz="1250" dirty="0">
                <a:solidFill>
                  <a:srgbClr val="5B6B77"/>
                </a:solidFill>
                <a:latin typeface="Calibri" pitchFamily="34" charset="0"/>
                <a:ea typeface="Calibri" pitchFamily="34" charset="-122"/>
                <a:cs typeface="Calibri" pitchFamily="34" charset="-120"/>
              </a:rPr>
              <a:t>The 2025 NHS Staff Survey — one of the world's largest workforce surveys — shows falling engagement on key measures.</a:t>
            </a:r>
            <a:endParaRPr lang="en-US" sz="1250" dirty="0"/>
          </a:p>
        </p:txBody>
      </p:sp>
      <p:sp>
        <p:nvSpPr>
          <p:cNvPr id="12" name="Shape 10"/>
          <p:cNvSpPr/>
          <p:nvPr/>
        </p:nvSpPr>
        <p:spPr>
          <a:xfrm>
            <a:off x="8229600" y="1783080"/>
            <a:ext cx="3611880" cy="3246120"/>
          </a:xfrm>
          <a:prstGeom prst="roundRect">
            <a:avLst>
              <a:gd name="adj" fmla="val 2817"/>
            </a:avLst>
          </a:prstGeom>
          <a:solidFill>
            <a:srgbClr val="FFFFFF"/>
          </a:solidFill>
          <a:ln w="12700">
            <a:solidFill>
              <a:srgbClr val="E3EAF0"/>
            </a:solidFill>
            <a:prstDash val="solid"/>
          </a:ln>
          <a:effectLst>
            <a:outerShdw blurRad="76200" dist="25400" dir="5400000" algn="bl" rotWithShape="0">
              <a:srgbClr val="9AA7B0">
                <a:alpha val="25000"/>
              </a:srgbClr>
            </a:outerShdw>
          </a:effectLst>
        </p:spPr>
      </p:sp>
      <p:sp>
        <p:nvSpPr>
          <p:cNvPr id="13" name="Shape 11"/>
          <p:cNvSpPr/>
          <p:nvPr/>
        </p:nvSpPr>
        <p:spPr>
          <a:xfrm>
            <a:off x="8503920" y="2057400"/>
            <a:ext cx="640080" cy="640080"/>
          </a:xfrm>
          <a:prstGeom prst="ellipse">
            <a:avLst/>
          </a:prstGeom>
          <a:solidFill>
            <a:srgbClr val="005EB8"/>
          </a:solidFill>
          <a:ln/>
        </p:spPr>
      </p:sp>
      <p:sp>
        <p:nvSpPr>
          <p:cNvPr id="14" name="Text 12"/>
          <p:cNvSpPr/>
          <p:nvPr/>
        </p:nvSpPr>
        <p:spPr>
          <a:xfrm>
            <a:off x="8503920" y="2880360"/>
            <a:ext cx="3063240" cy="502920"/>
          </a:xfrm>
          <a:prstGeom prst="rect">
            <a:avLst/>
          </a:prstGeom>
          <a:noFill/>
          <a:ln/>
        </p:spPr>
        <p:txBody>
          <a:bodyPr wrap="square" rtlCol="0" anchor="ctr"/>
          <a:lstStyle/>
          <a:p>
            <a:pPr marL="0" indent="0">
              <a:buNone/>
            </a:pPr>
            <a:r>
              <a:rPr lang="en-US" sz="1700" b="1" dirty="0">
                <a:solidFill>
                  <a:srgbClr val="1B2733"/>
                </a:solidFill>
                <a:latin typeface="Calibri" pitchFamily="34" charset="0"/>
                <a:ea typeface="Calibri" pitchFamily="34" charset="-122"/>
                <a:cs typeface="Calibri" pitchFamily="34" charset="-120"/>
              </a:rPr>
              <a:t>Organisational Reform</a:t>
            </a:r>
            <a:endParaRPr lang="en-US" sz="1700" dirty="0"/>
          </a:p>
        </p:txBody>
      </p:sp>
      <p:sp>
        <p:nvSpPr>
          <p:cNvPr id="15" name="Text 13"/>
          <p:cNvSpPr/>
          <p:nvPr/>
        </p:nvSpPr>
        <p:spPr>
          <a:xfrm>
            <a:off x="8503920" y="3401568"/>
            <a:ext cx="3063240" cy="1463040"/>
          </a:xfrm>
          <a:prstGeom prst="rect">
            <a:avLst/>
          </a:prstGeom>
          <a:noFill/>
          <a:ln/>
        </p:spPr>
        <p:txBody>
          <a:bodyPr wrap="square" rtlCol="0" anchor="ctr"/>
          <a:lstStyle/>
          <a:p>
            <a:pPr marL="0" indent="0">
              <a:lnSpc>
                <a:spcPct val="120000"/>
              </a:lnSpc>
              <a:buNone/>
            </a:pPr>
            <a:r>
              <a:rPr lang="en-US" sz="1250" dirty="0">
                <a:solidFill>
                  <a:srgbClr val="5B6B77"/>
                </a:solidFill>
                <a:latin typeface="Calibri" pitchFamily="34" charset="0"/>
                <a:ea typeface="Calibri" pitchFamily="34" charset="-122"/>
                <a:cs typeface="Calibri" pitchFamily="34" charset="-120"/>
              </a:rPr>
              <a:t>NHS England is being abolished and merged into the Department of Health and Social Care (DHSC).</a:t>
            </a:r>
            <a:endParaRPr lang="en-US" sz="1250" dirty="0"/>
          </a:p>
        </p:txBody>
      </p:sp>
      <p:sp>
        <p:nvSpPr>
          <p:cNvPr id="16" name="Text 14"/>
          <p:cNvSpPr/>
          <p:nvPr/>
        </p:nvSpPr>
        <p:spPr>
          <a:xfrm>
            <a:off x="548640" y="5257800"/>
            <a:ext cx="11064240" cy="822960"/>
          </a:xfrm>
          <a:prstGeom prst="rect">
            <a:avLst/>
          </a:prstGeom>
          <a:noFill/>
          <a:ln/>
        </p:spPr>
        <p:txBody>
          <a:bodyPr wrap="square" rtlCol="0" anchor="ctr"/>
          <a:lstStyle/>
          <a:p>
            <a:pPr marL="0" indent="0" algn="ctr">
              <a:buNone/>
            </a:pPr>
            <a:r>
              <a:rPr lang="en-US" sz="1400" i="1" dirty="0">
                <a:solidFill>
                  <a:srgbClr val="003087"/>
                </a:solidFill>
                <a:latin typeface="Calibri" pitchFamily="34" charset="0"/>
                <a:ea typeface="Calibri" pitchFamily="34" charset="-122"/>
                <a:cs typeface="Calibri" pitchFamily="34" charset="-120"/>
              </a:rPr>
              <a:t>This report analyses the current state of employee relations in NHS England — its challenges and opportunities — including the impact of AI and digital technology on ER.</a:t>
            </a:r>
            <a:endParaRPr lang="en-US" sz="1400" dirty="0"/>
          </a:p>
        </p:txBody>
      </p:sp>
      <p:sp>
        <p:nvSpPr>
          <p:cNvPr id="17" name="Text 15"/>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8" name="Text 16"/>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GOV.UK (2026); NHS Employers (2026a); Institute for Government (2026)</a:t>
            </a:r>
            <a:endParaRPr lang="en-US" sz="900" dirty="0"/>
          </a:p>
        </p:txBody>
      </p:sp>
      <p:sp>
        <p:nvSpPr>
          <p:cNvPr id="19" name="Text 17"/>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3</a:t>
            </a:r>
            <a:endParaRPr lang="en-US" sz="900" dirty="0"/>
          </a:p>
        </p:txBody>
      </p:sp>
      <p:sp>
        <p:nvSpPr>
          <p:cNvPr id="20" name="Rectangle 19"/>
          <p:cNvSpPr/>
          <p:nvPr/>
        </p:nvSpPr>
        <p:spPr>
          <a:xfrm>
            <a:off x="10712291" y="117086"/>
            <a:ext cx="703269" cy="369332"/>
          </a:xfrm>
          <a:prstGeom prst="rect">
            <a:avLst/>
          </a:prstGeom>
        </p:spPr>
        <p:txBody>
          <a:bodyPr wrap="none">
            <a:spAutoFit/>
          </a:bodyPr>
          <a:lstStyle/>
          <a:p>
            <a:pPr algn="ctr"/>
            <a:r>
              <a:rPr lang="en-US" dirty="0" err="1">
                <a:ln w="0"/>
                <a:effectLst>
                  <a:outerShdw blurRad="38100" dist="19050" dir="2700000" algn="tl" rotWithShape="0">
                    <a:schemeClr val="dk1">
                      <a:alpha val="40000"/>
                    </a:schemeClr>
                  </a:outerShdw>
                </a:effectLst>
              </a:rPr>
              <a:t>Ritika</a:t>
            </a:r>
            <a:endParaRPr lang="en-US" dirty="0">
              <a:ln w="0"/>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CURRENT POLICIES &amp; PRACTICE</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A Pluralist, Social-Partnership Model</a:t>
            </a:r>
            <a:endParaRPr lang="en-US" sz="2700" dirty="0"/>
          </a:p>
        </p:txBody>
      </p:sp>
      <p:sp>
        <p:nvSpPr>
          <p:cNvPr id="4" name="Text 2"/>
          <p:cNvSpPr/>
          <p:nvPr/>
        </p:nvSpPr>
        <p:spPr>
          <a:xfrm>
            <a:off x="548640" y="1691640"/>
            <a:ext cx="11064240" cy="914400"/>
          </a:xfrm>
          <a:prstGeom prst="rect">
            <a:avLst/>
          </a:prstGeom>
          <a:noFill/>
          <a:ln/>
        </p:spPr>
        <p:txBody>
          <a:bodyPr wrap="square" rtlCol="0" anchor="ctr"/>
          <a:lstStyle/>
          <a:p>
            <a:pPr marL="0" indent="0">
              <a:lnSpc>
                <a:spcPct val="125000"/>
              </a:lnSpc>
              <a:buNone/>
            </a:pPr>
            <a:r>
              <a:rPr lang="en-US" sz="1500" dirty="0">
                <a:solidFill>
                  <a:srgbClr val="1B2733"/>
                </a:solidFill>
                <a:latin typeface="Calibri" pitchFamily="34" charset="0"/>
                <a:ea typeface="Calibri" pitchFamily="34" charset="-122"/>
                <a:cs typeface="Calibri" pitchFamily="34" charset="-120"/>
              </a:rPr>
              <a:t>NHS England's approach to ER rests on pluralist, social-partnership thinking — explicitly recognising that management and staff-side representatives have competing, legitimate interests rather than one shared set of goals.</a:t>
            </a:r>
            <a:endParaRPr lang="en-US" sz="1500" dirty="0"/>
          </a:p>
        </p:txBody>
      </p:sp>
      <p:sp>
        <p:nvSpPr>
          <p:cNvPr id="5" name="Shape 3"/>
          <p:cNvSpPr/>
          <p:nvPr/>
        </p:nvSpPr>
        <p:spPr>
          <a:xfrm>
            <a:off x="548640" y="2834640"/>
            <a:ext cx="3611880" cy="2148840"/>
          </a:xfrm>
          <a:prstGeom prst="roundRect">
            <a:avLst>
              <a:gd name="adj" fmla="val 4255"/>
            </a:avLst>
          </a:prstGeom>
          <a:solidFill>
            <a:srgbClr val="003087"/>
          </a:solidFill>
          <a:ln/>
        </p:spPr>
      </p:sp>
      <p:sp>
        <p:nvSpPr>
          <p:cNvPr id="6" name="Shape 4"/>
          <p:cNvSpPr/>
          <p:nvPr/>
        </p:nvSpPr>
        <p:spPr>
          <a:xfrm>
            <a:off x="822960" y="3108960"/>
            <a:ext cx="502920" cy="502920"/>
          </a:xfrm>
          <a:prstGeom prst="roundRect">
            <a:avLst>
              <a:gd name="adj" fmla="val 14545"/>
            </a:avLst>
          </a:prstGeom>
          <a:solidFill>
            <a:srgbClr val="005EB8"/>
          </a:solidFill>
          <a:ln/>
        </p:spPr>
      </p:sp>
      <p:sp>
        <p:nvSpPr>
          <p:cNvPr id="7" name="Text 5"/>
          <p:cNvSpPr/>
          <p:nvPr/>
        </p:nvSpPr>
        <p:spPr>
          <a:xfrm>
            <a:off x="822960" y="3749040"/>
            <a:ext cx="31089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Pluralist View</a:t>
            </a:r>
            <a:endParaRPr lang="en-US" sz="1500" dirty="0"/>
          </a:p>
        </p:txBody>
      </p:sp>
      <p:sp>
        <p:nvSpPr>
          <p:cNvPr id="8" name="Text 6"/>
          <p:cNvSpPr/>
          <p:nvPr/>
        </p:nvSpPr>
        <p:spPr>
          <a:xfrm>
            <a:off x="822960" y="4114800"/>
            <a:ext cx="3108960" cy="822960"/>
          </a:xfrm>
          <a:prstGeom prst="rect">
            <a:avLst/>
          </a:prstGeom>
          <a:noFill/>
          <a:ln/>
        </p:spPr>
        <p:txBody>
          <a:bodyPr wrap="square" rtlCol="0" anchor="ctr"/>
          <a:lstStyle/>
          <a:p>
            <a:pPr marL="0" indent="0">
              <a:lnSpc>
                <a:spcPct val="115000"/>
              </a:lnSpc>
              <a:buNone/>
            </a:pPr>
            <a:r>
              <a:rPr lang="en-US" sz="1150" dirty="0">
                <a:solidFill>
                  <a:srgbClr val="F4F8FB"/>
                </a:solidFill>
                <a:latin typeface="Calibri" pitchFamily="34" charset="0"/>
                <a:ea typeface="Calibri" pitchFamily="34" charset="-122"/>
                <a:cs typeface="Calibri" pitchFamily="34" charset="-120"/>
              </a:rPr>
              <a:t>Management and staff-side interests are recognised as legitimately different — not assumed to align.</a:t>
            </a:r>
            <a:endParaRPr lang="en-US" sz="1150" dirty="0"/>
          </a:p>
        </p:txBody>
      </p:sp>
      <p:sp>
        <p:nvSpPr>
          <p:cNvPr id="9" name="Shape 7"/>
          <p:cNvSpPr/>
          <p:nvPr/>
        </p:nvSpPr>
        <p:spPr>
          <a:xfrm>
            <a:off x="4389120" y="2834640"/>
            <a:ext cx="3611880" cy="2148840"/>
          </a:xfrm>
          <a:prstGeom prst="roundRect">
            <a:avLst>
              <a:gd name="adj" fmla="val 4255"/>
            </a:avLst>
          </a:prstGeom>
          <a:solidFill>
            <a:srgbClr val="003087"/>
          </a:solidFill>
          <a:ln/>
        </p:spPr>
      </p:sp>
      <p:sp>
        <p:nvSpPr>
          <p:cNvPr id="10" name="Shape 8"/>
          <p:cNvSpPr/>
          <p:nvPr/>
        </p:nvSpPr>
        <p:spPr>
          <a:xfrm>
            <a:off x="4663440" y="3108960"/>
            <a:ext cx="502920" cy="502920"/>
          </a:xfrm>
          <a:prstGeom prst="roundRect">
            <a:avLst>
              <a:gd name="adj" fmla="val 14545"/>
            </a:avLst>
          </a:prstGeom>
          <a:solidFill>
            <a:srgbClr val="00A499"/>
          </a:solidFill>
          <a:ln/>
        </p:spPr>
      </p:sp>
      <p:sp>
        <p:nvSpPr>
          <p:cNvPr id="11" name="Text 9"/>
          <p:cNvSpPr/>
          <p:nvPr/>
        </p:nvSpPr>
        <p:spPr>
          <a:xfrm>
            <a:off x="4663440" y="3749040"/>
            <a:ext cx="31089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Joint Negotiation</a:t>
            </a:r>
            <a:endParaRPr lang="en-US" sz="1500" dirty="0"/>
          </a:p>
        </p:txBody>
      </p:sp>
      <p:sp>
        <p:nvSpPr>
          <p:cNvPr id="12" name="Text 10"/>
          <p:cNvSpPr/>
          <p:nvPr/>
        </p:nvSpPr>
        <p:spPr>
          <a:xfrm>
            <a:off x="4663440" y="4114800"/>
            <a:ext cx="3108960" cy="822960"/>
          </a:xfrm>
          <a:prstGeom prst="rect">
            <a:avLst/>
          </a:prstGeom>
          <a:noFill/>
          <a:ln/>
        </p:spPr>
        <p:txBody>
          <a:bodyPr wrap="square" rtlCol="0" anchor="ctr"/>
          <a:lstStyle/>
          <a:p>
            <a:pPr marL="0" indent="0">
              <a:lnSpc>
                <a:spcPct val="115000"/>
              </a:lnSpc>
              <a:buNone/>
            </a:pPr>
            <a:r>
              <a:rPr lang="en-US" sz="1150" dirty="0">
                <a:solidFill>
                  <a:srgbClr val="F4F8FB"/>
                </a:solidFill>
                <a:latin typeface="Calibri" pitchFamily="34" charset="0"/>
                <a:ea typeface="Calibri" pitchFamily="34" charset="-122"/>
                <a:cs typeface="Calibri" pitchFamily="34" charset="-120"/>
              </a:rPr>
              <a:t>Change is negotiated through recognised structures rather than imposed unilaterally.</a:t>
            </a:r>
            <a:endParaRPr lang="en-US" sz="1150" dirty="0"/>
          </a:p>
        </p:txBody>
      </p:sp>
      <p:sp>
        <p:nvSpPr>
          <p:cNvPr id="13" name="Shape 11"/>
          <p:cNvSpPr/>
          <p:nvPr/>
        </p:nvSpPr>
        <p:spPr>
          <a:xfrm>
            <a:off x="8229600" y="2834640"/>
            <a:ext cx="3611880" cy="2148840"/>
          </a:xfrm>
          <a:prstGeom prst="roundRect">
            <a:avLst>
              <a:gd name="adj" fmla="val 4255"/>
            </a:avLst>
          </a:prstGeom>
          <a:solidFill>
            <a:srgbClr val="003087"/>
          </a:solidFill>
          <a:ln/>
        </p:spPr>
      </p:sp>
      <p:sp>
        <p:nvSpPr>
          <p:cNvPr id="14" name="Shape 12"/>
          <p:cNvSpPr/>
          <p:nvPr/>
        </p:nvSpPr>
        <p:spPr>
          <a:xfrm>
            <a:off x="8503920" y="3108960"/>
            <a:ext cx="502920" cy="502920"/>
          </a:xfrm>
          <a:prstGeom prst="roundRect">
            <a:avLst>
              <a:gd name="adj" fmla="val 14545"/>
            </a:avLst>
          </a:prstGeom>
          <a:solidFill>
            <a:srgbClr val="41B6E6"/>
          </a:solidFill>
          <a:ln/>
        </p:spPr>
      </p:sp>
      <p:sp>
        <p:nvSpPr>
          <p:cNvPr id="15" name="Text 13"/>
          <p:cNvSpPr/>
          <p:nvPr/>
        </p:nvSpPr>
        <p:spPr>
          <a:xfrm>
            <a:off x="8503920" y="3749040"/>
            <a:ext cx="31089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Consultation First</a:t>
            </a:r>
            <a:endParaRPr lang="en-US" sz="1500" dirty="0"/>
          </a:p>
        </p:txBody>
      </p:sp>
      <p:sp>
        <p:nvSpPr>
          <p:cNvPr id="16" name="Text 14"/>
          <p:cNvSpPr/>
          <p:nvPr/>
        </p:nvSpPr>
        <p:spPr>
          <a:xfrm>
            <a:off x="8503920" y="4114800"/>
            <a:ext cx="3108960" cy="822960"/>
          </a:xfrm>
          <a:prstGeom prst="rect">
            <a:avLst/>
          </a:prstGeom>
          <a:noFill/>
          <a:ln/>
        </p:spPr>
        <p:txBody>
          <a:bodyPr wrap="square" rtlCol="0" anchor="ctr"/>
          <a:lstStyle/>
          <a:p>
            <a:pPr marL="0" indent="0">
              <a:lnSpc>
                <a:spcPct val="115000"/>
              </a:lnSpc>
              <a:buNone/>
            </a:pPr>
            <a:r>
              <a:rPr lang="en-US" sz="1150" dirty="0">
                <a:solidFill>
                  <a:srgbClr val="F4F8FB"/>
                </a:solidFill>
                <a:latin typeface="Calibri" pitchFamily="34" charset="0"/>
                <a:ea typeface="Calibri" pitchFamily="34" charset="-122"/>
                <a:cs typeface="Calibri" pitchFamily="34" charset="-120"/>
              </a:rPr>
              <a:t>Policy is shaped through dialogue between employers, unions and government before it is implemented.</a:t>
            </a:r>
            <a:endParaRPr lang="en-US" sz="1150" dirty="0"/>
          </a:p>
        </p:txBody>
      </p:sp>
      <p:sp>
        <p:nvSpPr>
          <p:cNvPr id="17" name="Text 15"/>
          <p:cNvSpPr/>
          <p:nvPr/>
        </p:nvSpPr>
        <p:spPr>
          <a:xfrm>
            <a:off x="548640" y="5166360"/>
            <a:ext cx="5486400" cy="320040"/>
          </a:xfrm>
          <a:prstGeom prst="rect">
            <a:avLst/>
          </a:prstGeom>
          <a:noFill/>
          <a:ln/>
        </p:spPr>
        <p:txBody>
          <a:bodyPr wrap="square" rtlCol="0" anchor="ctr"/>
          <a:lstStyle/>
          <a:p>
            <a:pPr marL="0" indent="0">
              <a:buNone/>
            </a:pPr>
            <a:r>
              <a:rPr lang="en-US" sz="1200" b="1" i="1" dirty="0">
                <a:solidFill>
                  <a:srgbClr val="005EB8"/>
                </a:solidFill>
                <a:latin typeface="Calibri" pitchFamily="34" charset="0"/>
                <a:ea typeface="Calibri" pitchFamily="34" charset="-122"/>
                <a:cs typeface="Calibri" pitchFamily="34" charset="-120"/>
              </a:rPr>
              <a:t>Fox (1974); Bach and Kessler (2012)</a:t>
            </a:r>
            <a:endParaRPr lang="en-US" sz="1200" dirty="0"/>
          </a:p>
        </p:txBody>
      </p:sp>
      <p:sp>
        <p:nvSpPr>
          <p:cNvPr id="18" name="Text 16"/>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9" name="Text 17"/>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4</a:t>
            </a:r>
            <a:endParaRPr lang="en-US" sz="900" dirty="0"/>
          </a:p>
        </p:txBody>
      </p:sp>
      <p:sp>
        <p:nvSpPr>
          <p:cNvPr id="20" name="Rectangle 19"/>
          <p:cNvSpPr/>
          <p:nvPr/>
        </p:nvSpPr>
        <p:spPr>
          <a:xfrm>
            <a:off x="10448341" y="164592"/>
            <a:ext cx="703269" cy="369332"/>
          </a:xfrm>
          <a:prstGeom prst="rect">
            <a:avLst/>
          </a:prstGeom>
        </p:spPr>
        <p:txBody>
          <a:bodyPr wrap="none">
            <a:spAutoFit/>
          </a:bodyPr>
          <a:lstStyle/>
          <a:p>
            <a:pPr algn="ctr"/>
            <a:r>
              <a:rPr lang="en-US" dirty="0" err="1">
                <a:ln w="0"/>
                <a:effectLst>
                  <a:outerShdw blurRad="38100" dist="19050" dir="2700000" algn="tl" rotWithShape="0">
                    <a:schemeClr val="dk1">
                      <a:alpha val="40000"/>
                    </a:schemeClr>
                  </a:outerShdw>
                </a:effectLst>
              </a:rPr>
              <a:t>Ritika</a:t>
            </a:r>
            <a:endParaRPr lang="en-US" dirty="0">
              <a:ln w="0"/>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CURRENT POLICIES &amp; PRACTICE</a:t>
            </a:r>
            <a:endParaRPr lang="en-US" sz="1300" dirty="0"/>
          </a:p>
        </p:txBody>
      </p:sp>
      <p:sp>
        <p:nvSpPr>
          <p:cNvPr id="3" name="Text 1"/>
          <p:cNvSpPr/>
          <p:nvPr/>
        </p:nvSpPr>
        <p:spPr>
          <a:xfrm>
            <a:off x="548640" y="658368"/>
            <a:ext cx="11247120" cy="822960"/>
          </a:xfrm>
          <a:prstGeom prst="rect">
            <a:avLst/>
          </a:prstGeom>
          <a:noFill/>
          <a:ln/>
        </p:spPr>
        <p:txBody>
          <a:bodyPr wrap="square" rtlCol="0" anchor="ctr"/>
          <a:lstStyle/>
          <a:p>
            <a:pPr marL="0" indent="0">
              <a:buNone/>
            </a:pPr>
            <a:r>
              <a:rPr lang="en-US" sz="2500" b="1" dirty="0">
                <a:solidFill>
                  <a:srgbClr val="1B2733"/>
                </a:solidFill>
                <a:latin typeface="Cambria" pitchFamily="34" charset="0"/>
                <a:ea typeface="Cambria" pitchFamily="34" charset="-122"/>
                <a:cs typeface="Cambria" pitchFamily="34" charset="-120"/>
              </a:rPr>
              <a:t>National Machinery: Staff Council &amp; Agenda for Change</a:t>
            </a:r>
            <a:endParaRPr lang="en-US" sz="2500" dirty="0"/>
          </a:p>
        </p:txBody>
      </p:sp>
      <p:sp>
        <p:nvSpPr>
          <p:cNvPr id="4" name="Shape 2"/>
          <p:cNvSpPr/>
          <p:nvPr/>
        </p:nvSpPr>
        <p:spPr>
          <a:xfrm>
            <a:off x="548640" y="1783080"/>
            <a:ext cx="11064240" cy="1325880"/>
          </a:xfrm>
          <a:prstGeom prst="roundRect">
            <a:avLst>
              <a:gd name="adj" fmla="val 6207"/>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Shape 3"/>
          <p:cNvSpPr/>
          <p:nvPr/>
        </p:nvSpPr>
        <p:spPr>
          <a:xfrm>
            <a:off x="548640" y="1783080"/>
            <a:ext cx="128016" cy="1325880"/>
          </a:xfrm>
          <a:prstGeom prst="rect">
            <a:avLst/>
          </a:prstGeom>
          <a:solidFill>
            <a:srgbClr val="005EB8"/>
          </a:solidFill>
          <a:ln/>
        </p:spPr>
      </p:sp>
      <p:sp>
        <p:nvSpPr>
          <p:cNvPr id="6" name="Text 4"/>
          <p:cNvSpPr/>
          <p:nvPr/>
        </p:nvSpPr>
        <p:spPr>
          <a:xfrm>
            <a:off x="914400" y="1892808"/>
            <a:ext cx="3108960" cy="1097280"/>
          </a:xfrm>
          <a:prstGeom prst="rect">
            <a:avLst/>
          </a:prstGeom>
          <a:noFill/>
          <a:ln/>
        </p:spPr>
        <p:txBody>
          <a:bodyPr wrap="square" rtlCol="0" anchor="ctr"/>
          <a:lstStyle/>
          <a:p>
            <a:pPr marL="0" indent="0">
              <a:buNone/>
            </a:pPr>
            <a:r>
              <a:rPr lang="en-US" sz="1600" b="1" dirty="0">
                <a:solidFill>
                  <a:srgbClr val="1B2733"/>
                </a:solidFill>
                <a:latin typeface="Calibri" pitchFamily="34" charset="0"/>
                <a:ea typeface="Calibri" pitchFamily="34" charset="-122"/>
                <a:cs typeface="Calibri" pitchFamily="34" charset="-120"/>
              </a:rPr>
              <a:t>NHS Staff Council</a:t>
            </a:r>
            <a:endParaRPr lang="en-US" sz="1600" dirty="0"/>
          </a:p>
        </p:txBody>
      </p:sp>
      <p:sp>
        <p:nvSpPr>
          <p:cNvPr id="7" name="Text 5"/>
          <p:cNvSpPr/>
          <p:nvPr/>
        </p:nvSpPr>
        <p:spPr>
          <a:xfrm>
            <a:off x="4160520" y="1892808"/>
            <a:ext cx="7223760" cy="1097280"/>
          </a:xfrm>
          <a:prstGeom prst="rect">
            <a:avLst/>
          </a:prstGeom>
          <a:noFill/>
          <a:ln/>
        </p:spPr>
        <p:txBody>
          <a:bodyPr wrap="square" rtlCol="0" anchor="ctr"/>
          <a:lstStyle/>
          <a:p>
            <a:pPr marL="0" indent="0">
              <a:lnSpc>
                <a:spcPct val="120000"/>
              </a:lnSpc>
              <a:buNone/>
            </a:pPr>
            <a:r>
              <a:rPr lang="en-US" sz="1250" dirty="0">
                <a:solidFill>
                  <a:srgbClr val="5B6B77"/>
                </a:solidFill>
                <a:latin typeface="Calibri" pitchFamily="34" charset="0"/>
                <a:ea typeface="Calibri" pitchFamily="34" charset="-122"/>
                <a:cs typeface="Calibri" pitchFamily="34" charset="-120"/>
              </a:rPr>
              <a:t>The recognised joint management and trade union body that negotiates Agenda for Change (AFC) — the pay and terms framework covering most NHS staff.</a:t>
            </a:r>
            <a:endParaRPr lang="en-US" sz="1250" dirty="0"/>
          </a:p>
        </p:txBody>
      </p:sp>
      <p:sp>
        <p:nvSpPr>
          <p:cNvPr id="8" name="Shape 6"/>
          <p:cNvSpPr/>
          <p:nvPr/>
        </p:nvSpPr>
        <p:spPr>
          <a:xfrm>
            <a:off x="548640" y="3264408"/>
            <a:ext cx="11064240" cy="1325880"/>
          </a:xfrm>
          <a:prstGeom prst="roundRect">
            <a:avLst>
              <a:gd name="adj" fmla="val 6207"/>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9" name="Shape 7"/>
          <p:cNvSpPr/>
          <p:nvPr/>
        </p:nvSpPr>
        <p:spPr>
          <a:xfrm>
            <a:off x="548640" y="3264408"/>
            <a:ext cx="128016" cy="1325880"/>
          </a:xfrm>
          <a:prstGeom prst="rect">
            <a:avLst/>
          </a:prstGeom>
          <a:solidFill>
            <a:srgbClr val="00A499"/>
          </a:solidFill>
          <a:ln/>
        </p:spPr>
      </p:sp>
      <p:sp>
        <p:nvSpPr>
          <p:cNvPr id="10" name="Text 8"/>
          <p:cNvSpPr/>
          <p:nvPr/>
        </p:nvSpPr>
        <p:spPr>
          <a:xfrm>
            <a:off x="914400" y="3374136"/>
            <a:ext cx="3108960" cy="1097280"/>
          </a:xfrm>
          <a:prstGeom prst="rect">
            <a:avLst/>
          </a:prstGeom>
          <a:noFill/>
          <a:ln/>
        </p:spPr>
        <p:txBody>
          <a:bodyPr wrap="square" rtlCol="0" anchor="ctr"/>
          <a:lstStyle/>
          <a:p>
            <a:pPr marL="0" indent="0">
              <a:buNone/>
            </a:pPr>
            <a:r>
              <a:rPr lang="en-US" sz="1600" b="1" dirty="0">
                <a:solidFill>
                  <a:srgbClr val="1B2733"/>
                </a:solidFill>
                <a:latin typeface="Calibri" pitchFamily="34" charset="0"/>
                <a:ea typeface="Calibri" pitchFamily="34" charset="-122"/>
                <a:cs typeface="Calibri" pitchFamily="34" charset="-120"/>
              </a:rPr>
              <a:t>NHS Social Partnership Forum</a:t>
            </a:r>
            <a:endParaRPr lang="en-US" sz="1600" dirty="0"/>
          </a:p>
        </p:txBody>
      </p:sp>
      <p:sp>
        <p:nvSpPr>
          <p:cNvPr id="11" name="Text 9"/>
          <p:cNvSpPr/>
          <p:nvPr/>
        </p:nvSpPr>
        <p:spPr>
          <a:xfrm>
            <a:off x="4160520" y="3374136"/>
            <a:ext cx="7223760" cy="1097280"/>
          </a:xfrm>
          <a:prstGeom prst="rect">
            <a:avLst/>
          </a:prstGeom>
          <a:noFill/>
          <a:ln/>
        </p:spPr>
        <p:txBody>
          <a:bodyPr wrap="square" rtlCol="0" anchor="ctr"/>
          <a:lstStyle/>
          <a:p>
            <a:pPr marL="0" indent="0">
              <a:lnSpc>
                <a:spcPct val="120000"/>
              </a:lnSpc>
              <a:buNone/>
            </a:pPr>
            <a:r>
              <a:rPr lang="en-US" sz="1250" dirty="0">
                <a:solidFill>
                  <a:srgbClr val="5B6B77"/>
                </a:solidFill>
                <a:latin typeface="Calibri" pitchFamily="34" charset="0"/>
                <a:ea typeface="Calibri" pitchFamily="34" charset="-122"/>
                <a:cs typeface="Calibri" pitchFamily="34" charset="-120"/>
              </a:rPr>
              <a:t>Brings together employers, unions and government to shape workforce policy before it is implemented, embedding consultation over one-sided management action.</a:t>
            </a:r>
            <a:endParaRPr lang="en-US" sz="1250" dirty="0"/>
          </a:p>
        </p:txBody>
      </p:sp>
      <p:sp>
        <p:nvSpPr>
          <p:cNvPr id="12" name="Shape 10"/>
          <p:cNvSpPr/>
          <p:nvPr/>
        </p:nvSpPr>
        <p:spPr>
          <a:xfrm>
            <a:off x="548640" y="4745736"/>
            <a:ext cx="11064240" cy="1325880"/>
          </a:xfrm>
          <a:prstGeom prst="roundRect">
            <a:avLst>
              <a:gd name="adj" fmla="val 6207"/>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3" name="Shape 11"/>
          <p:cNvSpPr/>
          <p:nvPr/>
        </p:nvSpPr>
        <p:spPr>
          <a:xfrm>
            <a:off x="548640" y="4745736"/>
            <a:ext cx="128016" cy="1325880"/>
          </a:xfrm>
          <a:prstGeom prst="rect">
            <a:avLst/>
          </a:prstGeom>
          <a:solidFill>
            <a:srgbClr val="41B6E6"/>
          </a:solidFill>
          <a:ln/>
        </p:spPr>
      </p:sp>
      <p:sp>
        <p:nvSpPr>
          <p:cNvPr id="14" name="Text 12"/>
          <p:cNvSpPr/>
          <p:nvPr/>
        </p:nvSpPr>
        <p:spPr>
          <a:xfrm>
            <a:off x="914400" y="4855464"/>
            <a:ext cx="3108960" cy="1097280"/>
          </a:xfrm>
          <a:prstGeom prst="rect">
            <a:avLst/>
          </a:prstGeom>
          <a:noFill/>
          <a:ln/>
        </p:spPr>
        <p:txBody>
          <a:bodyPr wrap="square" rtlCol="0" anchor="ctr"/>
          <a:lstStyle/>
          <a:p>
            <a:pPr marL="0" indent="0">
              <a:buNone/>
            </a:pPr>
            <a:r>
              <a:rPr lang="en-US" sz="1600" b="1" dirty="0">
                <a:solidFill>
                  <a:srgbClr val="1B2733"/>
                </a:solidFill>
                <a:latin typeface="Calibri" pitchFamily="34" charset="0"/>
                <a:ea typeface="Calibri" pitchFamily="34" charset="-122"/>
                <a:cs typeface="Calibri" pitchFamily="34" charset="-120"/>
              </a:rPr>
              <a:t>Agenda for Change (AFC)</a:t>
            </a:r>
            <a:endParaRPr lang="en-US" sz="1600" dirty="0"/>
          </a:p>
        </p:txBody>
      </p:sp>
      <p:sp>
        <p:nvSpPr>
          <p:cNvPr id="15" name="Text 13"/>
          <p:cNvSpPr/>
          <p:nvPr/>
        </p:nvSpPr>
        <p:spPr>
          <a:xfrm>
            <a:off x="4160520" y="4855464"/>
            <a:ext cx="7223760" cy="1097280"/>
          </a:xfrm>
          <a:prstGeom prst="rect">
            <a:avLst/>
          </a:prstGeom>
          <a:noFill/>
          <a:ln/>
        </p:spPr>
        <p:txBody>
          <a:bodyPr wrap="square" rtlCol="0" anchor="ctr"/>
          <a:lstStyle/>
          <a:p>
            <a:pPr marL="0" indent="0">
              <a:lnSpc>
                <a:spcPct val="120000"/>
              </a:lnSpc>
              <a:buNone/>
            </a:pPr>
            <a:r>
              <a:rPr lang="en-US" sz="1250" dirty="0">
                <a:solidFill>
                  <a:srgbClr val="5B6B77"/>
                </a:solidFill>
                <a:latin typeface="Calibri" pitchFamily="34" charset="0"/>
                <a:ea typeface="Calibri" pitchFamily="34" charset="-122"/>
                <a:cs typeface="Calibri" pitchFamily="34" charset="-120"/>
              </a:rPr>
              <a:t>The national framework setting pay bands, terms and conditions across the majority of the NHS workforce.</a:t>
            </a:r>
            <a:endParaRPr lang="en-US" sz="1250" dirty="0"/>
          </a:p>
        </p:txBody>
      </p:sp>
      <p:sp>
        <p:nvSpPr>
          <p:cNvPr id="16" name="Text 14"/>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7" name="Text 15"/>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NHS Employers (no date); Social Partnership Forum (no date)</a:t>
            </a:r>
            <a:endParaRPr lang="en-US" sz="900" dirty="0"/>
          </a:p>
        </p:txBody>
      </p:sp>
      <p:sp>
        <p:nvSpPr>
          <p:cNvPr id="18" name="Text 16"/>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5</a:t>
            </a:r>
            <a:endParaRPr lang="en-US" sz="900" dirty="0"/>
          </a:p>
        </p:txBody>
      </p:sp>
      <p:sp>
        <p:nvSpPr>
          <p:cNvPr id="19" name="Rectangle 18"/>
          <p:cNvSpPr/>
          <p:nvPr/>
        </p:nvSpPr>
        <p:spPr>
          <a:xfrm>
            <a:off x="10806558" y="181089"/>
            <a:ext cx="703269" cy="369332"/>
          </a:xfrm>
          <a:prstGeom prst="rect">
            <a:avLst/>
          </a:prstGeom>
        </p:spPr>
        <p:txBody>
          <a:bodyPr wrap="none">
            <a:spAutoFit/>
          </a:bodyPr>
          <a:lstStyle/>
          <a:p>
            <a:pPr algn="ctr"/>
            <a:r>
              <a:rPr lang="en-US" dirty="0" err="1">
                <a:ln w="0"/>
                <a:effectLst>
                  <a:outerShdw blurRad="38100" dist="19050" dir="2700000" algn="tl" rotWithShape="0">
                    <a:schemeClr val="dk1">
                      <a:alpha val="40000"/>
                    </a:schemeClr>
                  </a:outerShdw>
                </a:effectLst>
              </a:rPr>
              <a:t>Ritika</a:t>
            </a:r>
            <a:endParaRPr lang="en-US" dirty="0">
              <a:ln w="0"/>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CURRENT POLICIES &amp; PRACTICE</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Standards, Safeguards and Staff Voice</a:t>
            </a:r>
            <a:endParaRPr lang="en-US" sz="2700" dirty="0"/>
          </a:p>
        </p:txBody>
      </p:sp>
      <p:sp>
        <p:nvSpPr>
          <p:cNvPr id="4" name="Shape 2"/>
          <p:cNvSpPr/>
          <p:nvPr/>
        </p:nvSpPr>
        <p:spPr>
          <a:xfrm>
            <a:off x="548640" y="1737360"/>
            <a:ext cx="5440680" cy="1783080"/>
          </a:xfrm>
          <a:prstGeom prst="roundRect">
            <a:avLst>
              <a:gd name="adj" fmla="val 512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Shape 3"/>
          <p:cNvSpPr/>
          <p:nvPr/>
        </p:nvSpPr>
        <p:spPr>
          <a:xfrm>
            <a:off x="804672" y="1975104"/>
            <a:ext cx="457200" cy="457200"/>
          </a:xfrm>
          <a:prstGeom prst="ellipse">
            <a:avLst/>
          </a:prstGeom>
          <a:solidFill>
            <a:srgbClr val="005EB8"/>
          </a:solidFill>
          <a:ln/>
        </p:spPr>
      </p:sp>
      <p:sp>
        <p:nvSpPr>
          <p:cNvPr id="6" name="Text 4"/>
          <p:cNvSpPr/>
          <p:nvPr/>
        </p:nvSpPr>
        <p:spPr>
          <a:xfrm>
            <a:off x="1417320" y="1938528"/>
            <a:ext cx="4389120" cy="50292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ACAS-Based Procedures</a:t>
            </a:r>
            <a:endParaRPr lang="en-US" sz="1450" dirty="0"/>
          </a:p>
        </p:txBody>
      </p:sp>
      <p:sp>
        <p:nvSpPr>
          <p:cNvPr id="7" name="Text 5"/>
          <p:cNvSpPr/>
          <p:nvPr/>
        </p:nvSpPr>
        <p:spPr>
          <a:xfrm>
            <a:off x="804672" y="2514600"/>
            <a:ext cx="4937760" cy="914400"/>
          </a:xfrm>
          <a:prstGeom prst="rect">
            <a:avLst/>
          </a:prstGeom>
          <a:noFill/>
          <a:ln/>
        </p:spPr>
        <p:txBody>
          <a:bodyPr wrap="square" rtlCol="0" anchor="ctr"/>
          <a:lstStyle/>
          <a:p>
            <a:pPr marL="0" indent="0">
              <a:lnSpc>
                <a:spcPct val="115000"/>
              </a:lnSpc>
              <a:buNone/>
            </a:pPr>
            <a:r>
              <a:rPr lang="en-US" sz="1150" dirty="0">
                <a:solidFill>
                  <a:srgbClr val="5B6B77"/>
                </a:solidFill>
                <a:latin typeface="Calibri" pitchFamily="34" charset="0"/>
                <a:ea typeface="Calibri" pitchFamily="34" charset="-122"/>
                <a:cs typeface="Calibri" pitchFamily="34" charset="-120"/>
              </a:rPr>
              <a:t>Grievance, disciplinary and dispute-resolution policies follow the ACAS Code of Practice, supported by trained staff-side representatives.</a:t>
            </a:r>
            <a:endParaRPr lang="en-US" sz="1150" dirty="0"/>
          </a:p>
        </p:txBody>
      </p:sp>
      <p:sp>
        <p:nvSpPr>
          <p:cNvPr id="8" name="Shape 6"/>
          <p:cNvSpPr/>
          <p:nvPr/>
        </p:nvSpPr>
        <p:spPr>
          <a:xfrm>
            <a:off x="6172200" y="1737360"/>
            <a:ext cx="5440680" cy="1783080"/>
          </a:xfrm>
          <a:prstGeom prst="roundRect">
            <a:avLst>
              <a:gd name="adj" fmla="val 512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9" name="Shape 7"/>
          <p:cNvSpPr/>
          <p:nvPr/>
        </p:nvSpPr>
        <p:spPr>
          <a:xfrm>
            <a:off x="6428232" y="1975104"/>
            <a:ext cx="457200" cy="457200"/>
          </a:xfrm>
          <a:prstGeom prst="ellipse">
            <a:avLst/>
          </a:prstGeom>
          <a:solidFill>
            <a:srgbClr val="00A499"/>
          </a:solidFill>
          <a:ln/>
        </p:spPr>
      </p:sp>
      <p:sp>
        <p:nvSpPr>
          <p:cNvPr id="10" name="Text 8"/>
          <p:cNvSpPr/>
          <p:nvPr/>
        </p:nvSpPr>
        <p:spPr>
          <a:xfrm>
            <a:off x="7040880" y="1938528"/>
            <a:ext cx="4389120" cy="50292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Freedom to Speak Up</a:t>
            </a:r>
            <a:endParaRPr lang="en-US" sz="1450" dirty="0"/>
          </a:p>
        </p:txBody>
      </p:sp>
      <p:sp>
        <p:nvSpPr>
          <p:cNvPr id="11" name="Text 9"/>
          <p:cNvSpPr/>
          <p:nvPr/>
        </p:nvSpPr>
        <p:spPr>
          <a:xfrm>
            <a:off x="6428232" y="2514600"/>
            <a:ext cx="4937760" cy="914400"/>
          </a:xfrm>
          <a:prstGeom prst="rect">
            <a:avLst/>
          </a:prstGeom>
          <a:noFill/>
          <a:ln/>
        </p:spPr>
        <p:txBody>
          <a:bodyPr wrap="square" rtlCol="0" anchor="ctr"/>
          <a:lstStyle/>
          <a:p>
            <a:pPr marL="0" indent="0">
              <a:lnSpc>
                <a:spcPct val="115000"/>
              </a:lnSpc>
              <a:buNone/>
            </a:pPr>
            <a:r>
              <a:rPr lang="en-US" sz="1150" dirty="0">
                <a:solidFill>
                  <a:srgbClr val="5B6B77"/>
                </a:solidFill>
                <a:latin typeface="Calibri" pitchFamily="34" charset="0"/>
                <a:ea typeface="Calibri" pitchFamily="34" charset="-122"/>
                <a:cs typeface="Calibri" pitchFamily="34" charset="-120"/>
              </a:rPr>
              <a:t>Guardians provide a dedicated route for staff to raise concerns safely across NHS organisations.</a:t>
            </a:r>
            <a:endParaRPr lang="en-US" sz="1150" dirty="0"/>
          </a:p>
        </p:txBody>
      </p:sp>
      <p:sp>
        <p:nvSpPr>
          <p:cNvPr id="12" name="Shape 10"/>
          <p:cNvSpPr/>
          <p:nvPr/>
        </p:nvSpPr>
        <p:spPr>
          <a:xfrm>
            <a:off x="548640" y="3703320"/>
            <a:ext cx="5440680" cy="1783080"/>
          </a:xfrm>
          <a:prstGeom prst="roundRect">
            <a:avLst>
              <a:gd name="adj" fmla="val 512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3" name="Shape 11"/>
          <p:cNvSpPr/>
          <p:nvPr/>
        </p:nvSpPr>
        <p:spPr>
          <a:xfrm>
            <a:off x="804672" y="3941064"/>
            <a:ext cx="457200" cy="457200"/>
          </a:xfrm>
          <a:prstGeom prst="ellipse">
            <a:avLst/>
          </a:prstGeom>
          <a:solidFill>
            <a:srgbClr val="AE2573"/>
          </a:solidFill>
          <a:ln/>
        </p:spPr>
      </p:sp>
      <p:sp>
        <p:nvSpPr>
          <p:cNvPr id="14" name="Text 12"/>
          <p:cNvSpPr/>
          <p:nvPr/>
        </p:nvSpPr>
        <p:spPr>
          <a:xfrm>
            <a:off x="1417320" y="3904488"/>
            <a:ext cx="4389120" cy="50292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WRES / WDES Reporting</a:t>
            </a:r>
            <a:endParaRPr lang="en-US" sz="1450" dirty="0"/>
          </a:p>
        </p:txBody>
      </p:sp>
      <p:sp>
        <p:nvSpPr>
          <p:cNvPr id="15" name="Text 13"/>
          <p:cNvSpPr/>
          <p:nvPr/>
        </p:nvSpPr>
        <p:spPr>
          <a:xfrm>
            <a:off x="804672" y="4480560"/>
            <a:ext cx="4937760" cy="914400"/>
          </a:xfrm>
          <a:prstGeom prst="rect">
            <a:avLst/>
          </a:prstGeom>
          <a:noFill/>
          <a:ln/>
        </p:spPr>
        <p:txBody>
          <a:bodyPr wrap="square" rtlCol="0" anchor="ctr"/>
          <a:lstStyle/>
          <a:p>
            <a:pPr marL="0" indent="0">
              <a:lnSpc>
                <a:spcPct val="115000"/>
              </a:lnSpc>
              <a:buNone/>
            </a:pPr>
            <a:r>
              <a:rPr lang="en-US" sz="1150" dirty="0">
                <a:solidFill>
                  <a:srgbClr val="5B6B77"/>
                </a:solidFill>
                <a:latin typeface="Calibri" pitchFamily="34" charset="0"/>
                <a:ea typeface="Calibri" pitchFamily="34" charset="-122"/>
                <a:cs typeface="Calibri" pitchFamily="34" charset="-120"/>
              </a:rPr>
              <a:t>Workforce Race and Disability Equality Standards track and report on equality outcomes for staff.</a:t>
            </a:r>
            <a:endParaRPr lang="en-US" sz="1150" dirty="0"/>
          </a:p>
        </p:txBody>
      </p:sp>
      <p:sp>
        <p:nvSpPr>
          <p:cNvPr id="16" name="Shape 14"/>
          <p:cNvSpPr/>
          <p:nvPr/>
        </p:nvSpPr>
        <p:spPr>
          <a:xfrm>
            <a:off x="6172200" y="3703320"/>
            <a:ext cx="5440680" cy="1783080"/>
          </a:xfrm>
          <a:prstGeom prst="roundRect">
            <a:avLst>
              <a:gd name="adj" fmla="val 512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7" name="Shape 15"/>
          <p:cNvSpPr/>
          <p:nvPr/>
        </p:nvSpPr>
        <p:spPr>
          <a:xfrm>
            <a:off x="6428232" y="3941064"/>
            <a:ext cx="457200" cy="457200"/>
          </a:xfrm>
          <a:prstGeom prst="ellipse">
            <a:avLst/>
          </a:prstGeom>
          <a:solidFill>
            <a:srgbClr val="41B6E6"/>
          </a:solidFill>
          <a:ln/>
        </p:spPr>
      </p:sp>
      <p:sp>
        <p:nvSpPr>
          <p:cNvPr id="18" name="Text 16"/>
          <p:cNvSpPr/>
          <p:nvPr/>
        </p:nvSpPr>
        <p:spPr>
          <a:xfrm>
            <a:off x="7040880" y="3904488"/>
            <a:ext cx="4389120" cy="50292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People Promise &amp; Staff Standards</a:t>
            </a:r>
            <a:endParaRPr lang="en-US" sz="1450" dirty="0"/>
          </a:p>
        </p:txBody>
      </p:sp>
      <p:sp>
        <p:nvSpPr>
          <p:cNvPr id="19" name="Text 17"/>
          <p:cNvSpPr/>
          <p:nvPr/>
        </p:nvSpPr>
        <p:spPr>
          <a:xfrm>
            <a:off x="6428232" y="4480560"/>
            <a:ext cx="4937760" cy="914400"/>
          </a:xfrm>
          <a:prstGeom prst="rect">
            <a:avLst/>
          </a:prstGeom>
          <a:noFill/>
          <a:ln/>
        </p:spPr>
        <p:txBody>
          <a:bodyPr wrap="square" rtlCol="0" anchor="ctr"/>
          <a:lstStyle/>
          <a:p>
            <a:pPr marL="0" indent="0">
              <a:lnSpc>
                <a:spcPct val="115000"/>
              </a:lnSpc>
              <a:buNone/>
            </a:pPr>
            <a:r>
              <a:rPr lang="en-US" sz="1150" dirty="0">
                <a:solidFill>
                  <a:srgbClr val="5B6B77"/>
                </a:solidFill>
                <a:latin typeface="Calibri" pitchFamily="34" charset="0"/>
                <a:ea typeface="Calibri" pitchFamily="34" charset="-122"/>
                <a:cs typeface="Calibri" pitchFamily="34" charset="-120"/>
              </a:rPr>
              <a:t>National standards for compassionate, inclusive leadership, reinforced by a new Staff Standards framework.</a:t>
            </a:r>
            <a:endParaRPr lang="en-US" sz="1150" dirty="0"/>
          </a:p>
        </p:txBody>
      </p:sp>
      <p:sp>
        <p:nvSpPr>
          <p:cNvPr id="20" name="Text 18"/>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1" name="Text 19"/>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Acas (2015); NHS England (no date a, no date b); DHSC (2026); NHS England (2026)</a:t>
            </a:r>
            <a:endParaRPr lang="en-US" sz="900" dirty="0"/>
          </a:p>
        </p:txBody>
      </p:sp>
      <p:sp>
        <p:nvSpPr>
          <p:cNvPr id="22" name="Text 20"/>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6</a:t>
            </a:r>
            <a:endParaRPr lang="en-US" sz="900" dirty="0"/>
          </a:p>
        </p:txBody>
      </p:sp>
      <p:sp>
        <p:nvSpPr>
          <p:cNvPr id="23" name="Rectangle 22"/>
          <p:cNvSpPr/>
          <p:nvPr/>
        </p:nvSpPr>
        <p:spPr>
          <a:xfrm>
            <a:off x="10457767" y="174736"/>
            <a:ext cx="703269" cy="369332"/>
          </a:xfrm>
          <a:prstGeom prst="rect">
            <a:avLst/>
          </a:prstGeom>
        </p:spPr>
        <p:txBody>
          <a:bodyPr wrap="none">
            <a:spAutoFit/>
          </a:bodyPr>
          <a:lstStyle/>
          <a:p>
            <a:pPr algn="ctr"/>
            <a:r>
              <a:rPr lang="en-US" dirty="0" err="1">
                <a:ln w="0"/>
                <a:effectLst>
                  <a:outerShdw blurRad="38100" dist="19050" dir="2700000" algn="tl" rotWithShape="0">
                    <a:schemeClr val="dk1">
                      <a:alpha val="40000"/>
                    </a:schemeClr>
                  </a:outerShdw>
                </a:effectLst>
              </a:rPr>
              <a:t>Ritika</a:t>
            </a:r>
            <a:endParaRPr lang="en-US" dirty="0">
              <a:ln w="0"/>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0308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41B6E6"/>
                </a:solidFill>
                <a:latin typeface="Calibri" pitchFamily="34" charset="0"/>
                <a:ea typeface="Calibri" pitchFamily="34" charset="-122"/>
                <a:cs typeface="Calibri" pitchFamily="34" charset="-120"/>
              </a:rPr>
              <a:t>CURRENT POLICIES &amp; PRACTICE</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A Legal Consultative Role for Trade Unions</a:t>
            </a:r>
            <a:endParaRPr lang="en-US" sz="2700" dirty="0"/>
          </a:p>
        </p:txBody>
      </p:sp>
      <p:sp>
        <p:nvSpPr>
          <p:cNvPr id="4" name="Text 2"/>
          <p:cNvSpPr/>
          <p:nvPr/>
        </p:nvSpPr>
        <p:spPr>
          <a:xfrm>
            <a:off x="548640" y="1737360"/>
            <a:ext cx="6400800" cy="1828800"/>
          </a:xfrm>
          <a:prstGeom prst="rect">
            <a:avLst/>
          </a:prstGeom>
          <a:noFill/>
          <a:ln/>
        </p:spPr>
        <p:txBody>
          <a:bodyPr wrap="square" rtlCol="0" anchor="ctr"/>
          <a:lstStyle/>
          <a:p>
            <a:pPr marL="0" indent="0">
              <a:lnSpc>
                <a:spcPct val="130000"/>
              </a:lnSpc>
              <a:buNone/>
            </a:pPr>
            <a:r>
              <a:rPr lang="en-US" sz="1550" dirty="0">
                <a:solidFill>
                  <a:srgbClr val="F4F8FB"/>
                </a:solidFill>
                <a:latin typeface="Calibri" pitchFamily="34" charset="0"/>
                <a:ea typeface="Calibri" pitchFamily="34" charset="-122"/>
                <a:cs typeface="Calibri" pitchFamily="34" charset="-120"/>
              </a:rPr>
              <a:t>A formal agreement with over a dozen trade unions — including the Royal College of Nursing, UNISON and the British Medical Association — gives staff-side groups a legally stated consultative role in every significant change to terms, conditions or organisational structure.</a:t>
            </a:r>
            <a:endParaRPr lang="en-US" sz="1550" dirty="0"/>
          </a:p>
        </p:txBody>
      </p:sp>
      <p:sp>
        <p:nvSpPr>
          <p:cNvPr id="5" name="Text 3"/>
          <p:cNvSpPr/>
          <p:nvPr/>
        </p:nvSpPr>
        <p:spPr>
          <a:xfrm>
            <a:off x="548640" y="3520440"/>
            <a:ext cx="4572000" cy="365760"/>
          </a:xfrm>
          <a:prstGeom prst="rect">
            <a:avLst/>
          </a:prstGeom>
          <a:noFill/>
          <a:ln/>
        </p:spPr>
        <p:txBody>
          <a:bodyPr wrap="square" rtlCol="0" anchor="ctr"/>
          <a:lstStyle/>
          <a:p>
            <a:pPr marL="0" indent="0">
              <a:buNone/>
            </a:pPr>
            <a:r>
              <a:rPr lang="en-US" sz="1400" b="1" dirty="0">
                <a:solidFill>
                  <a:srgbClr val="41B6E6"/>
                </a:solidFill>
                <a:latin typeface="Calibri" pitchFamily="34" charset="0"/>
                <a:ea typeface="Calibri" pitchFamily="34" charset="-122"/>
                <a:cs typeface="Calibri" pitchFamily="34" charset="-120"/>
              </a:rPr>
              <a:t>In practice, this means:</a:t>
            </a:r>
            <a:endParaRPr lang="en-US" sz="1400" dirty="0"/>
          </a:p>
        </p:txBody>
      </p:sp>
      <p:sp>
        <p:nvSpPr>
          <p:cNvPr id="6" name="Shape 4"/>
          <p:cNvSpPr/>
          <p:nvPr/>
        </p:nvSpPr>
        <p:spPr>
          <a:xfrm>
            <a:off x="548640" y="3931920"/>
            <a:ext cx="365760" cy="365760"/>
          </a:xfrm>
          <a:prstGeom prst="ellipse">
            <a:avLst/>
          </a:prstGeom>
          <a:solidFill>
            <a:srgbClr val="005EB8"/>
          </a:solidFill>
          <a:ln/>
        </p:spPr>
      </p:sp>
      <p:sp>
        <p:nvSpPr>
          <p:cNvPr id="7" name="Text 5"/>
          <p:cNvSpPr/>
          <p:nvPr/>
        </p:nvSpPr>
        <p:spPr>
          <a:xfrm>
            <a:off x="548640" y="393192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8" name="Text 6"/>
          <p:cNvSpPr/>
          <p:nvPr/>
        </p:nvSpPr>
        <p:spPr>
          <a:xfrm>
            <a:off x="1051560" y="3913632"/>
            <a:ext cx="5212080" cy="411480"/>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Formal collective consultation period</a:t>
            </a:r>
            <a:endParaRPr lang="en-US" sz="1350" dirty="0"/>
          </a:p>
        </p:txBody>
      </p:sp>
      <p:sp>
        <p:nvSpPr>
          <p:cNvPr id="9" name="Shape 7"/>
          <p:cNvSpPr/>
          <p:nvPr/>
        </p:nvSpPr>
        <p:spPr>
          <a:xfrm>
            <a:off x="548640" y="4498848"/>
            <a:ext cx="365760" cy="365760"/>
          </a:xfrm>
          <a:prstGeom prst="ellipse">
            <a:avLst/>
          </a:prstGeom>
          <a:solidFill>
            <a:srgbClr val="005EB8"/>
          </a:solidFill>
          <a:ln/>
        </p:spPr>
      </p:sp>
      <p:sp>
        <p:nvSpPr>
          <p:cNvPr id="10" name="Text 8"/>
          <p:cNvSpPr/>
          <p:nvPr/>
        </p:nvSpPr>
        <p:spPr>
          <a:xfrm>
            <a:off x="548640" y="4498848"/>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1" name="Text 9"/>
          <p:cNvSpPr/>
          <p:nvPr/>
        </p:nvSpPr>
        <p:spPr>
          <a:xfrm>
            <a:off x="1051560" y="4480560"/>
            <a:ext cx="5212080" cy="411480"/>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Equality impact assessments</a:t>
            </a:r>
            <a:endParaRPr lang="en-US" sz="1350" dirty="0"/>
          </a:p>
        </p:txBody>
      </p:sp>
      <p:sp>
        <p:nvSpPr>
          <p:cNvPr id="12" name="Shape 10"/>
          <p:cNvSpPr/>
          <p:nvPr/>
        </p:nvSpPr>
        <p:spPr>
          <a:xfrm>
            <a:off x="548640" y="5065776"/>
            <a:ext cx="365760" cy="365760"/>
          </a:xfrm>
          <a:prstGeom prst="ellipse">
            <a:avLst/>
          </a:prstGeom>
          <a:solidFill>
            <a:srgbClr val="005EB8"/>
          </a:solidFill>
          <a:ln/>
        </p:spPr>
      </p:sp>
      <p:sp>
        <p:nvSpPr>
          <p:cNvPr id="13" name="Text 11"/>
          <p:cNvSpPr/>
          <p:nvPr/>
        </p:nvSpPr>
        <p:spPr>
          <a:xfrm>
            <a:off x="548640" y="5065776"/>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4" name="Text 12"/>
          <p:cNvSpPr/>
          <p:nvPr/>
        </p:nvSpPr>
        <p:spPr>
          <a:xfrm>
            <a:off x="1051560" y="5047488"/>
            <a:ext cx="5212080" cy="411480"/>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Redeployment considered where possible</a:t>
            </a:r>
            <a:endParaRPr lang="en-US" sz="1350" dirty="0"/>
          </a:p>
        </p:txBody>
      </p:sp>
      <p:sp>
        <p:nvSpPr>
          <p:cNvPr id="15" name="Shape 13"/>
          <p:cNvSpPr/>
          <p:nvPr/>
        </p:nvSpPr>
        <p:spPr>
          <a:xfrm>
            <a:off x="7360920" y="1737360"/>
            <a:ext cx="4251960" cy="4023360"/>
          </a:xfrm>
          <a:prstGeom prst="roundRect">
            <a:avLst>
              <a:gd name="adj" fmla="val 2273"/>
            </a:avLst>
          </a:prstGeom>
          <a:solidFill>
            <a:srgbClr val="005EB8"/>
          </a:solidFill>
          <a:ln/>
        </p:spPr>
      </p:sp>
      <p:sp>
        <p:nvSpPr>
          <p:cNvPr id="16" name="Text 14"/>
          <p:cNvSpPr/>
          <p:nvPr/>
        </p:nvSpPr>
        <p:spPr>
          <a:xfrm>
            <a:off x="7680960" y="1965960"/>
            <a:ext cx="3657600" cy="457200"/>
          </a:xfrm>
          <a:prstGeom prst="rect">
            <a:avLst/>
          </a:prstGeom>
          <a:noFill/>
          <a:ln/>
        </p:spPr>
        <p:txBody>
          <a:bodyPr wrap="square" rtlCol="0" anchor="ctr"/>
          <a:lstStyle/>
          <a:p>
            <a:pPr marL="0" indent="0">
              <a:buNone/>
            </a:pPr>
            <a:r>
              <a:rPr lang="en-US" sz="1300" b="1" dirty="0">
                <a:solidFill>
                  <a:srgbClr val="F4F8FB"/>
                </a:solidFill>
                <a:latin typeface="Calibri" pitchFamily="34" charset="0"/>
                <a:ea typeface="Calibri" pitchFamily="34" charset="-122"/>
                <a:cs typeface="Calibri" pitchFamily="34" charset="-120"/>
              </a:rPr>
              <a:t>Applied to today's biggest test:</a:t>
            </a:r>
            <a:endParaRPr lang="en-US" sz="1300" dirty="0"/>
          </a:p>
        </p:txBody>
      </p:sp>
      <p:sp>
        <p:nvSpPr>
          <p:cNvPr id="17" name="Text 15"/>
          <p:cNvSpPr/>
          <p:nvPr/>
        </p:nvSpPr>
        <p:spPr>
          <a:xfrm>
            <a:off x="7680960" y="2423160"/>
            <a:ext cx="3657600" cy="731520"/>
          </a:xfrm>
          <a:prstGeom prst="rect">
            <a:avLst/>
          </a:prstGeom>
          <a:noFill/>
          <a:ln/>
        </p:spPr>
        <p:txBody>
          <a:bodyPr wrap="square"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The ongoing shift of NHS England's functions to DHSC</a:t>
            </a:r>
            <a:endParaRPr lang="en-US" sz="1800" dirty="0"/>
          </a:p>
        </p:txBody>
      </p:sp>
      <p:sp>
        <p:nvSpPr>
          <p:cNvPr id="18" name="Text 16"/>
          <p:cNvSpPr/>
          <p:nvPr/>
        </p:nvSpPr>
        <p:spPr>
          <a:xfrm>
            <a:off x="7680960" y="3246120"/>
            <a:ext cx="3657600" cy="2286000"/>
          </a:xfrm>
          <a:prstGeom prst="rect">
            <a:avLst/>
          </a:prstGeom>
          <a:noFill/>
          <a:ln/>
        </p:spPr>
        <p:txBody>
          <a:bodyPr wrap="square" rtlCol="0" anchor="ctr"/>
          <a:lstStyle/>
          <a:p>
            <a:pPr marL="0" indent="0">
              <a:lnSpc>
                <a:spcPct val="125000"/>
              </a:lnSpc>
              <a:buNone/>
            </a:pPr>
            <a:r>
              <a:rPr lang="en-US" sz="1300" i="1" dirty="0">
                <a:solidFill>
                  <a:srgbClr val="F4F8FB"/>
                </a:solidFill>
                <a:latin typeface="Calibri" pitchFamily="34" charset="0"/>
                <a:ea typeface="Calibri" pitchFamily="34" charset="-122"/>
                <a:cs typeface="Calibri" pitchFamily="34" charset="-120"/>
              </a:rPr>
              <a:t>illustrates the sector's longstanding preference for managed, negotiated change over one-sided management decisions.</a:t>
            </a:r>
            <a:endParaRPr lang="en-US" sz="1300" dirty="0"/>
          </a:p>
        </p:txBody>
      </p:sp>
      <p:sp>
        <p:nvSpPr>
          <p:cNvPr id="19" name="Text 17"/>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0" name="Text 18"/>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Social Partnership Forum (no date); Institute for Government and Nuffield Trust (2025)</a:t>
            </a:r>
            <a:endParaRPr lang="en-US" sz="900" dirty="0"/>
          </a:p>
        </p:txBody>
      </p:sp>
      <p:sp>
        <p:nvSpPr>
          <p:cNvPr id="21" name="Text 19"/>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7</a:t>
            </a:r>
            <a:endParaRPr lang="en-US" sz="900" dirty="0"/>
          </a:p>
        </p:txBody>
      </p:sp>
      <p:sp>
        <p:nvSpPr>
          <p:cNvPr id="22" name="Rectangle 21"/>
          <p:cNvSpPr/>
          <p:nvPr/>
        </p:nvSpPr>
        <p:spPr>
          <a:xfrm>
            <a:off x="10344645" y="151457"/>
            <a:ext cx="703269" cy="369332"/>
          </a:xfrm>
          <a:prstGeom prst="rect">
            <a:avLst/>
          </a:prstGeom>
        </p:spPr>
        <p:txBody>
          <a:bodyPr wrap="none">
            <a:spAutoFit/>
          </a:bodyPr>
          <a:lstStyle/>
          <a:p>
            <a:pPr algn="ctr"/>
            <a:r>
              <a:rPr lang="en-US" dirty="0" err="1">
                <a:ln w="0"/>
                <a:effectLst>
                  <a:outerShdw blurRad="38100" dist="19050" dir="2700000" algn="tl" rotWithShape="0">
                    <a:schemeClr val="dk1">
                      <a:alpha val="40000"/>
                    </a:schemeClr>
                  </a:outerShdw>
                </a:effectLst>
              </a:rPr>
              <a:t>Ritika</a:t>
            </a:r>
            <a:endParaRPr lang="en-US" dirty="0">
              <a:ln w="0"/>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A499"/>
                </a:solidFill>
                <a:latin typeface="Calibri" pitchFamily="34" charset="0"/>
                <a:ea typeface="Calibri" pitchFamily="34" charset="-122"/>
                <a:cs typeface="Calibri" pitchFamily="34" charset="-120"/>
              </a:rPr>
              <a:t>CURRENT OPPORTUNITIES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800" b="1" dirty="0">
                <a:solidFill>
                  <a:srgbClr val="1B2733"/>
                </a:solidFill>
                <a:latin typeface="Cambria" pitchFamily="34" charset="0"/>
                <a:ea typeface="Cambria" pitchFamily="34" charset="-122"/>
                <a:cs typeface="Cambria" pitchFamily="34" charset="-120"/>
              </a:rPr>
              <a:t>A Foundation to Build On</a:t>
            </a:r>
            <a:endParaRPr lang="en-US" sz="2800" dirty="0"/>
          </a:p>
        </p:txBody>
      </p:sp>
      <p:sp>
        <p:nvSpPr>
          <p:cNvPr id="4" name="Shape 2"/>
          <p:cNvSpPr/>
          <p:nvPr/>
        </p:nvSpPr>
        <p:spPr>
          <a:xfrm>
            <a:off x="548640" y="1737360"/>
            <a:ext cx="5349240" cy="4114800"/>
          </a:xfrm>
          <a:prstGeom prst="roundRect">
            <a:avLst>
              <a:gd name="adj" fmla="val 2222"/>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Shape 3"/>
          <p:cNvSpPr/>
          <p:nvPr/>
        </p:nvSpPr>
        <p:spPr>
          <a:xfrm>
            <a:off x="868680" y="2011680"/>
            <a:ext cx="640080" cy="640080"/>
          </a:xfrm>
          <a:prstGeom prst="ellipse">
            <a:avLst/>
          </a:prstGeom>
          <a:solidFill>
            <a:srgbClr val="00A499"/>
          </a:solidFill>
          <a:ln/>
        </p:spPr>
      </p:sp>
      <p:sp>
        <p:nvSpPr>
          <p:cNvPr id="6" name="Text 4"/>
          <p:cNvSpPr/>
          <p:nvPr/>
        </p:nvSpPr>
        <p:spPr>
          <a:xfrm>
            <a:off x="868680" y="2788920"/>
            <a:ext cx="4754880" cy="457200"/>
          </a:xfrm>
          <a:prstGeom prst="rect">
            <a:avLst/>
          </a:prstGeom>
          <a:noFill/>
          <a:ln/>
        </p:spPr>
        <p:txBody>
          <a:bodyPr wrap="square" rtlCol="0" anchor="ctr"/>
          <a:lstStyle/>
          <a:p>
            <a:pPr marL="0" indent="0">
              <a:buNone/>
            </a:pPr>
            <a:r>
              <a:rPr lang="en-US" sz="1800" b="1" dirty="0">
                <a:solidFill>
                  <a:srgbClr val="1B2733"/>
                </a:solidFill>
                <a:latin typeface="Calibri" pitchFamily="34" charset="0"/>
                <a:ea typeface="Calibri" pitchFamily="34" charset="-122"/>
                <a:cs typeface="Calibri" pitchFamily="34" charset="-120"/>
              </a:rPr>
              <a:t>Leadership Stability</a:t>
            </a:r>
            <a:endParaRPr lang="en-US" sz="1800" dirty="0"/>
          </a:p>
        </p:txBody>
      </p:sp>
      <p:sp>
        <p:nvSpPr>
          <p:cNvPr id="7" name="Text 5"/>
          <p:cNvSpPr/>
          <p:nvPr/>
        </p:nvSpPr>
        <p:spPr>
          <a:xfrm>
            <a:off x="868680" y="3291840"/>
            <a:ext cx="4754880" cy="1280160"/>
          </a:xfrm>
          <a:prstGeom prst="rect">
            <a:avLst/>
          </a:prstGeom>
          <a:noFill/>
          <a:ln/>
        </p:spPr>
        <p:txBody>
          <a:bodyPr wrap="square" rtlCol="0" anchor="ctr"/>
          <a:lstStyle/>
          <a:p>
            <a:pPr marL="0" indent="0">
              <a:lnSpc>
                <a:spcPct val="125000"/>
              </a:lnSpc>
              <a:buNone/>
            </a:pPr>
            <a:r>
              <a:rPr lang="en-US" sz="1350" dirty="0">
                <a:solidFill>
                  <a:srgbClr val="5B6B77"/>
                </a:solidFill>
                <a:latin typeface="Calibri" pitchFamily="34" charset="0"/>
                <a:ea typeface="Calibri" pitchFamily="34" charset="-122"/>
                <a:cs typeface="Calibri" pitchFamily="34" charset="-120"/>
              </a:rPr>
              <a:t>The 2025 Staff Survey shows leadership and line-management relations holding steady even through turbulent times — a genuine base for rebuilding trust.</a:t>
            </a:r>
            <a:endParaRPr lang="en-US" sz="1350" dirty="0"/>
          </a:p>
        </p:txBody>
      </p:sp>
      <p:sp>
        <p:nvSpPr>
          <p:cNvPr id="8" name="Text 6"/>
          <p:cNvSpPr/>
          <p:nvPr/>
        </p:nvSpPr>
        <p:spPr>
          <a:xfrm>
            <a:off x="868680" y="5394960"/>
            <a:ext cx="4572000" cy="320040"/>
          </a:xfrm>
          <a:prstGeom prst="rect">
            <a:avLst/>
          </a:prstGeom>
          <a:noFill/>
          <a:ln/>
        </p:spPr>
        <p:txBody>
          <a:bodyPr wrap="square" rtlCol="0" anchor="ctr"/>
          <a:lstStyle/>
          <a:p>
            <a:pPr marL="0" indent="0">
              <a:buNone/>
            </a:pPr>
            <a:r>
              <a:rPr lang="en-US" sz="1150" b="1" i="1" dirty="0">
                <a:solidFill>
                  <a:srgbClr val="00A499"/>
                </a:solidFill>
                <a:latin typeface="Calibri" pitchFamily="34" charset="0"/>
                <a:ea typeface="Calibri" pitchFamily="34" charset="-122"/>
                <a:cs typeface="Calibri" pitchFamily="34" charset="-120"/>
              </a:rPr>
              <a:t>NHS Confederation (2026)</a:t>
            </a:r>
            <a:endParaRPr lang="en-US" sz="1150" dirty="0"/>
          </a:p>
        </p:txBody>
      </p:sp>
      <p:sp>
        <p:nvSpPr>
          <p:cNvPr id="9" name="Shape 7"/>
          <p:cNvSpPr/>
          <p:nvPr/>
        </p:nvSpPr>
        <p:spPr>
          <a:xfrm>
            <a:off x="6263640" y="1737360"/>
            <a:ext cx="5349240" cy="4114800"/>
          </a:xfrm>
          <a:prstGeom prst="roundRect">
            <a:avLst>
              <a:gd name="adj" fmla="val 2222"/>
            </a:avLst>
          </a:prstGeom>
          <a:solidFill>
            <a:srgbClr val="003087"/>
          </a:solidFill>
          <a:ln/>
        </p:spPr>
      </p:sp>
      <p:sp>
        <p:nvSpPr>
          <p:cNvPr id="10" name="Shape 8"/>
          <p:cNvSpPr/>
          <p:nvPr/>
        </p:nvSpPr>
        <p:spPr>
          <a:xfrm>
            <a:off x="6583680" y="2011680"/>
            <a:ext cx="640080" cy="640080"/>
          </a:xfrm>
          <a:prstGeom prst="ellipse">
            <a:avLst/>
          </a:prstGeom>
          <a:solidFill>
            <a:srgbClr val="41B6E6"/>
          </a:solidFill>
          <a:ln/>
        </p:spPr>
      </p:sp>
      <p:sp>
        <p:nvSpPr>
          <p:cNvPr id="11" name="Text 9"/>
          <p:cNvSpPr/>
          <p:nvPr/>
        </p:nvSpPr>
        <p:spPr>
          <a:xfrm>
            <a:off x="6583680" y="2788920"/>
            <a:ext cx="4754880" cy="45720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A Simpler Centre</a:t>
            </a:r>
            <a:endParaRPr lang="en-US" sz="1800" dirty="0"/>
          </a:p>
        </p:txBody>
      </p:sp>
      <p:sp>
        <p:nvSpPr>
          <p:cNvPr id="12" name="Text 10"/>
          <p:cNvSpPr/>
          <p:nvPr/>
        </p:nvSpPr>
        <p:spPr>
          <a:xfrm>
            <a:off x="6583680" y="3291840"/>
            <a:ext cx="4754880" cy="1280160"/>
          </a:xfrm>
          <a:prstGeom prst="rect">
            <a:avLst/>
          </a:prstGeom>
          <a:noFill/>
          <a:ln/>
        </p:spPr>
        <p:txBody>
          <a:bodyPr wrap="square" rtlCol="0" anchor="ctr"/>
          <a:lstStyle/>
          <a:p>
            <a:pPr marL="0" indent="0">
              <a:lnSpc>
                <a:spcPct val="125000"/>
              </a:lnSpc>
              <a:buNone/>
            </a:pPr>
            <a:r>
              <a:rPr lang="en-US" sz="1350" dirty="0">
                <a:solidFill>
                  <a:srgbClr val="F4F8FB"/>
                </a:solidFill>
                <a:latin typeface="Calibri" pitchFamily="34" charset="0"/>
                <a:ea typeface="Calibri" pitchFamily="34" charset="-122"/>
                <a:cs typeface="Calibri" pitchFamily="34" charset="-120"/>
              </a:rPr>
              <a:t>Reorganisation into DHSC creates a chance to strip out layers of bureaucracy that have historically slowed decision-making and consultation.</a:t>
            </a:r>
            <a:endParaRPr lang="en-US" sz="1350" dirty="0"/>
          </a:p>
        </p:txBody>
      </p:sp>
      <p:sp>
        <p:nvSpPr>
          <p:cNvPr id="13" name="Text 11"/>
          <p:cNvSpPr/>
          <p:nvPr/>
        </p:nvSpPr>
        <p:spPr>
          <a:xfrm>
            <a:off x="6583680" y="5394960"/>
            <a:ext cx="4754880" cy="320040"/>
          </a:xfrm>
          <a:prstGeom prst="rect">
            <a:avLst/>
          </a:prstGeom>
          <a:noFill/>
          <a:ln/>
        </p:spPr>
        <p:txBody>
          <a:bodyPr wrap="square" rtlCol="0" anchor="ctr"/>
          <a:lstStyle/>
          <a:p>
            <a:pPr marL="0" indent="0">
              <a:buNone/>
            </a:pPr>
            <a:r>
              <a:rPr lang="en-US" sz="1150" b="1" i="1" dirty="0">
                <a:solidFill>
                  <a:srgbClr val="41B6E6"/>
                </a:solidFill>
                <a:latin typeface="Calibri" pitchFamily="34" charset="0"/>
                <a:ea typeface="Calibri" pitchFamily="34" charset="-122"/>
                <a:cs typeface="Calibri" pitchFamily="34" charset="-120"/>
              </a:rPr>
              <a:t>Institute for Government and Nuffield Trust (2025)</a:t>
            </a:r>
            <a:endParaRPr lang="en-US" sz="1150" dirty="0"/>
          </a:p>
        </p:txBody>
      </p:sp>
      <p:sp>
        <p:nvSpPr>
          <p:cNvPr id="14" name="Text 12"/>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5" name="Text 13"/>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8</a:t>
            </a:r>
            <a:endParaRPr lang="en-US" sz="900" dirty="0"/>
          </a:p>
        </p:txBody>
      </p:sp>
      <p:sp>
        <p:nvSpPr>
          <p:cNvPr id="16" name="Rectangle 15"/>
          <p:cNvSpPr/>
          <p:nvPr/>
        </p:nvSpPr>
        <p:spPr>
          <a:xfrm>
            <a:off x="10534590" y="174736"/>
            <a:ext cx="681598" cy="369332"/>
          </a:xfrm>
          <a:prstGeom prst="rect">
            <a:avLst/>
          </a:prstGeom>
        </p:spPr>
        <p:txBody>
          <a:bodyPr wrap="none">
            <a:spAutoFit/>
          </a:bodyPr>
          <a:lstStyle/>
          <a:p>
            <a:pPr algn="ctr"/>
            <a:r>
              <a:rPr lang="en-US" dirty="0" err="1" smtClean="0">
                <a:ln w="0"/>
                <a:effectLst>
                  <a:outerShdw blurRad="38100" dist="19050" dir="2700000" algn="tl" rotWithShape="0">
                    <a:schemeClr val="dk1">
                      <a:alpha val="40000"/>
                    </a:schemeClr>
                  </a:outerShdw>
                </a:effectLst>
              </a:rPr>
              <a:t>Sainil</a:t>
            </a:r>
            <a:endParaRPr lang="en-US" dirty="0">
              <a:ln w="0"/>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A499"/>
                </a:solidFill>
                <a:latin typeface="Calibri" pitchFamily="34" charset="0"/>
                <a:ea typeface="Calibri" pitchFamily="34" charset="-122"/>
                <a:cs typeface="Calibri" pitchFamily="34" charset="-120"/>
              </a:rPr>
              <a:t>CURRENT OPPORTUNITIES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Digital Technology as a Growth Lever</a:t>
            </a:r>
            <a:endParaRPr lang="en-US" sz="2700" dirty="0"/>
          </a:p>
        </p:txBody>
      </p:sp>
      <p:sp>
        <p:nvSpPr>
          <p:cNvPr id="4" name="Text 2"/>
          <p:cNvSpPr/>
          <p:nvPr/>
        </p:nvSpPr>
        <p:spPr>
          <a:xfrm>
            <a:off x="548640" y="1645920"/>
            <a:ext cx="11064240" cy="548640"/>
          </a:xfrm>
          <a:prstGeom prst="rect">
            <a:avLst/>
          </a:prstGeom>
          <a:noFill/>
          <a:ln/>
        </p:spPr>
        <p:txBody>
          <a:bodyPr wrap="square" rtlCol="0" anchor="ctr"/>
          <a:lstStyle/>
          <a:p>
            <a:pPr marL="0" indent="0">
              <a:buNone/>
            </a:pPr>
            <a:r>
              <a:rPr lang="en-US" sz="1400" dirty="0">
                <a:solidFill>
                  <a:srgbClr val="1B2733"/>
                </a:solidFill>
                <a:latin typeface="Calibri" pitchFamily="34" charset="0"/>
                <a:ea typeface="Calibri" pitchFamily="34" charset="-122"/>
                <a:cs typeface="Calibri" pitchFamily="34" charset="-120"/>
              </a:rPr>
              <a:t>AI-powered HR systems, predictive analytics and self-service tools are reshaping how ER issues are spotted and resolved — before they escalate.</a:t>
            </a:r>
            <a:endParaRPr lang="en-US" sz="1400" dirty="0"/>
          </a:p>
        </p:txBody>
      </p:sp>
      <p:sp>
        <p:nvSpPr>
          <p:cNvPr id="5" name="Shape 3"/>
          <p:cNvSpPr/>
          <p:nvPr/>
        </p:nvSpPr>
        <p:spPr>
          <a:xfrm>
            <a:off x="548640" y="2331720"/>
            <a:ext cx="3383280" cy="1965960"/>
          </a:xfrm>
          <a:prstGeom prst="roundRect">
            <a:avLst>
              <a:gd name="adj" fmla="val 4651"/>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6" name="Shape 4"/>
          <p:cNvSpPr/>
          <p:nvPr/>
        </p:nvSpPr>
        <p:spPr>
          <a:xfrm>
            <a:off x="777240" y="2542032"/>
            <a:ext cx="457200" cy="457200"/>
          </a:xfrm>
          <a:prstGeom prst="ellipse">
            <a:avLst/>
          </a:prstGeom>
          <a:solidFill>
            <a:srgbClr val="00A499"/>
          </a:solidFill>
          <a:ln/>
        </p:spPr>
      </p:sp>
      <p:sp>
        <p:nvSpPr>
          <p:cNvPr id="7" name="Text 5"/>
          <p:cNvSpPr/>
          <p:nvPr/>
        </p:nvSpPr>
        <p:spPr>
          <a:xfrm>
            <a:off x="777240" y="2542032"/>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1</a:t>
            </a:r>
            <a:endParaRPr lang="en-US" sz="1500" dirty="0"/>
          </a:p>
        </p:txBody>
      </p:sp>
      <p:sp>
        <p:nvSpPr>
          <p:cNvPr id="8" name="Text 6"/>
          <p:cNvSpPr/>
          <p:nvPr/>
        </p:nvSpPr>
        <p:spPr>
          <a:xfrm>
            <a:off x="777240" y="3108960"/>
            <a:ext cx="2971800" cy="502920"/>
          </a:xfrm>
          <a:prstGeom prst="rect">
            <a:avLst/>
          </a:prstGeom>
          <a:noFill/>
          <a:ln/>
        </p:spPr>
        <p:txBody>
          <a:bodyPr wrap="square" rtlCol="0" anchor="ctr"/>
          <a:lstStyle/>
          <a:p>
            <a:pPr marL="0" indent="0">
              <a:buNone/>
            </a:pPr>
            <a:r>
              <a:rPr lang="en-US" sz="1350" b="1" dirty="0">
                <a:solidFill>
                  <a:srgbClr val="1B2733"/>
                </a:solidFill>
                <a:latin typeface="Calibri" pitchFamily="34" charset="0"/>
                <a:ea typeface="Calibri" pitchFamily="34" charset="-122"/>
                <a:cs typeface="Calibri" pitchFamily="34" charset="-120"/>
              </a:rPr>
              <a:t>AI-Powered HR Systems</a:t>
            </a:r>
            <a:endParaRPr lang="en-US" sz="1350" dirty="0"/>
          </a:p>
        </p:txBody>
      </p:sp>
      <p:sp>
        <p:nvSpPr>
          <p:cNvPr id="9" name="Text 7"/>
          <p:cNvSpPr/>
          <p:nvPr/>
        </p:nvSpPr>
        <p:spPr>
          <a:xfrm>
            <a:off x="777240" y="3611880"/>
            <a:ext cx="2971800" cy="594360"/>
          </a:xfrm>
          <a:prstGeom prst="rect">
            <a:avLst/>
          </a:prstGeom>
          <a:noFill/>
          <a:ln/>
        </p:spPr>
        <p:txBody>
          <a:bodyPr wrap="square" rtlCol="0" anchor="ctr"/>
          <a:lstStyle/>
          <a:p>
            <a:pPr marL="0" indent="0">
              <a:lnSpc>
                <a:spcPct val="115000"/>
              </a:lnSpc>
              <a:buNone/>
            </a:pPr>
            <a:r>
              <a:rPr lang="en-US" sz="1100" dirty="0">
                <a:solidFill>
                  <a:srgbClr val="5B6B77"/>
                </a:solidFill>
                <a:latin typeface="Calibri" pitchFamily="34" charset="0"/>
                <a:ea typeface="Calibri" pitchFamily="34" charset="-122"/>
                <a:cs typeface="Calibri" pitchFamily="34" charset="-120"/>
              </a:rPr>
              <a:t>Faster resolution and case-flow for disciplinary matters</a:t>
            </a:r>
            <a:endParaRPr lang="en-US" sz="1100" dirty="0"/>
          </a:p>
        </p:txBody>
      </p:sp>
      <p:sp>
        <p:nvSpPr>
          <p:cNvPr id="10" name="Text 8"/>
          <p:cNvSpPr/>
          <p:nvPr/>
        </p:nvSpPr>
        <p:spPr>
          <a:xfrm>
            <a:off x="3931920" y="3063240"/>
            <a:ext cx="411480" cy="548640"/>
          </a:xfrm>
          <a:prstGeom prst="rect">
            <a:avLst/>
          </a:prstGeom>
          <a:noFill/>
          <a:ln/>
        </p:spPr>
        <p:txBody>
          <a:bodyPr wrap="square" rtlCol="0" anchor="ctr"/>
          <a:lstStyle/>
          <a:p>
            <a:pPr marL="0" indent="0" algn="ctr">
              <a:buNone/>
            </a:pPr>
            <a:r>
              <a:rPr lang="en-US" sz="2000" b="1" dirty="0">
                <a:solidFill>
                  <a:srgbClr val="41B6E6"/>
                </a:solidFill>
                <a:latin typeface="Calibri" pitchFamily="34" charset="0"/>
                <a:ea typeface="Calibri" pitchFamily="34" charset="-122"/>
                <a:cs typeface="Calibri" pitchFamily="34" charset="-120"/>
              </a:rPr>
              <a:t>→</a:t>
            </a:r>
            <a:endParaRPr lang="en-US" sz="2000" dirty="0"/>
          </a:p>
        </p:txBody>
      </p:sp>
      <p:sp>
        <p:nvSpPr>
          <p:cNvPr id="11" name="Shape 9"/>
          <p:cNvSpPr/>
          <p:nvPr/>
        </p:nvSpPr>
        <p:spPr>
          <a:xfrm>
            <a:off x="4343400" y="2331720"/>
            <a:ext cx="3383280" cy="1965960"/>
          </a:xfrm>
          <a:prstGeom prst="roundRect">
            <a:avLst>
              <a:gd name="adj" fmla="val 4651"/>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2" name="Shape 10"/>
          <p:cNvSpPr/>
          <p:nvPr/>
        </p:nvSpPr>
        <p:spPr>
          <a:xfrm>
            <a:off x="4572000" y="2542032"/>
            <a:ext cx="457200" cy="457200"/>
          </a:xfrm>
          <a:prstGeom prst="ellipse">
            <a:avLst/>
          </a:prstGeom>
          <a:solidFill>
            <a:srgbClr val="00A499"/>
          </a:solidFill>
          <a:ln/>
        </p:spPr>
      </p:sp>
      <p:sp>
        <p:nvSpPr>
          <p:cNvPr id="13" name="Text 11"/>
          <p:cNvSpPr/>
          <p:nvPr/>
        </p:nvSpPr>
        <p:spPr>
          <a:xfrm>
            <a:off x="4572000" y="2542032"/>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2</a:t>
            </a:r>
            <a:endParaRPr lang="en-US" sz="1500" dirty="0"/>
          </a:p>
        </p:txBody>
      </p:sp>
      <p:sp>
        <p:nvSpPr>
          <p:cNvPr id="14" name="Text 12"/>
          <p:cNvSpPr/>
          <p:nvPr/>
        </p:nvSpPr>
        <p:spPr>
          <a:xfrm>
            <a:off x="4572000" y="3108960"/>
            <a:ext cx="2971800" cy="502920"/>
          </a:xfrm>
          <a:prstGeom prst="rect">
            <a:avLst/>
          </a:prstGeom>
          <a:noFill/>
          <a:ln/>
        </p:spPr>
        <p:txBody>
          <a:bodyPr wrap="square" rtlCol="0" anchor="ctr"/>
          <a:lstStyle/>
          <a:p>
            <a:pPr marL="0" indent="0">
              <a:buNone/>
            </a:pPr>
            <a:r>
              <a:rPr lang="en-US" sz="1350" b="1" dirty="0">
                <a:solidFill>
                  <a:srgbClr val="1B2733"/>
                </a:solidFill>
                <a:latin typeface="Calibri" pitchFamily="34" charset="0"/>
                <a:ea typeface="Calibri" pitchFamily="34" charset="-122"/>
                <a:cs typeface="Calibri" pitchFamily="34" charset="-120"/>
              </a:rPr>
              <a:t>Predictive Analytics</a:t>
            </a:r>
            <a:endParaRPr lang="en-US" sz="1350" dirty="0"/>
          </a:p>
        </p:txBody>
      </p:sp>
      <p:sp>
        <p:nvSpPr>
          <p:cNvPr id="15" name="Text 13"/>
          <p:cNvSpPr/>
          <p:nvPr/>
        </p:nvSpPr>
        <p:spPr>
          <a:xfrm>
            <a:off x="4572000" y="3611880"/>
            <a:ext cx="2971800" cy="594360"/>
          </a:xfrm>
          <a:prstGeom prst="rect">
            <a:avLst/>
          </a:prstGeom>
          <a:noFill/>
          <a:ln/>
        </p:spPr>
        <p:txBody>
          <a:bodyPr wrap="square" rtlCol="0" anchor="ctr"/>
          <a:lstStyle/>
          <a:p>
            <a:pPr marL="0" indent="0">
              <a:lnSpc>
                <a:spcPct val="115000"/>
              </a:lnSpc>
              <a:buNone/>
            </a:pPr>
            <a:r>
              <a:rPr lang="en-US" sz="1100" dirty="0">
                <a:solidFill>
                  <a:srgbClr val="5B6B77"/>
                </a:solidFill>
                <a:latin typeface="Calibri" pitchFamily="34" charset="0"/>
                <a:ea typeface="Calibri" pitchFamily="34" charset="-122"/>
                <a:cs typeface="Calibri" pitchFamily="34" charset="-120"/>
              </a:rPr>
              <a:t>Surfaces possible ER issues before they escalate</a:t>
            </a:r>
            <a:endParaRPr lang="en-US" sz="1100" dirty="0"/>
          </a:p>
        </p:txBody>
      </p:sp>
      <p:sp>
        <p:nvSpPr>
          <p:cNvPr id="16" name="Text 14"/>
          <p:cNvSpPr/>
          <p:nvPr/>
        </p:nvSpPr>
        <p:spPr>
          <a:xfrm>
            <a:off x="7726680" y="3063240"/>
            <a:ext cx="411480" cy="548640"/>
          </a:xfrm>
          <a:prstGeom prst="rect">
            <a:avLst/>
          </a:prstGeom>
          <a:noFill/>
          <a:ln/>
        </p:spPr>
        <p:txBody>
          <a:bodyPr wrap="square" rtlCol="0" anchor="ctr"/>
          <a:lstStyle/>
          <a:p>
            <a:pPr marL="0" indent="0" algn="ctr">
              <a:buNone/>
            </a:pPr>
            <a:r>
              <a:rPr lang="en-US" sz="2000" b="1" dirty="0">
                <a:solidFill>
                  <a:srgbClr val="41B6E6"/>
                </a:solidFill>
                <a:latin typeface="Calibri" pitchFamily="34" charset="0"/>
                <a:ea typeface="Calibri" pitchFamily="34" charset="-122"/>
                <a:cs typeface="Calibri" pitchFamily="34" charset="-120"/>
              </a:rPr>
              <a:t>→</a:t>
            </a:r>
            <a:endParaRPr lang="en-US" sz="2000" dirty="0"/>
          </a:p>
        </p:txBody>
      </p:sp>
      <p:sp>
        <p:nvSpPr>
          <p:cNvPr id="17" name="Shape 15"/>
          <p:cNvSpPr/>
          <p:nvPr/>
        </p:nvSpPr>
        <p:spPr>
          <a:xfrm>
            <a:off x="8138160" y="2331720"/>
            <a:ext cx="3383280" cy="1965960"/>
          </a:xfrm>
          <a:prstGeom prst="roundRect">
            <a:avLst>
              <a:gd name="adj" fmla="val 4651"/>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8" name="Shape 16"/>
          <p:cNvSpPr/>
          <p:nvPr/>
        </p:nvSpPr>
        <p:spPr>
          <a:xfrm>
            <a:off x="8366760" y="2542032"/>
            <a:ext cx="457200" cy="457200"/>
          </a:xfrm>
          <a:prstGeom prst="ellipse">
            <a:avLst/>
          </a:prstGeom>
          <a:solidFill>
            <a:srgbClr val="00A499"/>
          </a:solidFill>
          <a:ln/>
        </p:spPr>
      </p:sp>
      <p:sp>
        <p:nvSpPr>
          <p:cNvPr id="19" name="Text 17"/>
          <p:cNvSpPr/>
          <p:nvPr/>
        </p:nvSpPr>
        <p:spPr>
          <a:xfrm>
            <a:off x="8366760" y="2542032"/>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3</a:t>
            </a:r>
            <a:endParaRPr lang="en-US" sz="1500" dirty="0"/>
          </a:p>
        </p:txBody>
      </p:sp>
      <p:sp>
        <p:nvSpPr>
          <p:cNvPr id="20" name="Text 18"/>
          <p:cNvSpPr/>
          <p:nvPr/>
        </p:nvSpPr>
        <p:spPr>
          <a:xfrm>
            <a:off x="8366760" y="3108960"/>
            <a:ext cx="2971800" cy="502920"/>
          </a:xfrm>
          <a:prstGeom prst="rect">
            <a:avLst/>
          </a:prstGeom>
          <a:noFill/>
          <a:ln/>
        </p:spPr>
        <p:txBody>
          <a:bodyPr wrap="square" rtlCol="0" anchor="ctr"/>
          <a:lstStyle/>
          <a:p>
            <a:pPr marL="0" indent="0">
              <a:buNone/>
            </a:pPr>
            <a:r>
              <a:rPr lang="en-US" sz="1350" b="1" dirty="0">
                <a:solidFill>
                  <a:srgbClr val="1B2733"/>
                </a:solidFill>
                <a:latin typeface="Calibri" pitchFamily="34" charset="0"/>
                <a:ea typeface="Calibri" pitchFamily="34" charset="-122"/>
                <a:cs typeface="Calibri" pitchFamily="34" charset="-120"/>
              </a:rPr>
              <a:t>Self-Service &amp; Chatbots</a:t>
            </a:r>
            <a:endParaRPr lang="en-US" sz="1350" dirty="0"/>
          </a:p>
        </p:txBody>
      </p:sp>
      <p:sp>
        <p:nvSpPr>
          <p:cNvPr id="21" name="Text 19"/>
          <p:cNvSpPr/>
          <p:nvPr/>
        </p:nvSpPr>
        <p:spPr>
          <a:xfrm>
            <a:off x="8366760" y="3611880"/>
            <a:ext cx="2971800" cy="594360"/>
          </a:xfrm>
          <a:prstGeom prst="rect">
            <a:avLst/>
          </a:prstGeom>
          <a:noFill/>
          <a:ln/>
        </p:spPr>
        <p:txBody>
          <a:bodyPr wrap="square" rtlCol="0" anchor="ctr"/>
          <a:lstStyle/>
          <a:p>
            <a:pPr marL="0" indent="0">
              <a:lnSpc>
                <a:spcPct val="115000"/>
              </a:lnSpc>
              <a:buNone/>
            </a:pPr>
            <a:r>
              <a:rPr lang="en-US" sz="1100" dirty="0">
                <a:solidFill>
                  <a:srgbClr val="5B6B77"/>
                </a:solidFill>
                <a:latin typeface="Calibri" pitchFamily="34" charset="0"/>
                <a:ea typeface="Calibri" pitchFamily="34" charset="-122"/>
                <a:cs typeface="Calibri" pitchFamily="34" charset="-120"/>
              </a:rPr>
              <a:t>Handles routine queries, freeing HR capacity</a:t>
            </a:r>
            <a:endParaRPr lang="en-US" sz="1100" dirty="0"/>
          </a:p>
        </p:txBody>
      </p:sp>
      <p:sp>
        <p:nvSpPr>
          <p:cNvPr id="22" name="Shape 20"/>
          <p:cNvSpPr/>
          <p:nvPr/>
        </p:nvSpPr>
        <p:spPr>
          <a:xfrm>
            <a:off x="548640" y="4526280"/>
            <a:ext cx="11064240" cy="1463040"/>
          </a:xfrm>
          <a:prstGeom prst="roundRect">
            <a:avLst>
              <a:gd name="adj" fmla="val 6250"/>
            </a:avLst>
          </a:prstGeom>
          <a:solidFill>
            <a:srgbClr val="003087"/>
          </a:solidFill>
          <a:ln/>
        </p:spPr>
      </p:sp>
      <p:sp>
        <p:nvSpPr>
          <p:cNvPr id="23" name="Text 21"/>
          <p:cNvSpPr/>
          <p:nvPr/>
        </p:nvSpPr>
        <p:spPr>
          <a:xfrm>
            <a:off x="868680" y="4663440"/>
            <a:ext cx="4114800" cy="365760"/>
          </a:xfrm>
          <a:prstGeom prst="rect">
            <a:avLst/>
          </a:prstGeom>
          <a:noFill/>
          <a:ln/>
        </p:spPr>
        <p:txBody>
          <a:bodyPr wrap="square" rtlCol="0" anchor="ctr"/>
          <a:lstStyle/>
          <a:p>
            <a:pPr marL="0" indent="0">
              <a:buNone/>
            </a:pPr>
            <a:r>
              <a:rPr lang="en-US" sz="1400" b="1" dirty="0">
                <a:solidFill>
                  <a:srgbClr val="41B6E6"/>
                </a:solidFill>
                <a:latin typeface="Calibri" pitchFamily="34" charset="0"/>
                <a:ea typeface="Calibri" pitchFamily="34" charset="-122"/>
                <a:cs typeface="Calibri" pitchFamily="34" charset="-120"/>
              </a:rPr>
              <a:t>The DHSC Integration Payoff</a:t>
            </a:r>
            <a:endParaRPr lang="en-US" sz="1400" dirty="0"/>
          </a:p>
        </p:txBody>
      </p:sp>
      <p:sp>
        <p:nvSpPr>
          <p:cNvPr id="24" name="Text 22"/>
          <p:cNvSpPr/>
          <p:nvPr/>
        </p:nvSpPr>
        <p:spPr>
          <a:xfrm>
            <a:off x="868680" y="5010912"/>
            <a:ext cx="10424160" cy="868680"/>
          </a:xfrm>
          <a:prstGeom prst="rect">
            <a:avLst/>
          </a:prstGeom>
          <a:noFill/>
          <a:ln/>
        </p:spPr>
        <p:txBody>
          <a:bodyPr wrap="square" rtlCol="0" anchor="ctr"/>
          <a:lstStyle/>
          <a:p>
            <a:pPr marL="0" indent="0">
              <a:lnSpc>
                <a:spcPct val="120000"/>
              </a:lnSpc>
              <a:buNone/>
            </a:pPr>
            <a:r>
              <a:rPr lang="en-US" sz="1250" dirty="0">
                <a:solidFill>
                  <a:srgbClr val="F4F8FB"/>
                </a:solidFill>
                <a:latin typeface="Calibri" pitchFamily="34" charset="0"/>
                <a:ea typeface="Calibri" pitchFamily="34" charset="-122"/>
                <a:cs typeface="Calibri" pitchFamily="34" charset="-120"/>
              </a:rPr>
              <a:t>A single national case-management and analytics platform — replacing fragmented, trust-by-trust systems — would let managers spot ER “hotspots” (rising grievances, sickness absence) far earlier than the annual staff survey allows, enabling continuous, data-driven, high-trust ER practice.</a:t>
            </a:r>
            <a:endParaRPr lang="en-US" sz="1250" dirty="0"/>
          </a:p>
        </p:txBody>
      </p:sp>
      <p:sp>
        <p:nvSpPr>
          <p:cNvPr id="25" name="Text 23"/>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6" name="Text 24"/>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CIPD (no date); CIPD (2025); Institute for Government and Nuffield Trust (2025)</a:t>
            </a:r>
            <a:endParaRPr lang="en-US" sz="900" dirty="0"/>
          </a:p>
        </p:txBody>
      </p:sp>
      <p:sp>
        <p:nvSpPr>
          <p:cNvPr id="27" name="Text 25"/>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9</a:t>
            </a:r>
            <a:endParaRPr lang="en-US" sz="900" dirty="0"/>
          </a:p>
        </p:txBody>
      </p:sp>
      <p:sp>
        <p:nvSpPr>
          <p:cNvPr id="28" name="Rectangle 27"/>
          <p:cNvSpPr/>
          <p:nvPr/>
        </p:nvSpPr>
        <p:spPr>
          <a:xfrm>
            <a:off x="10839843" y="199382"/>
            <a:ext cx="681597" cy="369332"/>
          </a:xfrm>
          <a:prstGeom prst="rect">
            <a:avLst/>
          </a:prstGeom>
        </p:spPr>
        <p:txBody>
          <a:bodyPr wrap="none">
            <a:spAutoFit/>
          </a:bodyPr>
          <a:lstStyle/>
          <a:p>
            <a:r>
              <a:rPr lang="en-US" dirty="0" err="1">
                <a:ln w="0"/>
                <a:effectLst>
                  <a:outerShdw blurRad="38100" dist="19050" dir="2700000" algn="tl" rotWithShape="0">
                    <a:schemeClr val="dk1">
                      <a:alpha val="40000"/>
                    </a:schemeClr>
                  </a:outerShdw>
                </a:effectLst>
              </a:rPr>
              <a:t>Sainil</a:t>
            </a:r>
            <a:endParaRPr lang="en-IN"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AE2573"/>
                </a:solidFill>
                <a:latin typeface="Calibri" pitchFamily="34" charset="0"/>
                <a:ea typeface="Calibri" pitchFamily="34" charset="-122"/>
                <a:cs typeface="Calibri" pitchFamily="34" charset="-120"/>
              </a:rPr>
              <a:t>CURRENT CHALLENGES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800" b="1" dirty="0">
                <a:solidFill>
                  <a:srgbClr val="1B2733"/>
                </a:solidFill>
                <a:latin typeface="Cambria" pitchFamily="34" charset="0"/>
                <a:ea typeface="Cambria" pitchFamily="34" charset="-122"/>
                <a:cs typeface="Cambria" pitchFamily="34" charset="-120"/>
              </a:rPr>
              <a:t>The Pay Dispute and Its Cost</a:t>
            </a:r>
            <a:endParaRPr lang="en-US" sz="2800" dirty="0"/>
          </a:p>
        </p:txBody>
      </p:sp>
      <p:sp>
        <p:nvSpPr>
          <p:cNvPr id="4" name="Text 2"/>
          <p:cNvSpPr/>
          <p:nvPr/>
        </p:nvSpPr>
        <p:spPr>
          <a:xfrm>
            <a:off x="548640" y="1691640"/>
            <a:ext cx="6126480" cy="2377440"/>
          </a:xfrm>
          <a:prstGeom prst="rect">
            <a:avLst/>
          </a:prstGeom>
          <a:noFill/>
          <a:ln/>
        </p:spPr>
        <p:txBody>
          <a:bodyPr wrap="square" rtlCol="0" anchor="ctr"/>
          <a:lstStyle/>
          <a:p>
            <a:pPr marL="0" indent="0">
              <a:lnSpc>
                <a:spcPct val="130000"/>
              </a:lnSpc>
              <a:buNone/>
            </a:pPr>
            <a:r>
              <a:rPr lang="en-US" sz="1400" dirty="0">
                <a:solidFill>
                  <a:srgbClr val="1B2733"/>
                </a:solidFill>
                <a:latin typeface="Calibri" pitchFamily="34" charset="0"/>
                <a:ea typeface="Calibri" pitchFamily="34" charset="-122"/>
                <a:cs typeface="Calibri" pitchFamily="34" charset="-120"/>
              </a:rPr>
              <a:t>Between July 2025 and April 2026, resident doctors took part in a 21-day strike over pay — costing the NHS nearly $50 million per day. A government offer on pay, training places and part-time work has since been accepted, but wider Agenda for Change reform has not yet followed.</a:t>
            </a:r>
            <a:endParaRPr lang="en-US" sz="1400" dirty="0"/>
          </a:p>
        </p:txBody>
      </p:sp>
      <p:sp>
        <p:nvSpPr>
          <p:cNvPr id="5" name="Shape 3"/>
          <p:cNvSpPr/>
          <p:nvPr/>
        </p:nvSpPr>
        <p:spPr>
          <a:xfrm>
            <a:off x="548640" y="4160520"/>
            <a:ext cx="6126480" cy="1691640"/>
          </a:xfrm>
          <a:prstGeom prst="roundRect">
            <a:avLst>
              <a:gd name="adj" fmla="val 5405"/>
            </a:avLst>
          </a:prstGeom>
          <a:solidFill>
            <a:srgbClr val="003087"/>
          </a:solidFill>
          <a:ln/>
        </p:spPr>
      </p:sp>
      <p:sp>
        <p:nvSpPr>
          <p:cNvPr id="6" name="Text 4"/>
          <p:cNvSpPr/>
          <p:nvPr/>
        </p:nvSpPr>
        <p:spPr>
          <a:xfrm>
            <a:off x="868680" y="4343400"/>
            <a:ext cx="4572000" cy="365760"/>
          </a:xfrm>
          <a:prstGeom prst="rect">
            <a:avLst/>
          </a:prstGeom>
          <a:noFill/>
          <a:ln/>
        </p:spPr>
        <p:txBody>
          <a:bodyPr wrap="square" rtlCol="0" anchor="ctr"/>
          <a:lstStyle/>
          <a:p>
            <a:pPr marL="0" indent="0">
              <a:buNone/>
            </a:pPr>
            <a:r>
              <a:rPr lang="en-US" sz="1300" dirty="0">
                <a:solidFill>
                  <a:srgbClr val="41B6E6"/>
                </a:solidFill>
                <a:latin typeface="Calibri" pitchFamily="34" charset="0"/>
                <a:ea typeface="Calibri" pitchFamily="34" charset="-122"/>
                <a:cs typeface="Calibri" pitchFamily="34" charset="-120"/>
              </a:rPr>
              <a:t>Only</a:t>
            </a:r>
            <a:endParaRPr lang="en-US" sz="1300" dirty="0"/>
          </a:p>
        </p:txBody>
      </p:sp>
      <p:sp>
        <p:nvSpPr>
          <p:cNvPr id="7" name="Text 5"/>
          <p:cNvSpPr/>
          <p:nvPr/>
        </p:nvSpPr>
        <p:spPr>
          <a:xfrm>
            <a:off x="868680" y="4617720"/>
            <a:ext cx="2743200" cy="1005840"/>
          </a:xfrm>
          <a:prstGeom prst="rect">
            <a:avLst/>
          </a:prstGeom>
          <a:noFill/>
          <a:ln/>
        </p:spPr>
        <p:txBody>
          <a:bodyPr wrap="square" rtlCol="0" anchor="ctr"/>
          <a:lstStyle/>
          <a:p>
            <a:pPr marL="0" indent="0">
              <a:buNone/>
            </a:pPr>
            <a:r>
              <a:rPr lang="en-US" sz="5400" b="1" dirty="0">
                <a:solidFill>
                  <a:srgbClr val="FFFFFF"/>
                </a:solidFill>
                <a:latin typeface="Cambria" pitchFamily="34" charset="0"/>
                <a:ea typeface="Cambria" pitchFamily="34" charset="-122"/>
                <a:cs typeface="Cambria" pitchFamily="34" charset="-120"/>
              </a:rPr>
              <a:t>32%</a:t>
            </a:r>
            <a:endParaRPr lang="en-US" sz="5400" dirty="0"/>
          </a:p>
        </p:txBody>
      </p:sp>
      <p:sp>
        <p:nvSpPr>
          <p:cNvPr id="8" name="Text 6"/>
          <p:cNvSpPr/>
          <p:nvPr/>
        </p:nvSpPr>
        <p:spPr>
          <a:xfrm>
            <a:off x="3017520" y="4892040"/>
            <a:ext cx="3566160" cy="914400"/>
          </a:xfrm>
          <a:prstGeom prst="rect">
            <a:avLst/>
          </a:prstGeom>
          <a:noFill/>
          <a:ln/>
        </p:spPr>
        <p:txBody>
          <a:bodyPr wrap="square" rtlCol="0" anchor="ctr"/>
          <a:lstStyle/>
          <a:p>
            <a:pPr marL="0" indent="0">
              <a:buNone/>
            </a:pPr>
            <a:r>
              <a:rPr lang="en-US" sz="1250" i="1" dirty="0">
                <a:solidFill>
                  <a:srgbClr val="F4F8FB"/>
                </a:solidFill>
                <a:latin typeface="Calibri" pitchFamily="34" charset="0"/>
                <a:ea typeface="Calibri" pitchFamily="34" charset="-122"/>
                <a:cs typeface="Calibri" pitchFamily="34" charset="-120"/>
              </a:rPr>
              <a:t>of employees are satisfied with their pay (NHS Confederation, 2026)</a:t>
            </a:r>
            <a:endParaRPr lang="en-US" sz="1250" dirty="0"/>
          </a:p>
        </p:txBody>
      </p:sp>
      <p:sp>
        <p:nvSpPr>
          <p:cNvPr id="9" name="Shape 7"/>
          <p:cNvSpPr/>
          <p:nvPr/>
        </p:nvSpPr>
        <p:spPr>
          <a:xfrm>
            <a:off x="7086600" y="1737360"/>
            <a:ext cx="4526280" cy="1920240"/>
          </a:xfrm>
          <a:prstGeom prst="roundRect">
            <a:avLst>
              <a:gd name="adj" fmla="val 4762"/>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0" name="Text 8"/>
          <p:cNvSpPr/>
          <p:nvPr/>
        </p:nvSpPr>
        <p:spPr>
          <a:xfrm>
            <a:off x="7360920" y="1920240"/>
            <a:ext cx="3840480" cy="822960"/>
          </a:xfrm>
          <a:prstGeom prst="rect">
            <a:avLst/>
          </a:prstGeom>
          <a:noFill/>
          <a:ln/>
        </p:spPr>
        <p:txBody>
          <a:bodyPr wrap="square" rtlCol="0" anchor="ctr"/>
          <a:lstStyle/>
          <a:p>
            <a:pPr marL="0" indent="0">
              <a:buNone/>
            </a:pPr>
            <a:r>
              <a:rPr lang="en-US" sz="4000" b="1" dirty="0">
                <a:solidFill>
                  <a:srgbClr val="AE2573"/>
                </a:solidFill>
                <a:latin typeface="Cambria" pitchFamily="34" charset="0"/>
                <a:ea typeface="Cambria" pitchFamily="34" charset="-122"/>
                <a:cs typeface="Cambria" pitchFamily="34" charset="-120"/>
              </a:rPr>
              <a:t>21 Days</a:t>
            </a:r>
            <a:endParaRPr lang="en-US" sz="4000" dirty="0"/>
          </a:p>
        </p:txBody>
      </p:sp>
      <p:sp>
        <p:nvSpPr>
          <p:cNvPr id="11" name="Text 9"/>
          <p:cNvSpPr/>
          <p:nvPr/>
        </p:nvSpPr>
        <p:spPr>
          <a:xfrm>
            <a:off x="7360920" y="2697480"/>
            <a:ext cx="3977640" cy="822960"/>
          </a:xfrm>
          <a:prstGeom prst="rect">
            <a:avLst/>
          </a:prstGeom>
          <a:noFill/>
          <a:ln/>
        </p:spPr>
        <p:txBody>
          <a:bodyPr wrap="square" rtlCol="0" anchor="ctr"/>
          <a:lstStyle/>
          <a:p>
            <a:pPr marL="0" indent="0">
              <a:lnSpc>
                <a:spcPct val="120000"/>
              </a:lnSpc>
              <a:buNone/>
            </a:pPr>
            <a:r>
              <a:rPr lang="en-US" sz="1250" i="1" dirty="0">
                <a:solidFill>
                  <a:srgbClr val="5B6B77"/>
                </a:solidFill>
                <a:latin typeface="Calibri" pitchFamily="34" charset="0"/>
                <a:ea typeface="Calibri" pitchFamily="34" charset="-122"/>
                <a:cs typeface="Calibri" pitchFamily="34" charset="-120"/>
              </a:rPr>
              <a:t>of resident doctors' strike action, Jul 2025 – Apr 2026</a:t>
            </a:r>
            <a:endParaRPr lang="en-US" sz="1250" dirty="0"/>
          </a:p>
        </p:txBody>
      </p:sp>
      <p:sp>
        <p:nvSpPr>
          <p:cNvPr id="12" name="Shape 10"/>
          <p:cNvSpPr/>
          <p:nvPr/>
        </p:nvSpPr>
        <p:spPr>
          <a:xfrm>
            <a:off x="7086600" y="3840480"/>
            <a:ext cx="4526280" cy="2011680"/>
          </a:xfrm>
          <a:prstGeom prst="roundRect">
            <a:avLst>
              <a:gd name="adj" fmla="val 4545"/>
            </a:avLst>
          </a:prstGeom>
          <a:solidFill>
            <a:srgbClr val="AE2573"/>
          </a:solidFill>
          <a:ln/>
        </p:spPr>
      </p:sp>
      <p:sp>
        <p:nvSpPr>
          <p:cNvPr id="13" name="Text 11"/>
          <p:cNvSpPr/>
          <p:nvPr/>
        </p:nvSpPr>
        <p:spPr>
          <a:xfrm>
            <a:off x="7360920" y="4023360"/>
            <a:ext cx="3200400" cy="82296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~$50M</a:t>
            </a:r>
            <a:endParaRPr lang="en-US" sz="3400" dirty="0"/>
          </a:p>
        </p:txBody>
      </p:sp>
      <p:sp>
        <p:nvSpPr>
          <p:cNvPr id="14" name="Text 12"/>
          <p:cNvSpPr/>
          <p:nvPr/>
        </p:nvSpPr>
        <p:spPr>
          <a:xfrm>
            <a:off x="7360920" y="4709160"/>
            <a:ext cx="3931920" cy="1005840"/>
          </a:xfrm>
          <a:prstGeom prst="rect">
            <a:avLst/>
          </a:prstGeom>
          <a:noFill/>
          <a:ln/>
        </p:spPr>
        <p:txBody>
          <a:bodyPr wrap="square" rtlCol="0" anchor="ctr"/>
          <a:lstStyle/>
          <a:p>
            <a:pPr marL="0" indent="0">
              <a:buNone/>
            </a:pPr>
            <a:r>
              <a:rPr lang="en-US" sz="1300" i="1" dirty="0">
                <a:solidFill>
                  <a:srgbClr val="FFFFFF"/>
                </a:solidFill>
                <a:latin typeface="Calibri" pitchFamily="34" charset="0"/>
                <a:ea typeface="Calibri" pitchFamily="34" charset="-122"/>
                <a:cs typeface="Calibri" pitchFamily="34" charset="-120"/>
              </a:rPr>
              <a:t>estimated cost to the NHS per day of strike action</a:t>
            </a:r>
            <a:endParaRPr lang="en-US" sz="1300" dirty="0"/>
          </a:p>
        </p:txBody>
      </p:sp>
      <p:sp>
        <p:nvSpPr>
          <p:cNvPr id="15" name="Text 13"/>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6" name="Text 14"/>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GOV.UK (2026); BMA (2026); NHS Employers (2026c); NHS Confederation (2026)</a:t>
            </a:r>
            <a:endParaRPr lang="en-US" sz="900" dirty="0"/>
          </a:p>
        </p:txBody>
      </p:sp>
      <p:sp>
        <p:nvSpPr>
          <p:cNvPr id="17" name="Text 15"/>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10</a:t>
            </a:r>
            <a:endParaRPr lang="en-US" sz="900" dirty="0"/>
          </a:p>
        </p:txBody>
      </p:sp>
      <p:sp>
        <p:nvSpPr>
          <p:cNvPr id="18" name="Rectangle 17"/>
          <p:cNvSpPr/>
          <p:nvPr/>
        </p:nvSpPr>
        <p:spPr>
          <a:xfrm>
            <a:off x="10590680" y="174736"/>
            <a:ext cx="681597" cy="369332"/>
          </a:xfrm>
          <a:prstGeom prst="rect">
            <a:avLst/>
          </a:prstGeom>
        </p:spPr>
        <p:txBody>
          <a:bodyPr wrap="none">
            <a:spAutoFit/>
          </a:bodyPr>
          <a:lstStyle/>
          <a:p>
            <a:r>
              <a:rPr lang="en-US" dirty="0" err="1">
                <a:ln w="0"/>
                <a:effectLst>
                  <a:outerShdw blurRad="38100" dist="19050" dir="2700000" algn="tl" rotWithShape="0">
                    <a:schemeClr val="dk1">
                      <a:alpha val="40000"/>
                    </a:schemeClr>
                  </a:outerShdw>
                </a:effectLst>
              </a:rPr>
              <a:t>Sainil</a:t>
            </a:r>
            <a:endParaRPr lang="en-IN"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AE2573"/>
                </a:solidFill>
                <a:latin typeface="Calibri" pitchFamily="34" charset="0"/>
                <a:ea typeface="Calibri" pitchFamily="34" charset="-122"/>
                <a:cs typeface="Calibri" pitchFamily="34" charset="-120"/>
              </a:rPr>
              <a:t>CURRENT CHALLENGES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Staff Survey 2025: Warning Signs</a:t>
            </a:r>
            <a:endParaRPr lang="en-US" sz="2700" dirty="0"/>
          </a:p>
        </p:txBody>
      </p:sp>
      <p:graphicFrame>
        <p:nvGraphicFramePr>
          <p:cNvPr id="4" name="Chart 0"/>
          <p:cNvGraphicFramePr/>
          <p:nvPr/>
        </p:nvGraphicFramePr>
        <p:xfrm>
          <a:off x="548640" y="1737360"/>
          <a:ext cx="566928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48640" y="4617720"/>
            <a:ext cx="5669280" cy="914400"/>
          </a:xfrm>
          <a:prstGeom prst="rect">
            <a:avLst/>
          </a:prstGeom>
          <a:noFill/>
          <a:ln/>
        </p:spPr>
        <p:txBody>
          <a:bodyPr wrap="square" rtlCol="0" anchor="ctr"/>
          <a:lstStyle/>
          <a:p>
            <a:pPr marL="0" indent="0">
              <a:lnSpc>
                <a:spcPct val="120000"/>
              </a:lnSpc>
              <a:buNone/>
            </a:pPr>
            <a:r>
              <a:rPr lang="en-US" sz="1250" i="1" dirty="0">
                <a:solidFill>
                  <a:srgbClr val="5B6B77"/>
                </a:solidFill>
                <a:latin typeface="Calibri" pitchFamily="34" charset="0"/>
                <a:ea typeface="Calibri" pitchFamily="34" charset="-122"/>
                <a:cs typeface="Calibri" pitchFamily="34" charset="-120"/>
              </a:rPr>
              <a:t>Most measures held roughly steady between 2024 and 2025 — but several deteriorated, pointing to accumulating strain across the workforce.</a:t>
            </a:r>
            <a:endParaRPr lang="en-US" sz="1250" dirty="0"/>
          </a:p>
        </p:txBody>
      </p:sp>
      <p:sp>
        <p:nvSpPr>
          <p:cNvPr id="6" name="Shape 3"/>
          <p:cNvSpPr/>
          <p:nvPr/>
        </p:nvSpPr>
        <p:spPr>
          <a:xfrm>
            <a:off x="6537960" y="1783080"/>
            <a:ext cx="5074920" cy="1417320"/>
          </a:xfrm>
          <a:prstGeom prst="roundRect">
            <a:avLst>
              <a:gd name="adj" fmla="val 5806"/>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7" name="Text 4"/>
          <p:cNvSpPr/>
          <p:nvPr/>
        </p:nvSpPr>
        <p:spPr>
          <a:xfrm>
            <a:off x="6812280" y="1920240"/>
            <a:ext cx="1737360" cy="1143000"/>
          </a:xfrm>
          <a:prstGeom prst="rect">
            <a:avLst/>
          </a:prstGeom>
          <a:noFill/>
          <a:ln/>
        </p:spPr>
        <p:txBody>
          <a:bodyPr wrap="square" rtlCol="0" anchor="ctr"/>
          <a:lstStyle/>
          <a:p>
            <a:pPr marL="0" indent="0">
              <a:buNone/>
            </a:pPr>
            <a:r>
              <a:rPr lang="en-US" sz="2800" b="1" dirty="0">
                <a:solidFill>
                  <a:srgbClr val="AE2573"/>
                </a:solidFill>
                <a:latin typeface="Cambria" pitchFamily="34" charset="0"/>
                <a:ea typeface="Cambria" pitchFamily="34" charset="-122"/>
                <a:cs typeface="Cambria" pitchFamily="34" charset="-120"/>
              </a:rPr>
              <a:t>42.3%</a:t>
            </a:r>
            <a:endParaRPr lang="en-US" sz="2800" dirty="0"/>
          </a:p>
        </p:txBody>
      </p:sp>
      <p:sp>
        <p:nvSpPr>
          <p:cNvPr id="8" name="Text 5"/>
          <p:cNvSpPr/>
          <p:nvPr/>
        </p:nvSpPr>
        <p:spPr>
          <a:xfrm>
            <a:off x="8549640" y="1920240"/>
            <a:ext cx="2926080" cy="1143000"/>
          </a:xfrm>
          <a:prstGeom prst="rect">
            <a:avLst/>
          </a:prstGeom>
          <a:noFill/>
          <a:ln/>
        </p:spPr>
        <p:txBody>
          <a:bodyPr wrap="square" rtlCol="0" anchor="ctr"/>
          <a:lstStyle/>
          <a:p>
            <a:pPr marL="0" indent="0">
              <a:buNone/>
            </a:pPr>
            <a:r>
              <a:rPr lang="en-US" sz="1300" dirty="0">
                <a:solidFill>
                  <a:srgbClr val="1B2733"/>
                </a:solidFill>
                <a:latin typeface="Calibri" pitchFamily="34" charset="0"/>
                <a:ea typeface="Calibri" pitchFamily="34" charset="-122"/>
                <a:cs typeface="Calibri" pitchFamily="34" charset="-120"/>
              </a:rPr>
              <a:t>report work-related stress</a:t>
            </a:r>
            <a:endParaRPr lang="en-US" sz="1300" dirty="0"/>
          </a:p>
        </p:txBody>
      </p:sp>
      <p:sp>
        <p:nvSpPr>
          <p:cNvPr id="9" name="Shape 6"/>
          <p:cNvSpPr/>
          <p:nvPr/>
        </p:nvSpPr>
        <p:spPr>
          <a:xfrm>
            <a:off x="6537960" y="3355848"/>
            <a:ext cx="5074920" cy="1417320"/>
          </a:xfrm>
          <a:prstGeom prst="roundRect">
            <a:avLst>
              <a:gd name="adj" fmla="val 5806"/>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0" name="Text 7"/>
          <p:cNvSpPr/>
          <p:nvPr/>
        </p:nvSpPr>
        <p:spPr>
          <a:xfrm>
            <a:off x="6812280" y="3493008"/>
            <a:ext cx="1737360" cy="1143000"/>
          </a:xfrm>
          <a:prstGeom prst="rect">
            <a:avLst/>
          </a:prstGeom>
          <a:noFill/>
          <a:ln/>
        </p:spPr>
        <p:txBody>
          <a:bodyPr wrap="square" rtlCol="0" anchor="ctr"/>
          <a:lstStyle/>
          <a:p>
            <a:pPr marL="0" indent="0">
              <a:buNone/>
            </a:pPr>
            <a:r>
              <a:rPr lang="en-US" sz="2800" b="1" dirty="0">
                <a:solidFill>
                  <a:srgbClr val="AE2573"/>
                </a:solidFill>
                <a:latin typeface="Cambria" pitchFamily="34" charset="0"/>
                <a:ea typeface="Cambria" pitchFamily="34" charset="-122"/>
                <a:cs typeface="Cambria" pitchFamily="34" charset="-120"/>
              </a:rPr>
              <a:t>~1/3</a:t>
            </a:r>
            <a:endParaRPr lang="en-US" sz="2800" dirty="0"/>
          </a:p>
        </p:txBody>
      </p:sp>
      <p:sp>
        <p:nvSpPr>
          <p:cNvPr id="11" name="Text 8"/>
          <p:cNvSpPr/>
          <p:nvPr/>
        </p:nvSpPr>
        <p:spPr>
          <a:xfrm>
            <a:off x="8549640" y="3493008"/>
            <a:ext cx="2926080" cy="1143000"/>
          </a:xfrm>
          <a:prstGeom prst="rect">
            <a:avLst/>
          </a:prstGeom>
          <a:noFill/>
          <a:ln/>
        </p:spPr>
        <p:txBody>
          <a:bodyPr wrap="square" rtlCol="0" anchor="ctr"/>
          <a:lstStyle/>
          <a:p>
            <a:pPr marL="0" indent="0">
              <a:buNone/>
            </a:pPr>
            <a:r>
              <a:rPr lang="en-US" sz="1300" dirty="0">
                <a:solidFill>
                  <a:srgbClr val="1B2733"/>
                </a:solidFill>
                <a:latin typeface="Calibri" pitchFamily="34" charset="0"/>
                <a:ea typeface="Calibri" pitchFamily="34" charset="-122"/>
                <a:cs typeface="Calibri" pitchFamily="34" charset="-120"/>
              </a:rPr>
              <a:t>of employees describe themselves as exhausted</a:t>
            </a:r>
            <a:endParaRPr lang="en-US" sz="1300" dirty="0"/>
          </a:p>
        </p:txBody>
      </p:sp>
      <p:sp>
        <p:nvSpPr>
          <p:cNvPr id="12" name="Shape 9"/>
          <p:cNvSpPr/>
          <p:nvPr/>
        </p:nvSpPr>
        <p:spPr>
          <a:xfrm>
            <a:off x="6537960" y="4928616"/>
            <a:ext cx="5074920" cy="1417320"/>
          </a:xfrm>
          <a:prstGeom prst="roundRect">
            <a:avLst>
              <a:gd name="adj" fmla="val 5806"/>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3" name="Text 10"/>
          <p:cNvSpPr/>
          <p:nvPr/>
        </p:nvSpPr>
        <p:spPr>
          <a:xfrm>
            <a:off x="6812280" y="5065776"/>
            <a:ext cx="1737360" cy="1143000"/>
          </a:xfrm>
          <a:prstGeom prst="rect">
            <a:avLst/>
          </a:prstGeom>
          <a:noFill/>
          <a:ln/>
        </p:spPr>
        <p:txBody>
          <a:bodyPr wrap="square" rtlCol="0" anchor="ctr"/>
          <a:lstStyle/>
          <a:p>
            <a:pPr marL="0" indent="0">
              <a:buNone/>
            </a:pPr>
            <a:r>
              <a:rPr lang="en-US" sz="2800" b="1" dirty="0">
                <a:solidFill>
                  <a:srgbClr val="AE2573"/>
                </a:solidFill>
                <a:latin typeface="Cambria" pitchFamily="34" charset="0"/>
                <a:ea typeface="Cambria" pitchFamily="34" charset="-122"/>
                <a:cs typeface="Cambria" pitchFamily="34" charset="-120"/>
              </a:rPr>
              <a:t>Frequent</a:t>
            </a:r>
            <a:endParaRPr lang="en-US" sz="2800" dirty="0"/>
          </a:p>
        </p:txBody>
      </p:sp>
      <p:sp>
        <p:nvSpPr>
          <p:cNvPr id="14" name="Text 11"/>
          <p:cNvSpPr/>
          <p:nvPr/>
        </p:nvSpPr>
        <p:spPr>
          <a:xfrm>
            <a:off x="8549640" y="5065776"/>
            <a:ext cx="2926080" cy="1143000"/>
          </a:xfrm>
          <a:prstGeom prst="rect">
            <a:avLst/>
          </a:prstGeom>
          <a:noFill/>
          <a:ln/>
        </p:spPr>
        <p:txBody>
          <a:bodyPr wrap="square" rtlCol="0" anchor="ctr"/>
          <a:lstStyle/>
          <a:p>
            <a:pPr marL="0" indent="0">
              <a:buNone/>
            </a:pPr>
            <a:r>
              <a:rPr lang="en-US" sz="1300" dirty="0">
                <a:solidFill>
                  <a:srgbClr val="1B2733"/>
                </a:solidFill>
                <a:latin typeface="Calibri" pitchFamily="34" charset="0"/>
                <a:ea typeface="Calibri" pitchFamily="34" charset="-122"/>
                <a:cs typeface="Calibri" pitchFamily="34" charset="-120"/>
              </a:rPr>
              <a:t>bullying and harassment persist, despite improved reporting</a:t>
            </a:r>
            <a:endParaRPr lang="en-US" sz="1300" dirty="0"/>
          </a:p>
        </p:txBody>
      </p:sp>
      <p:sp>
        <p:nvSpPr>
          <p:cNvPr id="15" name="Text 12"/>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6" name="Text 13"/>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NHS Employers (2026a); NHS Confederation (2026)</a:t>
            </a:r>
            <a:endParaRPr lang="en-US" sz="900" dirty="0"/>
          </a:p>
        </p:txBody>
      </p:sp>
      <p:sp>
        <p:nvSpPr>
          <p:cNvPr id="17" name="Text 14"/>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11</a:t>
            </a:r>
            <a:endParaRPr lang="en-US" sz="900" dirty="0"/>
          </a:p>
        </p:txBody>
      </p:sp>
      <p:sp>
        <p:nvSpPr>
          <p:cNvPr id="18" name="Rectangle 17"/>
          <p:cNvSpPr/>
          <p:nvPr/>
        </p:nvSpPr>
        <p:spPr>
          <a:xfrm>
            <a:off x="10685419" y="199382"/>
            <a:ext cx="681597" cy="369332"/>
          </a:xfrm>
          <a:prstGeom prst="rect">
            <a:avLst/>
          </a:prstGeom>
        </p:spPr>
        <p:txBody>
          <a:bodyPr wrap="none">
            <a:spAutoFit/>
          </a:bodyPr>
          <a:lstStyle/>
          <a:p>
            <a:r>
              <a:rPr lang="en-US" dirty="0" err="1">
                <a:ln w="0"/>
                <a:effectLst>
                  <a:outerShdw blurRad="38100" dist="19050" dir="2700000" algn="tl" rotWithShape="0">
                    <a:schemeClr val="dk1">
                      <a:alpha val="40000"/>
                    </a:schemeClr>
                  </a:outerShdw>
                </a:effectLst>
              </a:rPr>
              <a:t>Sainil</a:t>
            </a:r>
            <a:endParaRPr lang="en-IN"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0308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AE2573"/>
                </a:solidFill>
                <a:latin typeface="Calibri" pitchFamily="34" charset="0"/>
                <a:ea typeface="Calibri" pitchFamily="34" charset="-122"/>
                <a:cs typeface="Calibri" pitchFamily="34" charset="-120"/>
              </a:rPr>
              <a:t>CURRENT CHALLENGES</a:t>
            </a:r>
            <a:endParaRPr lang="en-US" sz="1300" dirty="0"/>
          </a:p>
        </p:txBody>
      </p:sp>
      <p:sp>
        <p:nvSpPr>
          <p:cNvPr id="3" name="Text 1"/>
          <p:cNvSpPr/>
          <p:nvPr/>
        </p:nvSpPr>
        <p:spPr>
          <a:xfrm>
            <a:off x="548640" y="658368"/>
            <a:ext cx="11247120" cy="822960"/>
          </a:xfrm>
          <a:prstGeom prst="rect">
            <a:avLst/>
          </a:prstGeom>
          <a:noFill/>
          <a:ln/>
        </p:spPr>
        <p:txBody>
          <a:bodyPr wrap="square"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Structural Uncertainty Compounds the Pressure</a:t>
            </a:r>
            <a:endParaRPr lang="en-US" sz="2500" dirty="0"/>
          </a:p>
        </p:txBody>
      </p:sp>
      <p:sp>
        <p:nvSpPr>
          <p:cNvPr id="4" name="Text 2"/>
          <p:cNvSpPr/>
          <p:nvPr/>
        </p:nvSpPr>
        <p:spPr>
          <a:xfrm>
            <a:off x="548640" y="1737360"/>
            <a:ext cx="11064240" cy="914400"/>
          </a:xfrm>
          <a:prstGeom prst="rect">
            <a:avLst/>
          </a:prstGeom>
          <a:noFill/>
          <a:ln/>
        </p:spPr>
        <p:txBody>
          <a:bodyPr wrap="square" rtlCol="0" anchor="ctr"/>
          <a:lstStyle/>
          <a:p>
            <a:pPr marL="0" indent="0">
              <a:lnSpc>
                <a:spcPct val="125000"/>
              </a:lnSpc>
              <a:buNone/>
            </a:pPr>
            <a:r>
              <a:rPr lang="en-US" sz="1450" dirty="0">
                <a:solidFill>
                  <a:srgbClr val="F4F8FB"/>
                </a:solidFill>
                <a:latin typeface="Calibri" pitchFamily="34" charset="0"/>
                <a:ea typeface="Calibri" pitchFamily="34" charset="-122"/>
                <a:cs typeface="Calibri" pitchFamily="34" charset="-120"/>
              </a:rPr>
              <a:t>The government's decision to phase out NHS England over two years and merge its duties into DHSC — alongside simultaneous Integrated Care Board mergers (e.g. North West London, North Central London) — has generated:</a:t>
            </a:r>
            <a:endParaRPr lang="en-US" sz="1450" dirty="0"/>
          </a:p>
        </p:txBody>
      </p:sp>
      <p:sp>
        <p:nvSpPr>
          <p:cNvPr id="5" name="Shape 3"/>
          <p:cNvSpPr/>
          <p:nvPr/>
        </p:nvSpPr>
        <p:spPr>
          <a:xfrm>
            <a:off x="548640" y="2880360"/>
            <a:ext cx="2606040" cy="1737360"/>
          </a:xfrm>
          <a:prstGeom prst="roundRect">
            <a:avLst>
              <a:gd name="adj" fmla="val 5263"/>
            </a:avLst>
          </a:prstGeom>
          <a:solidFill>
            <a:srgbClr val="005EB8"/>
          </a:solidFill>
          <a:ln/>
        </p:spPr>
      </p:sp>
      <p:sp>
        <p:nvSpPr>
          <p:cNvPr id="6" name="Text 4"/>
          <p:cNvSpPr/>
          <p:nvPr/>
        </p:nvSpPr>
        <p:spPr>
          <a:xfrm>
            <a:off x="731520" y="2880360"/>
            <a:ext cx="2240280" cy="173736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Extensive Redundancy Risk</a:t>
            </a:r>
            <a:endParaRPr lang="en-US" sz="1450" dirty="0"/>
          </a:p>
        </p:txBody>
      </p:sp>
      <p:sp>
        <p:nvSpPr>
          <p:cNvPr id="7" name="Shape 5"/>
          <p:cNvSpPr/>
          <p:nvPr/>
        </p:nvSpPr>
        <p:spPr>
          <a:xfrm>
            <a:off x="3364992" y="2880360"/>
            <a:ext cx="2606040" cy="1737360"/>
          </a:xfrm>
          <a:prstGeom prst="roundRect">
            <a:avLst>
              <a:gd name="adj" fmla="val 5263"/>
            </a:avLst>
          </a:prstGeom>
          <a:solidFill>
            <a:srgbClr val="005EB8"/>
          </a:solidFill>
          <a:ln/>
        </p:spPr>
      </p:sp>
      <p:sp>
        <p:nvSpPr>
          <p:cNvPr id="8" name="Text 6"/>
          <p:cNvSpPr/>
          <p:nvPr/>
        </p:nvSpPr>
        <p:spPr>
          <a:xfrm>
            <a:off x="3547872" y="2880360"/>
            <a:ext cx="2240280" cy="173736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Loss of Experienced Staff</a:t>
            </a:r>
            <a:endParaRPr lang="en-US" sz="1450" dirty="0"/>
          </a:p>
        </p:txBody>
      </p:sp>
      <p:sp>
        <p:nvSpPr>
          <p:cNvPr id="9" name="Shape 7"/>
          <p:cNvSpPr/>
          <p:nvPr/>
        </p:nvSpPr>
        <p:spPr>
          <a:xfrm>
            <a:off x="6181344" y="2880360"/>
            <a:ext cx="2606040" cy="1737360"/>
          </a:xfrm>
          <a:prstGeom prst="roundRect">
            <a:avLst>
              <a:gd name="adj" fmla="val 5263"/>
            </a:avLst>
          </a:prstGeom>
          <a:solidFill>
            <a:srgbClr val="005EB8"/>
          </a:solidFill>
          <a:ln/>
        </p:spPr>
      </p:sp>
      <p:sp>
        <p:nvSpPr>
          <p:cNvPr id="10" name="Text 8"/>
          <p:cNvSpPr/>
          <p:nvPr/>
        </p:nvSpPr>
        <p:spPr>
          <a:xfrm>
            <a:off x="6364224" y="2880360"/>
            <a:ext cx="2240280" cy="173736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Disrupted ER Relationships</a:t>
            </a:r>
            <a:endParaRPr lang="en-US" sz="1450" dirty="0"/>
          </a:p>
        </p:txBody>
      </p:sp>
      <p:sp>
        <p:nvSpPr>
          <p:cNvPr id="11" name="Shape 9"/>
          <p:cNvSpPr/>
          <p:nvPr/>
        </p:nvSpPr>
        <p:spPr>
          <a:xfrm>
            <a:off x="8997696" y="2880360"/>
            <a:ext cx="2606040" cy="1737360"/>
          </a:xfrm>
          <a:prstGeom prst="roundRect">
            <a:avLst>
              <a:gd name="adj" fmla="val 5263"/>
            </a:avLst>
          </a:prstGeom>
          <a:solidFill>
            <a:srgbClr val="005EB8"/>
          </a:solidFill>
          <a:ln/>
        </p:spPr>
      </p:sp>
      <p:sp>
        <p:nvSpPr>
          <p:cNvPr id="12" name="Text 10"/>
          <p:cNvSpPr/>
          <p:nvPr/>
        </p:nvSpPr>
        <p:spPr>
          <a:xfrm>
            <a:off x="9180576" y="2880360"/>
            <a:ext cx="2240280" cy="1737360"/>
          </a:xfrm>
          <a:prstGeom prst="rect">
            <a:avLst/>
          </a:prstGeom>
          <a:noFill/>
          <a:ln/>
        </p:spPr>
        <p:txBody>
          <a:bodyPr wrap="square" rtlCol="0" anchor="ctr"/>
          <a:lstStyle/>
          <a:p>
            <a:pPr marL="0" indent="0" algn="ctr">
              <a:buNone/>
            </a:pPr>
            <a:r>
              <a:rPr lang="en-US" sz="1450" b="1" dirty="0">
                <a:solidFill>
                  <a:srgbClr val="FFFFFF"/>
                </a:solidFill>
                <a:latin typeface="Calibri" pitchFamily="34" charset="0"/>
                <a:ea typeface="Calibri" pitchFamily="34" charset="-122"/>
                <a:cs typeface="Calibri" pitchFamily="34" charset="-120"/>
              </a:rPr>
              <a:t>Broken Reporting Lines</a:t>
            </a:r>
            <a:endParaRPr lang="en-US" sz="1450" dirty="0"/>
          </a:p>
        </p:txBody>
      </p:sp>
      <p:sp>
        <p:nvSpPr>
          <p:cNvPr id="13" name="Text 11"/>
          <p:cNvSpPr/>
          <p:nvPr/>
        </p:nvSpPr>
        <p:spPr>
          <a:xfrm>
            <a:off x="548640" y="4937760"/>
            <a:ext cx="11064240" cy="1005840"/>
          </a:xfrm>
          <a:prstGeom prst="rect">
            <a:avLst/>
          </a:prstGeom>
          <a:noFill/>
          <a:ln/>
        </p:spPr>
        <p:txBody>
          <a:bodyPr wrap="square" rtlCol="0" anchor="ctr"/>
          <a:lstStyle/>
          <a:p>
            <a:pPr marL="0" indent="0">
              <a:lnSpc>
                <a:spcPct val="125000"/>
              </a:lnSpc>
              <a:buNone/>
            </a:pPr>
            <a:r>
              <a:rPr lang="en-US" sz="1350" i="1" dirty="0">
                <a:solidFill>
                  <a:srgbClr val="41B6E6"/>
                </a:solidFill>
                <a:latin typeface="Calibri" pitchFamily="34" charset="0"/>
                <a:ea typeface="Calibri" pitchFamily="34" charset="-122"/>
                <a:cs typeface="Calibri" pitchFamily="34" charset="-120"/>
              </a:rPr>
              <a:t>Observers note that job losses at this scale carry broader consequences for departmental continuity and coherence — at precisely the moment the workforce most needs sustained ER support.</a:t>
            </a:r>
            <a:endParaRPr lang="en-US" sz="1350" dirty="0"/>
          </a:p>
        </p:txBody>
      </p:sp>
      <p:sp>
        <p:nvSpPr>
          <p:cNvPr id="14" name="Text 12"/>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5" name="Text 13"/>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Institute for Government (2026); NHS Confederation (2025); DHSC (no date)</a:t>
            </a:r>
            <a:endParaRPr lang="en-US" sz="900" dirty="0"/>
          </a:p>
        </p:txBody>
      </p:sp>
      <p:sp>
        <p:nvSpPr>
          <p:cNvPr id="16" name="Text 14"/>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12</a:t>
            </a:r>
            <a:endParaRPr lang="en-US" sz="900" dirty="0"/>
          </a:p>
        </p:txBody>
      </p:sp>
      <p:sp>
        <p:nvSpPr>
          <p:cNvPr id="17" name="Rectangle 16"/>
          <p:cNvSpPr/>
          <p:nvPr/>
        </p:nvSpPr>
        <p:spPr>
          <a:xfrm>
            <a:off x="10709269" y="129016"/>
            <a:ext cx="681597" cy="369332"/>
          </a:xfrm>
          <a:prstGeom prst="rect">
            <a:avLst/>
          </a:prstGeom>
        </p:spPr>
        <p:txBody>
          <a:bodyPr wrap="none">
            <a:spAutoFit/>
          </a:bodyPr>
          <a:lstStyle/>
          <a:p>
            <a:r>
              <a:rPr lang="en-US" dirty="0" err="1">
                <a:ln w="0"/>
                <a:effectLst>
                  <a:outerShdw blurRad="38100" dist="19050" dir="2700000" algn="tl" rotWithShape="0">
                    <a:schemeClr val="dk1">
                      <a:alpha val="40000"/>
                    </a:schemeClr>
                  </a:outerShdw>
                </a:effectLst>
              </a:rPr>
              <a:t>Sainil</a:t>
            </a:r>
            <a:endParaRPr lang="en-IN"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AE2573"/>
                </a:solidFill>
                <a:latin typeface="Calibri" pitchFamily="34" charset="0"/>
                <a:ea typeface="Calibri" pitchFamily="34" charset="-122"/>
                <a:cs typeface="Calibri" pitchFamily="34" charset="-120"/>
              </a:rPr>
              <a:t>CURRENT CHALLENGES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The Double Edge of Digital Technology</a:t>
            </a:r>
            <a:endParaRPr lang="en-US" sz="2700" dirty="0"/>
          </a:p>
        </p:txBody>
      </p:sp>
      <p:sp>
        <p:nvSpPr>
          <p:cNvPr id="4" name="Shape 2"/>
          <p:cNvSpPr/>
          <p:nvPr/>
        </p:nvSpPr>
        <p:spPr>
          <a:xfrm>
            <a:off x="548640" y="1737360"/>
            <a:ext cx="5440680" cy="1874520"/>
          </a:xfrm>
          <a:prstGeom prst="roundRect">
            <a:avLst>
              <a:gd name="adj" fmla="val 487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Shape 3"/>
          <p:cNvSpPr/>
          <p:nvPr/>
        </p:nvSpPr>
        <p:spPr>
          <a:xfrm>
            <a:off x="548640" y="1737360"/>
            <a:ext cx="109728" cy="1874520"/>
          </a:xfrm>
          <a:prstGeom prst="rect">
            <a:avLst/>
          </a:prstGeom>
          <a:solidFill>
            <a:srgbClr val="AE2573"/>
          </a:solidFill>
          <a:ln/>
        </p:spPr>
      </p:sp>
      <p:sp>
        <p:nvSpPr>
          <p:cNvPr id="6" name="Text 4"/>
          <p:cNvSpPr/>
          <p:nvPr/>
        </p:nvSpPr>
        <p:spPr>
          <a:xfrm>
            <a:off x="868680" y="1883664"/>
            <a:ext cx="4937760" cy="45720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Uneven Digital Maturity</a:t>
            </a:r>
            <a:endParaRPr lang="en-US" sz="1450" dirty="0"/>
          </a:p>
        </p:txBody>
      </p:sp>
      <p:sp>
        <p:nvSpPr>
          <p:cNvPr id="7" name="Text 5"/>
          <p:cNvSpPr/>
          <p:nvPr/>
        </p:nvSpPr>
        <p:spPr>
          <a:xfrm>
            <a:off x="868680" y="2359152"/>
            <a:ext cx="4937760" cy="118872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Fragmented data systems across trusts make consistent use of AI-based tools impossible.</a:t>
            </a:r>
            <a:endParaRPr lang="en-US" sz="1180" dirty="0"/>
          </a:p>
        </p:txBody>
      </p:sp>
      <p:sp>
        <p:nvSpPr>
          <p:cNvPr id="8" name="Shape 6"/>
          <p:cNvSpPr/>
          <p:nvPr/>
        </p:nvSpPr>
        <p:spPr>
          <a:xfrm>
            <a:off x="6172200" y="1737360"/>
            <a:ext cx="5440680" cy="1874520"/>
          </a:xfrm>
          <a:prstGeom prst="roundRect">
            <a:avLst>
              <a:gd name="adj" fmla="val 487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9" name="Shape 7"/>
          <p:cNvSpPr/>
          <p:nvPr/>
        </p:nvSpPr>
        <p:spPr>
          <a:xfrm>
            <a:off x="6172200" y="1737360"/>
            <a:ext cx="109728" cy="1874520"/>
          </a:xfrm>
          <a:prstGeom prst="rect">
            <a:avLst/>
          </a:prstGeom>
          <a:solidFill>
            <a:srgbClr val="AE2573"/>
          </a:solidFill>
          <a:ln/>
        </p:spPr>
      </p:sp>
      <p:sp>
        <p:nvSpPr>
          <p:cNvPr id="10" name="Text 8"/>
          <p:cNvSpPr/>
          <p:nvPr/>
        </p:nvSpPr>
        <p:spPr>
          <a:xfrm>
            <a:off x="6492240" y="1883664"/>
            <a:ext cx="4937760" cy="45720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Surveillance Risk</a:t>
            </a:r>
            <a:endParaRPr lang="en-US" sz="1450" dirty="0"/>
          </a:p>
        </p:txBody>
      </p:sp>
      <p:sp>
        <p:nvSpPr>
          <p:cNvPr id="11" name="Text 9"/>
          <p:cNvSpPr/>
          <p:nvPr/>
        </p:nvSpPr>
        <p:spPr>
          <a:xfrm>
            <a:off x="6492240" y="2359152"/>
            <a:ext cx="4937760" cy="118872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Algorithmic rostering, productivity dashboards and attendance monitoring — introduced without consultation — risk being read as surveillance rather than support, and can trigger industrial conflict.</a:t>
            </a:r>
            <a:endParaRPr lang="en-US" sz="1180" dirty="0"/>
          </a:p>
        </p:txBody>
      </p:sp>
      <p:sp>
        <p:nvSpPr>
          <p:cNvPr id="12" name="Shape 10"/>
          <p:cNvSpPr/>
          <p:nvPr/>
        </p:nvSpPr>
        <p:spPr>
          <a:xfrm>
            <a:off x="548640" y="3794760"/>
            <a:ext cx="5440680" cy="1874520"/>
          </a:xfrm>
          <a:prstGeom prst="roundRect">
            <a:avLst>
              <a:gd name="adj" fmla="val 487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3" name="Shape 11"/>
          <p:cNvSpPr/>
          <p:nvPr/>
        </p:nvSpPr>
        <p:spPr>
          <a:xfrm>
            <a:off x="548640" y="3794760"/>
            <a:ext cx="109728" cy="1874520"/>
          </a:xfrm>
          <a:prstGeom prst="rect">
            <a:avLst/>
          </a:prstGeom>
          <a:solidFill>
            <a:srgbClr val="AE2573"/>
          </a:solidFill>
          <a:ln/>
        </p:spPr>
      </p:sp>
      <p:sp>
        <p:nvSpPr>
          <p:cNvPr id="14" name="Text 12"/>
          <p:cNvSpPr/>
          <p:nvPr/>
        </p:nvSpPr>
        <p:spPr>
          <a:xfrm>
            <a:off x="868680" y="3941064"/>
            <a:ext cx="4937760" cy="45720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Skills &amp; Confidentiality Gaps</a:t>
            </a:r>
            <a:endParaRPr lang="en-US" sz="1450" dirty="0"/>
          </a:p>
        </p:txBody>
      </p:sp>
      <p:sp>
        <p:nvSpPr>
          <p:cNvPr id="15" name="Text 13"/>
          <p:cNvSpPr/>
          <p:nvPr/>
        </p:nvSpPr>
        <p:spPr>
          <a:xfrm>
            <a:off x="868680" y="4416552"/>
            <a:ext cx="4937760" cy="118872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A shortage of HR skills in new technologies, alongside unresolved data-confidentiality concerns.</a:t>
            </a:r>
            <a:endParaRPr lang="en-US" sz="1180" dirty="0"/>
          </a:p>
        </p:txBody>
      </p:sp>
      <p:sp>
        <p:nvSpPr>
          <p:cNvPr id="16" name="Shape 14"/>
          <p:cNvSpPr/>
          <p:nvPr/>
        </p:nvSpPr>
        <p:spPr>
          <a:xfrm>
            <a:off x="6172200" y="3794760"/>
            <a:ext cx="5440680" cy="1874520"/>
          </a:xfrm>
          <a:prstGeom prst="roundRect">
            <a:avLst>
              <a:gd name="adj" fmla="val 487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7" name="Shape 15"/>
          <p:cNvSpPr/>
          <p:nvPr/>
        </p:nvSpPr>
        <p:spPr>
          <a:xfrm>
            <a:off x="6172200" y="3794760"/>
            <a:ext cx="109728" cy="1874520"/>
          </a:xfrm>
          <a:prstGeom prst="rect">
            <a:avLst/>
          </a:prstGeom>
          <a:solidFill>
            <a:srgbClr val="AE2573"/>
          </a:solidFill>
          <a:ln/>
        </p:spPr>
      </p:sp>
      <p:sp>
        <p:nvSpPr>
          <p:cNvPr id="18" name="Text 16"/>
          <p:cNvSpPr/>
          <p:nvPr/>
        </p:nvSpPr>
        <p:spPr>
          <a:xfrm>
            <a:off x="6492240" y="3941064"/>
            <a:ext cx="4937760" cy="45720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Policy Not Yet Ready</a:t>
            </a:r>
            <a:endParaRPr lang="en-US" sz="1450" dirty="0"/>
          </a:p>
        </p:txBody>
      </p:sp>
      <p:sp>
        <p:nvSpPr>
          <p:cNvPr id="19" name="Text 17"/>
          <p:cNvSpPr/>
          <p:nvPr/>
        </p:nvSpPr>
        <p:spPr>
          <a:xfrm>
            <a:off x="6492240" y="4416552"/>
            <a:ext cx="4937760" cy="118872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Current policy has not caught up with the risks these systems introduce, including emergency-response scenarios.</a:t>
            </a:r>
            <a:endParaRPr lang="en-US" sz="1180" dirty="0"/>
          </a:p>
        </p:txBody>
      </p:sp>
      <p:sp>
        <p:nvSpPr>
          <p:cNvPr id="20" name="Text 18"/>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1" name="Text 19"/>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TUC (2022); De Stefano and Taes (2023); CIPD (2025)</a:t>
            </a:r>
            <a:endParaRPr lang="en-US" sz="900" dirty="0"/>
          </a:p>
        </p:txBody>
      </p:sp>
      <p:sp>
        <p:nvSpPr>
          <p:cNvPr id="22" name="Text 20"/>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13</a:t>
            </a:r>
            <a:endParaRPr lang="en-US" sz="900" dirty="0"/>
          </a:p>
        </p:txBody>
      </p:sp>
      <p:sp>
        <p:nvSpPr>
          <p:cNvPr id="23" name="Rectangle 22"/>
          <p:cNvSpPr/>
          <p:nvPr/>
        </p:nvSpPr>
        <p:spPr>
          <a:xfrm>
            <a:off x="10449749" y="174736"/>
            <a:ext cx="681597" cy="369332"/>
          </a:xfrm>
          <a:prstGeom prst="rect">
            <a:avLst/>
          </a:prstGeom>
        </p:spPr>
        <p:txBody>
          <a:bodyPr wrap="none">
            <a:spAutoFit/>
          </a:bodyPr>
          <a:lstStyle/>
          <a:p>
            <a:r>
              <a:rPr lang="en-US" dirty="0" err="1">
                <a:ln w="0"/>
                <a:effectLst>
                  <a:outerShdw blurRad="38100" dist="19050" dir="2700000" algn="tl" rotWithShape="0">
                    <a:schemeClr val="dk1">
                      <a:alpha val="40000"/>
                    </a:schemeClr>
                  </a:outerShdw>
                </a:effectLst>
              </a:rPr>
              <a:t>Sainil</a:t>
            </a:r>
            <a:endParaRPr lang="en-IN"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ED8B00"/>
                </a:solidFill>
                <a:latin typeface="Calibri" pitchFamily="34" charset="0"/>
                <a:ea typeface="Calibri" pitchFamily="34" charset="-122"/>
                <a:cs typeface="Calibri" pitchFamily="34" charset="-120"/>
              </a:rPr>
              <a:t>ANALYSIS OF CAUSES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Policy Design and Leadership Style</a:t>
            </a:r>
            <a:endParaRPr lang="en-US" sz="2700" dirty="0"/>
          </a:p>
        </p:txBody>
      </p:sp>
      <p:sp>
        <p:nvSpPr>
          <p:cNvPr id="4" name="Shape 2"/>
          <p:cNvSpPr/>
          <p:nvPr/>
        </p:nvSpPr>
        <p:spPr>
          <a:xfrm>
            <a:off x="548640" y="1737360"/>
            <a:ext cx="5349240" cy="4114800"/>
          </a:xfrm>
          <a:prstGeom prst="roundRect">
            <a:avLst>
              <a:gd name="adj" fmla="val 2222"/>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Text 3"/>
          <p:cNvSpPr/>
          <p:nvPr/>
        </p:nvSpPr>
        <p:spPr>
          <a:xfrm>
            <a:off x="868680" y="1965960"/>
            <a:ext cx="4754880" cy="457200"/>
          </a:xfrm>
          <a:prstGeom prst="rect">
            <a:avLst/>
          </a:prstGeom>
          <a:noFill/>
          <a:ln/>
        </p:spPr>
        <p:txBody>
          <a:bodyPr wrap="square" rtlCol="0" anchor="ctr"/>
          <a:lstStyle/>
          <a:p>
            <a:pPr marL="0" indent="0">
              <a:buNone/>
            </a:pPr>
            <a:r>
              <a:rPr lang="en-US" sz="1700" b="1" dirty="0">
                <a:solidFill>
                  <a:srgbClr val="ED8B00"/>
                </a:solidFill>
                <a:latin typeface="Calibri" pitchFamily="34" charset="0"/>
                <a:ea typeface="Calibri" pitchFamily="34" charset="-122"/>
                <a:cs typeface="Calibri" pitchFamily="34" charset="-120"/>
              </a:rPr>
              <a:t>Policy Design</a:t>
            </a:r>
            <a:endParaRPr lang="en-US" sz="1700" dirty="0"/>
          </a:p>
        </p:txBody>
      </p:sp>
      <p:sp>
        <p:nvSpPr>
          <p:cNvPr id="6" name="Text 4"/>
          <p:cNvSpPr/>
          <p:nvPr/>
        </p:nvSpPr>
        <p:spPr>
          <a:xfrm>
            <a:off x="868680" y="2468880"/>
            <a:ext cx="4754880" cy="1554480"/>
          </a:xfrm>
          <a:prstGeom prst="rect">
            <a:avLst/>
          </a:prstGeom>
          <a:noFill/>
          <a:ln/>
        </p:spPr>
        <p:txBody>
          <a:bodyPr wrap="square" rtlCol="0" anchor="ctr"/>
          <a:lstStyle/>
          <a:p>
            <a:pPr marL="0" indent="0">
              <a:lnSpc>
                <a:spcPct val="130000"/>
              </a:lnSpc>
              <a:buNone/>
            </a:pPr>
            <a:r>
              <a:rPr lang="en-US" sz="1350" dirty="0">
                <a:solidFill>
                  <a:srgbClr val="1B2733"/>
                </a:solidFill>
                <a:latin typeface="Calibri" pitchFamily="34" charset="0"/>
                <a:ea typeface="Calibri" pitchFamily="34" charset="-122"/>
                <a:cs typeface="Calibri" pitchFamily="34" charset="-120"/>
              </a:rPr>
              <a:t>National pay allocation blocks local negotiation, letting dissatisfaction accumulate while waiting for rare, marginal negotiations at national level.</a:t>
            </a:r>
            <a:endParaRPr lang="en-US" sz="1350" dirty="0"/>
          </a:p>
        </p:txBody>
      </p:sp>
      <p:sp>
        <p:nvSpPr>
          <p:cNvPr id="7" name="Text 5"/>
          <p:cNvSpPr/>
          <p:nvPr/>
        </p:nvSpPr>
        <p:spPr>
          <a:xfrm>
            <a:off x="868680" y="5394960"/>
            <a:ext cx="3657600" cy="320040"/>
          </a:xfrm>
          <a:prstGeom prst="rect">
            <a:avLst/>
          </a:prstGeom>
          <a:noFill/>
          <a:ln/>
        </p:spPr>
        <p:txBody>
          <a:bodyPr wrap="square" rtlCol="0" anchor="ctr"/>
          <a:lstStyle/>
          <a:p>
            <a:pPr marL="0" indent="0">
              <a:buNone/>
            </a:pPr>
            <a:r>
              <a:rPr lang="en-US" sz="1150" b="1" i="1" dirty="0">
                <a:solidFill>
                  <a:srgbClr val="ED8B00"/>
                </a:solidFill>
                <a:latin typeface="Calibri" pitchFamily="34" charset="0"/>
                <a:ea typeface="Calibri" pitchFamily="34" charset="-122"/>
                <a:cs typeface="Calibri" pitchFamily="34" charset="-120"/>
              </a:rPr>
              <a:t>Bach and Kessler (2012)</a:t>
            </a:r>
            <a:endParaRPr lang="en-US" sz="1150" dirty="0"/>
          </a:p>
        </p:txBody>
      </p:sp>
      <p:sp>
        <p:nvSpPr>
          <p:cNvPr id="8" name="Shape 6"/>
          <p:cNvSpPr/>
          <p:nvPr/>
        </p:nvSpPr>
        <p:spPr>
          <a:xfrm>
            <a:off x="6263640" y="1737360"/>
            <a:ext cx="5349240" cy="4114800"/>
          </a:xfrm>
          <a:prstGeom prst="roundRect">
            <a:avLst>
              <a:gd name="adj" fmla="val 2222"/>
            </a:avLst>
          </a:prstGeom>
          <a:solidFill>
            <a:srgbClr val="003087"/>
          </a:solidFill>
          <a:ln/>
        </p:spPr>
      </p:sp>
      <p:sp>
        <p:nvSpPr>
          <p:cNvPr id="9" name="Text 7"/>
          <p:cNvSpPr/>
          <p:nvPr/>
        </p:nvSpPr>
        <p:spPr>
          <a:xfrm>
            <a:off x="6583680" y="1965960"/>
            <a:ext cx="4754880" cy="457200"/>
          </a:xfrm>
          <a:prstGeom prst="rect">
            <a:avLst/>
          </a:prstGeom>
          <a:noFill/>
          <a:ln/>
        </p:spPr>
        <p:txBody>
          <a:bodyPr wrap="square" rtlCol="0" anchor="ctr"/>
          <a:lstStyle/>
          <a:p>
            <a:pPr marL="0" indent="0">
              <a:buNone/>
            </a:pPr>
            <a:r>
              <a:rPr lang="en-US" sz="1700" b="1" dirty="0">
                <a:solidFill>
                  <a:srgbClr val="41B6E6"/>
                </a:solidFill>
                <a:latin typeface="Calibri" pitchFamily="34" charset="0"/>
                <a:ea typeface="Calibri" pitchFamily="34" charset="-122"/>
                <a:cs typeface="Calibri" pitchFamily="34" charset="-120"/>
              </a:rPr>
              <a:t>Leadership Style</a:t>
            </a:r>
            <a:endParaRPr lang="en-US" sz="1700" dirty="0"/>
          </a:p>
        </p:txBody>
      </p:sp>
      <p:sp>
        <p:nvSpPr>
          <p:cNvPr id="10" name="Text 8"/>
          <p:cNvSpPr/>
          <p:nvPr/>
        </p:nvSpPr>
        <p:spPr>
          <a:xfrm>
            <a:off x="6583680" y="2468880"/>
            <a:ext cx="4754880" cy="1645920"/>
          </a:xfrm>
          <a:prstGeom prst="rect">
            <a:avLst/>
          </a:prstGeom>
          <a:noFill/>
          <a:ln/>
        </p:spPr>
        <p:txBody>
          <a:bodyPr wrap="square" rtlCol="0" anchor="ctr"/>
          <a:lstStyle/>
          <a:p>
            <a:pPr marL="0" indent="0">
              <a:lnSpc>
                <a:spcPct val="130000"/>
              </a:lnSpc>
              <a:buNone/>
            </a:pPr>
            <a:r>
              <a:rPr lang="en-US" sz="1350" dirty="0">
                <a:solidFill>
                  <a:srgbClr val="F4F8FB"/>
                </a:solidFill>
                <a:latin typeface="Calibri" pitchFamily="34" charset="0"/>
                <a:ea typeface="Calibri" pitchFamily="34" charset="-122"/>
                <a:cs typeface="Calibri" pitchFamily="34" charset="-120"/>
              </a:rPr>
              <a:t>The dissolution of NHS England was announced with little prior engagement of staff representative bodies — a top-down approach that sits uneasily with the sector's stated commitment to partnership.</a:t>
            </a:r>
            <a:endParaRPr lang="en-US" sz="1350" dirty="0"/>
          </a:p>
        </p:txBody>
      </p:sp>
      <p:sp>
        <p:nvSpPr>
          <p:cNvPr id="11" name="Text 9"/>
          <p:cNvSpPr/>
          <p:nvPr/>
        </p:nvSpPr>
        <p:spPr>
          <a:xfrm>
            <a:off x="6583680" y="4297680"/>
            <a:ext cx="4754880" cy="1188720"/>
          </a:xfrm>
          <a:prstGeom prst="rect">
            <a:avLst/>
          </a:prstGeom>
          <a:noFill/>
          <a:ln/>
        </p:spPr>
        <p:txBody>
          <a:bodyPr wrap="square" rtlCol="0" anchor="ctr"/>
          <a:lstStyle/>
          <a:p>
            <a:pPr marL="0" indent="0">
              <a:lnSpc>
                <a:spcPct val="125000"/>
              </a:lnSpc>
              <a:buNone/>
            </a:pPr>
            <a:r>
              <a:rPr lang="en-US" sz="1250" i="1" dirty="0">
                <a:solidFill>
                  <a:srgbClr val="41B6E6"/>
                </a:solidFill>
                <a:latin typeface="Calibri" pitchFamily="34" charset="0"/>
                <a:ea typeface="Calibri" pitchFamily="34" charset="-122"/>
                <a:cs typeface="Calibri" pitchFamily="34" charset="-120"/>
              </a:rPr>
              <a:t>Procedural justice matters: breaches of perceived fairness drive disengagement and mistrust more than the change itself.</a:t>
            </a:r>
            <a:endParaRPr lang="en-US" sz="1250" dirty="0"/>
          </a:p>
        </p:txBody>
      </p:sp>
      <p:sp>
        <p:nvSpPr>
          <p:cNvPr id="12" name="Text 10"/>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3" name="Text 11"/>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Institute for Government (2025); Rousseau (1995); Guest (2004); Colquitt et al. (2001)</a:t>
            </a:r>
            <a:endParaRPr lang="en-US" sz="900" dirty="0"/>
          </a:p>
        </p:txBody>
      </p:sp>
      <p:sp>
        <p:nvSpPr>
          <p:cNvPr id="14" name="Text 12"/>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14</a:t>
            </a:r>
            <a:endParaRPr lang="en-US" sz="900" dirty="0"/>
          </a:p>
        </p:txBody>
      </p:sp>
      <p:sp>
        <p:nvSpPr>
          <p:cNvPr id="15" name="Rectangle 14"/>
          <p:cNvSpPr/>
          <p:nvPr/>
        </p:nvSpPr>
        <p:spPr>
          <a:xfrm>
            <a:off x="10636400" y="174736"/>
            <a:ext cx="787139" cy="369332"/>
          </a:xfrm>
          <a:prstGeom prst="rect">
            <a:avLst/>
          </a:prstGeom>
        </p:spPr>
        <p:txBody>
          <a:bodyPr wrap="none">
            <a:spAutoFit/>
          </a:bodyPr>
          <a:lstStyle/>
          <a:p>
            <a:r>
              <a:rPr lang="en-US" dirty="0" smtClean="0">
                <a:ln w="0"/>
                <a:effectLst>
                  <a:outerShdw blurRad="38100" dist="19050" dir="2700000" algn="tl" rotWithShape="0">
                    <a:schemeClr val="dk1">
                      <a:alpha val="40000"/>
                    </a:schemeClr>
                  </a:outerShdw>
                </a:effectLst>
              </a:rPr>
              <a:t>Saniya</a:t>
            </a:r>
            <a:endParaRPr lang="en-IN"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ED8B00"/>
                </a:solidFill>
                <a:latin typeface="Calibri" pitchFamily="34" charset="0"/>
                <a:ea typeface="Calibri" pitchFamily="34" charset="-122"/>
                <a:cs typeface="Calibri" pitchFamily="34" charset="-120"/>
              </a:rPr>
              <a:t>ANALYSIS OF CAUSES</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Four Compounding Root Causes</a:t>
            </a:r>
            <a:endParaRPr lang="en-US" sz="2700" dirty="0"/>
          </a:p>
        </p:txBody>
      </p:sp>
      <p:sp>
        <p:nvSpPr>
          <p:cNvPr id="4" name="Shape 2"/>
          <p:cNvSpPr/>
          <p:nvPr/>
        </p:nvSpPr>
        <p:spPr>
          <a:xfrm>
            <a:off x="548640" y="1783080"/>
            <a:ext cx="2651760" cy="4023360"/>
          </a:xfrm>
          <a:prstGeom prst="roundRect">
            <a:avLst>
              <a:gd name="adj" fmla="val 344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Shape 3"/>
          <p:cNvSpPr/>
          <p:nvPr/>
        </p:nvSpPr>
        <p:spPr>
          <a:xfrm>
            <a:off x="777240" y="2011680"/>
            <a:ext cx="502920" cy="502920"/>
          </a:xfrm>
          <a:prstGeom prst="ellipse">
            <a:avLst/>
          </a:prstGeom>
          <a:solidFill>
            <a:srgbClr val="005EB8"/>
          </a:solidFill>
          <a:ln/>
        </p:spPr>
      </p:sp>
      <p:sp>
        <p:nvSpPr>
          <p:cNvPr id="6" name="Text 4"/>
          <p:cNvSpPr/>
          <p:nvPr/>
        </p:nvSpPr>
        <p:spPr>
          <a:xfrm>
            <a:off x="777240" y="2697480"/>
            <a:ext cx="2194560" cy="457200"/>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Organisational</a:t>
            </a:r>
            <a:endParaRPr lang="en-US" sz="1500" dirty="0"/>
          </a:p>
        </p:txBody>
      </p:sp>
      <p:sp>
        <p:nvSpPr>
          <p:cNvPr id="7" name="Text 5"/>
          <p:cNvSpPr/>
          <p:nvPr/>
        </p:nvSpPr>
        <p:spPr>
          <a:xfrm>
            <a:off x="777240" y="3200400"/>
            <a:ext cx="2194560" cy="2377440"/>
          </a:xfrm>
          <a:prstGeom prst="rect">
            <a:avLst/>
          </a:prstGeom>
          <a:noFill/>
          <a:ln/>
        </p:spPr>
        <p:txBody>
          <a:bodyPr wrap="square" rtlCol="0" anchor="ctr"/>
          <a:lstStyle/>
          <a:p>
            <a:pPr marL="0" indent="0">
              <a:lnSpc>
                <a:spcPct val="122000"/>
              </a:lnSpc>
              <a:buNone/>
            </a:pPr>
            <a:r>
              <a:rPr lang="en-US" sz="1130" dirty="0">
                <a:solidFill>
                  <a:srgbClr val="5B6B77"/>
                </a:solidFill>
                <a:latin typeface="Calibri" pitchFamily="34" charset="0"/>
                <a:ea typeface="Calibri" pitchFamily="34" charset="-122"/>
                <a:cs typeface="Calibri" pitchFamily="34" charset="-120"/>
              </a:rPr>
              <a:t>Hierarchical structures across NHS England, DHSC, trusts and ICBs create bureaucracy and blur accountability for workforce decisions.</a:t>
            </a:r>
            <a:endParaRPr lang="en-US" sz="1130" dirty="0"/>
          </a:p>
        </p:txBody>
      </p:sp>
      <p:sp>
        <p:nvSpPr>
          <p:cNvPr id="8" name="Shape 6"/>
          <p:cNvSpPr/>
          <p:nvPr/>
        </p:nvSpPr>
        <p:spPr>
          <a:xfrm>
            <a:off x="3410712" y="1783080"/>
            <a:ext cx="2651760" cy="4023360"/>
          </a:xfrm>
          <a:prstGeom prst="roundRect">
            <a:avLst>
              <a:gd name="adj" fmla="val 344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9" name="Shape 7"/>
          <p:cNvSpPr/>
          <p:nvPr/>
        </p:nvSpPr>
        <p:spPr>
          <a:xfrm>
            <a:off x="3639312" y="2011680"/>
            <a:ext cx="502920" cy="502920"/>
          </a:xfrm>
          <a:prstGeom prst="ellipse">
            <a:avLst/>
          </a:prstGeom>
          <a:solidFill>
            <a:srgbClr val="00A499"/>
          </a:solidFill>
          <a:ln/>
        </p:spPr>
      </p:sp>
      <p:sp>
        <p:nvSpPr>
          <p:cNvPr id="10" name="Text 8"/>
          <p:cNvSpPr/>
          <p:nvPr/>
        </p:nvSpPr>
        <p:spPr>
          <a:xfrm>
            <a:off x="3639312" y="2697480"/>
            <a:ext cx="2194560" cy="457200"/>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Cultural</a:t>
            </a:r>
            <a:endParaRPr lang="en-US" sz="1500" dirty="0"/>
          </a:p>
        </p:txBody>
      </p:sp>
      <p:sp>
        <p:nvSpPr>
          <p:cNvPr id="11" name="Text 9"/>
          <p:cNvSpPr/>
          <p:nvPr/>
        </p:nvSpPr>
        <p:spPr>
          <a:xfrm>
            <a:off x="3639312" y="3200400"/>
            <a:ext cx="2194560" cy="2377440"/>
          </a:xfrm>
          <a:prstGeom prst="rect">
            <a:avLst/>
          </a:prstGeom>
          <a:noFill/>
          <a:ln/>
        </p:spPr>
        <p:txBody>
          <a:bodyPr wrap="square" rtlCol="0" anchor="ctr"/>
          <a:lstStyle/>
          <a:p>
            <a:pPr marL="0" indent="0">
              <a:lnSpc>
                <a:spcPct val="122000"/>
              </a:lnSpc>
              <a:buNone/>
            </a:pPr>
            <a:r>
              <a:rPr lang="en-US" sz="1130" dirty="0">
                <a:solidFill>
                  <a:srgbClr val="5B6B77"/>
                </a:solidFill>
                <a:latin typeface="Calibri" pitchFamily="34" charset="0"/>
                <a:ea typeface="Calibri" pitchFamily="34" charset="-122"/>
                <a:cs typeface="Calibri" pitchFamily="34" charset="-120"/>
              </a:rPr>
              <a:t>Large public bureaucracies favour institutional self-preservation, which impedes agility and blocks early resolution of ER problems.</a:t>
            </a:r>
            <a:endParaRPr lang="en-US" sz="1130" dirty="0"/>
          </a:p>
        </p:txBody>
      </p:sp>
      <p:sp>
        <p:nvSpPr>
          <p:cNvPr id="12" name="Shape 10"/>
          <p:cNvSpPr/>
          <p:nvPr/>
        </p:nvSpPr>
        <p:spPr>
          <a:xfrm>
            <a:off x="6272784" y="1783080"/>
            <a:ext cx="2651760" cy="4023360"/>
          </a:xfrm>
          <a:prstGeom prst="roundRect">
            <a:avLst>
              <a:gd name="adj" fmla="val 344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3" name="Shape 11"/>
          <p:cNvSpPr/>
          <p:nvPr/>
        </p:nvSpPr>
        <p:spPr>
          <a:xfrm>
            <a:off x="6501384" y="2011680"/>
            <a:ext cx="502920" cy="502920"/>
          </a:xfrm>
          <a:prstGeom prst="ellipse">
            <a:avLst/>
          </a:prstGeom>
          <a:solidFill>
            <a:srgbClr val="41B6E6"/>
          </a:solidFill>
          <a:ln/>
        </p:spPr>
      </p:sp>
      <p:sp>
        <p:nvSpPr>
          <p:cNvPr id="14" name="Text 12"/>
          <p:cNvSpPr/>
          <p:nvPr/>
        </p:nvSpPr>
        <p:spPr>
          <a:xfrm>
            <a:off x="6501384" y="2697480"/>
            <a:ext cx="2194560" cy="457200"/>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Technological</a:t>
            </a:r>
            <a:endParaRPr lang="en-US" sz="1500" dirty="0"/>
          </a:p>
        </p:txBody>
      </p:sp>
      <p:sp>
        <p:nvSpPr>
          <p:cNvPr id="15" name="Text 13"/>
          <p:cNvSpPr/>
          <p:nvPr/>
        </p:nvSpPr>
        <p:spPr>
          <a:xfrm>
            <a:off x="6501384" y="3200400"/>
            <a:ext cx="2194560" cy="2377440"/>
          </a:xfrm>
          <a:prstGeom prst="rect">
            <a:avLst/>
          </a:prstGeom>
          <a:noFill/>
          <a:ln/>
        </p:spPr>
        <p:txBody>
          <a:bodyPr wrap="square" rtlCol="0" anchor="ctr"/>
          <a:lstStyle/>
          <a:p>
            <a:pPr marL="0" indent="0">
              <a:lnSpc>
                <a:spcPct val="122000"/>
              </a:lnSpc>
              <a:buNone/>
            </a:pPr>
            <a:r>
              <a:rPr lang="en-US" sz="1130" dirty="0">
                <a:solidFill>
                  <a:srgbClr val="5B6B77"/>
                </a:solidFill>
                <a:latin typeface="Calibri" pitchFamily="34" charset="0"/>
                <a:ea typeface="Calibri" pitchFamily="34" charset="-122"/>
                <a:cs typeface="Calibri" pitchFamily="34" charset="-120"/>
              </a:rPr>
              <a:t>Fragmented digital infrastructure across NHS organisations prevents consistent use of AI and analytics, raising deployment-failure risk.</a:t>
            </a:r>
            <a:endParaRPr lang="en-US" sz="1130" dirty="0"/>
          </a:p>
        </p:txBody>
      </p:sp>
      <p:sp>
        <p:nvSpPr>
          <p:cNvPr id="16" name="Shape 14"/>
          <p:cNvSpPr/>
          <p:nvPr/>
        </p:nvSpPr>
        <p:spPr>
          <a:xfrm>
            <a:off x="9134856" y="1783080"/>
            <a:ext cx="2651760" cy="4023360"/>
          </a:xfrm>
          <a:prstGeom prst="roundRect">
            <a:avLst>
              <a:gd name="adj" fmla="val 3448"/>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7" name="Shape 15"/>
          <p:cNvSpPr/>
          <p:nvPr/>
        </p:nvSpPr>
        <p:spPr>
          <a:xfrm>
            <a:off x="9363456" y="2011680"/>
            <a:ext cx="502920" cy="502920"/>
          </a:xfrm>
          <a:prstGeom prst="ellipse">
            <a:avLst/>
          </a:prstGeom>
          <a:solidFill>
            <a:srgbClr val="ED8B00"/>
          </a:solidFill>
          <a:ln/>
        </p:spPr>
      </p:sp>
      <p:sp>
        <p:nvSpPr>
          <p:cNvPr id="18" name="Text 16"/>
          <p:cNvSpPr/>
          <p:nvPr/>
        </p:nvSpPr>
        <p:spPr>
          <a:xfrm>
            <a:off x="9363456" y="2697480"/>
            <a:ext cx="2194560" cy="457200"/>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External</a:t>
            </a:r>
            <a:endParaRPr lang="en-US" sz="1500" dirty="0"/>
          </a:p>
        </p:txBody>
      </p:sp>
      <p:sp>
        <p:nvSpPr>
          <p:cNvPr id="19" name="Text 17"/>
          <p:cNvSpPr/>
          <p:nvPr/>
        </p:nvSpPr>
        <p:spPr>
          <a:xfrm>
            <a:off x="9363456" y="3200400"/>
            <a:ext cx="2194560" cy="2377440"/>
          </a:xfrm>
          <a:prstGeom prst="rect">
            <a:avLst/>
          </a:prstGeom>
          <a:noFill/>
          <a:ln/>
        </p:spPr>
        <p:txBody>
          <a:bodyPr wrap="square" rtlCol="0" anchor="ctr"/>
          <a:lstStyle/>
          <a:p>
            <a:pPr marL="0" indent="0">
              <a:lnSpc>
                <a:spcPct val="122000"/>
              </a:lnSpc>
              <a:buNone/>
            </a:pPr>
            <a:r>
              <a:rPr lang="en-US" sz="1130" dirty="0">
                <a:solidFill>
                  <a:srgbClr val="5B6B77"/>
                </a:solidFill>
                <a:latin typeface="Calibri" pitchFamily="34" charset="0"/>
                <a:ea typeface="Calibri" pitchFamily="34" charset="-122"/>
                <a:cs typeface="Calibri" pitchFamily="34" charset="-120"/>
              </a:rPr>
              <a:t>Tight budgets, cost-of-living pressures and short political cycles all reduce the space for relationship-based ER.</a:t>
            </a:r>
            <a:endParaRPr lang="en-US" sz="1130" dirty="0"/>
          </a:p>
        </p:txBody>
      </p:sp>
      <p:sp>
        <p:nvSpPr>
          <p:cNvPr id="20" name="Text 18"/>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1" name="Text 19"/>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King's Fund (2025); Institute for Government and Nuffield Trust (2025); CIPD (no date); Institute for Government (2026)</a:t>
            </a:r>
            <a:endParaRPr lang="en-US" sz="900" dirty="0"/>
          </a:p>
        </p:txBody>
      </p:sp>
      <p:sp>
        <p:nvSpPr>
          <p:cNvPr id="22" name="Text 20"/>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15</a:t>
            </a:r>
            <a:endParaRPr lang="en-US" sz="900" dirty="0"/>
          </a:p>
        </p:txBody>
      </p:sp>
      <p:sp>
        <p:nvSpPr>
          <p:cNvPr id="23" name="Rectangle 22"/>
          <p:cNvSpPr/>
          <p:nvPr/>
        </p:nvSpPr>
        <p:spPr>
          <a:xfrm>
            <a:off x="10464664" y="199382"/>
            <a:ext cx="787139" cy="369332"/>
          </a:xfrm>
          <a:prstGeom prst="rect">
            <a:avLst/>
          </a:prstGeom>
        </p:spPr>
        <p:txBody>
          <a:bodyPr wrap="none">
            <a:spAutoFit/>
          </a:bodyPr>
          <a:lstStyle/>
          <a:p>
            <a:r>
              <a:rPr lang="en-US" dirty="0">
                <a:ln w="0"/>
                <a:effectLst>
                  <a:outerShdw blurRad="38100" dist="19050" dir="2700000" algn="tl" rotWithShape="0">
                    <a:schemeClr val="dk1">
                      <a:alpha val="40000"/>
                    </a:schemeClr>
                  </a:outerShdw>
                </a:effectLst>
              </a:rPr>
              <a:t>Saniya</a:t>
            </a:r>
            <a:endParaRPr lang="en-IN"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A499"/>
                </a:solidFill>
                <a:latin typeface="Calibri" pitchFamily="34" charset="0"/>
                <a:ea typeface="Calibri" pitchFamily="34" charset="-122"/>
                <a:cs typeface="Calibri" pitchFamily="34" charset="-120"/>
              </a:rPr>
              <a:t>RECOMMENDATIONS</a:t>
            </a:r>
            <a:endParaRPr lang="en-US" sz="1300" dirty="0"/>
          </a:p>
        </p:txBody>
      </p:sp>
      <p:sp>
        <p:nvSpPr>
          <p:cNvPr id="3" name="Text 1"/>
          <p:cNvSpPr/>
          <p:nvPr/>
        </p:nvSpPr>
        <p:spPr>
          <a:xfrm>
            <a:off x="548640" y="658368"/>
            <a:ext cx="11247120" cy="822960"/>
          </a:xfrm>
          <a:prstGeom prst="rect">
            <a:avLst/>
          </a:prstGeom>
          <a:noFill/>
          <a:ln/>
        </p:spPr>
        <p:txBody>
          <a:bodyPr wrap="square" rtlCol="0" anchor="ctr"/>
          <a:lstStyle/>
          <a:p>
            <a:pPr marL="0" indent="0">
              <a:buNone/>
            </a:pPr>
            <a:r>
              <a:rPr lang="en-US" sz="2400" b="1" dirty="0">
                <a:solidFill>
                  <a:srgbClr val="1B2733"/>
                </a:solidFill>
                <a:latin typeface="Cambria" pitchFamily="34" charset="0"/>
                <a:ea typeface="Cambria" pitchFamily="34" charset="-122"/>
                <a:cs typeface="Cambria" pitchFamily="34" charset="-120"/>
              </a:rPr>
              <a:t>Five Evidence-Based Recommendations (1–3)</a:t>
            </a:r>
            <a:endParaRPr lang="en-US" sz="2400" dirty="0"/>
          </a:p>
        </p:txBody>
      </p:sp>
      <p:sp>
        <p:nvSpPr>
          <p:cNvPr id="4" name="Shape 2"/>
          <p:cNvSpPr/>
          <p:nvPr/>
        </p:nvSpPr>
        <p:spPr>
          <a:xfrm>
            <a:off x="548640" y="1691640"/>
            <a:ext cx="11064240" cy="1417320"/>
          </a:xfrm>
          <a:prstGeom prst="roundRect">
            <a:avLst>
              <a:gd name="adj" fmla="val 5806"/>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5" name="Shape 3"/>
          <p:cNvSpPr/>
          <p:nvPr/>
        </p:nvSpPr>
        <p:spPr>
          <a:xfrm>
            <a:off x="777240" y="2011680"/>
            <a:ext cx="777240" cy="777240"/>
          </a:xfrm>
          <a:prstGeom prst="ellipse">
            <a:avLst/>
          </a:prstGeom>
          <a:solidFill>
            <a:srgbClr val="00A499"/>
          </a:solidFill>
          <a:ln/>
        </p:spPr>
      </p:sp>
      <p:sp>
        <p:nvSpPr>
          <p:cNvPr id="6" name="Text 4"/>
          <p:cNvSpPr/>
          <p:nvPr/>
        </p:nvSpPr>
        <p:spPr>
          <a:xfrm>
            <a:off x="777240" y="2011680"/>
            <a:ext cx="777240" cy="777240"/>
          </a:xfrm>
          <a:prstGeom prst="rect">
            <a:avLst/>
          </a:prstGeom>
          <a:noFill/>
          <a:ln/>
        </p:spPr>
        <p:txBody>
          <a:bodyPr wrap="square" rtlCol="0" anchor="ctr"/>
          <a:lstStyle/>
          <a:p>
            <a:pPr marL="0" indent="0" algn="ctr">
              <a:buNone/>
            </a:pPr>
            <a:r>
              <a:rPr lang="en-US" sz="3000" b="1" dirty="0">
                <a:solidFill>
                  <a:srgbClr val="FFFFFF"/>
                </a:solidFill>
                <a:latin typeface="Cambria" pitchFamily="34" charset="0"/>
                <a:ea typeface="Cambria" pitchFamily="34" charset="-122"/>
                <a:cs typeface="Cambria" pitchFamily="34" charset="-120"/>
              </a:rPr>
              <a:t>1</a:t>
            </a:r>
            <a:endParaRPr lang="en-US" sz="3000" dirty="0"/>
          </a:p>
        </p:txBody>
      </p:sp>
      <p:sp>
        <p:nvSpPr>
          <p:cNvPr id="7" name="Text 5"/>
          <p:cNvSpPr/>
          <p:nvPr/>
        </p:nvSpPr>
        <p:spPr>
          <a:xfrm>
            <a:off x="1783080" y="1819656"/>
            <a:ext cx="8778240" cy="384048"/>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Co-Design Restructuring With Unions</a:t>
            </a:r>
            <a:endParaRPr lang="en-US" sz="1500" dirty="0"/>
          </a:p>
        </p:txBody>
      </p:sp>
      <p:sp>
        <p:nvSpPr>
          <p:cNvPr id="8" name="Text 6"/>
          <p:cNvSpPr/>
          <p:nvPr/>
        </p:nvSpPr>
        <p:spPr>
          <a:xfrm>
            <a:off x="1783080" y="2203704"/>
            <a:ext cx="8778240" cy="594360"/>
          </a:xfrm>
          <a:prstGeom prst="rect">
            <a:avLst/>
          </a:prstGeom>
          <a:noFill/>
          <a:ln/>
        </p:spPr>
        <p:txBody>
          <a:bodyPr wrap="square" rtlCol="0" anchor="ctr"/>
          <a:lstStyle/>
          <a:p>
            <a:pPr marL="0" indent="0">
              <a:lnSpc>
                <a:spcPct val="115000"/>
              </a:lnSpc>
              <a:buNone/>
            </a:pPr>
            <a:r>
              <a:rPr lang="en-US" sz="1180" dirty="0">
                <a:solidFill>
                  <a:srgbClr val="5B6B77"/>
                </a:solidFill>
                <a:latin typeface="Calibri" pitchFamily="34" charset="0"/>
                <a:ea typeface="Calibri" pitchFamily="34" charset="-122"/>
                <a:cs typeface="Calibri" pitchFamily="34" charset="-120"/>
              </a:rPr>
              <a:t>Bring the Social Partnership Forum in from the very start of the DHSC merger and ICB consolidation — not after plans are already fixed — to protect the psychological contract.</a:t>
            </a:r>
            <a:endParaRPr lang="en-US" sz="1180" dirty="0"/>
          </a:p>
        </p:txBody>
      </p:sp>
      <p:sp>
        <p:nvSpPr>
          <p:cNvPr id="9" name="Text 7"/>
          <p:cNvSpPr/>
          <p:nvPr/>
        </p:nvSpPr>
        <p:spPr>
          <a:xfrm>
            <a:off x="1783080" y="2770632"/>
            <a:ext cx="8778240" cy="292608"/>
          </a:xfrm>
          <a:prstGeom prst="rect">
            <a:avLst/>
          </a:prstGeom>
          <a:noFill/>
          <a:ln/>
        </p:spPr>
        <p:txBody>
          <a:bodyPr wrap="square" rtlCol="0" anchor="ctr"/>
          <a:lstStyle/>
          <a:p>
            <a:pPr marL="0" indent="0">
              <a:buNone/>
            </a:pPr>
            <a:r>
              <a:rPr lang="en-US" sz="1000" b="1" i="1" dirty="0">
                <a:solidFill>
                  <a:srgbClr val="00A499"/>
                </a:solidFill>
                <a:latin typeface="Calibri" pitchFamily="34" charset="0"/>
                <a:ea typeface="Calibri" pitchFamily="34" charset="-122"/>
                <a:cs typeface="Calibri" pitchFamily="34" charset="-120"/>
              </a:rPr>
              <a:t>Ackers and Payne (1998); Social Partnership Forum</a:t>
            </a:r>
            <a:endParaRPr lang="en-US" sz="1000" dirty="0"/>
          </a:p>
        </p:txBody>
      </p:sp>
      <p:sp>
        <p:nvSpPr>
          <p:cNvPr id="10" name="Shape 8"/>
          <p:cNvSpPr/>
          <p:nvPr/>
        </p:nvSpPr>
        <p:spPr>
          <a:xfrm>
            <a:off x="548640" y="3264408"/>
            <a:ext cx="11064240" cy="1417320"/>
          </a:xfrm>
          <a:prstGeom prst="roundRect">
            <a:avLst>
              <a:gd name="adj" fmla="val 5806"/>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1" name="Shape 9"/>
          <p:cNvSpPr/>
          <p:nvPr/>
        </p:nvSpPr>
        <p:spPr>
          <a:xfrm>
            <a:off x="777240" y="3584448"/>
            <a:ext cx="777240" cy="777240"/>
          </a:xfrm>
          <a:prstGeom prst="ellipse">
            <a:avLst/>
          </a:prstGeom>
          <a:solidFill>
            <a:srgbClr val="00A499"/>
          </a:solidFill>
          <a:ln/>
        </p:spPr>
      </p:sp>
      <p:sp>
        <p:nvSpPr>
          <p:cNvPr id="12" name="Text 10"/>
          <p:cNvSpPr/>
          <p:nvPr/>
        </p:nvSpPr>
        <p:spPr>
          <a:xfrm>
            <a:off x="777240" y="3584448"/>
            <a:ext cx="777240" cy="777240"/>
          </a:xfrm>
          <a:prstGeom prst="rect">
            <a:avLst/>
          </a:prstGeom>
          <a:noFill/>
          <a:ln/>
        </p:spPr>
        <p:txBody>
          <a:bodyPr wrap="square" rtlCol="0" anchor="ctr"/>
          <a:lstStyle/>
          <a:p>
            <a:pPr marL="0" indent="0" algn="ctr">
              <a:buNone/>
            </a:pPr>
            <a:r>
              <a:rPr lang="en-US" sz="3000" b="1" dirty="0">
                <a:solidFill>
                  <a:srgbClr val="FFFFFF"/>
                </a:solidFill>
                <a:latin typeface="Cambria" pitchFamily="34" charset="0"/>
                <a:ea typeface="Cambria" pitchFamily="34" charset="-122"/>
                <a:cs typeface="Cambria" pitchFamily="34" charset="-120"/>
              </a:rPr>
              <a:t>2</a:t>
            </a:r>
            <a:endParaRPr lang="en-US" sz="3000" dirty="0"/>
          </a:p>
        </p:txBody>
      </p:sp>
      <p:sp>
        <p:nvSpPr>
          <p:cNvPr id="13" name="Text 11"/>
          <p:cNvSpPr/>
          <p:nvPr/>
        </p:nvSpPr>
        <p:spPr>
          <a:xfrm>
            <a:off x="1783080" y="3392424"/>
            <a:ext cx="8778240" cy="384048"/>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Move to Continuous Pay Dialogue</a:t>
            </a:r>
            <a:endParaRPr lang="en-US" sz="1500" dirty="0"/>
          </a:p>
        </p:txBody>
      </p:sp>
      <p:sp>
        <p:nvSpPr>
          <p:cNvPr id="14" name="Text 12"/>
          <p:cNvSpPr/>
          <p:nvPr/>
        </p:nvSpPr>
        <p:spPr>
          <a:xfrm>
            <a:off x="1783080" y="3776472"/>
            <a:ext cx="8778240" cy="594360"/>
          </a:xfrm>
          <a:prstGeom prst="rect">
            <a:avLst/>
          </a:prstGeom>
          <a:noFill/>
          <a:ln/>
        </p:spPr>
        <p:txBody>
          <a:bodyPr wrap="square" rtlCol="0" anchor="ctr"/>
          <a:lstStyle/>
          <a:p>
            <a:pPr marL="0" indent="0">
              <a:lnSpc>
                <a:spcPct val="115000"/>
              </a:lnSpc>
              <a:buNone/>
            </a:pPr>
            <a:r>
              <a:rPr lang="en-US" sz="1180" dirty="0">
                <a:solidFill>
                  <a:srgbClr val="5B6B77"/>
                </a:solidFill>
                <a:latin typeface="Calibri" pitchFamily="34" charset="0"/>
                <a:ea typeface="Calibri" pitchFamily="34" charset="-122"/>
                <a:cs typeface="Calibri" pitchFamily="34" charset="-120"/>
              </a:rPr>
              <a:t>Shift from large, infrequent annual negotiations to continuous joint problem-identification on pay structures, reducing grievances that escalate into industrial action.</a:t>
            </a:r>
            <a:endParaRPr lang="en-US" sz="1180" dirty="0"/>
          </a:p>
        </p:txBody>
      </p:sp>
      <p:sp>
        <p:nvSpPr>
          <p:cNvPr id="15" name="Text 13"/>
          <p:cNvSpPr/>
          <p:nvPr/>
        </p:nvSpPr>
        <p:spPr>
          <a:xfrm>
            <a:off x="1783080" y="4343400"/>
            <a:ext cx="8778240" cy="292608"/>
          </a:xfrm>
          <a:prstGeom prst="rect">
            <a:avLst/>
          </a:prstGeom>
          <a:noFill/>
          <a:ln/>
        </p:spPr>
        <p:txBody>
          <a:bodyPr wrap="square" rtlCol="0" anchor="ctr"/>
          <a:lstStyle/>
          <a:p>
            <a:pPr marL="0" indent="0">
              <a:buNone/>
            </a:pPr>
            <a:r>
              <a:rPr lang="en-US" sz="1000" b="1" i="1" dirty="0">
                <a:solidFill>
                  <a:srgbClr val="00A499"/>
                </a:solidFill>
                <a:latin typeface="Calibri" pitchFamily="34" charset="0"/>
                <a:ea typeface="Calibri" pitchFamily="34" charset="-122"/>
                <a:cs typeface="Calibri" pitchFamily="34" charset="-120"/>
              </a:rPr>
              <a:t>NHS Employers (2026c); Bach and Kessler (2012)</a:t>
            </a:r>
            <a:endParaRPr lang="en-US" sz="1000" dirty="0"/>
          </a:p>
        </p:txBody>
      </p:sp>
      <p:sp>
        <p:nvSpPr>
          <p:cNvPr id="16" name="Shape 14"/>
          <p:cNvSpPr/>
          <p:nvPr/>
        </p:nvSpPr>
        <p:spPr>
          <a:xfrm>
            <a:off x="548640" y="4837176"/>
            <a:ext cx="11064240" cy="1417320"/>
          </a:xfrm>
          <a:prstGeom prst="roundRect">
            <a:avLst>
              <a:gd name="adj" fmla="val 5806"/>
            </a:avLst>
          </a:prstGeom>
          <a:solidFill>
            <a:srgbClr val="FFFFFF"/>
          </a:solidFill>
          <a:ln w="12700">
            <a:solidFill>
              <a:srgbClr val="E3EAF0"/>
            </a:solidFill>
            <a:prstDash val="solid"/>
          </a:ln>
          <a:effectLst>
            <a:outerShdw blurRad="63500" dist="25400" dir="5400000" algn="bl" rotWithShape="0">
              <a:srgbClr val="9AA7B0">
                <a:alpha val="22000"/>
              </a:srgbClr>
            </a:outerShdw>
          </a:effectLst>
        </p:spPr>
      </p:sp>
      <p:sp>
        <p:nvSpPr>
          <p:cNvPr id="17" name="Shape 15"/>
          <p:cNvSpPr/>
          <p:nvPr/>
        </p:nvSpPr>
        <p:spPr>
          <a:xfrm>
            <a:off x="777240" y="5157216"/>
            <a:ext cx="777240" cy="777240"/>
          </a:xfrm>
          <a:prstGeom prst="ellipse">
            <a:avLst/>
          </a:prstGeom>
          <a:solidFill>
            <a:srgbClr val="00A499"/>
          </a:solidFill>
          <a:ln/>
        </p:spPr>
      </p:sp>
      <p:sp>
        <p:nvSpPr>
          <p:cNvPr id="18" name="Text 16"/>
          <p:cNvSpPr/>
          <p:nvPr/>
        </p:nvSpPr>
        <p:spPr>
          <a:xfrm>
            <a:off x="777240" y="5157216"/>
            <a:ext cx="777240" cy="777240"/>
          </a:xfrm>
          <a:prstGeom prst="rect">
            <a:avLst/>
          </a:prstGeom>
          <a:noFill/>
          <a:ln/>
        </p:spPr>
        <p:txBody>
          <a:bodyPr wrap="square" rtlCol="0" anchor="ctr"/>
          <a:lstStyle/>
          <a:p>
            <a:pPr marL="0" indent="0" algn="ctr">
              <a:buNone/>
            </a:pPr>
            <a:r>
              <a:rPr lang="en-US" sz="3000" b="1" dirty="0">
                <a:solidFill>
                  <a:srgbClr val="FFFFFF"/>
                </a:solidFill>
                <a:latin typeface="Cambria" pitchFamily="34" charset="0"/>
                <a:ea typeface="Cambria" pitchFamily="34" charset="-122"/>
                <a:cs typeface="Cambria" pitchFamily="34" charset="-120"/>
              </a:rPr>
              <a:t>3</a:t>
            </a:r>
            <a:endParaRPr lang="en-US" sz="3000" dirty="0"/>
          </a:p>
        </p:txBody>
      </p:sp>
      <p:sp>
        <p:nvSpPr>
          <p:cNvPr id="19" name="Text 17"/>
          <p:cNvSpPr/>
          <p:nvPr/>
        </p:nvSpPr>
        <p:spPr>
          <a:xfrm>
            <a:off x="1783080" y="4965192"/>
            <a:ext cx="8778240" cy="384048"/>
          </a:xfrm>
          <a:prstGeom prst="rect">
            <a:avLst/>
          </a:prstGeom>
          <a:noFill/>
          <a:ln/>
        </p:spPr>
        <p:txBody>
          <a:bodyPr wrap="square" rtlCol="0" anchor="ctr"/>
          <a:lstStyle/>
          <a:p>
            <a:pPr marL="0" indent="0">
              <a:buNone/>
            </a:pPr>
            <a:r>
              <a:rPr lang="en-US" sz="1500" b="1" dirty="0">
                <a:solidFill>
                  <a:srgbClr val="1B2733"/>
                </a:solidFill>
                <a:latin typeface="Calibri" pitchFamily="34" charset="0"/>
                <a:ea typeface="Calibri" pitchFamily="34" charset="-122"/>
                <a:cs typeface="Calibri" pitchFamily="34" charset="-120"/>
              </a:rPr>
              <a:t>Invest in Line-Management Capability</a:t>
            </a:r>
            <a:endParaRPr lang="en-US" sz="1500" dirty="0"/>
          </a:p>
        </p:txBody>
      </p:sp>
      <p:sp>
        <p:nvSpPr>
          <p:cNvPr id="20" name="Text 18"/>
          <p:cNvSpPr/>
          <p:nvPr/>
        </p:nvSpPr>
        <p:spPr>
          <a:xfrm>
            <a:off x="1783080" y="5349240"/>
            <a:ext cx="8778240" cy="594360"/>
          </a:xfrm>
          <a:prstGeom prst="rect">
            <a:avLst/>
          </a:prstGeom>
          <a:noFill/>
          <a:ln/>
        </p:spPr>
        <p:txBody>
          <a:bodyPr wrap="square" rtlCol="0" anchor="ctr"/>
          <a:lstStyle/>
          <a:p>
            <a:pPr marL="0" indent="0">
              <a:lnSpc>
                <a:spcPct val="115000"/>
              </a:lnSpc>
              <a:buNone/>
            </a:pPr>
            <a:r>
              <a:rPr lang="en-US" sz="1180" dirty="0">
                <a:solidFill>
                  <a:srgbClr val="5B6B77"/>
                </a:solidFill>
                <a:latin typeface="Calibri" pitchFamily="34" charset="0"/>
                <a:ea typeface="Calibri" pitchFamily="34" charset="-122"/>
                <a:cs typeface="Calibri" pitchFamily="34" charset="-120"/>
              </a:rPr>
              <a:t>The AMO model shows commitment depends on capacity, motivation and opportunity — and line management is already a comparative strength worth building on.</a:t>
            </a:r>
            <a:endParaRPr lang="en-US" sz="1180" dirty="0"/>
          </a:p>
        </p:txBody>
      </p:sp>
      <p:sp>
        <p:nvSpPr>
          <p:cNvPr id="21" name="Text 19"/>
          <p:cNvSpPr/>
          <p:nvPr/>
        </p:nvSpPr>
        <p:spPr>
          <a:xfrm>
            <a:off x="1783080" y="5916168"/>
            <a:ext cx="8778240" cy="292608"/>
          </a:xfrm>
          <a:prstGeom prst="rect">
            <a:avLst/>
          </a:prstGeom>
          <a:noFill/>
          <a:ln/>
        </p:spPr>
        <p:txBody>
          <a:bodyPr wrap="square" rtlCol="0" anchor="ctr"/>
          <a:lstStyle/>
          <a:p>
            <a:pPr marL="0" indent="0">
              <a:buNone/>
            </a:pPr>
            <a:r>
              <a:rPr lang="en-US" sz="1000" b="1" i="1" dirty="0">
                <a:solidFill>
                  <a:srgbClr val="00A499"/>
                </a:solidFill>
                <a:latin typeface="Calibri" pitchFamily="34" charset="0"/>
                <a:ea typeface="Calibri" pitchFamily="34" charset="-122"/>
                <a:cs typeface="Calibri" pitchFamily="34" charset="-120"/>
              </a:rPr>
              <a:t>Appelbaum et al. (2000); NHS Employers (2026a)</a:t>
            </a:r>
            <a:endParaRPr lang="en-US" sz="1000" dirty="0"/>
          </a:p>
        </p:txBody>
      </p:sp>
      <p:sp>
        <p:nvSpPr>
          <p:cNvPr id="22" name="Text 20"/>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3" name="Text 21"/>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16</a:t>
            </a:r>
            <a:endParaRPr lang="en-US" sz="900" dirty="0"/>
          </a:p>
        </p:txBody>
      </p:sp>
      <p:sp>
        <p:nvSpPr>
          <p:cNvPr id="24" name="Rectangle 23"/>
          <p:cNvSpPr/>
          <p:nvPr/>
        </p:nvSpPr>
        <p:spPr>
          <a:xfrm>
            <a:off x="10453539" y="243316"/>
            <a:ext cx="787139" cy="369332"/>
          </a:xfrm>
          <a:prstGeom prst="rect">
            <a:avLst/>
          </a:prstGeom>
        </p:spPr>
        <p:txBody>
          <a:bodyPr wrap="none">
            <a:spAutoFit/>
          </a:bodyPr>
          <a:lstStyle/>
          <a:p>
            <a:r>
              <a:rPr lang="en-US" dirty="0">
                <a:ln w="0"/>
                <a:effectLst>
                  <a:outerShdw blurRad="38100" dist="19050" dir="2700000" algn="tl" rotWithShape="0">
                    <a:schemeClr val="dk1">
                      <a:alpha val="40000"/>
                    </a:schemeClr>
                  </a:outerShdw>
                </a:effectLst>
              </a:rPr>
              <a:t>Saniya</a:t>
            </a:r>
            <a:endParaRPr lang="en-IN"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A499"/>
                </a:solidFill>
                <a:latin typeface="Calibri" pitchFamily="34" charset="0"/>
                <a:ea typeface="Calibri" pitchFamily="34" charset="-122"/>
                <a:cs typeface="Calibri" pitchFamily="34" charset="-120"/>
              </a:rPr>
              <a:t>RECOMMENDATIONS</a:t>
            </a:r>
            <a:endParaRPr lang="en-US" sz="1300" dirty="0"/>
          </a:p>
        </p:txBody>
      </p:sp>
      <p:sp>
        <p:nvSpPr>
          <p:cNvPr id="3" name="Text 1"/>
          <p:cNvSpPr/>
          <p:nvPr/>
        </p:nvSpPr>
        <p:spPr>
          <a:xfrm>
            <a:off x="548640" y="658368"/>
            <a:ext cx="11247120" cy="822960"/>
          </a:xfrm>
          <a:prstGeom prst="rect">
            <a:avLst/>
          </a:prstGeom>
          <a:noFill/>
          <a:ln/>
        </p:spPr>
        <p:txBody>
          <a:bodyPr wrap="square" rtlCol="0" anchor="ctr"/>
          <a:lstStyle/>
          <a:p>
            <a:pPr marL="0" indent="0">
              <a:buNone/>
            </a:pPr>
            <a:r>
              <a:rPr lang="en-US" sz="2400" b="1" dirty="0">
                <a:solidFill>
                  <a:srgbClr val="1B2733"/>
                </a:solidFill>
                <a:latin typeface="Cambria" pitchFamily="34" charset="0"/>
                <a:ea typeface="Cambria" pitchFamily="34" charset="-122"/>
                <a:cs typeface="Cambria" pitchFamily="34" charset="-120"/>
              </a:rPr>
              <a:t>Five Evidence-Based Recommendations (4–5)</a:t>
            </a:r>
            <a:endParaRPr lang="en-US" sz="2400" dirty="0"/>
          </a:p>
        </p:txBody>
      </p:sp>
      <p:sp>
        <p:nvSpPr>
          <p:cNvPr id="4" name="Shape 2"/>
          <p:cNvSpPr/>
          <p:nvPr/>
        </p:nvSpPr>
        <p:spPr>
          <a:xfrm>
            <a:off x="548640" y="1828800"/>
            <a:ext cx="11064240" cy="1828800"/>
          </a:xfrm>
          <a:prstGeom prst="roundRect">
            <a:avLst>
              <a:gd name="adj" fmla="val 5000"/>
            </a:avLst>
          </a:prstGeom>
          <a:solidFill>
            <a:srgbClr val="003087"/>
          </a:solidFill>
          <a:ln/>
        </p:spPr>
      </p:sp>
      <p:sp>
        <p:nvSpPr>
          <p:cNvPr id="5" name="Shape 3"/>
          <p:cNvSpPr/>
          <p:nvPr/>
        </p:nvSpPr>
        <p:spPr>
          <a:xfrm>
            <a:off x="868680" y="2240280"/>
            <a:ext cx="960120" cy="960120"/>
          </a:xfrm>
          <a:prstGeom prst="ellipse">
            <a:avLst/>
          </a:prstGeom>
          <a:solidFill>
            <a:srgbClr val="00A499"/>
          </a:solidFill>
          <a:ln/>
        </p:spPr>
      </p:sp>
      <p:sp>
        <p:nvSpPr>
          <p:cNvPr id="6" name="Text 4"/>
          <p:cNvSpPr/>
          <p:nvPr/>
        </p:nvSpPr>
        <p:spPr>
          <a:xfrm>
            <a:off x="868680" y="2240280"/>
            <a:ext cx="960120" cy="960120"/>
          </a:xfrm>
          <a:prstGeom prst="rect">
            <a:avLst/>
          </a:prstGeom>
          <a:noFill/>
          <a:ln/>
        </p:spPr>
        <p:txBody>
          <a:bodyPr wrap="square"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4</a:t>
            </a:r>
            <a:endParaRPr lang="en-US" sz="3600" dirty="0"/>
          </a:p>
        </p:txBody>
      </p:sp>
      <p:sp>
        <p:nvSpPr>
          <p:cNvPr id="7" name="Text 5"/>
          <p:cNvSpPr/>
          <p:nvPr/>
        </p:nvSpPr>
        <p:spPr>
          <a:xfrm>
            <a:off x="2148840" y="2011680"/>
            <a:ext cx="9052560" cy="502920"/>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Deploy HR Analytics &amp; Self-Service AI — With Governance</a:t>
            </a:r>
            <a:endParaRPr lang="en-US" sz="1700" dirty="0"/>
          </a:p>
        </p:txBody>
      </p:sp>
      <p:sp>
        <p:nvSpPr>
          <p:cNvPr id="8" name="Text 6"/>
          <p:cNvSpPr/>
          <p:nvPr/>
        </p:nvSpPr>
        <p:spPr>
          <a:xfrm>
            <a:off x="2148840" y="2514600"/>
            <a:ext cx="9052560" cy="777240"/>
          </a:xfrm>
          <a:prstGeom prst="rect">
            <a:avLst/>
          </a:prstGeom>
          <a:noFill/>
          <a:ln/>
        </p:spPr>
        <p:txBody>
          <a:bodyPr wrap="square" rtlCol="0" anchor="ctr"/>
          <a:lstStyle/>
          <a:p>
            <a:pPr marL="0" indent="0">
              <a:lnSpc>
                <a:spcPct val="125000"/>
              </a:lnSpc>
              <a:buNone/>
            </a:pPr>
            <a:r>
              <a:rPr lang="en-US" sz="1300" dirty="0">
                <a:solidFill>
                  <a:srgbClr val="F4F8FB"/>
                </a:solidFill>
                <a:latin typeface="Calibri" pitchFamily="34" charset="0"/>
                <a:ea typeface="Calibri" pitchFamily="34" charset="-122"/>
                <a:cs typeface="Calibri" pitchFamily="34" charset="-120"/>
              </a:rPr>
              <a:t>Predictive analytics can flag ER problems early and free expert HR staff for complex cases — but only with prior union consultation on algorithms and data-usage rights.</a:t>
            </a:r>
            <a:endParaRPr lang="en-US" sz="1300" dirty="0"/>
          </a:p>
        </p:txBody>
      </p:sp>
      <p:sp>
        <p:nvSpPr>
          <p:cNvPr id="9" name="Text 7"/>
          <p:cNvSpPr/>
          <p:nvPr/>
        </p:nvSpPr>
        <p:spPr>
          <a:xfrm>
            <a:off x="2148840" y="3273552"/>
            <a:ext cx="9052560" cy="292608"/>
          </a:xfrm>
          <a:prstGeom prst="rect">
            <a:avLst/>
          </a:prstGeom>
          <a:noFill/>
          <a:ln/>
        </p:spPr>
        <p:txBody>
          <a:bodyPr wrap="square" rtlCol="0" anchor="ctr"/>
          <a:lstStyle/>
          <a:p>
            <a:pPr marL="0" indent="0">
              <a:buNone/>
            </a:pPr>
            <a:r>
              <a:rPr lang="en-US" sz="1050" b="1" i="1" dirty="0">
                <a:solidFill>
                  <a:srgbClr val="41B6E6"/>
                </a:solidFill>
                <a:latin typeface="Calibri" pitchFamily="34" charset="0"/>
                <a:ea typeface="Calibri" pitchFamily="34" charset="-122"/>
                <a:cs typeface="Calibri" pitchFamily="34" charset="-120"/>
              </a:rPr>
              <a:t>CIPD (2025); TUC (2022)</a:t>
            </a:r>
            <a:endParaRPr lang="en-US" sz="1050" dirty="0"/>
          </a:p>
        </p:txBody>
      </p:sp>
      <p:sp>
        <p:nvSpPr>
          <p:cNvPr id="10" name="Shape 8"/>
          <p:cNvSpPr/>
          <p:nvPr/>
        </p:nvSpPr>
        <p:spPr>
          <a:xfrm>
            <a:off x="548640" y="3977640"/>
            <a:ext cx="11064240" cy="1828800"/>
          </a:xfrm>
          <a:prstGeom prst="roundRect">
            <a:avLst>
              <a:gd name="adj" fmla="val 5000"/>
            </a:avLst>
          </a:prstGeom>
          <a:solidFill>
            <a:srgbClr val="003087"/>
          </a:solidFill>
          <a:ln/>
        </p:spPr>
      </p:sp>
      <p:sp>
        <p:nvSpPr>
          <p:cNvPr id="11" name="Shape 9"/>
          <p:cNvSpPr/>
          <p:nvPr/>
        </p:nvSpPr>
        <p:spPr>
          <a:xfrm>
            <a:off x="868680" y="4389120"/>
            <a:ext cx="960120" cy="960120"/>
          </a:xfrm>
          <a:prstGeom prst="ellipse">
            <a:avLst/>
          </a:prstGeom>
          <a:solidFill>
            <a:srgbClr val="00A499"/>
          </a:solidFill>
          <a:ln/>
        </p:spPr>
      </p:sp>
      <p:sp>
        <p:nvSpPr>
          <p:cNvPr id="12" name="Text 10"/>
          <p:cNvSpPr/>
          <p:nvPr/>
        </p:nvSpPr>
        <p:spPr>
          <a:xfrm>
            <a:off x="868680" y="4389120"/>
            <a:ext cx="960120" cy="960120"/>
          </a:xfrm>
          <a:prstGeom prst="rect">
            <a:avLst/>
          </a:prstGeom>
          <a:noFill/>
          <a:ln/>
        </p:spPr>
        <p:txBody>
          <a:bodyPr wrap="square"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5</a:t>
            </a:r>
            <a:endParaRPr lang="en-US" sz="3600" dirty="0"/>
          </a:p>
        </p:txBody>
      </p:sp>
      <p:sp>
        <p:nvSpPr>
          <p:cNvPr id="13" name="Text 11"/>
          <p:cNvSpPr/>
          <p:nvPr/>
        </p:nvSpPr>
        <p:spPr>
          <a:xfrm>
            <a:off x="2148840" y="4160520"/>
            <a:ext cx="9052560" cy="502920"/>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Strengthen Wellbeing &amp; Voice Infrastructure</a:t>
            </a:r>
            <a:endParaRPr lang="en-US" sz="1700" dirty="0"/>
          </a:p>
        </p:txBody>
      </p:sp>
      <p:sp>
        <p:nvSpPr>
          <p:cNvPr id="14" name="Text 12"/>
          <p:cNvSpPr/>
          <p:nvPr/>
        </p:nvSpPr>
        <p:spPr>
          <a:xfrm>
            <a:off x="2148840" y="4663440"/>
            <a:ext cx="9052560" cy="777240"/>
          </a:xfrm>
          <a:prstGeom prst="rect">
            <a:avLst/>
          </a:prstGeom>
          <a:noFill/>
          <a:ln/>
        </p:spPr>
        <p:txBody>
          <a:bodyPr wrap="square" rtlCol="0" anchor="ctr"/>
          <a:lstStyle/>
          <a:p>
            <a:pPr marL="0" indent="0">
              <a:lnSpc>
                <a:spcPct val="125000"/>
              </a:lnSpc>
              <a:buNone/>
            </a:pPr>
            <a:r>
              <a:rPr lang="en-US" sz="1300" dirty="0">
                <a:solidFill>
                  <a:srgbClr val="F4F8FB"/>
                </a:solidFill>
                <a:latin typeface="Calibri" pitchFamily="34" charset="0"/>
                <a:ea typeface="Calibri" pitchFamily="34" charset="-122"/>
                <a:cs typeface="Calibri" pitchFamily="34" charset="-120"/>
              </a:rPr>
              <a:t>Given rising stress and burnout, invest in workload monitoring, Freedom to Speak Up, and WRES/WDES work alongside pay and structural change.</a:t>
            </a:r>
            <a:endParaRPr lang="en-US" sz="1300" dirty="0"/>
          </a:p>
        </p:txBody>
      </p:sp>
      <p:sp>
        <p:nvSpPr>
          <p:cNvPr id="15" name="Text 13"/>
          <p:cNvSpPr/>
          <p:nvPr/>
        </p:nvSpPr>
        <p:spPr>
          <a:xfrm>
            <a:off x="2148840" y="5422392"/>
            <a:ext cx="9052560" cy="292608"/>
          </a:xfrm>
          <a:prstGeom prst="rect">
            <a:avLst/>
          </a:prstGeom>
          <a:noFill/>
          <a:ln/>
        </p:spPr>
        <p:txBody>
          <a:bodyPr wrap="square" rtlCol="0" anchor="ctr"/>
          <a:lstStyle/>
          <a:p>
            <a:pPr marL="0" indent="0">
              <a:buNone/>
            </a:pPr>
            <a:r>
              <a:rPr lang="en-US" sz="1050" b="1" i="1" dirty="0">
                <a:solidFill>
                  <a:srgbClr val="41B6E6"/>
                </a:solidFill>
                <a:latin typeface="Calibri" pitchFamily="34" charset="0"/>
                <a:ea typeface="Calibri" pitchFamily="34" charset="-122"/>
                <a:cs typeface="Calibri" pitchFamily="34" charset="-120"/>
              </a:rPr>
              <a:t>NHS Employers (2026b); NHS England (no date a, no date b)</a:t>
            </a:r>
            <a:endParaRPr lang="en-US" sz="1050" dirty="0"/>
          </a:p>
        </p:txBody>
      </p:sp>
      <p:sp>
        <p:nvSpPr>
          <p:cNvPr id="16" name="Text 14"/>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7" name="Text 15"/>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17</a:t>
            </a:r>
            <a:endParaRPr lang="en-US" sz="900" dirty="0"/>
          </a:p>
        </p:txBody>
      </p:sp>
      <p:sp>
        <p:nvSpPr>
          <p:cNvPr id="18" name="Rectangle 17"/>
          <p:cNvSpPr/>
          <p:nvPr/>
        </p:nvSpPr>
        <p:spPr>
          <a:xfrm>
            <a:off x="10414261" y="195522"/>
            <a:ext cx="787139" cy="369332"/>
          </a:xfrm>
          <a:prstGeom prst="rect">
            <a:avLst/>
          </a:prstGeom>
        </p:spPr>
        <p:txBody>
          <a:bodyPr wrap="none">
            <a:spAutoFit/>
          </a:bodyPr>
          <a:lstStyle/>
          <a:p>
            <a:r>
              <a:rPr lang="en-US" dirty="0">
                <a:ln w="0"/>
                <a:effectLst>
                  <a:outerShdw blurRad="38100" dist="19050" dir="2700000" algn="tl" rotWithShape="0">
                    <a:schemeClr val="dk1">
                      <a:alpha val="40000"/>
                    </a:schemeClr>
                  </a:outerShdw>
                </a:effectLst>
              </a:rPr>
              <a:t>Saniya</a:t>
            </a:r>
            <a:endParaRPr lang="en-IN"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THE FUTURE OF WORK</a:t>
            </a:r>
            <a:endParaRPr lang="en-US" sz="1300" dirty="0"/>
          </a:p>
        </p:txBody>
      </p:sp>
      <p:sp>
        <p:nvSpPr>
          <p:cNvPr id="3" name="Text 1"/>
          <p:cNvSpPr/>
          <p:nvPr/>
        </p:nvSpPr>
        <p:spPr>
          <a:xfrm>
            <a:off x="548640" y="658368"/>
            <a:ext cx="11247120" cy="822960"/>
          </a:xfrm>
          <a:prstGeom prst="rect">
            <a:avLst/>
          </a:prstGeom>
          <a:noFill/>
          <a:ln/>
        </p:spPr>
        <p:txBody>
          <a:bodyPr wrap="square" rtlCol="0" anchor="ctr"/>
          <a:lstStyle/>
          <a:p>
            <a:pPr marL="0" indent="0">
              <a:buNone/>
            </a:pPr>
            <a:r>
              <a:rPr lang="en-US" sz="2400" b="1" dirty="0">
                <a:solidFill>
                  <a:srgbClr val="1B2733"/>
                </a:solidFill>
                <a:latin typeface="Cambria" pitchFamily="34" charset="0"/>
                <a:ea typeface="Cambria" pitchFamily="34" charset="-122"/>
                <a:cs typeface="Cambria" pitchFamily="34" charset="-120"/>
              </a:rPr>
              <a:t>How AI Will Reshape ER Over the Next 5–10 Years</a:t>
            </a:r>
            <a:endParaRPr lang="en-US" sz="2400" dirty="0"/>
          </a:p>
        </p:txBody>
      </p:sp>
      <p:sp>
        <p:nvSpPr>
          <p:cNvPr id="4" name="Shape 2"/>
          <p:cNvSpPr/>
          <p:nvPr/>
        </p:nvSpPr>
        <p:spPr>
          <a:xfrm>
            <a:off x="548640" y="1828800"/>
            <a:ext cx="457200" cy="457200"/>
          </a:xfrm>
          <a:prstGeom prst="ellipse">
            <a:avLst/>
          </a:prstGeom>
          <a:solidFill>
            <a:srgbClr val="005EB8"/>
          </a:solidFill>
          <a:ln/>
        </p:spPr>
      </p:sp>
      <p:sp>
        <p:nvSpPr>
          <p:cNvPr id="5" name="Text 3"/>
          <p:cNvSpPr/>
          <p:nvPr/>
        </p:nvSpPr>
        <p:spPr>
          <a:xfrm>
            <a:off x="548640" y="1828800"/>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1</a:t>
            </a:r>
            <a:endParaRPr lang="en-US" sz="1500" dirty="0"/>
          </a:p>
        </p:txBody>
      </p:sp>
      <p:sp>
        <p:nvSpPr>
          <p:cNvPr id="6" name="Shape 4"/>
          <p:cNvSpPr/>
          <p:nvPr/>
        </p:nvSpPr>
        <p:spPr>
          <a:xfrm>
            <a:off x="777240" y="2313432"/>
            <a:ext cx="0" cy="566928"/>
          </a:xfrm>
          <a:prstGeom prst="line">
            <a:avLst/>
          </a:prstGeom>
          <a:noFill/>
          <a:ln w="25400">
            <a:solidFill>
              <a:srgbClr val="41B6E6"/>
            </a:solidFill>
            <a:prstDash val="dash"/>
          </a:ln>
        </p:spPr>
      </p:sp>
      <p:sp>
        <p:nvSpPr>
          <p:cNvPr id="7" name="Text 5"/>
          <p:cNvSpPr/>
          <p:nvPr/>
        </p:nvSpPr>
        <p:spPr>
          <a:xfrm>
            <a:off x="1234440" y="1764792"/>
            <a:ext cx="9875520" cy="36576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Automation of Routine Tasks</a:t>
            </a:r>
            <a:endParaRPr lang="en-US" sz="1450" dirty="0"/>
          </a:p>
        </p:txBody>
      </p:sp>
      <p:sp>
        <p:nvSpPr>
          <p:cNvPr id="8" name="Text 6"/>
          <p:cNvSpPr/>
          <p:nvPr/>
        </p:nvSpPr>
        <p:spPr>
          <a:xfrm>
            <a:off x="1234440" y="2112264"/>
            <a:ext cx="9875520" cy="68580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Grievance handling, hearing scheduling and policy Q&amp;A increasingly move to technology — shifting practitioners toward negotiation, relationship management and analytics interpretation.</a:t>
            </a:r>
            <a:endParaRPr lang="en-US" sz="1180" dirty="0"/>
          </a:p>
        </p:txBody>
      </p:sp>
      <p:sp>
        <p:nvSpPr>
          <p:cNvPr id="9" name="Shape 7"/>
          <p:cNvSpPr/>
          <p:nvPr/>
        </p:nvSpPr>
        <p:spPr>
          <a:xfrm>
            <a:off x="548640" y="2944368"/>
            <a:ext cx="457200" cy="457200"/>
          </a:xfrm>
          <a:prstGeom prst="ellipse">
            <a:avLst/>
          </a:prstGeom>
          <a:solidFill>
            <a:srgbClr val="005EB8"/>
          </a:solidFill>
          <a:ln/>
        </p:spPr>
      </p:sp>
      <p:sp>
        <p:nvSpPr>
          <p:cNvPr id="10" name="Text 8"/>
          <p:cNvSpPr/>
          <p:nvPr/>
        </p:nvSpPr>
        <p:spPr>
          <a:xfrm>
            <a:off x="548640" y="2944368"/>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2</a:t>
            </a:r>
            <a:endParaRPr lang="en-US" sz="1500" dirty="0"/>
          </a:p>
        </p:txBody>
      </p:sp>
      <p:sp>
        <p:nvSpPr>
          <p:cNvPr id="11" name="Shape 9"/>
          <p:cNvSpPr/>
          <p:nvPr/>
        </p:nvSpPr>
        <p:spPr>
          <a:xfrm>
            <a:off x="777240" y="3429000"/>
            <a:ext cx="0" cy="566928"/>
          </a:xfrm>
          <a:prstGeom prst="line">
            <a:avLst/>
          </a:prstGeom>
          <a:noFill/>
          <a:ln w="25400">
            <a:solidFill>
              <a:srgbClr val="41B6E6"/>
            </a:solidFill>
            <a:prstDash val="dash"/>
          </a:ln>
        </p:spPr>
      </p:sp>
      <p:sp>
        <p:nvSpPr>
          <p:cNvPr id="12" name="Text 10"/>
          <p:cNvSpPr/>
          <p:nvPr/>
        </p:nvSpPr>
        <p:spPr>
          <a:xfrm>
            <a:off x="1234440" y="2880360"/>
            <a:ext cx="9875520" cy="36576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Predictive Workforce Analytics</a:t>
            </a:r>
            <a:endParaRPr lang="en-US" sz="1450" dirty="0"/>
          </a:p>
        </p:txBody>
      </p:sp>
      <p:sp>
        <p:nvSpPr>
          <p:cNvPr id="13" name="Text 11"/>
          <p:cNvSpPr/>
          <p:nvPr/>
        </p:nvSpPr>
        <p:spPr>
          <a:xfrm>
            <a:off x="1234440" y="3227832"/>
            <a:ext cx="9875520" cy="68580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Becomes core to workforce planning at Integrated Care Boards, forecasting absenteeism, turnover and staffing risk before it becomes an ER problem.</a:t>
            </a:r>
            <a:endParaRPr lang="en-US" sz="1180" dirty="0"/>
          </a:p>
        </p:txBody>
      </p:sp>
      <p:sp>
        <p:nvSpPr>
          <p:cNvPr id="14" name="Shape 12"/>
          <p:cNvSpPr/>
          <p:nvPr/>
        </p:nvSpPr>
        <p:spPr>
          <a:xfrm>
            <a:off x="548640" y="4059936"/>
            <a:ext cx="457200" cy="457200"/>
          </a:xfrm>
          <a:prstGeom prst="ellipse">
            <a:avLst/>
          </a:prstGeom>
          <a:solidFill>
            <a:srgbClr val="005EB8"/>
          </a:solidFill>
          <a:ln/>
        </p:spPr>
      </p:sp>
      <p:sp>
        <p:nvSpPr>
          <p:cNvPr id="15" name="Text 13"/>
          <p:cNvSpPr/>
          <p:nvPr/>
        </p:nvSpPr>
        <p:spPr>
          <a:xfrm>
            <a:off x="548640" y="4059936"/>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3</a:t>
            </a:r>
            <a:endParaRPr lang="en-US" sz="1500" dirty="0"/>
          </a:p>
        </p:txBody>
      </p:sp>
      <p:sp>
        <p:nvSpPr>
          <p:cNvPr id="16" name="Shape 14"/>
          <p:cNvSpPr/>
          <p:nvPr/>
        </p:nvSpPr>
        <p:spPr>
          <a:xfrm>
            <a:off x="777240" y="4544568"/>
            <a:ext cx="0" cy="566928"/>
          </a:xfrm>
          <a:prstGeom prst="line">
            <a:avLst/>
          </a:prstGeom>
          <a:noFill/>
          <a:ln w="25400">
            <a:solidFill>
              <a:srgbClr val="41B6E6"/>
            </a:solidFill>
            <a:prstDash val="dash"/>
          </a:ln>
        </p:spPr>
      </p:sp>
      <p:sp>
        <p:nvSpPr>
          <p:cNvPr id="17" name="Text 15"/>
          <p:cNvSpPr/>
          <p:nvPr/>
        </p:nvSpPr>
        <p:spPr>
          <a:xfrm>
            <a:off x="1234440" y="3995928"/>
            <a:ext cx="9875520" cy="36576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Algorithmic Management on the Bargaining Table</a:t>
            </a:r>
            <a:endParaRPr lang="en-US" sz="1450" dirty="0"/>
          </a:p>
        </p:txBody>
      </p:sp>
      <p:sp>
        <p:nvSpPr>
          <p:cNvPr id="18" name="Text 16"/>
          <p:cNvSpPr/>
          <p:nvPr/>
        </p:nvSpPr>
        <p:spPr>
          <a:xfrm>
            <a:off x="1234440" y="4343400"/>
            <a:ext cx="9875520" cy="68580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Trade unions seek the right to consult on how AI affects employees — a genuinely new subject for collective bargaining.</a:t>
            </a:r>
            <a:endParaRPr lang="en-US" sz="1180" dirty="0"/>
          </a:p>
        </p:txBody>
      </p:sp>
      <p:sp>
        <p:nvSpPr>
          <p:cNvPr id="19" name="Shape 17"/>
          <p:cNvSpPr/>
          <p:nvPr/>
        </p:nvSpPr>
        <p:spPr>
          <a:xfrm>
            <a:off x="548640" y="5175504"/>
            <a:ext cx="457200" cy="457200"/>
          </a:xfrm>
          <a:prstGeom prst="ellipse">
            <a:avLst/>
          </a:prstGeom>
          <a:solidFill>
            <a:srgbClr val="005EB8"/>
          </a:solidFill>
          <a:ln/>
        </p:spPr>
      </p:sp>
      <p:sp>
        <p:nvSpPr>
          <p:cNvPr id="20" name="Text 18"/>
          <p:cNvSpPr/>
          <p:nvPr/>
        </p:nvSpPr>
        <p:spPr>
          <a:xfrm>
            <a:off x="548640" y="5175504"/>
            <a:ext cx="45720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4</a:t>
            </a:r>
            <a:endParaRPr lang="en-US" sz="1500" dirty="0"/>
          </a:p>
        </p:txBody>
      </p:sp>
      <p:sp>
        <p:nvSpPr>
          <p:cNvPr id="21" name="Text 19"/>
          <p:cNvSpPr/>
          <p:nvPr/>
        </p:nvSpPr>
        <p:spPr>
          <a:xfrm>
            <a:off x="1234440" y="5111496"/>
            <a:ext cx="9875520" cy="365760"/>
          </a:xfrm>
          <a:prstGeom prst="rect">
            <a:avLst/>
          </a:prstGeom>
          <a:noFill/>
          <a:ln/>
        </p:spPr>
        <p:txBody>
          <a:bodyPr wrap="square" rtlCol="0" anchor="ctr"/>
          <a:lstStyle/>
          <a:p>
            <a:pPr marL="0" indent="0">
              <a:buNone/>
            </a:pPr>
            <a:r>
              <a:rPr lang="en-US" sz="1450" b="1" dirty="0">
                <a:solidFill>
                  <a:srgbClr val="1B2733"/>
                </a:solidFill>
                <a:latin typeface="Calibri" pitchFamily="34" charset="0"/>
                <a:ea typeface="Calibri" pitchFamily="34" charset="-122"/>
                <a:cs typeface="Calibri" pitchFamily="34" charset="-120"/>
              </a:rPr>
              <a:t>Ethical Governance Becomes Essential</a:t>
            </a:r>
            <a:endParaRPr lang="en-US" sz="1450" dirty="0"/>
          </a:p>
        </p:txBody>
      </p:sp>
      <p:sp>
        <p:nvSpPr>
          <p:cNvPr id="22" name="Text 20"/>
          <p:cNvSpPr/>
          <p:nvPr/>
        </p:nvSpPr>
        <p:spPr>
          <a:xfrm>
            <a:off x="1234440" y="5458968"/>
            <a:ext cx="9875520" cy="685800"/>
          </a:xfrm>
          <a:prstGeom prst="rect">
            <a:avLst/>
          </a:prstGeom>
          <a:noFill/>
          <a:ln/>
        </p:spPr>
        <p:txBody>
          <a:bodyPr wrap="square" rtlCol="0" anchor="ctr"/>
          <a:lstStyle/>
          <a:p>
            <a:pPr marL="0" indent="0">
              <a:lnSpc>
                <a:spcPct val="120000"/>
              </a:lnSpc>
              <a:buNone/>
            </a:pPr>
            <a:r>
              <a:rPr lang="en-US" sz="1180" dirty="0">
                <a:solidFill>
                  <a:srgbClr val="5B6B77"/>
                </a:solidFill>
                <a:latin typeface="Calibri" pitchFamily="34" charset="0"/>
                <a:ea typeface="Calibri" pitchFamily="34" charset="-122"/>
                <a:cs typeface="Calibri" pitchFamily="34" charset="-120"/>
              </a:rPr>
              <a:t>Clear policy on permitted AI use, algorithmic transparency and data rights, alongside continued investment in the human side of ER.</a:t>
            </a:r>
            <a:endParaRPr lang="en-US" sz="1180" dirty="0"/>
          </a:p>
        </p:txBody>
      </p:sp>
      <p:sp>
        <p:nvSpPr>
          <p:cNvPr id="23" name="Text 21"/>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24" name="Text 22"/>
          <p:cNvSpPr/>
          <p:nvPr/>
        </p:nvSpPr>
        <p:spPr>
          <a:xfrm>
            <a:off x="5486400" y="6510528"/>
            <a:ext cx="5760720" cy="256032"/>
          </a:xfrm>
          <a:prstGeom prst="rect">
            <a:avLst/>
          </a:prstGeom>
          <a:noFill/>
          <a:ln/>
        </p:spPr>
        <p:txBody>
          <a:bodyPr wrap="square" rtlCol="0" anchor="ctr"/>
          <a:lstStyle/>
          <a:p>
            <a:pPr marL="0" indent="0" algn="r">
              <a:buNone/>
            </a:pPr>
            <a:r>
              <a:rPr lang="en-US" sz="900" i="1" dirty="0">
                <a:solidFill>
                  <a:srgbClr val="5B6B77"/>
                </a:solidFill>
                <a:latin typeface="Calibri" pitchFamily="34" charset="0"/>
                <a:ea typeface="Calibri" pitchFamily="34" charset="-122"/>
                <a:cs typeface="Calibri" pitchFamily="34" charset="-120"/>
              </a:rPr>
              <a:t>CIPD (2025); De Stefano and Taes (2023); TUC (no date); TUC (2022)</a:t>
            </a:r>
            <a:endParaRPr lang="en-US" sz="900" dirty="0"/>
          </a:p>
        </p:txBody>
      </p:sp>
      <p:sp>
        <p:nvSpPr>
          <p:cNvPr id="25" name="Text 23"/>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18</a:t>
            </a:r>
            <a:endParaRPr lang="en-US" sz="900" dirty="0"/>
          </a:p>
        </p:txBody>
      </p:sp>
      <p:sp>
        <p:nvSpPr>
          <p:cNvPr id="26" name="Rectangle 25"/>
          <p:cNvSpPr/>
          <p:nvPr/>
        </p:nvSpPr>
        <p:spPr>
          <a:xfrm>
            <a:off x="10317322" y="247888"/>
            <a:ext cx="768159" cy="369332"/>
          </a:xfrm>
          <a:prstGeom prst="rect">
            <a:avLst/>
          </a:prstGeom>
        </p:spPr>
        <p:txBody>
          <a:bodyPr wrap="none">
            <a:spAutoFit/>
          </a:bodyPr>
          <a:lstStyle/>
          <a:p>
            <a:r>
              <a:rPr lang="en-US" dirty="0" err="1" smtClean="0">
                <a:ln w="0"/>
                <a:effectLst>
                  <a:outerShdw blurRad="38100" dist="19050" dir="2700000" algn="tl" rotWithShape="0">
                    <a:schemeClr val="dk1">
                      <a:alpha val="40000"/>
                    </a:schemeClr>
                  </a:outerShdw>
                </a:effectLst>
              </a:rPr>
              <a:t>Chahil</a:t>
            </a:r>
            <a:endParaRPr lang="en-IN"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8961120" y="-1645920"/>
            <a:ext cx="5029200" cy="5029200"/>
          </a:xfrm>
          <a:prstGeom prst="ellipse">
            <a:avLst/>
          </a:prstGeom>
          <a:solidFill>
            <a:srgbClr val="005EB8">
              <a:alpha val="45000"/>
            </a:srgbClr>
          </a:solidFill>
          <a:ln/>
        </p:spPr>
      </p:sp>
      <p:sp>
        <p:nvSpPr>
          <p:cNvPr id="3" name="Text 1"/>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41B6E6"/>
                </a:solidFill>
                <a:latin typeface="Calibri" pitchFamily="34" charset="0"/>
                <a:ea typeface="Calibri" pitchFamily="34" charset="-122"/>
                <a:cs typeface="Calibri" pitchFamily="34" charset="-120"/>
              </a:rPr>
              <a:t>CONCLUSION</a:t>
            </a:r>
            <a:endParaRPr lang="en-US" sz="1300" dirty="0"/>
          </a:p>
        </p:txBody>
      </p:sp>
      <p:sp>
        <p:nvSpPr>
          <p:cNvPr id="4" name="Text 2"/>
          <p:cNvSpPr/>
          <p:nvPr/>
        </p:nvSpPr>
        <p:spPr>
          <a:xfrm>
            <a:off x="548640" y="658368"/>
            <a:ext cx="9601200" cy="8229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A Strong Foundation Under Real Strain</a:t>
            </a:r>
            <a:endParaRPr lang="en-US" sz="3000" dirty="0"/>
          </a:p>
        </p:txBody>
      </p:sp>
      <p:sp>
        <p:nvSpPr>
          <p:cNvPr id="5" name="Text 3"/>
          <p:cNvSpPr/>
          <p:nvPr/>
        </p:nvSpPr>
        <p:spPr>
          <a:xfrm>
            <a:off x="548640" y="1691640"/>
            <a:ext cx="10881360" cy="1005840"/>
          </a:xfrm>
          <a:prstGeom prst="rect">
            <a:avLst/>
          </a:prstGeom>
          <a:noFill/>
          <a:ln/>
        </p:spPr>
        <p:txBody>
          <a:bodyPr wrap="square" rtlCol="0" anchor="ctr"/>
          <a:lstStyle/>
          <a:p>
            <a:pPr marL="0" indent="0">
              <a:lnSpc>
                <a:spcPct val="130000"/>
              </a:lnSpc>
              <a:buNone/>
            </a:pPr>
            <a:r>
              <a:rPr lang="en-US" sz="1550" dirty="0">
                <a:solidFill>
                  <a:srgbClr val="F4F8FB"/>
                </a:solidFill>
                <a:latin typeface="Calibri" pitchFamily="34" charset="0"/>
                <a:ea typeface="Calibri" pitchFamily="34" charset="-122"/>
                <a:cs typeface="Calibri" pitchFamily="34" charset="-120"/>
              </a:rPr>
              <a:t>NHS England's ER model rests on well-developed social partnership — but faces significant strain from financial disputes, fading trust, burnout and an unprecedented reorganisation.</a:t>
            </a:r>
            <a:endParaRPr lang="en-US" sz="1550" dirty="0"/>
          </a:p>
        </p:txBody>
      </p:sp>
      <p:sp>
        <p:nvSpPr>
          <p:cNvPr id="6" name="Shape 4"/>
          <p:cNvSpPr/>
          <p:nvPr/>
        </p:nvSpPr>
        <p:spPr>
          <a:xfrm>
            <a:off x="548640" y="2880360"/>
            <a:ext cx="10881360" cy="1371600"/>
          </a:xfrm>
          <a:prstGeom prst="roundRect">
            <a:avLst>
              <a:gd name="adj" fmla="val 6667"/>
            </a:avLst>
          </a:prstGeom>
          <a:solidFill>
            <a:srgbClr val="005EB8"/>
          </a:solidFill>
          <a:ln/>
        </p:spPr>
      </p:sp>
      <p:sp>
        <p:nvSpPr>
          <p:cNvPr id="7" name="Text 5"/>
          <p:cNvSpPr/>
          <p:nvPr/>
        </p:nvSpPr>
        <p:spPr>
          <a:xfrm>
            <a:off x="868680" y="3063240"/>
            <a:ext cx="10241280" cy="1005840"/>
          </a:xfrm>
          <a:prstGeom prst="rect">
            <a:avLst/>
          </a:prstGeom>
          <a:noFill/>
          <a:ln/>
        </p:spPr>
        <p:txBody>
          <a:bodyPr wrap="square" rtlCol="0" anchor="ctr"/>
          <a:lstStyle/>
          <a:p>
            <a:pPr marL="0" indent="0">
              <a:lnSpc>
                <a:spcPct val="125000"/>
              </a:lnSpc>
              <a:buNone/>
            </a:pPr>
            <a:r>
              <a:rPr lang="en-US" sz="1400" i="1" dirty="0">
                <a:solidFill>
                  <a:srgbClr val="FFFFFF"/>
                </a:solidFill>
                <a:latin typeface="Calibri" pitchFamily="34" charset="0"/>
                <a:ea typeface="Calibri" pitchFamily="34" charset="-122"/>
                <a:cs typeface="Calibri" pitchFamily="34" charset="-120"/>
              </a:rPr>
              <a:t>These problems are not caused by any single factor — they are the intertwining of centralised pay-setting, top-down management style, layered bureaucracy, fragmented digital systems and financial pressure.</a:t>
            </a:r>
            <a:endParaRPr lang="en-US" sz="1400" dirty="0"/>
          </a:p>
        </p:txBody>
      </p:sp>
      <p:sp>
        <p:nvSpPr>
          <p:cNvPr id="8" name="Text 6"/>
          <p:cNvSpPr/>
          <p:nvPr/>
        </p:nvSpPr>
        <p:spPr>
          <a:xfrm>
            <a:off x="548640" y="4526280"/>
            <a:ext cx="10881360" cy="1005840"/>
          </a:xfrm>
          <a:prstGeom prst="rect">
            <a:avLst/>
          </a:prstGeom>
          <a:noFill/>
          <a:ln/>
        </p:spPr>
        <p:txBody>
          <a:bodyPr wrap="square" rtlCol="0" anchor="ctr"/>
          <a:lstStyle/>
          <a:p>
            <a:pPr marL="0" indent="0">
              <a:lnSpc>
                <a:spcPct val="130000"/>
              </a:lnSpc>
              <a:buNone/>
            </a:pPr>
            <a:r>
              <a:rPr lang="en-US" sz="1600" b="1" dirty="0">
                <a:solidFill>
                  <a:srgbClr val="41B6E6"/>
                </a:solidFill>
                <a:latin typeface="Calibri" pitchFamily="34" charset="0"/>
                <a:ea typeface="Calibri" pitchFamily="34" charset="-122"/>
                <a:cs typeface="Calibri" pitchFamily="34" charset="-120"/>
              </a:rPr>
              <a:t>The path forward: deepen cooperation with unions, invest in management relationships, and introduce AI into social relations carefully — to strengthen ER, not damage it.</a:t>
            </a:r>
            <a:endParaRPr lang="en-US" sz="1600" dirty="0"/>
          </a:p>
        </p:txBody>
      </p:sp>
      <p:sp>
        <p:nvSpPr>
          <p:cNvPr id="9" name="Text 7"/>
          <p:cNvSpPr/>
          <p:nvPr/>
        </p:nvSpPr>
        <p:spPr>
          <a:xfrm>
            <a:off x="548640" y="5852160"/>
            <a:ext cx="10881360" cy="365760"/>
          </a:xfrm>
          <a:prstGeom prst="rect">
            <a:avLst/>
          </a:prstGeom>
          <a:noFill/>
          <a:ln/>
        </p:spPr>
        <p:txBody>
          <a:bodyPr wrap="square" rtlCol="0" anchor="ctr"/>
          <a:lstStyle/>
          <a:p>
            <a:pPr marL="0" indent="0">
              <a:buNone/>
            </a:pPr>
            <a:r>
              <a:rPr lang="en-US" sz="1050" i="1" dirty="0">
                <a:solidFill>
                  <a:srgbClr val="5B6B77"/>
                </a:solidFill>
                <a:latin typeface="Calibri" pitchFamily="34" charset="0"/>
                <a:ea typeface="Calibri" pitchFamily="34" charset="-122"/>
                <a:cs typeface="Calibri" pitchFamily="34" charset="-120"/>
              </a:rPr>
              <a:t>Bach and Kessler (2012); Institute for Government and Nuffield Trust (2025); Ackers and Payne (1998); Appelbaum et al. (2000)</a:t>
            </a:r>
            <a:endParaRPr lang="en-US" sz="1050" dirty="0"/>
          </a:p>
        </p:txBody>
      </p:sp>
      <p:sp>
        <p:nvSpPr>
          <p:cNvPr id="10" name="Text 8"/>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11" name="Text 9"/>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19</a:t>
            </a:r>
            <a:endParaRPr lang="en-US" sz="900" dirty="0"/>
          </a:p>
        </p:txBody>
      </p:sp>
      <p:sp>
        <p:nvSpPr>
          <p:cNvPr id="12" name="Rectangle 11"/>
          <p:cNvSpPr/>
          <p:nvPr/>
        </p:nvSpPr>
        <p:spPr>
          <a:xfrm>
            <a:off x="10661841" y="174736"/>
            <a:ext cx="768159" cy="369332"/>
          </a:xfrm>
          <a:prstGeom prst="rect">
            <a:avLst/>
          </a:prstGeom>
        </p:spPr>
        <p:txBody>
          <a:bodyPr wrap="none">
            <a:spAutoFit/>
          </a:bodyPr>
          <a:lstStyle/>
          <a:p>
            <a:r>
              <a:rPr lang="en-US" dirty="0" err="1">
                <a:ln w="0"/>
                <a:effectLst>
                  <a:outerShdw blurRad="38100" dist="19050" dir="2700000" algn="tl" rotWithShape="0">
                    <a:schemeClr val="dk1">
                      <a:alpha val="40000"/>
                    </a:schemeClr>
                  </a:outerShdw>
                </a:effectLst>
              </a:rPr>
              <a:t>Chahil</a:t>
            </a:r>
            <a:endParaRPr lang="en-IN"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REFERENCES (1 OF 2)</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References</a:t>
            </a:r>
            <a:endParaRPr lang="en-US" sz="2700" dirty="0"/>
          </a:p>
        </p:txBody>
      </p:sp>
      <p:sp>
        <p:nvSpPr>
          <p:cNvPr id="4" name="Text 2"/>
          <p:cNvSpPr/>
          <p:nvPr/>
        </p:nvSpPr>
        <p:spPr>
          <a:xfrm>
            <a:off x="548640" y="1691640"/>
            <a:ext cx="5440680" cy="4709160"/>
          </a:xfrm>
          <a:prstGeom prst="rect">
            <a:avLst/>
          </a:prstGeom>
          <a:noFill/>
          <a:ln/>
        </p:spPr>
        <p:txBody>
          <a:bodyPr wrap="square" rtlCol="0" anchor="t"/>
          <a:lstStyle/>
          <a:p>
            <a:pPr marL="0" indent="0">
              <a:lnSpc>
                <a:spcPct val="115000"/>
              </a:lnSpc>
              <a:buNone/>
            </a:pPr>
            <a:r>
              <a:rPr lang="en-US" sz="950" dirty="0">
                <a:solidFill>
                  <a:srgbClr val="1B2733"/>
                </a:solidFill>
                <a:latin typeface="Calibri" pitchFamily="34" charset="0"/>
                <a:ea typeface="Calibri" pitchFamily="34" charset="-122"/>
                <a:cs typeface="Calibri" pitchFamily="34" charset="-120"/>
              </a:rPr>
              <a:t>Ackers, P. and Payne, J. (1998) 'British trade unions and social partnership: rhetoric, reality and strategy', The International Journal of Human Resource Management, 9(3), pp. 529–550.
Acas (2015) Code of Practice on disciplinary and grievance procedures. London: Acas.
Appelbaum, E., Bailey, T., Berg, P. and Kalleberg, A.L. (2000) Manufacturing Advantage: Why High-Performance Work Systems Pay Off. Ithaca, NY: ILR Press.
Bach, S. and Kessler, I. (2012) The Modernisation of the Public Services and Employee Relations: Targeted Change. Basingstoke: Palgrave Macmillan.
British Medical Association (2026) Resident doctors in England accept Government offer on pay and jobs.
Chartered Institute of Personnel and Development (2025) Almost two thirds of people would trust AI to inform important work decisions, CIPD poll shows.
Chartered Institute of Personnel and Development (no date) People analytics: factsheet.
</a:t>
            </a:r>
            <a:endParaRPr lang="en-US" sz="950" dirty="0"/>
          </a:p>
        </p:txBody>
      </p:sp>
      <p:sp>
        <p:nvSpPr>
          <p:cNvPr id="5" name="Text 3"/>
          <p:cNvSpPr/>
          <p:nvPr/>
        </p:nvSpPr>
        <p:spPr>
          <a:xfrm>
            <a:off x="6172200" y="1691640"/>
            <a:ext cx="5440680" cy="4709160"/>
          </a:xfrm>
          <a:prstGeom prst="rect">
            <a:avLst/>
          </a:prstGeom>
          <a:noFill/>
          <a:ln/>
        </p:spPr>
        <p:txBody>
          <a:bodyPr wrap="square" rtlCol="0" anchor="t"/>
          <a:lstStyle/>
          <a:p>
            <a:pPr marL="0" indent="0">
              <a:lnSpc>
                <a:spcPct val="115000"/>
              </a:lnSpc>
              <a:buNone/>
            </a:pPr>
            <a:r>
              <a:rPr lang="en-US" sz="950" dirty="0">
                <a:solidFill>
                  <a:srgbClr val="1B2733"/>
                </a:solidFill>
                <a:latin typeface="Calibri" pitchFamily="34" charset="0"/>
                <a:ea typeface="Calibri" pitchFamily="34" charset="-122"/>
                <a:cs typeface="Calibri" pitchFamily="34" charset="-120"/>
              </a:rPr>
              <a:t>Colquitt, J.A., Conlon, D.E., Wesson, M.J., Porter, C.O.L.H. and Ng, K.Y. (2001) 'Justice at the millennium: a meta-analytic review of 25 years of organizational justice research', Journal of Applied Psychology, 86(3), pp. 425–445.
De Stefano, V. and Taes, S. (2023) 'Algorithmic management and collective bargaining', Transfer: European Review of Labour and Research, 29(1).
Department of Health and Social Care (2026) NHS staff standards.
Department of Health and Social Care (no date) Health Bill: abolishing NHS England – impact assessment.
Fox, A. (1974) Beyond Contract: Work, Power and Trust Relations. London: Faber and Faber.
GOV.UK (2026) Resident doctors agree deal with government to end strikes.
Guest, D.E. (2004) 'The psychology of the employment relationship: an analysis based on the psychological contract', Applied Psychology: An International Review, 53(4), pp. 541–555.
</a:t>
            </a:r>
            <a:endParaRPr lang="en-US" sz="950" dirty="0"/>
          </a:p>
        </p:txBody>
      </p:sp>
      <p:sp>
        <p:nvSpPr>
          <p:cNvPr id="6" name="Text 4"/>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7" name="Text 5"/>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20</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005EB8"/>
                </a:solidFill>
                <a:latin typeface="Calibri" pitchFamily="34" charset="0"/>
                <a:ea typeface="Calibri" pitchFamily="34" charset="-122"/>
                <a:cs typeface="Calibri" pitchFamily="34" charset="-120"/>
              </a:rPr>
              <a:t>REFERENCES (2 OF 2)</a:t>
            </a:r>
            <a:endParaRPr lang="en-US" sz="1300" dirty="0"/>
          </a:p>
        </p:txBody>
      </p:sp>
      <p:sp>
        <p:nvSpPr>
          <p:cNvPr id="3" name="Text 1"/>
          <p:cNvSpPr/>
          <p:nvPr/>
        </p:nvSpPr>
        <p:spPr>
          <a:xfrm>
            <a:off x="548640" y="658368"/>
            <a:ext cx="9601200" cy="822960"/>
          </a:xfrm>
          <a:prstGeom prst="rect">
            <a:avLst/>
          </a:prstGeom>
          <a:noFill/>
          <a:ln/>
        </p:spPr>
        <p:txBody>
          <a:bodyPr wrap="square" rtlCol="0" anchor="ctr"/>
          <a:lstStyle/>
          <a:p>
            <a:pPr marL="0" indent="0">
              <a:buNone/>
            </a:pPr>
            <a:r>
              <a:rPr lang="en-US" sz="2700" b="1" dirty="0">
                <a:solidFill>
                  <a:srgbClr val="1B2733"/>
                </a:solidFill>
                <a:latin typeface="Cambria" pitchFamily="34" charset="0"/>
                <a:ea typeface="Cambria" pitchFamily="34" charset="-122"/>
                <a:cs typeface="Cambria" pitchFamily="34" charset="-120"/>
              </a:rPr>
              <a:t>References</a:t>
            </a:r>
            <a:endParaRPr lang="en-US" sz="2700" dirty="0"/>
          </a:p>
        </p:txBody>
      </p:sp>
      <p:sp>
        <p:nvSpPr>
          <p:cNvPr id="4" name="Text 2"/>
          <p:cNvSpPr/>
          <p:nvPr/>
        </p:nvSpPr>
        <p:spPr>
          <a:xfrm>
            <a:off x="548640" y="1691640"/>
            <a:ext cx="5440680" cy="4709160"/>
          </a:xfrm>
          <a:prstGeom prst="rect">
            <a:avLst/>
          </a:prstGeom>
          <a:noFill/>
          <a:ln/>
        </p:spPr>
        <p:txBody>
          <a:bodyPr wrap="square" rtlCol="0" anchor="t"/>
          <a:lstStyle/>
          <a:p>
            <a:pPr marL="0" indent="0">
              <a:lnSpc>
                <a:spcPct val="115000"/>
              </a:lnSpc>
              <a:buNone/>
            </a:pPr>
            <a:r>
              <a:rPr lang="en-US" sz="950" dirty="0">
                <a:solidFill>
                  <a:srgbClr val="1B2733"/>
                </a:solidFill>
                <a:latin typeface="Calibri" pitchFamily="34" charset="0"/>
                <a:ea typeface="Calibri" pitchFamily="34" charset="-122"/>
                <a:cs typeface="Calibri" pitchFamily="34" charset="-120"/>
              </a:rPr>
              <a:t>Institute for Government (2025) Keir Starmer's decision to abolish NHS England is a high-risk strategy.
Institute for Government (2026) One year on: where has the government's decision to abolish NHS England left the NHS?
Institute for Government and Nuffield Trust (2025) Abolished to perfection? Building a better centre for the NHS. London: Institute for Government.
King's Fund (2025) The reshaping of NHS national bodies has only just started. How will it finish?
Marchington, M., Wilkinson, A., Donnelly, R. and Kynighou, A. (2021) Human Resource Management at Work: The Definitive Guide. 7th edn. London: Kogan Page.
NHS Confederation (2025) Abolishing NHS England: what you need to know.
NHS Confederation (2026) NHS Staff Survey results 2025: what you need to know.
NHS Employers (2026a) NHS Staff Survey results 2025.
NHS Employers (2026b) NHS Staff Survey 2025: health and wellbeing overview.
</a:t>
            </a:r>
            <a:endParaRPr lang="en-US" sz="950" dirty="0"/>
          </a:p>
        </p:txBody>
      </p:sp>
      <p:sp>
        <p:nvSpPr>
          <p:cNvPr id="5" name="Text 3"/>
          <p:cNvSpPr/>
          <p:nvPr/>
        </p:nvSpPr>
        <p:spPr>
          <a:xfrm>
            <a:off x="6172200" y="1691640"/>
            <a:ext cx="5440680" cy="4709160"/>
          </a:xfrm>
          <a:prstGeom prst="rect">
            <a:avLst/>
          </a:prstGeom>
          <a:noFill/>
          <a:ln/>
        </p:spPr>
        <p:txBody>
          <a:bodyPr wrap="square" rtlCol="0" anchor="t"/>
          <a:lstStyle/>
          <a:p>
            <a:pPr marL="0" indent="0">
              <a:lnSpc>
                <a:spcPct val="115000"/>
              </a:lnSpc>
              <a:buNone/>
            </a:pPr>
            <a:r>
              <a:rPr lang="en-US" sz="950" dirty="0">
                <a:solidFill>
                  <a:srgbClr val="1B2733"/>
                </a:solidFill>
                <a:latin typeface="Calibri" pitchFamily="34" charset="0"/>
                <a:ea typeface="Calibri" pitchFamily="34" charset="-122"/>
                <a:cs typeface="Calibri" pitchFamily="34" charset="-120"/>
              </a:rPr>
              <a:t>NHS Employers (2026c) NHS Staff Council joint statements and papers.
NHS Employers (no date) NHS Staff Council.
NHS England (2026) NHS staff standards.
NHS England (no date a) NHS Workforce Race Equality Standard.
NHS England (no date b) NHS Workforce Disability Equality Standard.
Rousseau, D.M. (1995) Psychological Contracts in Organizations: Understanding Written and Unwritten Agreements. Thousand Oaks, CA: Sage.
Social Partnership Forum (no date) About us.
Trades Union Congress (2022) Intrusive worker surveillance tech risks “spiralling out of control” without stronger regulation, TUC warns.
Trades Union Congress (no date) The AI Bill Project.
</a:t>
            </a:r>
            <a:endParaRPr lang="en-US" sz="950" dirty="0"/>
          </a:p>
        </p:txBody>
      </p:sp>
      <p:sp>
        <p:nvSpPr>
          <p:cNvPr id="6" name="Text 4"/>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7" name="Text 5"/>
          <p:cNvSpPr/>
          <p:nvPr/>
        </p:nvSpPr>
        <p:spPr>
          <a:xfrm>
            <a:off x="11612880" y="6510528"/>
            <a:ext cx="365760" cy="256032"/>
          </a:xfrm>
          <a:prstGeom prst="rect">
            <a:avLst/>
          </a:prstGeom>
          <a:noFill/>
          <a:ln/>
        </p:spPr>
        <p:txBody>
          <a:bodyPr wrap="square" rtlCol="0" anchor="ctr"/>
          <a:lstStyle/>
          <a:p>
            <a:pPr marL="0" indent="0" algn="r">
              <a:buNone/>
            </a:pPr>
            <a:r>
              <a:rPr lang="en-US" sz="900" dirty="0">
                <a:solidFill>
                  <a:srgbClr val="5B6B77"/>
                </a:solidFill>
                <a:latin typeface="Calibri" pitchFamily="34" charset="0"/>
                <a:ea typeface="Calibri" pitchFamily="34" charset="-122"/>
                <a:cs typeface="Calibri" pitchFamily="34" charset="-120"/>
              </a:rPr>
              <a:t>21</a:t>
            </a:r>
            <a:endParaRPr lang="en-US" sz="9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2011680" y="-2377440"/>
            <a:ext cx="5669280" cy="5669280"/>
          </a:xfrm>
          <a:prstGeom prst="ellipse">
            <a:avLst/>
          </a:prstGeom>
          <a:solidFill>
            <a:srgbClr val="005EB8">
              <a:alpha val="42000"/>
            </a:srgbClr>
          </a:solidFill>
          <a:ln/>
        </p:spPr>
      </p:sp>
      <p:sp>
        <p:nvSpPr>
          <p:cNvPr id="3" name="Shape 1"/>
          <p:cNvSpPr/>
          <p:nvPr/>
        </p:nvSpPr>
        <p:spPr>
          <a:xfrm>
            <a:off x="9326880" y="3566160"/>
            <a:ext cx="5120640" cy="5120640"/>
          </a:xfrm>
          <a:prstGeom prst="ellipse">
            <a:avLst/>
          </a:prstGeom>
          <a:solidFill>
            <a:srgbClr val="41B6E6">
              <a:alpha val="32000"/>
            </a:srgbClr>
          </a:solidFill>
          <a:ln/>
        </p:spPr>
      </p:sp>
      <p:sp>
        <p:nvSpPr>
          <p:cNvPr id="4" name="Shape 2"/>
          <p:cNvSpPr/>
          <p:nvPr/>
        </p:nvSpPr>
        <p:spPr>
          <a:xfrm>
            <a:off x="5413248" y="1965960"/>
            <a:ext cx="1371600" cy="1371600"/>
          </a:xfrm>
          <a:prstGeom prst="ellipse">
            <a:avLst/>
          </a:prstGeom>
          <a:solidFill>
            <a:srgbClr val="005EB8"/>
          </a:solidFill>
          <a:ln/>
        </p:spPr>
      </p:sp>
      <p:sp>
        <p:nvSpPr>
          <p:cNvPr id="5" name="Text 3"/>
          <p:cNvSpPr/>
          <p:nvPr/>
        </p:nvSpPr>
        <p:spPr>
          <a:xfrm>
            <a:off x="5413248" y="1965960"/>
            <a:ext cx="1371600" cy="1371600"/>
          </a:xfrm>
          <a:prstGeom prst="rect">
            <a:avLst/>
          </a:prstGeom>
          <a:noFill/>
          <a:ln/>
        </p:spPr>
        <p:txBody>
          <a:bodyPr wrap="square" rtlCol="0" anchor="ctr"/>
          <a:lstStyle/>
          <a:p>
            <a:pPr marL="0" indent="0" algn="ctr">
              <a:buNone/>
            </a:pPr>
            <a:r>
              <a:rPr lang="en-US" sz="4600" b="1" dirty="0">
                <a:solidFill>
                  <a:srgbClr val="FFFFFF"/>
                </a:solidFill>
                <a:latin typeface="Cambria" pitchFamily="34" charset="0"/>
                <a:ea typeface="Cambria" pitchFamily="34" charset="-122"/>
                <a:cs typeface="Cambria" pitchFamily="34" charset="-120"/>
              </a:rPr>
              <a:t>?</a:t>
            </a:r>
            <a:endParaRPr lang="en-US" sz="4600" dirty="0"/>
          </a:p>
        </p:txBody>
      </p:sp>
      <p:sp>
        <p:nvSpPr>
          <p:cNvPr id="6" name="Text 4"/>
          <p:cNvSpPr/>
          <p:nvPr/>
        </p:nvSpPr>
        <p:spPr>
          <a:xfrm>
            <a:off x="548640" y="3703320"/>
            <a:ext cx="11064240" cy="822960"/>
          </a:xfrm>
          <a:prstGeom prst="rect">
            <a:avLst/>
          </a:prstGeom>
          <a:noFill/>
          <a:ln/>
        </p:spPr>
        <p:txBody>
          <a:bodyPr wrap="square"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Questions &amp; Discussion</a:t>
            </a:r>
            <a:endParaRPr lang="en-US" sz="3600" dirty="0"/>
          </a:p>
        </p:txBody>
      </p:sp>
      <p:sp>
        <p:nvSpPr>
          <p:cNvPr id="7" name="Text 5"/>
          <p:cNvSpPr/>
          <p:nvPr/>
        </p:nvSpPr>
        <p:spPr>
          <a:xfrm>
            <a:off x="1737360" y="4526280"/>
            <a:ext cx="8686800" cy="731520"/>
          </a:xfrm>
          <a:prstGeom prst="rect">
            <a:avLst/>
          </a:prstGeom>
          <a:noFill/>
          <a:ln/>
        </p:spPr>
        <p:txBody>
          <a:bodyPr wrap="square" rtlCol="0" anchor="ctr"/>
          <a:lstStyle/>
          <a:p>
            <a:pPr marL="0" indent="0" algn="ctr">
              <a:lnSpc>
                <a:spcPct val="130000"/>
              </a:lnSpc>
              <a:buNone/>
            </a:pPr>
            <a:r>
              <a:rPr lang="en-US" sz="1450" i="1" dirty="0">
                <a:solidFill>
                  <a:srgbClr val="41B6E6"/>
                </a:solidFill>
                <a:latin typeface="Calibri" pitchFamily="34" charset="0"/>
                <a:ea typeface="Calibri" pitchFamily="34" charset="-122"/>
                <a:cs typeface="Calibri" pitchFamily="34" charset="-120"/>
              </a:rPr>
              <a:t>We welcome your thoughts on NHS England's employee relations — current practice, opportunities, challenges and the road ahead.</a:t>
            </a:r>
            <a:endParaRPr lang="en-US" sz="1450" dirty="0"/>
          </a:p>
        </p:txBody>
      </p:sp>
      <p:sp>
        <p:nvSpPr>
          <p:cNvPr id="8" name="Text 6"/>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9" name="Text 7"/>
          <p:cNvSpPr/>
          <p:nvPr/>
        </p:nvSpPr>
        <p:spPr>
          <a:xfrm>
            <a:off x="11612880" y="6510528"/>
            <a:ext cx="365760" cy="256032"/>
          </a:xfrm>
          <a:prstGeom prst="rect">
            <a:avLst/>
          </a:prstGeom>
          <a:noFill/>
          <a:ln/>
        </p:spPr>
        <p:txBody>
          <a:bodyPr wrap="square" rtlCol="0" anchor="ctr"/>
          <a:lstStyle/>
          <a:p>
            <a:pPr marL="0" indent="0" algn="r">
              <a:buNone/>
            </a:pPr>
            <a:r>
              <a:rPr lang="en-US" sz="900" dirty="0" smtClean="0">
                <a:solidFill>
                  <a:srgbClr val="5B6B77"/>
                </a:solidFill>
                <a:latin typeface="Calibri" pitchFamily="34" charset="0"/>
                <a:ea typeface="Calibri" pitchFamily="34" charset="-122"/>
                <a:cs typeface="Calibri" pitchFamily="34" charset="-120"/>
              </a:rPr>
              <a:t>228</a:t>
            </a:r>
            <a:endParaRPr lang="en-US" sz="900" dirty="0"/>
          </a:p>
        </p:txBody>
      </p:sp>
    </p:spTree>
    <p:extLst>
      <p:ext uri="{BB962C8B-B14F-4D97-AF65-F5344CB8AC3E}">
        <p14:creationId xmlns:p14="http://schemas.microsoft.com/office/powerpoint/2010/main" val="1840827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8961120" y="-1645920"/>
            <a:ext cx="5029200" cy="5029200"/>
          </a:xfrm>
          <a:prstGeom prst="ellipse">
            <a:avLst/>
          </a:prstGeom>
          <a:solidFill>
            <a:srgbClr val="005EB8">
              <a:alpha val="45000"/>
            </a:srgbClr>
          </a:solidFill>
          <a:ln/>
        </p:spPr>
      </p:sp>
      <p:sp>
        <p:nvSpPr>
          <p:cNvPr id="3" name="Shape 1"/>
          <p:cNvSpPr/>
          <p:nvPr/>
        </p:nvSpPr>
        <p:spPr>
          <a:xfrm>
            <a:off x="-1828800" y="4206240"/>
            <a:ext cx="4114800" cy="4114800"/>
          </a:xfrm>
          <a:prstGeom prst="ellipse">
            <a:avLst/>
          </a:prstGeom>
          <a:solidFill>
            <a:srgbClr val="41B6E6">
              <a:alpha val="32000"/>
            </a:srgbClr>
          </a:solidFill>
          <a:ln/>
        </p:spPr>
      </p:sp>
      <p:sp>
        <p:nvSpPr>
          <p:cNvPr id="4" name="Text 2"/>
          <p:cNvSpPr/>
          <p:nvPr/>
        </p:nvSpPr>
        <p:spPr>
          <a:xfrm>
            <a:off x="731520" y="2286000"/>
            <a:ext cx="10058400" cy="1097280"/>
          </a:xfrm>
          <a:prstGeom prst="rect">
            <a:avLst/>
          </a:prstGeom>
          <a:noFill/>
          <a:ln/>
        </p:spPr>
        <p:txBody>
          <a:bodyPr wrap="square" rtlCol="0" anchor="ctr"/>
          <a:lstStyle/>
          <a:p>
            <a:pPr marL="0" indent="0">
              <a:buNone/>
            </a:pPr>
            <a:r>
              <a:rPr lang="en-US" sz="4800" b="1" dirty="0">
                <a:solidFill>
                  <a:srgbClr val="FFFFFF"/>
                </a:solidFill>
                <a:latin typeface="Cambria" pitchFamily="34" charset="0"/>
                <a:ea typeface="Cambria" pitchFamily="34" charset="-122"/>
                <a:cs typeface="Cambria" pitchFamily="34" charset="-120"/>
              </a:rPr>
              <a:t>Thank You</a:t>
            </a:r>
            <a:endParaRPr lang="en-US" sz="4800" dirty="0"/>
          </a:p>
        </p:txBody>
      </p:sp>
      <p:sp>
        <p:nvSpPr>
          <p:cNvPr id="5" name="Shape 3"/>
          <p:cNvSpPr/>
          <p:nvPr/>
        </p:nvSpPr>
        <p:spPr>
          <a:xfrm>
            <a:off x="777240" y="3429000"/>
            <a:ext cx="2926080" cy="0"/>
          </a:xfrm>
          <a:prstGeom prst="line">
            <a:avLst/>
          </a:prstGeom>
          <a:noFill/>
          <a:ln w="25400">
            <a:solidFill>
              <a:srgbClr val="41B6E6"/>
            </a:solidFill>
            <a:prstDash val="solid"/>
          </a:ln>
        </p:spPr>
      </p:sp>
      <p:sp>
        <p:nvSpPr>
          <p:cNvPr id="6" name="Text 4"/>
          <p:cNvSpPr/>
          <p:nvPr/>
        </p:nvSpPr>
        <p:spPr>
          <a:xfrm>
            <a:off x="777240" y="3657600"/>
            <a:ext cx="9144000" cy="2377440"/>
          </a:xfrm>
          <a:prstGeom prst="rect">
            <a:avLst/>
          </a:prstGeom>
          <a:noFill/>
          <a:ln/>
        </p:spPr>
        <p:txBody>
          <a:bodyPr wrap="square" rtlCol="0" anchor="ctr"/>
          <a:lstStyle/>
          <a:p>
            <a:pPr marL="0" indent="0">
              <a:lnSpc>
                <a:spcPct val="135000"/>
              </a:lnSpc>
              <a:buNone/>
            </a:pPr>
            <a:r>
              <a:rPr lang="en-US" sz="1400" dirty="0">
                <a:solidFill>
                  <a:srgbClr val="F4F8FB"/>
                </a:solidFill>
                <a:latin typeface="Calibri" pitchFamily="34" charset="0"/>
                <a:ea typeface="Calibri" pitchFamily="34" charset="-122"/>
                <a:cs typeface="Calibri" pitchFamily="34" charset="-120"/>
              </a:rPr>
              <a:t>Employee Relations at NHS England
</a:t>
            </a:r>
            <a:endParaRPr lang="en-US" sz="1400" dirty="0"/>
          </a:p>
          <a:p>
            <a:pPr marL="0" indent="0">
              <a:lnSpc>
                <a:spcPct val="135000"/>
              </a:lnSpc>
              <a:buNone/>
            </a:pPr>
            <a:r>
              <a:rPr lang="en-US" sz="1400" dirty="0">
                <a:solidFill>
                  <a:srgbClr val="F4F8FB"/>
                </a:solidFill>
                <a:latin typeface="Calibri" pitchFamily="34" charset="0"/>
                <a:ea typeface="Calibri" pitchFamily="34" charset="-122"/>
                <a:cs typeface="Calibri" pitchFamily="34" charset="-120"/>
              </a:rPr>
              <a:t>Current Practice, Opportunities, Challenges and the Future of Work
</a:t>
            </a:r>
            <a:r>
              <a:rPr lang="en-US" sz="1400" dirty="0" smtClean="0">
                <a:solidFill>
                  <a:srgbClr val="F4F8FB"/>
                </a:solidFill>
                <a:latin typeface="Calibri" pitchFamily="34" charset="0"/>
                <a:ea typeface="Calibri" pitchFamily="34" charset="-122"/>
                <a:cs typeface="Calibri" pitchFamily="34" charset="-120"/>
              </a:rPr>
              <a:t>Group </a:t>
            </a:r>
            <a:r>
              <a:rPr lang="en-US" sz="1400" dirty="0">
                <a:solidFill>
                  <a:srgbClr val="F4F8FB"/>
                </a:solidFill>
                <a:latin typeface="Calibri" pitchFamily="34" charset="0"/>
                <a:ea typeface="Calibri" pitchFamily="34" charset="-122"/>
                <a:cs typeface="Calibri" pitchFamily="34" charset="-120"/>
              </a:rPr>
              <a:t>A  </a:t>
            </a:r>
            <a:r>
              <a:rPr lang="en-US" sz="1400" dirty="0" smtClean="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Chahil</a:t>
            </a: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Italiya</a:t>
            </a:r>
            <a:r>
              <a:rPr lang="en-US" sz="1400" dirty="0">
                <a:solidFill>
                  <a:srgbClr val="FFFFFF"/>
                </a:solidFill>
                <a:latin typeface="Calibri" pitchFamily="34" charset="0"/>
                <a:ea typeface="Calibri" pitchFamily="34" charset="-122"/>
                <a:cs typeface="Calibri" pitchFamily="34" charset="-120"/>
              </a:rPr>
              <a:t> (2535771)</a:t>
            </a:r>
          </a:p>
          <a:p>
            <a:pPr>
              <a:lnSpc>
                <a:spcPct val="130000"/>
              </a:lnSpc>
            </a:pP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Sainil</a:t>
            </a:r>
            <a:r>
              <a:rPr lang="en-US" sz="1400" dirty="0">
                <a:solidFill>
                  <a:srgbClr val="FFFFFF"/>
                </a:solidFill>
                <a:latin typeface="Calibri" pitchFamily="34" charset="0"/>
                <a:ea typeface="Calibri" pitchFamily="34" charset="-122"/>
                <a:cs typeface="Calibri" pitchFamily="34" charset="-120"/>
              </a:rPr>
              <a:t>  Parekh (2532294)</a:t>
            </a:r>
            <a:br>
              <a:rPr lang="en-US" sz="1400" dirty="0">
                <a:solidFill>
                  <a:srgbClr val="FFFFFF"/>
                </a:solidFill>
                <a:latin typeface="Calibri" pitchFamily="34" charset="0"/>
                <a:ea typeface="Calibri" pitchFamily="34" charset="-122"/>
                <a:cs typeface="Calibri" pitchFamily="34" charset="-120"/>
              </a:rPr>
            </a:b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Saniyaben</a:t>
            </a: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Vahora</a:t>
            </a:r>
            <a:r>
              <a:rPr lang="en-US" sz="1400" dirty="0">
                <a:solidFill>
                  <a:srgbClr val="FFFFFF"/>
                </a:solidFill>
                <a:latin typeface="Calibri" pitchFamily="34" charset="0"/>
                <a:ea typeface="Calibri" pitchFamily="34" charset="-122"/>
                <a:cs typeface="Calibri" pitchFamily="34" charset="-120"/>
              </a:rPr>
              <a:t> (2541192)</a:t>
            </a:r>
          </a:p>
          <a:p>
            <a:pPr>
              <a:lnSpc>
                <a:spcPct val="130000"/>
              </a:lnSpc>
            </a:pP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Ritika</a:t>
            </a:r>
            <a:r>
              <a:rPr lang="en-US" sz="1400" dirty="0">
                <a:solidFill>
                  <a:srgbClr val="FFFFFF"/>
                </a:solidFill>
                <a:latin typeface="Calibri" pitchFamily="34" charset="0"/>
                <a:ea typeface="Calibri" pitchFamily="34" charset="-122"/>
                <a:cs typeface="Calibri" pitchFamily="34" charset="-120"/>
              </a:rPr>
              <a:t> </a:t>
            </a:r>
            <a:r>
              <a:rPr lang="en-US" sz="1400" dirty="0" err="1">
                <a:solidFill>
                  <a:srgbClr val="FFFFFF"/>
                </a:solidFill>
                <a:latin typeface="Calibri" pitchFamily="34" charset="0"/>
                <a:ea typeface="Calibri" pitchFamily="34" charset="-122"/>
                <a:cs typeface="Calibri" pitchFamily="34" charset="-120"/>
              </a:rPr>
              <a:t>Rastogi</a:t>
            </a:r>
            <a:r>
              <a:rPr lang="en-US" sz="1400" dirty="0">
                <a:solidFill>
                  <a:srgbClr val="FFFFFF"/>
                </a:solidFill>
                <a:latin typeface="Calibri" pitchFamily="34" charset="0"/>
                <a:ea typeface="Calibri" pitchFamily="34" charset="-122"/>
                <a:cs typeface="Calibri" pitchFamily="34" charset="-120"/>
              </a:rPr>
              <a:t> (2536680</a:t>
            </a:r>
            <a:r>
              <a:rPr lang="en-US" sz="1400" dirty="0" smtClean="0">
                <a:solidFill>
                  <a:srgbClr val="FFFFFF"/>
                </a:solidFill>
                <a:latin typeface="Calibri" pitchFamily="34" charset="0"/>
                <a:ea typeface="Calibri" pitchFamily="34" charset="-122"/>
                <a:cs typeface="Calibri" pitchFamily="34" charset="-120"/>
              </a:rPr>
              <a:t>)</a:t>
            </a:r>
            <a:endParaRPr lang="en-US" sz="1400" dirty="0"/>
          </a:p>
          <a:p>
            <a:pPr marL="0" indent="0">
              <a:lnSpc>
                <a:spcPct val="135000"/>
              </a:lnSpc>
              <a:buNone/>
            </a:pPr>
            <a:r>
              <a:rPr lang="en-US" sz="1400" dirty="0">
                <a:solidFill>
                  <a:srgbClr val="F4F8FB"/>
                </a:solidFill>
                <a:latin typeface="Calibri" pitchFamily="34" charset="0"/>
                <a:ea typeface="Calibri" pitchFamily="34" charset="-122"/>
                <a:cs typeface="Calibri" pitchFamily="34" charset="-120"/>
              </a:rPr>
              <a:t>MBA – Human Capital Management (LCMB7023)
</a:t>
            </a:r>
            <a:r>
              <a:rPr lang="en-US" sz="1400" dirty="0" smtClean="0">
                <a:solidFill>
                  <a:srgbClr val="F4F8FB"/>
                </a:solidFill>
                <a:latin typeface="Calibri" pitchFamily="34" charset="0"/>
                <a:ea typeface="Calibri" pitchFamily="34" charset="-122"/>
                <a:cs typeface="Calibri" pitchFamily="34" charset="-120"/>
              </a:rPr>
              <a:t>Professor</a:t>
            </a:r>
            <a:r>
              <a:rPr lang="en-US" sz="1400" dirty="0">
                <a:solidFill>
                  <a:srgbClr val="F4F8FB"/>
                </a:solidFill>
                <a:latin typeface="Calibri" pitchFamily="34" charset="0"/>
                <a:ea typeface="Calibri" pitchFamily="34" charset="-122"/>
                <a:cs typeface="Calibri" pitchFamily="34" charset="-120"/>
              </a:rPr>
              <a:t>: Dr. Lakshani Mendis</a:t>
            </a:r>
            <a:endParaRPr lang="en-US" sz="1400" dirty="0"/>
          </a:p>
        </p:txBody>
      </p:sp>
      <p:sp>
        <p:nvSpPr>
          <p:cNvPr id="7" name="Text 5"/>
          <p:cNvSpPr/>
          <p:nvPr/>
        </p:nvSpPr>
        <p:spPr>
          <a:xfrm>
            <a:off x="457200" y="6510528"/>
            <a:ext cx="5486400" cy="256032"/>
          </a:xfrm>
          <a:prstGeom prst="rect">
            <a:avLst/>
          </a:prstGeom>
          <a:noFill/>
          <a:ln/>
        </p:spPr>
        <p:txBody>
          <a:bodyPr wrap="square" rtlCol="0" anchor="ctr"/>
          <a:lstStyle/>
          <a:p>
            <a:pPr marL="0" indent="0">
              <a:buNone/>
            </a:pPr>
            <a:r>
              <a:rPr lang="en-US" sz="900" dirty="0">
                <a:solidFill>
                  <a:srgbClr val="5B6B77"/>
                </a:solidFill>
                <a:latin typeface="Calibri" pitchFamily="34" charset="0"/>
                <a:ea typeface="Calibri" pitchFamily="34" charset="-122"/>
                <a:cs typeface="Calibri" pitchFamily="34" charset="-120"/>
              </a:rPr>
              <a:t>Employee Relations • NHS England</a:t>
            </a:r>
            <a:endParaRPr lang="en-US" sz="900" dirty="0"/>
          </a:p>
        </p:txBody>
      </p:sp>
      <p:sp>
        <p:nvSpPr>
          <p:cNvPr id="8" name="Text 6"/>
          <p:cNvSpPr/>
          <p:nvPr/>
        </p:nvSpPr>
        <p:spPr>
          <a:xfrm>
            <a:off x="11612880" y="6510528"/>
            <a:ext cx="365760" cy="256032"/>
          </a:xfrm>
          <a:prstGeom prst="rect">
            <a:avLst/>
          </a:prstGeom>
          <a:noFill/>
          <a:ln/>
        </p:spPr>
        <p:txBody>
          <a:bodyPr wrap="square" rtlCol="0" anchor="ctr"/>
          <a:lstStyle/>
          <a:p>
            <a:pPr marL="0" indent="0" algn="r">
              <a:buNone/>
            </a:pPr>
            <a:r>
              <a:rPr lang="en-US" sz="900" dirty="0" smtClean="0">
                <a:solidFill>
                  <a:srgbClr val="5B6B77"/>
                </a:solidFill>
                <a:latin typeface="Calibri" pitchFamily="34" charset="0"/>
                <a:ea typeface="Calibri" pitchFamily="34" charset="-122"/>
                <a:cs typeface="Calibri" pitchFamily="34" charset="-120"/>
              </a:rPr>
              <a:t>23</a:t>
            </a:r>
          </a:p>
        </p:txBody>
      </p:sp>
    </p:spTree>
    <p:extLst>
      <p:ext uri="{BB962C8B-B14F-4D97-AF65-F5344CB8AC3E}">
        <p14:creationId xmlns:p14="http://schemas.microsoft.com/office/powerpoint/2010/main" val="17609861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2450</Words>
  <Application>Microsoft Office PowerPoint</Application>
  <PresentationFormat>Widescreen</PresentationFormat>
  <Paragraphs>338</Paragraphs>
  <Slides>24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HP</cp:lastModifiedBy>
  <cp:revision>5</cp:revision>
  <dcterms:created xsi:type="dcterms:W3CDTF">2026-07-29T15:47:47Z</dcterms:created>
  <dcterms:modified xsi:type="dcterms:W3CDTF">2026-07-31T15:09:15Z</dcterms:modified>
</cp:coreProperties>
</file>