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7"/>
  </p:notesMasterIdLst>
  <p:handoutMasterIdLst>
    <p:handoutMasterId r:id="rId28"/>
  </p:handoutMasterIdLst>
  <p:sldIdLst>
    <p:sldId id="459" r:id="rId5"/>
    <p:sldId id="488" r:id="rId6"/>
    <p:sldId id="486" r:id="rId7"/>
    <p:sldId id="492" r:id="rId8"/>
    <p:sldId id="493" r:id="rId9"/>
    <p:sldId id="494" r:id="rId10"/>
    <p:sldId id="495" r:id="rId11"/>
    <p:sldId id="496" r:id="rId12"/>
    <p:sldId id="497" r:id="rId13"/>
    <p:sldId id="498" r:id="rId14"/>
    <p:sldId id="499" r:id="rId15"/>
    <p:sldId id="500" r:id="rId16"/>
    <p:sldId id="479" r:id="rId17"/>
    <p:sldId id="482" r:id="rId18"/>
    <p:sldId id="296" r:id="rId19"/>
    <p:sldId id="258" r:id="rId20"/>
    <p:sldId id="461" r:id="rId21"/>
    <p:sldId id="484" r:id="rId22"/>
    <p:sldId id="485" r:id="rId23"/>
    <p:sldId id="502" r:id="rId24"/>
    <p:sldId id="503" r:id="rId25"/>
    <p:sldId id="501" r:id="rId26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961" autoAdjust="0"/>
  </p:normalViewPr>
  <p:slideViewPr>
    <p:cSldViewPr>
      <p:cViewPr varScale="1">
        <p:scale>
          <a:sx n="51" d="100"/>
          <a:sy n="51" d="100"/>
        </p:scale>
        <p:origin x="172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ttina Schmidt" userId="32f9f094-ca9c-4781-adf1-b860fa553cc7" providerId="ADAL" clId="{729D05BC-7E52-4ABC-9AA8-683CD3F03AF0}"/>
    <pc:docChg chg="custSel addSld delSld modSld">
      <pc:chgData name="Bettina Schmidt" userId="32f9f094-ca9c-4781-adf1-b860fa553cc7" providerId="ADAL" clId="{729D05BC-7E52-4ABC-9AA8-683CD3F03AF0}" dt="2024-11-06T09:17:49.495" v="868" actId="20577"/>
      <pc:docMkLst>
        <pc:docMk/>
      </pc:docMkLst>
      <pc:sldChg chg="del">
        <pc:chgData name="Bettina Schmidt" userId="32f9f094-ca9c-4781-adf1-b860fa553cc7" providerId="ADAL" clId="{729D05BC-7E52-4ABC-9AA8-683CD3F03AF0}" dt="2024-11-06T09:10:16.219" v="58" actId="47"/>
        <pc:sldMkLst>
          <pc:docMk/>
          <pc:sldMk cId="1028347866" sldId="259"/>
        </pc:sldMkLst>
      </pc:sldChg>
      <pc:sldChg chg="del">
        <pc:chgData name="Bettina Schmidt" userId="32f9f094-ca9c-4781-adf1-b860fa553cc7" providerId="ADAL" clId="{729D05BC-7E52-4ABC-9AA8-683CD3F03AF0}" dt="2024-11-06T09:10:18.966" v="59" actId="47"/>
        <pc:sldMkLst>
          <pc:docMk/>
          <pc:sldMk cId="2301666382" sldId="260"/>
        </pc:sldMkLst>
      </pc:sldChg>
      <pc:sldChg chg="del">
        <pc:chgData name="Bettina Schmidt" userId="32f9f094-ca9c-4781-adf1-b860fa553cc7" providerId="ADAL" clId="{729D05BC-7E52-4ABC-9AA8-683CD3F03AF0}" dt="2024-11-06T09:10:12.082" v="57" actId="47"/>
        <pc:sldMkLst>
          <pc:docMk/>
          <pc:sldMk cId="1126335163" sldId="261"/>
        </pc:sldMkLst>
      </pc:sldChg>
      <pc:sldChg chg="del">
        <pc:chgData name="Bettina Schmidt" userId="32f9f094-ca9c-4781-adf1-b860fa553cc7" providerId="ADAL" clId="{729D05BC-7E52-4ABC-9AA8-683CD3F03AF0}" dt="2024-11-06T09:10:20.783" v="60" actId="47"/>
        <pc:sldMkLst>
          <pc:docMk/>
          <pc:sldMk cId="3577952841" sldId="262"/>
        </pc:sldMkLst>
      </pc:sldChg>
      <pc:sldChg chg="del">
        <pc:chgData name="Bettina Schmidt" userId="32f9f094-ca9c-4781-adf1-b860fa553cc7" providerId="ADAL" clId="{729D05BC-7E52-4ABC-9AA8-683CD3F03AF0}" dt="2024-11-06T09:10:25.292" v="61" actId="47"/>
        <pc:sldMkLst>
          <pc:docMk/>
          <pc:sldMk cId="1683376970" sldId="263"/>
        </pc:sldMkLst>
      </pc:sldChg>
      <pc:sldChg chg="del">
        <pc:chgData name="Bettina Schmidt" userId="32f9f094-ca9c-4781-adf1-b860fa553cc7" providerId="ADAL" clId="{729D05BC-7E52-4ABC-9AA8-683CD3F03AF0}" dt="2024-11-06T09:10:30.918" v="62" actId="47"/>
        <pc:sldMkLst>
          <pc:docMk/>
          <pc:sldMk cId="3617116038" sldId="264"/>
        </pc:sldMkLst>
      </pc:sldChg>
      <pc:sldChg chg="del">
        <pc:chgData name="Bettina Schmidt" userId="32f9f094-ca9c-4781-adf1-b860fa553cc7" providerId="ADAL" clId="{729D05BC-7E52-4ABC-9AA8-683CD3F03AF0}" dt="2024-11-06T09:10:33.067" v="63" actId="47"/>
        <pc:sldMkLst>
          <pc:docMk/>
          <pc:sldMk cId="3222162520" sldId="265"/>
        </pc:sldMkLst>
      </pc:sldChg>
      <pc:sldChg chg="del">
        <pc:chgData name="Bettina Schmidt" userId="32f9f094-ca9c-4781-adf1-b860fa553cc7" providerId="ADAL" clId="{729D05BC-7E52-4ABC-9AA8-683CD3F03AF0}" dt="2024-11-06T09:10:38.084" v="64" actId="47"/>
        <pc:sldMkLst>
          <pc:docMk/>
          <pc:sldMk cId="2127916354" sldId="266"/>
        </pc:sldMkLst>
      </pc:sldChg>
      <pc:sldChg chg="del">
        <pc:chgData name="Bettina Schmidt" userId="32f9f094-ca9c-4781-adf1-b860fa553cc7" providerId="ADAL" clId="{729D05BC-7E52-4ABC-9AA8-683CD3F03AF0}" dt="2024-11-06T09:10:39.886" v="65" actId="47"/>
        <pc:sldMkLst>
          <pc:docMk/>
          <pc:sldMk cId="255127166" sldId="267"/>
        </pc:sldMkLst>
      </pc:sldChg>
      <pc:sldChg chg="modSp mod">
        <pc:chgData name="Bettina Schmidt" userId="32f9f094-ca9c-4781-adf1-b860fa553cc7" providerId="ADAL" clId="{729D05BC-7E52-4ABC-9AA8-683CD3F03AF0}" dt="2024-11-06T09:11:11.732" v="119" actId="6549"/>
        <pc:sldMkLst>
          <pc:docMk/>
          <pc:sldMk cId="3613036859" sldId="482"/>
        </pc:sldMkLst>
        <pc:spChg chg="mod">
          <ac:chgData name="Bettina Schmidt" userId="32f9f094-ca9c-4781-adf1-b860fa553cc7" providerId="ADAL" clId="{729D05BC-7E52-4ABC-9AA8-683CD3F03AF0}" dt="2024-11-06T09:11:11.732" v="119" actId="6549"/>
          <ac:spMkLst>
            <pc:docMk/>
            <pc:sldMk cId="3613036859" sldId="482"/>
            <ac:spMk id="2" creationId="{F87E5253-3582-46F8-BABA-D995227F0322}"/>
          </ac:spMkLst>
        </pc:spChg>
      </pc:sldChg>
      <pc:sldChg chg="modSp mod">
        <pc:chgData name="Bettina Schmidt" userId="32f9f094-ca9c-4781-adf1-b860fa553cc7" providerId="ADAL" clId="{729D05BC-7E52-4ABC-9AA8-683CD3F03AF0}" dt="2024-11-06T09:09:10.342" v="56" actId="20577"/>
        <pc:sldMkLst>
          <pc:docMk/>
          <pc:sldMk cId="329099149" sldId="488"/>
        </pc:sldMkLst>
        <pc:spChg chg="mod">
          <ac:chgData name="Bettina Schmidt" userId="32f9f094-ca9c-4781-adf1-b860fa553cc7" providerId="ADAL" clId="{729D05BC-7E52-4ABC-9AA8-683CD3F03AF0}" dt="2024-11-06T09:09:10.342" v="56" actId="20577"/>
          <ac:spMkLst>
            <pc:docMk/>
            <pc:sldMk cId="329099149" sldId="488"/>
            <ac:spMk id="3" creationId="{B47E2020-EEC6-ADDA-A1CC-B7816D6FFCB4}"/>
          </ac:spMkLst>
        </pc:spChg>
      </pc:sldChg>
      <pc:sldChg chg="modSp mod">
        <pc:chgData name="Bettina Schmidt" userId="32f9f094-ca9c-4781-adf1-b860fa553cc7" providerId="ADAL" clId="{729D05BC-7E52-4ABC-9AA8-683CD3F03AF0}" dt="2024-11-06T09:02:48.097" v="44" actId="20577"/>
        <pc:sldMkLst>
          <pc:docMk/>
          <pc:sldMk cId="1793929293" sldId="501"/>
        </pc:sldMkLst>
        <pc:spChg chg="mod">
          <ac:chgData name="Bettina Schmidt" userId="32f9f094-ca9c-4781-adf1-b860fa553cc7" providerId="ADAL" clId="{729D05BC-7E52-4ABC-9AA8-683CD3F03AF0}" dt="2024-11-06T09:02:29.177" v="1" actId="6549"/>
          <ac:spMkLst>
            <pc:docMk/>
            <pc:sldMk cId="1793929293" sldId="501"/>
            <ac:spMk id="2" creationId="{4F70D765-51E8-B15C-5677-572B279A3AD4}"/>
          </ac:spMkLst>
        </pc:spChg>
        <pc:spChg chg="mod">
          <ac:chgData name="Bettina Schmidt" userId="32f9f094-ca9c-4781-adf1-b860fa553cc7" providerId="ADAL" clId="{729D05BC-7E52-4ABC-9AA8-683CD3F03AF0}" dt="2024-11-06T09:02:48.097" v="44" actId="20577"/>
          <ac:spMkLst>
            <pc:docMk/>
            <pc:sldMk cId="1793929293" sldId="501"/>
            <ac:spMk id="3" creationId="{F1E3384F-B2C7-A7CA-F806-7DD078AC7714}"/>
          </ac:spMkLst>
        </pc:spChg>
      </pc:sldChg>
      <pc:sldChg chg="modSp new mod">
        <pc:chgData name="Bettina Schmidt" userId="32f9f094-ca9c-4781-adf1-b860fa553cc7" providerId="ADAL" clId="{729D05BC-7E52-4ABC-9AA8-683CD3F03AF0}" dt="2024-11-06T09:14:00.979" v="351" actId="27636"/>
        <pc:sldMkLst>
          <pc:docMk/>
          <pc:sldMk cId="1414183153" sldId="502"/>
        </pc:sldMkLst>
        <pc:spChg chg="mod">
          <ac:chgData name="Bettina Schmidt" userId="32f9f094-ca9c-4781-adf1-b860fa553cc7" providerId="ADAL" clId="{729D05BC-7E52-4ABC-9AA8-683CD3F03AF0}" dt="2024-11-06T09:12:18.712" v="151" actId="6549"/>
          <ac:spMkLst>
            <pc:docMk/>
            <pc:sldMk cId="1414183153" sldId="502"/>
            <ac:spMk id="2" creationId="{80FF76E9-8095-F150-00F6-2808068D861F}"/>
          </ac:spMkLst>
        </pc:spChg>
        <pc:spChg chg="mod">
          <ac:chgData name="Bettina Schmidt" userId="32f9f094-ca9c-4781-adf1-b860fa553cc7" providerId="ADAL" clId="{729D05BC-7E52-4ABC-9AA8-683CD3F03AF0}" dt="2024-11-06T09:14:00.979" v="351" actId="27636"/>
          <ac:spMkLst>
            <pc:docMk/>
            <pc:sldMk cId="1414183153" sldId="502"/>
            <ac:spMk id="3" creationId="{0786ECB8-88B1-A1E4-AEDD-487AAD6AD097}"/>
          </ac:spMkLst>
        </pc:spChg>
      </pc:sldChg>
      <pc:sldChg chg="del">
        <pc:chgData name="Bettina Schmidt" userId="32f9f094-ca9c-4781-adf1-b860fa553cc7" providerId="ADAL" clId="{729D05BC-7E52-4ABC-9AA8-683CD3F03AF0}" dt="2024-11-06T09:03:12.600" v="45" actId="47"/>
        <pc:sldMkLst>
          <pc:docMk/>
          <pc:sldMk cId="2025800134" sldId="502"/>
        </pc:sldMkLst>
      </pc:sldChg>
      <pc:sldChg chg="modSp new mod">
        <pc:chgData name="Bettina Schmidt" userId="32f9f094-ca9c-4781-adf1-b860fa553cc7" providerId="ADAL" clId="{729D05BC-7E52-4ABC-9AA8-683CD3F03AF0}" dt="2024-11-06T09:17:49.495" v="868" actId="20577"/>
        <pc:sldMkLst>
          <pc:docMk/>
          <pc:sldMk cId="3781627837" sldId="503"/>
        </pc:sldMkLst>
        <pc:spChg chg="mod">
          <ac:chgData name="Bettina Schmidt" userId="32f9f094-ca9c-4781-adf1-b860fa553cc7" providerId="ADAL" clId="{729D05BC-7E52-4ABC-9AA8-683CD3F03AF0}" dt="2024-11-06T09:14:50.293" v="368" actId="20577"/>
          <ac:spMkLst>
            <pc:docMk/>
            <pc:sldMk cId="3781627837" sldId="503"/>
            <ac:spMk id="2" creationId="{167B9431-1408-2B91-6E2C-8D5FDD3BC0F1}"/>
          </ac:spMkLst>
        </pc:spChg>
        <pc:spChg chg="mod">
          <ac:chgData name="Bettina Schmidt" userId="32f9f094-ca9c-4781-adf1-b860fa553cc7" providerId="ADAL" clId="{729D05BC-7E52-4ABC-9AA8-683CD3F03AF0}" dt="2024-11-06T09:17:49.495" v="868" actId="20577"/>
          <ac:spMkLst>
            <pc:docMk/>
            <pc:sldMk cId="3781627837" sldId="503"/>
            <ac:spMk id="3" creationId="{99FB4276-BF62-92D4-C5AB-9541E8D18A06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06/11/2024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35DF58F-8671-456E-AFAD-17BFC9F0FA41}" type="datetimeFigureOut">
              <a:rPr lang="en-GB" smtClean="0"/>
              <a:pPr/>
              <a:t>06/11/2024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0983270C-3725-49C9-9AFB-E0CEEAD016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988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/>
              <a:t>How you persuade the reader of your case</a:t>
            </a:r>
          </a:p>
        </p:txBody>
      </p:sp>
      <p:sp>
        <p:nvSpPr>
          <p:cNvPr id="21507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527CB96-078C-434D-A1AD-28AB17E54D79}" type="slidenum">
              <a:rPr 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83270C-3725-49C9-9AFB-E0CEEAD016AD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0396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06/11/2024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06/11/2024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06/11/2024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06/11/2024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8E8D67-9C04-4453-90A4-A7D6F5B3501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6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575EE-F7F6-42C9-B986-378C98754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B13CC8-9E48-4AB4-B99E-41E5E253396E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F223E7-5909-421E-8FED-C975AE448F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AEDCD0-99A2-4795-AA60-8C45137C7D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1F7D49-58D3-4CF3-9DE8-EB331C543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EF69C2-728C-445E-A681-863B05C6D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D16C47AD-9C7D-4591-AD19-B44267B8A4B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44003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06/11/2024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How to get started with writing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968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24985-0DA0-4A07-292B-D755725C24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7E2020-EEC6-ADDA-A1CC-B7816D6FFC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to get started with writing</a:t>
            </a:r>
          </a:p>
          <a:p>
            <a:endParaRPr lang="en-GB" dirty="0"/>
          </a:p>
          <a:p>
            <a:r>
              <a:rPr lang="en-GB" dirty="0"/>
              <a:t>How to structure the dissertation </a:t>
            </a:r>
          </a:p>
        </p:txBody>
      </p:sp>
    </p:spTree>
    <p:extLst>
      <p:ext uri="{BB962C8B-B14F-4D97-AF65-F5344CB8AC3E}">
        <p14:creationId xmlns:p14="http://schemas.microsoft.com/office/powerpoint/2010/main" val="329099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dirty="0"/>
              <a:t>Moving on from literature to writing </a:t>
            </a:r>
          </a:p>
        </p:txBody>
      </p:sp>
      <p:sp>
        <p:nvSpPr>
          <p:cNvPr id="1638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/>
              <a:t>OK...so you’ve got your plan...</a:t>
            </a:r>
          </a:p>
          <a:p>
            <a:pPr eaLnBrk="1" hangingPunct="1"/>
            <a:r>
              <a:rPr lang="en-GB" dirty="0"/>
              <a:t>Now what?</a:t>
            </a:r>
          </a:p>
          <a:p>
            <a:pPr eaLnBrk="1" hangingPunct="1"/>
            <a:r>
              <a:rPr lang="en-GB" dirty="0"/>
              <a:t>How do you start writing?</a:t>
            </a:r>
          </a:p>
        </p:txBody>
      </p:sp>
      <p:pic>
        <p:nvPicPr>
          <p:cNvPr id="16387" name="Picture 2" descr="C:\Users\luci\AppData\Local\Microsoft\Windows\Temporary Internet Files\Content.IE5\G040T1WM\MC90005551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73625" y="3789363"/>
            <a:ext cx="3082925" cy="211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31D79-7A28-4107-9F03-FB81566B66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 an Argument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7D627-30B3-4461-AD0D-CC840C5498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2800" dirty="0">
                <a:solidFill>
                  <a:srgbClr val="4A4A4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Your argument is how you express your viewpoint and </a:t>
            </a:r>
            <a:r>
              <a:rPr lang="en-GB" sz="2800" dirty="0">
                <a:solidFill>
                  <a:srgbClr val="4A4A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answer</a:t>
            </a:r>
            <a:r>
              <a:rPr lang="en-GB" sz="2800" dirty="0">
                <a:solidFill>
                  <a:srgbClr val="4A4A4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the question you have been set, using evidence.</a:t>
            </a:r>
          </a:p>
          <a:p>
            <a:r>
              <a:rPr lang="en-GB" sz="2800" dirty="0">
                <a:solidFill>
                  <a:srgbClr val="4A4A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argument can help you plan the structure of your work and guide you to find the evidence you need to support it.</a:t>
            </a:r>
          </a:p>
          <a:p>
            <a:pPr>
              <a:lnSpc>
                <a:spcPts val="2160"/>
              </a:lnSpc>
              <a:spcAft>
                <a:spcPts val="1800"/>
              </a:spcAft>
            </a:pPr>
            <a:r>
              <a:rPr lang="en-GB" sz="2800" dirty="0">
                <a:solidFill>
                  <a:srgbClr val="4A4A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 sure that your argument runs throughout your writing and that everything you include is relevant to it. </a:t>
            </a:r>
          </a:p>
          <a:p>
            <a:pPr>
              <a:lnSpc>
                <a:spcPts val="2160"/>
              </a:lnSpc>
              <a:spcAft>
                <a:spcPts val="1800"/>
              </a:spcAft>
            </a:pPr>
            <a:r>
              <a:rPr lang="en-GB" sz="2800" dirty="0">
                <a:solidFill>
                  <a:srgbClr val="4A4A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Try to sum up your argument in a few words before you start writing and keep checking that it remains the focus as you research and write your work.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3520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/>
              <a:t>Putting ideas onto paper</a:t>
            </a:r>
          </a:p>
        </p:txBody>
      </p:sp>
      <p:sp>
        <p:nvSpPr>
          <p:cNvPr id="17410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dirty="0"/>
              <a:t>Plan should indicate direction and structure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Having researched you should have examples to back up your thesis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Start to think of sequence of ‘story’</a:t>
            </a:r>
          </a:p>
          <a:p>
            <a:pPr eaLnBrk="1" hangingPunct="1">
              <a:lnSpc>
                <a:spcPct val="90000"/>
              </a:lnSpc>
            </a:pPr>
            <a:endParaRPr lang="en-US" dirty="0"/>
          </a:p>
        </p:txBody>
      </p:sp>
      <p:pic>
        <p:nvPicPr>
          <p:cNvPr id="17411" name="Picture 4"/>
          <p:cNvPicPr>
            <a:picLocks noChangeAspect="1"/>
          </p:cNvPicPr>
          <p:nvPr/>
        </p:nvPicPr>
        <p:blipFill rotWithShape="1">
          <a:blip r:embed="rId2"/>
          <a:srcRect l="20394" r="12110" b="-1"/>
          <a:stretch/>
        </p:blipFill>
        <p:spPr bwMode="auto">
          <a:xfrm>
            <a:off x="4648200" y="1600201"/>
            <a:ext cx="4038600" cy="3989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4885D-9350-418B-8DA5-D10BC9A19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 your argument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6CE1C2-AB73-4982-9B61-0CAAF02C5F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ts val="2160"/>
              </a:lnSpc>
              <a:spcAft>
                <a:spcPts val="1800"/>
              </a:spcAft>
            </a:pPr>
            <a:r>
              <a:rPr lang="en-GB" sz="2400" dirty="0">
                <a:solidFill>
                  <a:srgbClr val="4A4A4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Guide your reader through your argument in a logical way. Think about what questions your reader might have. If you can answer these questions through your argument, it will seem more convincing.</a:t>
            </a: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2160"/>
              </a:lnSpc>
              <a:spcAft>
                <a:spcPts val="1800"/>
              </a:spcAft>
            </a:pPr>
            <a:r>
              <a:rPr lang="en-GB" sz="2400" dirty="0">
                <a:solidFill>
                  <a:srgbClr val="4A4A4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Present both sides of the debate, along with your thoughts, linking together the different elements.</a:t>
            </a: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2160"/>
              </a:lnSpc>
              <a:spcAft>
                <a:spcPts val="1800"/>
              </a:spcAft>
            </a:pPr>
            <a:r>
              <a:rPr lang="en-GB" sz="2400" dirty="0">
                <a:solidFill>
                  <a:srgbClr val="4A4A4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 can then work towards a conclusion by weighing the evidence and showing how certain ideas are accepted and others are rejected. Your conclusion should make clear where you stand.</a:t>
            </a: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7600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/>
              <a:t>Sequence of info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/>
              <a:t>Stories have a beginning, middle and an end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/>
              <a:t>Stories are written for the reader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/>
              <a:t>Each part of the story should unfold in logical  order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/>
              <a:t>Think ‘instructions’ 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US" dirty="0"/>
              <a:t> how to make a cup of tea….</a:t>
            </a:r>
          </a:p>
          <a:p>
            <a:pPr marL="457200" lvl="1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en-US" dirty="0"/>
          </a:p>
        </p:txBody>
      </p:sp>
      <p:pic>
        <p:nvPicPr>
          <p:cNvPr id="18435" name="Picture 3" descr="RoseTeacup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95863" y="4110708"/>
            <a:ext cx="4148137" cy="281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31996-413C-4429-8181-D8EDF5203F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 your argument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CBD99D-69B8-490C-B64D-41B939DCC6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lnSpc>
                <a:spcPts val="2160"/>
              </a:lnSpc>
              <a:spcAft>
                <a:spcPts val="1800"/>
              </a:spcAft>
            </a:pPr>
            <a:r>
              <a:rPr lang="en-GB" sz="8000" dirty="0">
                <a:solidFill>
                  <a:srgbClr val="4A4A4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Develop your argument by considering the evidence and drawing your own conclusion.</a:t>
            </a:r>
            <a:endParaRPr lang="en-GB" sz="8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2160"/>
              </a:lnSpc>
              <a:spcAft>
                <a:spcPts val="1800"/>
              </a:spcAft>
            </a:pPr>
            <a:r>
              <a:rPr lang="en-GB" sz="8000" dirty="0">
                <a:solidFill>
                  <a:srgbClr val="4A4A4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If you are considering a range of opinions, try to group them together under different headings.</a:t>
            </a:r>
            <a:endParaRPr lang="en-GB" sz="8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2160"/>
              </a:lnSpc>
              <a:spcAft>
                <a:spcPts val="1800"/>
              </a:spcAft>
            </a:pPr>
            <a:r>
              <a:rPr lang="en-GB" sz="8000" dirty="0">
                <a:solidFill>
                  <a:srgbClr val="4A4A4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Look at the strengths and weaknesses of the different sets of evidence and present these clearly and in a critical way. This will help to show you understand what you have read.</a:t>
            </a:r>
            <a:endParaRPr lang="en-GB" sz="8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2160"/>
              </a:lnSpc>
              <a:spcAft>
                <a:spcPts val="1800"/>
              </a:spcAft>
            </a:pPr>
            <a:r>
              <a:rPr lang="en-GB" sz="8000" dirty="0">
                <a:solidFill>
                  <a:srgbClr val="4A4A4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Take the evidence into account in developing your own argument and make clear what your viewpoint is. Perhaps your argument has strengths and weaknesses as well – it is fine to acknowledge these.</a:t>
            </a:r>
            <a:endParaRPr lang="en-GB" sz="8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5758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dirty="0"/>
              <a:t>An argument is ..</a:t>
            </a:r>
          </a:p>
        </p:txBody>
      </p:sp>
      <p:sp>
        <p:nvSpPr>
          <p:cNvPr id="20482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sz="2200" dirty="0"/>
              <a:t>A discussion that shows how one idea (or thing) links to, or follows from, another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/>
              <a:t>It deals with causes and consequences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/>
              <a:t>It should show reasons/rationale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/>
              <a:t>It should be logical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/>
              <a:t>It should be persuasive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/>
              <a:t>It should make sense</a:t>
            </a:r>
          </a:p>
        </p:txBody>
      </p:sp>
      <p:pic>
        <p:nvPicPr>
          <p:cNvPr id="20483" name="Picture 3"/>
          <p:cNvPicPr>
            <a:picLocks noChangeAspect="1"/>
          </p:cNvPicPr>
          <p:nvPr/>
        </p:nvPicPr>
        <p:blipFill rotWithShape="1">
          <a:blip r:embed="rId3"/>
          <a:srcRect l="3884" r="20185" b="2"/>
          <a:stretch/>
        </p:blipFill>
        <p:spPr bwMode="auto">
          <a:xfrm>
            <a:off x="4648200" y="1600201"/>
            <a:ext cx="4038600" cy="3989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/>
              <a:t>What makes a coherent argument?</a:t>
            </a:r>
          </a:p>
        </p:txBody>
      </p:sp>
      <p:sp>
        <p:nvSpPr>
          <p:cNvPr id="22530" name="Content Placeholder 2"/>
          <p:cNvSpPr>
            <a:spLocks noGrp="1"/>
          </p:cNvSpPr>
          <p:nvPr>
            <p:ph idx="1"/>
          </p:nvPr>
        </p:nvSpPr>
        <p:spPr>
          <a:xfrm>
            <a:off x="354013" y="1417639"/>
            <a:ext cx="7026275" cy="4887912"/>
          </a:xfrm>
        </p:spPr>
        <p:txBody>
          <a:bodyPr/>
          <a:lstStyle/>
          <a:p>
            <a:pPr eaLnBrk="1" hangingPunct="1"/>
            <a:r>
              <a:rPr lang="en-GB" dirty="0">
                <a:solidFill>
                  <a:srgbClr val="0070C0"/>
                </a:solidFill>
              </a:rPr>
              <a:t>Thesis</a:t>
            </a:r>
            <a:r>
              <a:rPr lang="en-GB" dirty="0"/>
              <a:t> –  the point/argument/view that you want to express</a:t>
            </a:r>
          </a:p>
          <a:p>
            <a:pPr eaLnBrk="1" hangingPunct="1"/>
            <a:r>
              <a:rPr lang="en-GB" dirty="0">
                <a:solidFill>
                  <a:srgbClr val="FF0000"/>
                </a:solidFill>
              </a:rPr>
              <a:t>Evidence</a:t>
            </a:r>
            <a:r>
              <a:rPr lang="en-GB" dirty="0"/>
              <a:t> – examples to back up claims</a:t>
            </a:r>
          </a:p>
          <a:p>
            <a:pPr eaLnBrk="1" hangingPunct="1"/>
            <a:r>
              <a:rPr lang="en-GB" dirty="0">
                <a:solidFill>
                  <a:srgbClr val="FFC000"/>
                </a:solidFill>
              </a:rPr>
              <a:t>Warrant</a:t>
            </a:r>
            <a:r>
              <a:rPr lang="en-GB" dirty="0"/>
              <a:t> – shows how examples back up your thesis</a:t>
            </a:r>
          </a:p>
          <a:p>
            <a:pPr eaLnBrk="1" hangingPunct="1"/>
            <a:r>
              <a:rPr lang="en-GB" dirty="0">
                <a:solidFill>
                  <a:srgbClr val="00B050"/>
                </a:solidFill>
              </a:rPr>
              <a:t>Concessions/qualifications</a:t>
            </a:r>
            <a:r>
              <a:rPr lang="en-GB" dirty="0"/>
              <a:t> – points that balance your discussion</a:t>
            </a:r>
          </a:p>
        </p:txBody>
      </p:sp>
      <p:pic>
        <p:nvPicPr>
          <p:cNvPr id="22531" name="Picture 2" descr="C:\Users\luci\AppData\Local\Microsoft\Windows\Temporary Internet Files\Content.IE5\YXOSHNW9\MP90038575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54106" y="2480359"/>
            <a:ext cx="1466850" cy="2052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3" descr="C:\Users\luci\AppData\Local\Microsoft\Windows\Temporary Internet Files\Content.IE5\MY9XFZ5T\MC9004315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91449" y="3284984"/>
            <a:ext cx="792163" cy="7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accent1">
                    <a:satMod val="150000"/>
                  </a:schemeClr>
                </a:solidFill>
              </a:rPr>
              <a:t>Example: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>
                <a:solidFill>
                  <a:srgbClr val="00B050"/>
                </a:solidFill>
              </a:rPr>
              <a:t>Claim</a:t>
            </a:r>
            <a:r>
              <a:rPr lang="en-GB" dirty="0"/>
              <a:t> – hand washing stops the spread of germs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>
                <a:solidFill>
                  <a:srgbClr val="00B0F0"/>
                </a:solidFill>
              </a:rPr>
              <a:t>Evidence</a:t>
            </a:r>
            <a:r>
              <a:rPr lang="en-GB" dirty="0"/>
              <a:t> – various reports show that germs are not transferred between people if hands are regularly washed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>
                <a:solidFill>
                  <a:srgbClr val="FFFF00"/>
                </a:solidFill>
              </a:rPr>
              <a:t>Warrant</a:t>
            </a:r>
            <a:r>
              <a:rPr lang="en-GB" dirty="0"/>
              <a:t> – reports back up the claim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>
                <a:solidFill>
                  <a:srgbClr val="FF0000"/>
                </a:solidFill>
              </a:rPr>
              <a:t>Qualification/Concessions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/>
              <a:t>– not all germs might be killed by washing; time and </a:t>
            </a:r>
            <a:r>
              <a:rPr lang="en-GB"/>
              <a:t>manner might </a:t>
            </a:r>
            <a:r>
              <a:rPr lang="en-GB" dirty="0"/>
              <a:t>matter</a:t>
            </a:r>
          </a:p>
        </p:txBody>
      </p:sp>
      <p:pic>
        <p:nvPicPr>
          <p:cNvPr id="23555" name="Picture 7" descr="C:\Users\luci\AppData\Local\Microsoft\Windows\Temporary Internet Files\Content.IE5\YXOSHNW9\MC90029796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56325" y="260350"/>
            <a:ext cx="2265363" cy="151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 Always be thinking about the structure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 Create an outline, i.e. a detailed outline with a summary of what you will put in each chapter.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This is not written in stone but it will help you to develop your project</a:t>
            </a:r>
          </a:p>
        </p:txBody>
      </p:sp>
    </p:spTree>
    <p:extLst>
      <p:ext uri="{BB962C8B-B14F-4D97-AF65-F5344CB8AC3E}">
        <p14:creationId xmlns:p14="http://schemas.microsoft.com/office/powerpoint/2010/main" val="2100131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6D45D9-DDE1-F39E-1395-3EE7BA8C98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Getting started with writing . . 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0E9E78-2A7C-2CC2-E4B7-06BBF427FC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 5 minutes to discuss with the person next to you . . . </a:t>
            </a:r>
          </a:p>
          <a:p>
            <a:pPr lvl="1"/>
            <a:r>
              <a:rPr lang="en-GB" dirty="0"/>
              <a:t>How do you start the writing process?</a:t>
            </a:r>
          </a:p>
          <a:p>
            <a:pPr lvl="1"/>
            <a:r>
              <a:rPr lang="en-GB" dirty="0"/>
              <a:t>What do you need to have in place before you start?</a:t>
            </a:r>
          </a:p>
          <a:p>
            <a:pPr lvl="1"/>
            <a:r>
              <a:rPr lang="en-GB" dirty="0"/>
              <a:t>Any other tips for what works/doesn’t work for you?</a:t>
            </a:r>
          </a:p>
        </p:txBody>
      </p:sp>
    </p:spTree>
    <p:extLst>
      <p:ext uri="{BB962C8B-B14F-4D97-AF65-F5344CB8AC3E}">
        <p14:creationId xmlns:p14="http://schemas.microsoft.com/office/powerpoint/2010/main" val="2135858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E5253-3582-46F8-BABA-D995227F03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to structure your dissertation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35B341-2B59-4E76-A115-D05FAAAE56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There are different ways to structure  a dissertation </a:t>
            </a:r>
          </a:p>
          <a:p>
            <a:pPr lvl="1"/>
            <a:r>
              <a:rPr lang="en-GB" dirty="0"/>
              <a:t>It depends on the discipline, the research methodology, and the research design </a:t>
            </a:r>
          </a:p>
          <a:p>
            <a:pPr lvl="1"/>
            <a:r>
              <a:rPr lang="en-GB" dirty="0"/>
              <a:t>e.g., if a dissertation is based on data collection from interviews or surveys, you need to add a methodology chapter</a:t>
            </a:r>
          </a:p>
          <a:p>
            <a:pPr lvl="1"/>
            <a:r>
              <a:rPr lang="en-GB" dirty="0"/>
              <a:t>But if you are discussing literature only, you usually would not need a methodology chapter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3036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Tipps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Make sure your chapters are linked</a:t>
            </a:r>
          </a:p>
          <a:p>
            <a:pPr lvl="1"/>
            <a:r>
              <a:rPr lang="en-GB" dirty="0"/>
              <a:t>they should flow nicely from one to the next.</a:t>
            </a:r>
          </a:p>
          <a:p>
            <a:r>
              <a:rPr lang="en-GB" dirty="0"/>
              <a:t>For instance, one way is to end your background chapter by identifying what we DON’T know about your topic. This leads neatly into the next chapter: your research question and methods.</a:t>
            </a:r>
          </a:p>
        </p:txBody>
      </p:sp>
    </p:spTree>
    <p:extLst>
      <p:ext uri="{BB962C8B-B14F-4D97-AF65-F5344CB8AC3E}">
        <p14:creationId xmlns:p14="http://schemas.microsoft.com/office/powerpoint/2010/main" val="3738929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300" b="1" dirty="0"/>
              <a:t>POTENTIAL STRUCTURE (usually for empirical dissertations)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1800" b="1" dirty="0"/>
              <a:t>TITLE PAGE</a:t>
            </a:r>
          </a:p>
          <a:p>
            <a:r>
              <a:rPr lang="en-GB" sz="1800" b="1" dirty="0"/>
              <a:t>ABSTRACT</a:t>
            </a:r>
          </a:p>
          <a:p>
            <a:r>
              <a:rPr lang="en-GB" sz="1800" b="1" dirty="0"/>
              <a:t>ACKNOWLEDGEMENTS</a:t>
            </a:r>
          </a:p>
          <a:p>
            <a:r>
              <a:rPr lang="en-GB" sz="1800" b="1" dirty="0"/>
              <a:t>CONTENTS PAGE (ILLUSTRATIONS, ABBREVIATIONS)</a:t>
            </a:r>
          </a:p>
          <a:p>
            <a:r>
              <a:rPr lang="en-GB" sz="1800" b="1" dirty="0"/>
              <a:t>INTRODUCTION</a:t>
            </a:r>
          </a:p>
          <a:p>
            <a:r>
              <a:rPr lang="en-GB" sz="1800" b="1" dirty="0"/>
              <a:t>LITERATURE REVIEW</a:t>
            </a:r>
          </a:p>
          <a:p>
            <a:r>
              <a:rPr lang="en-GB" sz="1800" b="1" dirty="0"/>
              <a:t>SOURCES AND METHODS</a:t>
            </a:r>
          </a:p>
          <a:p>
            <a:r>
              <a:rPr lang="en-GB" sz="1800" b="1" dirty="0"/>
              <a:t>FINDINGS / DISCUSSION</a:t>
            </a:r>
          </a:p>
          <a:p>
            <a:r>
              <a:rPr lang="en-GB" sz="1800" b="1" dirty="0"/>
              <a:t>CONCLUSION</a:t>
            </a:r>
          </a:p>
          <a:p>
            <a:r>
              <a:rPr lang="en-GB" sz="1800" b="1" dirty="0"/>
              <a:t>REFERENCES</a:t>
            </a:r>
          </a:p>
          <a:p>
            <a:r>
              <a:rPr lang="en-GB" sz="1800" b="1" dirty="0"/>
              <a:t>APPENDICES</a:t>
            </a:r>
          </a:p>
        </p:txBody>
      </p:sp>
    </p:spTree>
    <p:extLst>
      <p:ext uri="{BB962C8B-B14F-4D97-AF65-F5344CB8AC3E}">
        <p14:creationId xmlns:p14="http://schemas.microsoft.com/office/powerpoint/2010/main" val="784025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39750" y="260350"/>
            <a:ext cx="7772400" cy="108108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Alternative Structure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614363" y="1412875"/>
            <a:ext cx="8134350" cy="424815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endParaRPr lang="en-GB" sz="2000" dirty="0"/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Abstract							i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List of Figures							ii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List of Tables							iii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List of Plates							iv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Acknowledgements						v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Chapter 1: Introduction						1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Chapter 2: A review of the evidence				3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Chapter 3: </a:t>
            </a:r>
            <a:r>
              <a:rPr lang="en-GB" sz="2000" dirty="0" err="1"/>
              <a:t>Cwmann</a:t>
            </a:r>
            <a:r>
              <a:rPr lang="en-GB" sz="2000" dirty="0"/>
              <a:t>: its place on the Silk Cut Route</a:t>
            </a:r>
            <a:r>
              <a:rPr lang="en-GB" sz="2000"/>
              <a:t>	</a:t>
            </a:r>
            <a:r>
              <a:rPr lang="en-GB" sz="2000" dirty="0"/>
              <a:t>	12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Chapter 4: Analysis of the ceramics				22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Chapter 5: Comparisons with the evidence from China		35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Chapter 6: Conclusions: 						50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Bibliography							54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BC824-D48F-9A5E-2905-E48FE65866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Critical Commentary for Creative Writing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8A6612-DD65-521F-20F0-DD47BF0A11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/>
              <a:t>Creative Writing Students </a:t>
            </a:r>
            <a:r>
              <a:rPr lang="en-GB" dirty="0"/>
              <a:t>have to submit a Portfolio instead of a dissertation.</a:t>
            </a:r>
          </a:p>
          <a:p>
            <a:r>
              <a:rPr lang="en-GB" dirty="0"/>
              <a:t>With the creative work, it needs to include a critical commentary that reflects the creative writing process. </a:t>
            </a:r>
          </a:p>
        </p:txBody>
      </p:sp>
    </p:spTree>
    <p:extLst>
      <p:ext uri="{BB962C8B-B14F-4D97-AF65-F5344CB8AC3E}">
        <p14:creationId xmlns:p14="http://schemas.microsoft.com/office/powerpoint/2010/main" val="3947636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88A76-44D4-DE75-D46F-F0ECEF0A83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 of critical commentary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C1F386-AE9E-BADE-76F0-DD3D4FBB8C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25000" lnSpcReduction="20000"/>
          </a:bodyPr>
          <a:lstStyle/>
          <a:p>
            <a:r>
              <a:rPr lang="en-GB" sz="9600" dirty="0">
                <a:ea typeface="+mj-ea"/>
                <a:cs typeface="+mj-cs"/>
              </a:rPr>
              <a:t>Initially, writing under sub-headings may help you structure your thoughts and give your commentary clarity.</a:t>
            </a:r>
          </a:p>
          <a:p>
            <a:r>
              <a:rPr lang="en-GB" sz="9600" dirty="0">
                <a:ea typeface="+mj-ea"/>
                <a:cs typeface="+mj-cs"/>
              </a:rPr>
              <a:t>You may find these headings useful: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6600" b="1" dirty="0">
                <a:ea typeface="+mj-ea"/>
                <a:cs typeface="+mj-cs"/>
              </a:rPr>
              <a:t>Introduction</a:t>
            </a:r>
            <a:r>
              <a:rPr lang="en-GB" sz="6600" dirty="0">
                <a:ea typeface="+mj-ea"/>
                <a:cs typeface="+mj-cs"/>
              </a:rPr>
              <a:t> - Overview of what you have written and what you will be discussing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6600" b="1" dirty="0">
                <a:ea typeface="+mj-ea"/>
                <a:cs typeface="+mj-cs"/>
              </a:rPr>
              <a:t>Literary Landscape </a:t>
            </a:r>
            <a:r>
              <a:rPr lang="en-GB" sz="6600" dirty="0">
                <a:ea typeface="+mj-ea"/>
                <a:cs typeface="+mj-cs"/>
              </a:rPr>
              <a:t>(contextualising your work)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6600" b="1" dirty="0">
                <a:ea typeface="+mj-ea"/>
                <a:cs typeface="+mj-cs"/>
              </a:rPr>
              <a:t>Craft/ technical considerations </a:t>
            </a:r>
            <a:r>
              <a:rPr lang="en-GB" sz="6600" dirty="0">
                <a:ea typeface="+mj-ea"/>
                <a:cs typeface="+mj-cs"/>
              </a:rPr>
              <a:t>(Writing processes / narrative techniques / Problem solving / Revisions and redrafting)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6600" b="1" dirty="0">
                <a:ea typeface="+mj-ea"/>
                <a:cs typeface="+mj-cs"/>
              </a:rPr>
              <a:t>Other theoretical considerations </a:t>
            </a:r>
            <a:r>
              <a:rPr lang="en-GB" sz="6600" dirty="0">
                <a:ea typeface="+mj-ea"/>
                <a:cs typeface="+mj-cs"/>
              </a:rPr>
              <a:t>(other research on content </a:t>
            </a:r>
            <a:r>
              <a:rPr lang="en-GB" sz="6700" dirty="0">
                <a:ea typeface="+mj-ea"/>
                <a:cs typeface="+mj-cs"/>
              </a:rPr>
              <a:t>or approach to your writing)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6700" b="1" dirty="0">
                <a:ea typeface="+mj-ea"/>
                <a:cs typeface="+mj-cs"/>
              </a:rPr>
              <a:t>Conclusion</a:t>
            </a:r>
            <a:r>
              <a:rPr lang="en-GB" sz="6700" dirty="0">
                <a:ea typeface="+mj-ea"/>
                <a:cs typeface="+mj-cs"/>
              </a:rPr>
              <a:t>  (strengths and weakness you have discovered and how you can work on weaknesses – what you have learned)</a:t>
            </a:r>
          </a:p>
          <a:p>
            <a:pPr marL="457200" lvl="1" indent="0">
              <a:buNone/>
            </a:pPr>
            <a:endParaRPr lang="en-GB" sz="6700" dirty="0">
              <a:ea typeface="+mj-ea"/>
              <a:cs typeface="+mj-cs"/>
            </a:endParaRPr>
          </a:p>
          <a:p>
            <a:pPr marL="457200" lvl="1" indent="0">
              <a:buNone/>
            </a:pPr>
            <a:r>
              <a:rPr lang="en-GB" sz="6700" dirty="0">
                <a:ea typeface="+mj-ea"/>
                <a:cs typeface="+mj-cs"/>
              </a:rPr>
              <a:t>More information on the </a:t>
            </a:r>
            <a:r>
              <a:rPr lang="en-GB" sz="6700" dirty="0" err="1">
                <a:ea typeface="+mj-ea"/>
                <a:cs typeface="+mj-cs"/>
              </a:rPr>
              <a:t>powerpoint</a:t>
            </a:r>
            <a:r>
              <a:rPr lang="en-GB" sz="6700" dirty="0">
                <a:ea typeface="+mj-ea"/>
                <a:cs typeface="+mj-cs"/>
              </a:rPr>
              <a:t> slides prepared by Sarah Reynolds </a:t>
            </a:r>
          </a:p>
        </p:txBody>
      </p:sp>
    </p:spTree>
    <p:extLst>
      <p:ext uri="{BB962C8B-B14F-4D97-AF65-F5344CB8AC3E}">
        <p14:creationId xmlns:p14="http://schemas.microsoft.com/office/powerpoint/2010/main" val="4247357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F76E9-8095-F150-00F6-2808068D86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 not forget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86ECB8-88B1-A1E4-AEDD-487AAD6AD0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Table of Contents</a:t>
            </a:r>
          </a:p>
          <a:p>
            <a:pPr lvl="1"/>
            <a:r>
              <a:rPr lang="en-GB" dirty="0"/>
              <a:t>Include page numbers for each section</a:t>
            </a:r>
          </a:p>
          <a:p>
            <a:pPr lvl="1"/>
            <a:r>
              <a:rPr lang="en-GB" dirty="0"/>
              <a:t>Include list of illustrations / tables / abbreviations (if needed) </a:t>
            </a:r>
          </a:p>
          <a:p>
            <a:r>
              <a:rPr lang="en-GB" dirty="0"/>
              <a:t>Abstract (app. 300 words)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4183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B9431-1408-2B91-6E2C-8D5FDD3BC0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else?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FB4276-BF62-92D4-C5AB-9541E8D18A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Introduction tells that comes next</a:t>
            </a:r>
          </a:p>
          <a:p>
            <a:pPr lvl="1"/>
            <a:r>
              <a:rPr lang="en-GB" dirty="0"/>
              <a:t>Introduce the topic</a:t>
            </a:r>
          </a:p>
          <a:p>
            <a:pPr lvl="1"/>
            <a:r>
              <a:rPr lang="en-GB" dirty="0"/>
              <a:t>Explain research question</a:t>
            </a:r>
          </a:p>
          <a:p>
            <a:pPr lvl="1"/>
            <a:r>
              <a:rPr lang="en-GB" dirty="0"/>
              <a:t>Outlines the dissertation</a:t>
            </a:r>
          </a:p>
          <a:p>
            <a:r>
              <a:rPr lang="en-GB" dirty="0"/>
              <a:t>Conclusion summarises and concludes your arguments </a:t>
            </a:r>
          </a:p>
          <a:p>
            <a:pPr lvl="1"/>
            <a:r>
              <a:rPr lang="en-GB" dirty="0"/>
              <a:t>Refers back to your original ideas and shows what you have achieved but also where there are gaps in your study (i.e., can be expanded further) </a:t>
            </a:r>
            <a:endParaRPr lang="en-GB" sz="2400" dirty="0"/>
          </a:p>
          <a:p>
            <a:r>
              <a:rPr lang="en-GB" sz="2400" b="1" dirty="0">
                <a:solidFill>
                  <a:srgbClr val="FF0000"/>
                </a:solidFill>
              </a:rPr>
              <a:t>Tipp: it is usually good to go back to the introduction after having written the conclusion and check that both fit together. </a:t>
            </a:r>
          </a:p>
          <a:p>
            <a:endParaRPr lang="en-GB" sz="21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1627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0D765-51E8-B15C-5677-572B279A3A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time (27 Feb 2025)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3384F-B2C7-A7CA-F806-7DD078AC77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to prepare a 3 minutes presentation (scheduled for 9 April)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3929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303dbf9b-b85b-46a0-94f1-894078c07ecd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1219</Words>
  <Application>Microsoft Office PowerPoint</Application>
  <PresentationFormat>On-screen Show (4:3)</PresentationFormat>
  <Paragraphs>126</Paragraphs>
  <Slides>22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Myriad Pro</vt:lpstr>
      <vt:lpstr>Wingdings</vt:lpstr>
      <vt:lpstr>20140311PresentationUWTSDTemplate</vt:lpstr>
      <vt:lpstr>How to get started with writing </vt:lpstr>
      <vt:lpstr>Today</vt:lpstr>
      <vt:lpstr>Moving on from literature to writing </vt:lpstr>
      <vt:lpstr>Build an Argument </vt:lpstr>
      <vt:lpstr>Putting ideas onto paper</vt:lpstr>
      <vt:lpstr>Structure your argument </vt:lpstr>
      <vt:lpstr>Sequence of info</vt:lpstr>
      <vt:lpstr>Develop your argument </vt:lpstr>
      <vt:lpstr>An argument is ..</vt:lpstr>
      <vt:lpstr>What makes a coherent argument?</vt:lpstr>
      <vt:lpstr>Example:</vt:lpstr>
      <vt:lpstr>Outlines</vt:lpstr>
      <vt:lpstr>Getting started with writing . . .</vt:lpstr>
      <vt:lpstr>How to structure your dissertation </vt:lpstr>
      <vt:lpstr>Tipps </vt:lpstr>
      <vt:lpstr>POTENTIAL STRUCTURE (usually for empirical dissertations) </vt:lpstr>
      <vt:lpstr>Alternative Structure</vt:lpstr>
      <vt:lpstr>Critical Commentary for Creative Writing </vt:lpstr>
      <vt:lpstr>Structure of critical commentary </vt:lpstr>
      <vt:lpstr>Do not forget …</vt:lpstr>
      <vt:lpstr>What else?</vt:lpstr>
      <vt:lpstr>Next time (27 Feb 2025)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Develop an Argument</dc:title>
  <dc:creator>Bettina Schmidt</dc:creator>
  <cp:lastModifiedBy>Bettina Schmidt</cp:lastModifiedBy>
  <cp:revision>28</cp:revision>
  <cp:lastPrinted>2024-01-23T09:11:30Z</cp:lastPrinted>
  <dcterms:created xsi:type="dcterms:W3CDTF">2020-09-10T15:23:04Z</dcterms:created>
  <dcterms:modified xsi:type="dcterms:W3CDTF">2024-11-06T09:17:51Z</dcterms:modified>
</cp:coreProperties>
</file>