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</p:sldIdLst>
  <p:sldSz cy="8229600" cx="14630400"/>
  <p:notesSz cx="8229600" cy="14630400"/>
  <p:embeddedFontLst>
    <p:embeddedFont>
      <p:font typeface="Geist"/>
      <p:bold r:id="rId2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11" Type="http://schemas.openxmlformats.org/officeDocument/2006/relationships/slide" Target="slides/slide7.xml"/><Relationship Id="rId22" Type="http://schemas.openxmlformats.org/officeDocument/2006/relationships/slide" Target="slides/slide18.xml"/><Relationship Id="rId10" Type="http://schemas.openxmlformats.org/officeDocument/2006/relationships/slide" Target="slides/slide6.xml"/><Relationship Id="rId21" Type="http://schemas.openxmlformats.org/officeDocument/2006/relationships/slide" Target="slides/slide17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23" Type="http://schemas.openxmlformats.org/officeDocument/2006/relationships/font" Target="fonts/Geist-bold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/>
              <a:t>‹#›</a:t>
            </a:fld>
            <a:endParaRPr b="0" i="0" sz="1200" u="none" cap="none" strike="noStrike"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3" name="Google Shape;53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3daa4fb16e9_0_9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5" name="Google Shape;65;g3daa4fb16e9_0_95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g3daa4fb16e9_0_95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3daa4fb16e9_0_1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6" name="Google Shape;76;g3daa4fb16e9_0_11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" name="Google Shape;77;g3daa4fb16e9_0_11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7" name="Google Shape;87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daa4fb16e9_0_22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8" name="Google Shape;98;g3daa4fb16e9_0_22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g3daa4fb16e9_0_22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3d93db4813d_0_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7" name="Google Shape;107;g3d93db4813d_0_1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" name="Google Shape;108;g3d93db4813d_0_1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6" name="Google Shape;126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7" name="Google Shape;127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4" name="Google Shape;144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3" name="Google Shape;153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3daa4fb16e9_0_4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1" name="Google Shape;171;g3daa4fb16e9_0_4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g3daa4fb16e9_0_4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3daa4fb16e9_0_14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3" name="Google Shape;183;g3daa4fb16e9_0_148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4" name="Google Shape;184;g3daa4fb16e9_0_148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3daa4fb16e9_0_17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5" name="Google Shape;195;g3daa4fb16e9_0_17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6" name="Google Shape;196;g3daa4fb16e9_0_17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3daa4fb16e9_0_19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0" name="Google Shape;210;g3daa4fb16e9_0_199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1" name="Google Shape;211;g3daa4fb16e9_0_199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3daa4fb16e9_0_16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2" name="Google Shape;222;g3daa4fb16e9_0_16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g3daa4fb16e9_0_16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g3dabc1996ec_0_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4" name="Google Shape;234;g3dabc1996ec_0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" name="Google Shape;235;g3dabc1996ec_0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3daa4fb16e9_0_6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5" name="Google Shape;245;g3daa4fb16e9_0_6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6" name="Google Shape;246;g3daa4fb16e9_0_6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3daa4fb16e9_0_7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5" name="Google Shape;255;g3daa4fb16e9_0_7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6" name="Google Shape;256;g3daa4fb16e9_0_7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g3d93db4813d_0_7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3" name="Google Shape;263;g3d93db4813d_0_73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4" name="Google Shape;264;g3d93db4813d_0_73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5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6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5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6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5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6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5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6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5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6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5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6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5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6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5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6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5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6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5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6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 master">
  <p:cSld name="Slide 1 master">
    <p:bg>
      <p:bgPr>
        <a:solidFill>
          <a:srgbClr val="000000"/>
        </a:solidFill>
      </p:bgPr>
    </p:bg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1" name="Google Shape;11;p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12;p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72525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13" name="Google Shape;13;p2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 master">
  <p:cSld name="Slide 2 master">
    <p:bg>
      <p:bgPr>
        <a:solidFill>
          <a:srgbClr val="000000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5" name="Google Shape;15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6;p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01620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17" name="Google Shape;17;p3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 master">
  <p:cSld name="Slide 3 master">
    <p:bg>
      <p:bgPr>
        <a:solidFill>
          <a:srgbClr val="000000"/>
        </a:solidFill>
      </p:bgPr>
    </p:bg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9" name="Google Shape;19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Google Shape;20;p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01620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1" name="Google Shape;21;p4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 master">
  <p:cSld name="Slide 4 master">
    <p:bg>
      <p:bgPr>
        <a:solidFill>
          <a:srgbClr val="000000"/>
        </a:solidFill>
      </p:bgPr>
    </p:bg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3" name="Google Shape;23;p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24;p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01620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5" name="Google Shape;25;p5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 master">
  <p:cSld name="Slide 5 master">
    <p:bg>
      <p:bgPr>
        <a:solidFill>
          <a:srgbClr val="000000"/>
        </a:solidFill>
      </p:bgPr>
    </p:bg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7" name="Google Shape;27;p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Google Shape;28;p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01620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9" name="Google Shape;29;p6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 master">
  <p:cSld name="Slide 6 master">
    <p:bg>
      <p:bgPr>
        <a:solidFill>
          <a:srgbClr val="000000"/>
        </a:solidFill>
      </p:bgPr>
    </p:bg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1" name="Google Shape;31;p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01620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33" name="Google Shape;33;p7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 master">
  <p:cSld name="Slide 7 master">
    <p:bg>
      <p:bgPr>
        <a:solidFill>
          <a:srgbClr val="000000"/>
        </a:solidFill>
      </p:bgPr>
    </p:bg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5" name="Google Shape;35;p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01620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37" name="Google Shape;37;p8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 master">
  <p:cSld name="Slide 8 master">
    <p:bg>
      <p:bgPr>
        <a:solidFill>
          <a:srgbClr val="000000"/>
        </a:solidFill>
      </p:bgPr>
    </p:bg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9" name="Google Shape;39;p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Google Shape;40;p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01620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1" name="Google Shape;41;p9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 master">
  <p:cSld name="Slide 9 master">
    <p:bg>
      <p:bgPr>
        <a:solidFill>
          <a:srgbClr val="000000"/>
        </a:solidFill>
      </p:bgPr>
    </p:bg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43" name="Google Shape;43;p1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1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01620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5" name="Google Shape;45;p10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 master">
  <p:cSld name="Slide 10 master">
    <p:bg>
      <p:bgPr>
        <a:solidFill>
          <a:srgbClr val="000000"/>
        </a:solidFill>
      </p:bgPr>
    </p:bg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47" name="Google Shape;47;p1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8" name="Google Shape;48;p1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01620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9" name="Google Shape;49;p11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lt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8.png"/><Relationship Id="rId4" Type="http://schemas.openxmlformats.org/officeDocument/2006/relationships/image" Target="../media/image1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3.png"/><Relationship Id="rId4" Type="http://schemas.openxmlformats.org/officeDocument/2006/relationships/image" Target="../media/image9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1.png"/><Relationship Id="rId4" Type="http://schemas.openxmlformats.org/officeDocument/2006/relationships/image" Target="../media/image1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5.png"/><Relationship Id="rId4" Type="http://schemas.openxmlformats.org/officeDocument/2006/relationships/image" Target="../media/image16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2.png"/><Relationship Id="rId4" Type="http://schemas.openxmlformats.org/officeDocument/2006/relationships/image" Target="../media/image20.png"/><Relationship Id="rId5" Type="http://schemas.openxmlformats.org/officeDocument/2006/relationships/image" Target="../media/image23.png"/><Relationship Id="rId6" Type="http://schemas.openxmlformats.org/officeDocument/2006/relationships/image" Target="../media/image19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6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7.png"/><Relationship Id="rId4" Type="http://schemas.openxmlformats.org/officeDocument/2006/relationships/image" Target="../media/image29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8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5.jp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/>
          <p:nvPr/>
        </p:nvSpPr>
        <p:spPr>
          <a:xfrm>
            <a:off x="0" y="0"/>
            <a:ext cx="5760720" cy="8229600"/>
          </a:xfrm>
          <a:prstGeom prst="rect">
            <a:avLst/>
          </a:prstGeom>
          <a:solidFill>
            <a:srgbClr val="27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" name="Google Shape;57;p13"/>
          <p:cNvSpPr/>
          <p:nvPr/>
        </p:nvSpPr>
        <p:spPr>
          <a:xfrm>
            <a:off x="6280200" y="2683200"/>
            <a:ext cx="6925800" cy="156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b="1" i="0" lang="en-US" sz="4450" u="none" cap="none" strike="noStrike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Digital Forensic Investigation</a:t>
            </a:r>
            <a:endParaRPr b="0" i="0" sz="4450" u="none" cap="none" strike="noStrike"/>
          </a:p>
        </p:txBody>
      </p:sp>
      <p:sp>
        <p:nvSpPr>
          <p:cNvPr id="58" name="Google Shape;58;p13"/>
          <p:cNvSpPr/>
          <p:nvPr/>
        </p:nvSpPr>
        <p:spPr>
          <a:xfrm>
            <a:off x="6280190" y="4248150"/>
            <a:ext cx="5733455" cy="36849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818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2200"/>
              <a:buFont typeface="Geist"/>
              <a:buNone/>
            </a:pPr>
            <a:r>
              <a:rPr b="1" lang="en-US" sz="2200">
                <a:solidFill>
                  <a:schemeClr val="lt1"/>
                </a:solidFill>
              </a:rPr>
              <a:t>CASE STUDY</a:t>
            </a:r>
            <a:endParaRPr b="1" i="0" sz="2200" u="none" cap="none" strike="noStrike">
              <a:solidFill>
                <a:schemeClr val="lt1"/>
              </a:solidFill>
            </a:endParaRPr>
          </a:p>
        </p:txBody>
      </p:sp>
      <p:sp>
        <p:nvSpPr>
          <p:cNvPr id="59" name="Google Shape;59;p13"/>
          <p:cNvSpPr/>
          <p:nvPr/>
        </p:nvSpPr>
        <p:spPr>
          <a:xfrm>
            <a:off x="6305513" y="4641803"/>
            <a:ext cx="7556400" cy="259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5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Name: ARYAN KAMLESHBHAI PATEL</a:t>
            </a:r>
            <a:endParaRPr sz="3533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5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Student Id: 2503854</a:t>
            </a:r>
            <a:endParaRPr sz="2748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5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Module Name: Digital Forensic</a:t>
            </a:r>
            <a:endParaRPr sz="2748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35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Module Code: ACCA7031</a:t>
            </a:r>
            <a:endParaRPr sz="2748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t/>
            </a:r>
            <a:endParaRPr sz="3533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t/>
            </a:r>
            <a:endParaRPr sz="3533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t/>
            </a:r>
            <a:endParaRPr sz="17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60" name="Google Shape;60;p13"/>
          <p:cNvSpPr/>
          <p:nvPr/>
        </p:nvSpPr>
        <p:spPr>
          <a:xfrm>
            <a:off x="75" y="7634525"/>
            <a:ext cx="14630400" cy="589500"/>
          </a:xfrm>
          <a:prstGeom prst="rect">
            <a:avLst/>
          </a:prstGeom>
          <a:solidFill>
            <a:srgbClr val="272525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1" name="Google Shape;61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8959" y="762000"/>
            <a:ext cx="4954449" cy="6605952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close up of a sign&#10;&#10;AI-generated content may be incorrect." id="62" name="Google Shape;62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8254999" y="245025"/>
            <a:ext cx="3657425" cy="1254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/>
          <p:nvPr/>
        </p:nvSpPr>
        <p:spPr>
          <a:xfrm>
            <a:off x="1865151" y="333200"/>
            <a:ext cx="130677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b="1" lang="en-US" sz="26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 TASK-1  Personal Device Acquisition – iphoneX (Cellebrite UFED)</a:t>
            </a:r>
            <a:endParaRPr b="0" i="0" sz="2650" u="none" cap="none" strike="noStrike"/>
          </a:p>
        </p:txBody>
      </p:sp>
      <p:sp>
        <p:nvSpPr>
          <p:cNvPr id="69" name="Google Shape;69;p14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0" name="Google Shape;70;p14"/>
          <p:cNvPicPr preferRelativeResize="0"/>
          <p:nvPr/>
        </p:nvPicPr>
        <p:blipFill rotWithShape="1">
          <a:blip r:embed="rId3">
            <a:alphaModFix/>
          </a:blip>
          <a:srcRect b="0" l="0" r="13830" t="0"/>
          <a:stretch/>
        </p:blipFill>
        <p:spPr>
          <a:xfrm>
            <a:off x="1032925" y="2250275"/>
            <a:ext cx="4474987" cy="4173800"/>
          </a:xfrm>
          <a:prstGeom prst="rect">
            <a:avLst/>
          </a:prstGeom>
          <a:solidFill>
            <a:srgbClr val="101620"/>
          </a:solidFill>
          <a:ln cap="flat" cmpd="sng" w="22850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71" name="Google Shape;71;p14"/>
          <p:cNvSpPr/>
          <p:nvPr/>
        </p:nvSpPr>
        <p:spPr>
          <a:xfrm>
            <a:off x="3454401" y="1291725"/>
            <a:ext cx="130677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b="1" lang="en-US" sz="26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UFED Extraction — Device Connection</a:t>
            </a:r>
            <a:endParaRPr b="0" i="0" sz="2650" u="none" cap="none" strike="noStrike"/>
          </a:p>
        </p:txBody>
      </p:sp>
      <p:pic>
        <p:nvPicPr>
          <p:cNvPr id="72" name="Google Shape;72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430450" y="2250298"/>
            <a:ext cx="6353275" cy="3573725"/>
          </a:xfrm>
          <a:prstGeom prst="rect">
            <a:avLst/>
          </a:prstGeom>
          <a:noFill/>
          <a:ln>
            <a:noFill/>
          </a:ln>
        </p:spPr>
      </p:pic>
      <p:sp>
        <p:nvSpPr>
          <p:cNvPr id="73" name="Google Shape;73;p14"/>
          <p:cNvSpPr/>
          <p:nvPr/>
        </p:nvSpPr>
        <p:spPr>
          <a:xfrm>
            <a:off x="6282275" y="6056900"/>
            <a:ext cx="8506500" cy="19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3200">
                <a:solidFill>
                  <a:schemeClr val="lt1"/>
                </a:solidFill>
              </a:rPr>
              <a:t>Device Detection and Setup</a:t>
            </a:r>
            <a:endParaRPr b="1" sz="32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Device successfully connected and recognised by UFED</a:t>
            </a:r>
            <a:endParaRPr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Key device details verified before starting extraction</a:t>
            </a:r>
            <a:endParaRPr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Ensures the process begins in a controlled and reliable manner</a:t>
            </a:r>
            <a:endParaRPr b="1" sz="355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5"/>
          <p:cNvSpPr/>
          <p:nvPr/>
        </p:nvSpPr>
        <p:spPr>
          <a:xfrm>
            <a:off x="1865151" y="333200"/>
            <a:ext cx="130677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b="1" lang="en-US" sz="26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 TASK-1  Personal Device Acquisition – iphoneX (Cellebrite UFED)</a:t>
            </a:r>
            <a:endParaRPr b="0" i="0" sz="2650" u="none" cap="none" strike="noStrike"/>
          </a:p>
        </p:txBody>
      </p:sp>
      <p:sp>
        <p:nvSpPr>
          <p:cNvPr id="80" name="Google Shape;80;p15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1" name="Google Shape;81;p15"/>
          <p:cNvSpPr/>
          <p:nvPr/>
        </p:nvSpPr>
        <p:spPr>
          <a:xfrm>
            <a:off x="3454401" y="1291725"/>
            <a:ext cx="130677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b="1" lang="en-US" sz="26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Extraction Results and Hash Generation</a:t>
            </a:r>
            <a:endParaRPr b="0" i="0" sz="2650" u="none" cap="none" strike="noStrike"/>
          </a:p>
        </p:txBody>
      </p:sp>
      <p:pic>
        <p:nvPicPr>
          <p:cNvPr id="82" name="Google Shape;8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0025" y="2119676"/>
            <a:ext cx="6728333" cy="3784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400475" y="2030118"/>
            <a:ext cx="6857400" cy="3857274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15"/>
          <p:cNvSpPr/>
          <p:nvPr/>
        </p:nvSpPr>
        <p:spPr>
          <a:xfrm>
            <a:off x="793900" y="6175425"/>
            <a:ext cx="13283700" cy="19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3200">
                <a:solidFill>
                  <a:schemeClr val="lt1"/>
                </a:solidFill>
              </a:rPr>
              <a:t>Extraction Results and Hash Verification</a:t>
            </a:r>
            <a:endParaRPr b="1" sz="3200">
              <a:solidFill>
                <a:schemeClr val="lt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-US" sz="2000">
                <a:solidFill>
                  <a:schemeClr val="lt1"/>
                </a:solidFill>
              </a:rPr>
              <a:t>Data extraction completed successfully with key artefacts collected</a:t>
            </a:r>
            <a:endParaRPr sz="2000">
              <a:solidFill>
                <a:schemeClr val="lt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-US" sz="2000">
                <a:solidFill>
                  <a:schemeClr val="lt1"/>
                </a:solidFill>
              </a:rPr>
              <a:t>Multiple data types recovered, including files, media, and system data</a:t>
            </a:r>
            <a:endParaRPr sz="2000">
              <a:solidFill>
                <a:schemeClr val="lt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-US" sz="2000">
                <a:solidFill>
                  <a:schemeClr val="lt1"/>
                </a:solidFill>
              </a:rPr>
              <a:t>Hash value generated to confirm data integrity and authenticity</a:t>
            </a:r>
            <a:endParaRPr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t/>
            </a:r>
            <a:endParaRPr sz="20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6"/>
          <p:cNvSpPr/>
          <p:nvPr/>
        </p:nvSpPr>
        <p:spPr>
          <a:xfrm>
            <a:off x="4524157" y="333803"/>
            <a:ext cx="55821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b="1" i="0" lang="en-US" sz="4350" u="none" cap="none" strike="noStrike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Case Overview</a:t>
            </a:r>
            <a:endParaRPr b="0" i="0" sz="4350" u="none" cap="none" strike="noStrike"/>
          </a:p>
        </p:txBody>
      </p:sp>
      <p:sp>
        <p:nvSpPr>
          <p:cNvPr id="91" name="Google Shape;91;p16"/>
          <p:cNvSpPr/>
          <p:nvPr/>
        </p:nvSpPr>
        <p:spPr>
          <a:xfrm>
            <a:off x="781400" y="1194375"/>
            <a:ext cx="12780300" cy="6469200"/>
          </a:xfrm>
          <a:prstGeom prst="roundRect">
            <a:avLst>
              <a:gd fmla="val 3422" name="adj"/>
            </a:avLst>
          </a:prstGeom>
          <a:solidFill>
            <a:srgbClr val="101620"/>
          </a:solidFill>
          <a:ln cap="flat" cmpd="sng" w="22850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" name="Google Shape;92;p16"/>
          <p:cNvSpPr/>
          <p:nvPr/>
        </p:nvSpPr>
        <p:spPr>
          <a:xfrm>
            <a:off x="1027550" y="1398825"/>
            <a:ext cx="5184900" cy="5265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Device 1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Huawei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Emma </a:t>
            </a: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(insider)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860962043462662 </a:t>
            </a:r>
            <a:b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</a:b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Device 2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Samsung Galaxy A13 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Joe </a:t>
            </a: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(middle person)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357898921470825 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0" marR="0" rtl="0" algn="l">
              <a:lnSpc>
                <a:spcPct val="128571"/>
              </a:lnSpc>
              <a:spcBef>
                <a:spcPts val="120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t/>
            </a:r>
            <a:endParaRPr sz="170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93" name="Google Shape;93;p16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16"/>
          <p:cNvSpPr/>
          <p:nvPr/>
        </p:nvSpPr>
        <p:spPr>
          <a:xfrm>
            <a:off x="6937275" y="1398813"/>
            <a:ext cx="5184900" cy="5265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 Device 3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Nokia C2 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Norman (buyer)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353766763818217 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 Device 4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Ulefone Note 14 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Unknown 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b="1" lang="en-US" sz="19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355617730545771</a:t>
            </a:r>
            <a:endParaRPr b="1" sz="190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0" marR="0" rtl="0" algn="l">
              <a:lnSpc>
                <a:spcPct val="128571"/>
              </a:lnSpc>
              <a:spcBef>
                <a:spcPts val="120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t/>
            </a:r>
            <a:endParaRPr sz="170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95" name="Google Shape;95;p16"/>
          <p:cNvSpPr/>
          <p:nvPr/>
        </p:nvSpPr>
        <p:spPr>
          <a:xfrm>
            <a:off x="1027550" y="5512350"/>
            <a:ext cx="11738100" cy="1947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000">
                <a:solidFill>
                  <a:schemeClr val="lt1"/>
                </a:solidFill>
              </a:rPr>
              <a:t>Case Summary</a:t>
            </a:r>
            <a:endParaRPr b="1" sz="2000">
              <a:solidFill>
                <a:schemeClr val="lt1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b="1" lang="en-US" sz="1800">
                <a:solidFill>
                  <a:schemeClr val="lt1"/>
                </a:solidFill>
              </a:rPr>
              <a:t>Organisation:</a:t>
            </a:r>
            <a:r>
              <a:rPr lang="en-US" sz="1800">
                <a:solidFill>
                  <a:schemeClr val="lt1"/>
                </a:solidFill>
              </a:rPr>
              <a:t> Quantum Tech</a:t>
            </a:r>
            <a:endParaRPr sz="1800">
              <a:solidFill>
                <a:schemeClr val="lt1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b="1" lang="en-US" sz="1800">
                <a:solidFill>
                  <a:schemeClr val="lt1"/>
                </a:solidFill>
              </a:rPr>
              <a:t>Incident:</a:t>
            </a:r>
            <a:r>
              <a:rPr lang="en-US" sz="1800">
                <a:solidFill>
                  <a:schemeClr val="lt1"/>
                </a:solidFill>
              </a:rPr>
              <a:t> Unauthorised access to AI patent (QT-AI-2025)</a:t>
            </a:r>
            <a:endParaRPr sz="1800">
              <a:solidFill>
                <a:schemeClr val="lt1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b="1" lang="en-US" sz="1800">
                <a:solidFill>
                  <a:schemeClr val="lt1"/>
                </a:solidFill>
              </a:rPr>
              <a:t>Detected On:</a:t>
            </a:r>
            <a:r>
              <a:rPr lang="en-US" sz="1800">
                <a:solidFill>
                  <a:schemeClr val="lt1"/>
                </a:solidFill>
              </a:rPr>
              <a:t> 21 August 2024</a:t>
            </a:r>
            <a:endParaRPr sz="1800">
              <a:solidFill>
                <a:schemeClr val="lt1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b="1" lang="en-US" sz="1800">
                <a:solidFill>
                  <a:schemeClr val="lt1"/>
                </a:solidFill>
              </a:rPr>
              <a:t>Type:</a:t>
            </a:r>
            <a:r>
              <a:rPr lang="en-US" sz="1800">
                <a:solidFill>
                  <a:schemeClr val="lt1"/>
                </a:solidFill>
              </a:rPr>
              <a:t> Suspected insider-led data leak</a:t>
            </a:r>
            <a:endParaRPr b="1" sz="280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7"/>
          <p:cNvSpPr/>
          <p:nvPr/>
        </p:nvSpPr>
        <p:spPr>
          <a:xfrm>
            <a:off x="1449426" y="333800"/>
            <a:ext cx="103695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b="1" lang="en-US" sz="40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Aim and Objectives</a:t>
            </a:r>
            <a:endParaRPr b="0" i="0" sz="4050" u="none" cap="none" strike="noStrike"/>
          </a:p>
        </p:txBody>
      </p:sp>
      <p:sp>
        <p:nvSpPr>
          <p:cNvPr id="102" name="Google Shape;102;p17"/>
          <p:cNvSpPr/>
          <p:nvPr/>
        </p:nvSpPr>
        <p:spPr>
          <a:xfrm>
            <a:off x="781400" y="1194375"/>
            <a:ext cx="12780300" cy="6469200"/>
          </a:xfrm>
          <a:prstGeom prst="roundRect">
            <a:avLst>
              <a:gd fmla="val 3422" name="adj"/>
            </a:avLst>
          </a:prstGeom>
          <a:solidFill>
            <a:srgbClr val="101620"/>
          </a:solidFill>
          <a:ln cap="flat" cmpd="sng" w="22850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" name="Google Shape;103;p17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17"/>
          <p:cNvSpPr/>
          <p:nvPr/>
        </p:nvSpPr>
        <p:spPr>
          <a:xfrm>
            <a:off x="1027550" y="1774250"/>
            <a:ext cx="11738100" cy="5452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4000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b="1" lang="en-US" sz="2000">
                <a:solidFill>
                  <a:schemeClr val="lt1"/>
                </a:solidFill>
              </a:rPr>
              <a:t>Main Aim:</a:t>
            </a:r>
            <a:br>
              <a:rPr b="1" lang="en-US" sz="2000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To perform a structured forensic analysis of mobile device data using specialised tools in order to identify relevant digital evidence</a:t>
            </a:r>
            <a:endParaRPr sz="2000">
              <a:solidFill>
                <a:schemeClr val="lt1"/>
              </a:solidFill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b="1" lang="en-US" sz="2000">
                <a:solidFill>
                  <a:schemeClr val="lt1"/>
                </a:solidFill>
              </a:rPr>
              <a:t>Data Collection:</a:t>
            </a:r>
            <a:br>
              <a:rPr b="1" lang="en-US" sz="2000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To retrieve important artefacts such as messages, contacts, and financial records from different sources</a:t>
            </a:r>
            <a:endParaRPr sz="2000">
              <a:solidFill>
                <a:schemeClr val="lt1"/>
              </a:solidFill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b="1" lang="en-US" sz="2000">
                <a:solidFill>
                  <a:schemeClr val="lt1"/>
                </a:solidFill>
              </a:rPr>
              <a:t>Data Linking:</a:t>
            </a:r>
            <a:br>
              <a:rPr b="1" lang="en-US" sz="2000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To connect information across multiple platforms and identify relationships between activities</a:t>
            </a:r>
            <a:endParaRPr sz="2000">
              <a:solidFill>
                <a:schemeClr val="lt1"/>
              </a:solidFill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b="1" lang="en-US" sz="2000">
                <a:solidFill>
                  <a:schemeClr val="lt1"/>
                </a:solidFill>
              </a:rPr>
              <a:t>Event Sequencing:</a:t>
            </a:r>
            <a:br>
              <a:rPr b="1" lang="en-US" sz="2000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To organise the extracted data into a clear timeline for better understanding of actions</a:t>
            </a:r>
            <a:endParaRPr sz="2000">
              <a:solidFill>
                <a:schemeClr val="lt1"/>
              </a:solidFill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b="1" lang="en-US" sz="2000">
                <a:solidFill>
                  <a:schemeClr val="lt1"/>
                </a:solidFill>
              </a:rPr>
              <a:t>Outcome Support:</a:t>
            </a:r>
            <a:br>
              <a:rPr b="1" lang="en-US" sz="2000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To present findings in a clear and reliable manner that supports the overall investigation</a:t>
            </a:r>
            <a:endParaRPr b="1" sz="29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8"/>
          <p:cNvSpPr/>
          <p:nvPr/>
        </p:nvSpPr>
        <p:spPr>
          <a:xfrm>
            <a:off x="793800" y="166600"/>
            <a:ext cx="8665800" cy="825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b="1" i="0" lang="en-US" sz="3050" u="none" cap="none" strike="noStrike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Tools &amp; Acquisition Methods</a:t>
            </a:r>
            <a:endParaRPr b="0" i="0" sz="3050" u="none" cap="none" strike="noStrike"/>
          </a:p>
        </p:txBody>
      </p:sp>
      <p:sp>
        <p:nvSpPr>
          <p:cNvPr id="111" name="Google Shape;111;p18"/>
          <p:cNvSpPr/>
          <p:nvPr/>
        </p:nvSpPr>
        <p:spPr>
          <a:xfrm>
            <a:off x="793800" y="1160950"/>
            <a:ext cx="6408000" cy="6357300"/>
          </a:xfrm>
          <a:prstGeom prst="roundRect">
            <a:avLst>
              <a:gd fmla="val 3309" name="adj"/>
            </a:avLst>
          </a:prstGeom>
          <a:solidFill>
            <a:srgbClr val="101620">
              <a:alpha val="94900"/>
            </a:srgbClr>
          </a:solidFill>
          <a:ln cap="flat" cmpd="sng" w="30475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18"/>
          <p:cNvSpPr/>
          <p:nvPr/>
        </p:nvSpPr>
        <p:spPr>
          <a:xfrm>
            <a:off x="824270" y="1895832"/>
            <a:ext cx="6347100" cy="680400"/>
          </a:xfrm>
          <a:prstGeom prst="roundRect">
            <a:avLst>
              <a:gd fmla="val 8626" name="adj"/>
            </a:avLst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" name="Google Shape;113;p18"/>
          <p:cNvSpPr/>
          <p:nvPr/>
        </p:nvSpPr>
        <p:spPr>
          <a:xfrm>
            <a:off x="3827621" y="1292265"/>
            <a:ext cx="340200" cy="442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650"/>
              <a:buFont typeface="Geist"/>
              <a:buNone/>
            </a:pPr>
            <a:r>
              <a:rPr b="1" i="0" lang="en-US" sz="265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1</a:t>
            </a:r>
            <a:endParaRPr b="0" i="0" sz="2650" u="none" cap="none" strike="noStrike"/>
          </a:p>
        </p:txBody>
      </p:sp>
      <p:sp>
        <p:nvSpPr>
          <p:cNvPr id="114" name="Google Shape;114;p18"/>
          <p:cNvSpPr/>
          <p:nvPr/>
        </p:nvSpPr>
        <p:spPr>
          <a:xfrm>
            <a:off x="1051084" y="1888688"/>
            <a:ext cx="2835300" cy="36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81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200"/>
              <a:buFont typeface="Geist"/>
              <a:buNone/>
            </a:pPr>
            <a:r>
              <a:rPr b="1" i="0" lang="en-US" sz="22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Cellebrite UFED</a:t>
            </a:r>
            <a:endParaRPr b="0" i="0" sz="2200" u="none" cap="none" strike="noStrike"/>
          </a:p>
        </p:txBody>
      </p:sp>
      <p:sp>
        <p:nvSpPr>
          <p:cNvPr id="115" name="Google Shape;115;p18"/>
          <p:cNvSpPr/>
          <p:nvPr/>
        </p:nvSpPr>
        <p:spPr>
          <a:xfrm>
            <a:off x="1051084" y="2393275"/>
            <a:ext cx="5893500" cy="1179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rPr b="0" i="0" lang="en-US" sz="175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Industry-standard tool for secure, forensically sound data extraction from mobile devices. Captures complete file systems and logical data with write-blocking protocols.</a:t>
            </a:r>
            <a:endParaRPr b="0" i="0" sz="1750" u="none" cap="none" strike="noStrike"/>
          </a:p>
        </p:txBody>
      </p:sp>
      <p:sp>
        <p:nvSpPr>
          <p:cNvPr id="116" name="Google Shape;116;p18"/>
          <p:cNvSpPr/>
          <p:nvPr/>
        </p:nvSpPr>
        <p:spPr>
          <a:xfrm>
            <a:off x="7428550" y="1088575"/>
            <a:ext cx="6408000" cy="6357300"/>
          </a:xfrm>
          <a:prstGeom prst="roundRect">
            <a:avLst>
              <a:gd fmla="val 3309" name="adj"/>
            </a:avLst>
          </a:prstGeom>
          <a:solidFill>
            <a:srgbClr val="101620">
              <a:alpha val="94900"/>
            </a:srgbClr>
          </a:solidFill>
          <a:ln cap="flat" cmpd="sng" w="30475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18"/>
          <p:cNvSpPr/>
          <p:nvPr/>
        </p:nvSpPr>
        <p:spPr>
          <a:xfrm>
            <a:off x="7459027" y="1184632"/>
            <a:ext cx="6347100" cy="680400"/>
          </a:xfrm>
          <a:prstGeom prst="roundRect">
            <a:avLst>
              <a:gd fmla="val 8626" name="adj"/>
            </a:avLst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18"/>
          <p:cNvSpPr/>
          <p:nvPr/>
        </p:nvSpPr>
        <p:spPr>
          <a:xfrm>
            <a:off x="10462498" y="1205179"/>
            <a:ext cx="340200" cy="442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650"/>
              <a:buFont typeface="Geist"/>
              <a:buNone/>
            </a:pPr>
            <a:r>
              <a:rPr b="1" i="0" lang="en-US" sz="265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2</a:t>
            </a:r>
            <a:endParaRPr b="0" i="0" sz="2650" u="none" cap="none" strike="noStrike"/>
          </a:p>
        </p:txBody>
      </p:sp>
      <p:sp>
        <p:nvSpPr>
          <p:cNvPr id="119" name="Google Shape;119;p18"/>
          <p:cNvSpPr/>
          <p:nvPr/>
        </p:nvSpPr>
        <p:spPr>
          <a:xfrm>
            <a:off x="7685842" y="1874174"/>
            <a:ext cx="2835300" cy="36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81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200"/>
              <a:buFont typeface="Geist"/>
              <a:buNone/>
            </a:pPr>
            <a:r>
              <a:rPr b="1" i="0" lang="en-US" sz="22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Physical Analyzer</a:t>
            </a:r>
            <a:endParaRPr b="0" i="0" sz="2200" u="none" cap="none" strike="noStrike"/>
          </a:p>
        </p:txBody>
      </p:sp>
      <p:sp>
        <p:nvSpPr>
          <p:cNvPr id="120" name="Google Shape;120;p18"/>
          <p:cNvSpPr/>
          <p:nvPr/>
        </p:nvSpPr>
        <p:spPr>
          <a:xfrm>
            <a:off x="7685842" y="2378761"/>
            <a:ext cx="5893500" cy="88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rPr b="0" i="0" lang="en-US" sz="175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Advanced parsing and categorization software for examining extracted data. Identifies artifacts, decodes formats, and generates comprehensive analysis reports.</a:t>
            </a:r>
            <a:endParaRPr b="0" i="0" sz="1750" u="none" cap="none" strike="noStrike"/>
          </a:p>
        </p:txBody>
      </p:sp>
      <p:pic>
        <p:nvPicPr>
          <p:cNvPr id="121" name="Google Shape;12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01388" y="4035049"/>
            <a:ext cx="4592875" cy="2583476"/>
          </a:xfrm>
          <a:prstGeom prst="rect">
            <a:avLst/>
          </a:prstGeom>
          <a:solidFill>
            <a:srgbClr val="101620">
              <a:alpha val="94900"/>
            </a:srgbClr>
          </a:solidFill>
          <a:ln cap="flat" cmpd="sng" w="30475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22" name="Google Shape;122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495250" y="4083990"/>
            <a:ext cx="4418851" cy="2485601"/>
          </a:xfrm>
          <a:prstGeom prst="rect">
            <a:avLst/>
          </a:prstGeom>
          <a:solidFill>
            <a:srgbClr val="101620">
              <a:alpha val="94900"/>
            </a:srgbClr>
          </a:solidFill>
          <a:ln cap="flat" cmpd="sng" w="30475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23" name="Google Shape;123;p18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9"/>
          <p:cNvSpPr/>
          <p:nvPr/>
        </p:nvSpPr>
        <p:spPr>
          <a:xfrm>
            <a:off x="793800" y="166600"/>
            <a:ext cx="8665800" cy="825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b="1" i="0" lang="en-US" sz="3050" u="none" cap="none" strike="noStrike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Tools &amp; Acquisition Methods</a:t>
            </a:r>
            <a:endParaRPr b="0" i="0" sz="3050" u="none" cap="none" strike="noStrike"/>
          </a:p>
        </p:txBody>
      </p:sp>
      <p:sp>
        <p:nvSpPr>
          <p:cNvPr id="130" name="Google Shape;130;p19"/>
          <p:cNvSpPr/>
          <p:nvPr/>
        </p:nvSpPr>
        <p:spPr>
          <a:xfrm>
            <a:off x="793800" y="1219213"/>
            <a:ext cx="6408000" cy="6335700"/>
          </a:xfrm>
          <a:prstGeom prst="roundRect">
            <a:avLst>
              <a:gd fmla="val 3687" name="adj"/>
            </a:avLst>
          </a:prstGeom>
          <a:solidFill>
            <a:srgbClr val="101620">
              <a:alpha val="94901"/>
            </a:srgbClr>
          </a:solidFill>
          <a:ln cap="flat" cmpd="sng" w="30475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19"/>
          <p:cNvSpPr/>
          <p:nvPr/>
        </p:nvSpPr>
        <p:spPr>
          <a:xfrm>
            <a:off x="824270" y="1242258"/>
            <a:ext cx="6347100" cy="680400"/>
          </a:xfrm>
          <a:prstGeom prst="roundRect">
            <a:avLst>
              <a:gd fmla="val 8626" name="adj"/>
            </a:avLst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19"/>
          <p:cNvSpPr/>
          <p:nvPr/>
        </p:nvSpPr>
        <p:spPr>
          <a:xfrm>
            <a:off x="3740546" y="1349904"/>
            <a:ext cx="340200" cy="442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650"/>
              <a:buFont typeface="Geist"/>
              <a:buNone/>
            </a:pPr>
            <a:r>
              <a:rPr b="1" i="0" lang="en-US" sz="265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3</a:t>
            </a:r>
            <a:endParaRPr b="0" i="0" sz="2650" u="none" cap="none" strike="noStrike"/>
          </a:p>
        </p:txBody>
      </p:sp>
      <p:sp>
        <p:nvSpPr>
          <p:cNvPr id="133" name="Google Shape;133;p19"/>
          <p:cNvSpPr/>
          <p:nvPr/>
        </p:nvSpPr>
        <p:spPr>
          <a:xfrm>
            <a:off x="1051084" y="2149515"/>
            <a:ext cx="2835300" cy="36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81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200"/>
              <a:buFont typeface="Geist"/>
              <a:buNone/>
            </a:pPr>
            <a:r>
              <a:rPr b="1" i="0" lang="en-US" sz="22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Autopsy/FTK</a:t>
            </a:r>
            <a:endParaRPr b="0" i="0" sz="2200" u="none" cap="none" strike="noStrike"/>
          </a:p>
        </p:txBody>
      </p:sp>
      <p:sp>
        <p:nvSpPr>
          <p:cNvPr id="134" name="Google Shape;134;p19"/>
          <p:cNvSpPr/>
          <p:nvPr/>
        </p:nvSpPr>
        <p:spPr>
          <a:xfrm>
            <a:off x="1051084" y="2654102"/>
            <a:ext cx="5893500" cy="88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rPr b="0" i="0" lang="en-US" sz="175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Specialized forensic tools for USB drive examination. Analyzes file systems, recovers deleted data, and creates timeline-based event reconstructions.</a:t>
            </a:r>
            <a:endParaRPr b="0" i="0" sz="1750" u="none" cap="none" strike="noStrike"/>
          </a:p>
        </p:txBody>
      </p:sp>
      <p:sp>
        <p:nvSpPr>
          <p:cNvPr id="135" name="Google Shape;135;p19"/>
          <p:cNvSpPr/>
          <p:nvPr/>
        </p:nvSpPr>
        <p:spPr>
          <a:xfrm>
            <a:off x="7428550" y="1291788"/>
            <a:ext cx="6408000" cy="6263100"/>
          </a:xfrm>
          <a:prstGeom prst="roundRect">
            <a:avLst>
              <a:gd fmla="val 3687" name="adj"/>
            </a:avLst>
          </a:prstGeom>
          <a:solidFill>
            <a:srgbClr val="101620">
              <a:alpha val="94900"/>
            </a:srgbClr>
          </a:solidFill>
          <a:ln cap="flat" cmpd="sng" w="30475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6" name="Google Shape;136;p19"/>
          <p:cNvSpPr/>
          <p:nvPr/>
        </p:nvSpPr>
        <p:spPr>
          <a:xfrm>
            <a:off x="7459027" y="1256772"/>
            <a:ext cx="6347100" cy="680400"/>
          </a:xfrm>
          <a:prstGeom prst="roundRect">
            <a:avLst>
              <a:gd fmla="val 8626" name="adj"/>
            </a:avLst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19"/>
          <p:cNvSpPr/>
          <p:nvPr/>
        </p:nvSpPr>
        <p:spPr>
          <a:xfrm>
            <a:off x="10462498" y="1364405"/>
            <a:ext cx="340200" cy="442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650"/>
              <a:buFont typeface="Geist"/>
              <a:buNone/>
            </a:pPr>
            <a:r>
              <a:rPr b="1" i="0" lang="en-US" sz="265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4</a:t>
            </a:r>
            <a:endParaRPr b="0" i="0" sz="2650" u="none" cap="none" strike="noStrike"/>
          </a:p>
        </p:txBody>
      </p:sp>
      <p:sp>
        <p:nvSpPr>
          <p:cNvPr id="138" name="Google Shape;138;p19"/>
          <p:cNvSpPr/>
          <p:nvPr/>
        </p:nvSpPr>
        <p:spPr>
          <a:xfrm>
            <a:off x="7685842" y="2164029"/>
            <a:ext cx="3770100" cy="36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81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200"/>
              <a:buFont typeface="Geist"/>
              <a:buNone/>
            </a:pPr>
            <a:r>
              <a:rPr b="1" i="0" lang="en-US" sz="22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Platform-Specific Methods</a:t>
            </a:r>
            <a:endParaRPr b="0" i="0" sz="2200" u="none" cap="none" strike="noStrike"/>
          </a:p>
        </p:txBody>
      </p:sp>
      <p:sp>
        <p:nvSpPr>
          <p:cNvPr id="139" name="Google Shape;139;p19"/>
          <p:cNvSpPr/>
          <p:nvPr/>
        </p:nvSpPr>
        <p:spPr>
          <a:xfrm>
            <a:off x="7685842" y="2668616"/>
            <a:ext cx="5893500" cy="884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397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Android devices analysed using file system extraction to access full data</a:t>
            </a:r>
            <a:endParaRPr sz="17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97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iOS devices analysed using advanced logical extraction due to security restrictions</a:t>
            </a:r>
            <a:endParaRPr sz="17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97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Different tools and techniques applied based on device operating system</a:t>
            </a:r>
            <a:endParaRPr sz="17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97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Data extracted includes chats, call logs, media files, and app data</a:t>
            </a:r>
            <a:endParaRPr sz="17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97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Char char="●"/>
            </a:pPr>
            <a:r>
              <a:rPr lang="en-US" sz="17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Ensures maximum evidence recovery from each platform</a:t>
            </a:r>
            <a:endParaRPr sz="17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457200" marR="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50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pic>
        <p:nvPicPr>
          <p:cNvPr id="140" name="Google Shape;140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70750" y="4269950"/>
            <a:ext cx="4536499" cy="2551775"/>
          </a:xfrm>
          <a:prstGeom prst="rect">
            <a:avLst/>
          </a:prstGeom>
          <a:solidFill>
            <a:srgbClr val="101620">
              <a:alpha val="94900"/>
            </a:srgbClr>
          </a:solidFill>
          <a:ln cap="flat" cmpd="sng" w="30475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41" name="Google Shape;141;p19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0"/>
          <p:cNvSpPr/>
          <p:nvPr/>
        </p:nvSpPr>
        <p:spPr>
          <a:xfrm>
            <a:off x="3927135" y="374050"/>
            <a:ext cx="11260800" cy="73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b="1" lang="en-US" sz="35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Forensic Methodology</a:t>
            </a:r>
            <a:endParaRPr b="0" i="0" sz="3550" u="none" cap="none" strike="noStrike"/>
          </a:p>
        </p:txBody>
      </p:sp>
      <p:sp>
        <p:nvSpPr>
          <p:cNvPr id="148" name="Google Shape;148;p20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20"/>
          <p:cNvSpPr/>
          <p:nvPr/>
        </p:nvSpPr>
        <p:spPr>
          <a:xfrm>
            <a:off x="252050" y="1753500"/>
            <a:ext cx="6502500" cy="6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500">
                <a:solidFill>
                  <a:schemeClr val="lt1"/>
                </a:solidFill>
              </a:rPr>
              <a:t>01. Acquisition</a:t>
            </a:r>
            <a:endParaRPr b="1" sz="2500">
              <a:solidFill>
                <a:schemeClr val="lt1"/>
              </a:solidFill>
            </a:endParaRPr>
          </a:p>
          <a:p>
            <a:pPr indent="-3873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500"/>
              <a:buChar char="●"/>
            </a:pPr>
            <a:r>
              <a:rPr lang="en-US" sz="2500">
                <a:solidFill>
                  <a:schemeClr val="lt1"/>
                </a:solidFill>
              </a:rPr>
              <a:t>Data collected from the device using forensic tools</a:t>
            </a:r>
            <a:endParaRPr sz="2500">
              <a:solidFill>
                <a:schemeClr val="lt1"/>
              </a:solidFill>
            </a:endParaRPr>
          </a:p>
          <a:p>
            <a:pPr indent="-3873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Char char="●"/>
            </a:pPr>
            <a:r>
              <a:rPr lang="en-US" sz="2500">
                <a:solidFill>
                  <a:schemeClr val="lt1"/>
                </a:solidFill>
              </a:rPr>
              <a:t>Ensures original data is preserved</a:t>
            </a:r>
            <a:endParaRPr sz="25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2500">
                <a:solidFill>
                  <a:schemeClr val="lt1"/>
                </a:solidFill>
              </a:rPr>
              <a:t>02. Examination</a:t>
            </a:r>
            <a:endParaRPr b="1" sz="2500">
              <a:solidFill>
                <a:schemeClr val="lt1"/>
              </a:solidFill>
            </a:endParaRPr>
          </a:p>
          <a:p>
            <a:pPr indent="-3873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500"/>
              <a:buChar char="●"/>
            </a:pPr>
            <a:r>
              <a:rPr lang="en-US" sz="2500">
                <a:solidFill>
                  <a:schemeClr val="lt1"/>
                </a:solidFill>
              </a:rPr>
              <a:t>Data processed and filtered for relevant artefacts</a:t>
            </a:r>
            <a:endParaRPr sz="2500">
              <a:solidFill>
                <a:schemeClr val="lt1"/>
              </a:solidFill>
            </a:endParaRPr>
          </a:p>
          <a:p>
            <a:pPr indent="-3873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Char char="●"/>
            </a:pPr>
            <a:r>
              <a:rPr lang="en-US" sz="2500">
                <a:solidFill>
                  <a:schemeClr val="lt1"/>
                </a:solidFill>
              </a:rPr>
              <a:t>Recovery of important or hidden information</a:t>
            </a:r>
            <a:endParaRPr sz="25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2500">
                <a:solidFill>
                  <a:schemeClr val="lt1"/>
                </a:solidFill>
              </a:rPr>
              <a:t>03. Analysis</a:t>
            </a:r>
            <a:endParaRPr b="1" sz="2500">
              <a:solidFill>
                <a:schemeClr val="lt1"/>
              </a:solidFill>
            </a:endParaRPr>
          </a:p>
          <a:p>
            <a:pPr indent="-3873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500"/>
              <a:buChar char="●"/>
            </a:pPr>
            <a:r>
              <a:rPr lang="en-US" sz="2500">
                <a:solidFill>
                  <a:schemeClr val="lt1"/>
                </a:solidFill>
              </a:rPr>
              <a:t>Correlation of data from multiple sources</a:t>
            </a:r>
            <a:endParaRPr sz="2500">
              <a:solidFill>
                <a:schemeClr val="lt1"/>
              </a:solidFill>
            </a:endParaRPr>
          </a:p>
          <a:p>
            <a:pPr indent="-3873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Char char="●"/>
            </a:pPr>
            <a:r>
              <a:rPr lang="en-US" sz="2500">
                <a:solidFill>
                  <a:schemeClr val="lt1"/>
                </a:solidFill>
              </a:rPr>
              <a:t>Identification of patterns and timelines</a:t>
            </a:r>
            <a:endParaRPr sz="2500">
              <a:solidFill>
                <a:schemeClr val="lt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3300">
              <a:solidFill>
                <a:schemeClr val="lt1"/>
              </a:solidFill>
            </a:endParaRPr>
          </a:p>
        </p:txBody>
      </p:sp>
      <p:sp>
        <p:nvSpPr>
          <p:cNvPr id="150" name="Google Shape;150;p20"/>
          <p:cNvSpPr/>
          <p:nvPr/>
        </p:nvSpPr>
        <p:spPr>
          <a:xfrm>
            <a:off x="7076150" y="1753500"/>
            <a:ext cx="7146000" cy="64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2700">
                <a:solidFill>
                  <a:schemeClr val="lt1"/>
                </a:solidFill>
              </a:rPr>
              <a:t>04. Reporting</a:t>
            </a:r>
            <a:endParaRPr b="1" sz="2700">
              <a:solidFill>
                <a:schemeClr val="lt1"/>
              </a:solidFill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lang="en-US" sz="2700">
                <a:solidFill>
                  <a:schemeClr val="lt1"/>
                </a:solidFill>
              </a:rPr>
              <a:t>Findings documented in a clear and structured format</a:t>
            </a:r>
            <a:endParaRPr sz="2700">
              <a:solidFill>
                <a:schemeClr val="lt1"/>
              </a:solidFill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lang="en-US" sz="2700">
                <a:solidFill>
                  <a:schemeClr val="lt1"/>
                </a:solidFill>
              </a:rPr>
              <a:t>Evidence presented with proper justification</a:t>
            </a:r>
            <a:endParaRPr sz="27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2700">
                <a:solidFill>
                  <a:schemeClr val="lt1"/>
                </a:solidFill>
              </a:rPr>
              <a:t>05. Standards Compliance</a:t>
            </a:r>
            <a:endParaRPr b="1" sz="2700">
              <a:solidFill>
                <a:schemeClr val="lt1"/>
              </a:solidFill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lang="en-US" sz="2700">
                <a:solidFill>
                  <a:schemeClr val="lt1"/>
                </a:solidFill>
              </a:rPr>
              <a:t>Process follows recognised forensic guidelines</a:t>
            </a:r>
            <a:endParaRPr sz="2700">
              <a:solidFill>
                <a:schemeClr val="lt1"/>
              </a:solidFill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00"/>
              <a:buChar char="●"/>
            </a:pPr>
            <a:r>
              <a:rPr lang="en-US" sz="2700">
                <a:solidFill>
                  <a:schemeClr val="lt1"/>
                </a:solidFill>
              </a:rPr>
              <a:t>Ensures reliability and integrity of investigation</a:t>
            </a:r>
            <a:endParaRPr sz="2700">
              <a:solidFill>
                <a:schemeClr val="lt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26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1"/>
          <p:cNvSpPr/>
          <p:nvPr/>
        </p:nvSpPr>
        <p:spPr>
          <a:xfrm>
            <a:off x="0" y="0"/>
            <a:ext cx="5760720" cy="8229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21"/>
          <p:cNvSpPr/>
          <p:nvPr/>
        </p:nvSpPr>
        <p:spPr>
          <a:xfrm>
            <a:off x="2995224" y="451850"/>
            <a:ext cx="121410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lang="en-US" sz="3600">
                <a:solidFill>
                  <a:schemeClr val="lt1"/>
                </a:solidFill>
                <a:latin typeface="Trebuchet MS"/>
                <a:ea typeface="Trebuchet MS"/>
                <a:cs typeface="Trebuchet MS"/>
                <a:sym typeface="Trebuchet MS"/>
              </a:rPr>
              <a:t>Hash Verification – Images(4)</a:t>
            </a:r>
            <a:endParaRPr b="0" i="0" sz="2900" u="none" cap="none" strike="noStrike">
              <a:solidFill>
                <a:schemeClr val="lt1"/>
              </a:solidFill>
            </a:endParaRPr>
          </a:p>
        </p:txBody>
      </p:sp>
      <p:sp>
        <p:nvSpPr>
          <p:cNvPr id="158" name="Google Shape;158;p21"/>
          <p:cNvSpPr/>
          <p:nvPr/>
        </p:nvSpPr>
        <p:spPr>
          <a:xfrm>
            <a:off x="7599998" y="1899047"/>
            <a:ext cx="2693551" cy="35004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95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00"/>
              <a:buFont typeface="Geist"/>
              <a:buNone/>
            </a:pPr>
            <a:r>
              <a:t/>
            </a:r>
            <a:endParaRPr b="0" i="0" sz="2100" u="none" cap="none" strike="noStrike"/>
          </a:p>
        </p:txBody>
      </p:sp>
      <p:sp>
        <p:nvSpPr>
          <p:cNvPr id="159" name="Google Shape;159;p21"/>
          <p:cNvSpPr/>
          <p:nvPr/>
        </p:nvSpPr>
        <p:spPr>
          <a:xfrm>
            <a:off x="5828423" y="1899055"/>
            <a:ext cx="62367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03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650"/>
              <a:buFont typeface="Geist"/>
              <a:buNone/>
            </a:pPr>
            <a:r>
              <a:rPr lang="en-US" sz="16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Emma was identified as the insider who had access to the system and was involved in copying sensitive data</a:t>
            </a:r>
            <a:endParaRPr b="0" i="0" sz="1650" u="none" cap="none" strike="noStrike"/>
          </a:p>
        </p:txBody>
      </p:sp>
      <p:sp>
        <p:nvSpPr>
          <p:cNvPr id="160" name="Google Shape;160;p21"/>
          <p:cNvSpPr/>
          <p:nvPr/>
        </p:nvSpPr>
        <p:spPr>
          <a:xfrm>
            <a:off x="5608350" y="1592450"/>
            <a:ext cx="9021900" cy="64854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61" name="Google Shape;16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87475" y="1355384"/>
            <a:ext cx="4840949" cy="2723050"/>
          </a:xfrm>
          <a:prstGeom prst="rect">
            <a:avLst/>
          </a:prstGeom>
          <a:solidFill>
            <a:srgbClr val="101620"/>
          </a:solidFill>
          <a:ln>
            <a:noFill/>
          </a:ln>
        </p:spPr>
      </p:pic>
      <p:pic>
        <p:nvPicPr>
          <p:cNvPr id="162" name="Google Shape;162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073700" y="1304583"/>
            <a:ext cx="4981901" cy="2802325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63" name="Google Shape;163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87475" y="4863116"/>
            <a:ext cx="4840949" cy="2723034"/>
          </a:xfrm>
          <a:prstGeom prst="rect">
            <a:avLst/>
          </a:prstGeom>
          <a:solidFill>
            <a:srgbClr val="101620"/>
          </a:solidFill>
          <a:ln>
            <a:noFill/>
          </a:ln>
        </p:spPr>
      </p:pic>
      <p:pic>
        <p:nvPicPr>
          <p:cNvPr id="164" name="Google Shape;164;p2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194850" y="4801158"/>
            <a:ext cx="4840949" cy="2723047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165" name="Google Shape;165;p21"/>
          <p:cNvSpPr/>
          <p:nvPr/>
        </p:nvSpPr>
        <p:spPr>
          <a:xfrm>
            <a:off x="2113999" y="4162925"/>
            <a:ext cx="49818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en-US" sz="27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Huawei</a:t>
            </a:r>
            <a:endParaRPr b="0" i="0" sz="2600" u="none" cap="none" strike="noStrike">
              <a:solidFill>
                <a:schemeClr val="lt1"/>
              </a:solidFill>
            </a:endParaRPr>
          </a:p>
        </p:txBody>
      </p:sp>
      <p:sp>
        <p:nvSpPr>
          <p:cNvPr id="166" name="Google Shape;166;p21"/>
          <p:cNvSpPr/>
          <p:nvPr/>
        </p:nvSpPr>
        <p:spPr>
          <a:xfrm>
            <a:off x="9344524" y="4162925"/>
            <a:ext cx="49818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en-US" sz="26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Nokia C2 </a:t>
            </a:r>
            <a:endParaRPr b="0" i="0" sz="3300" u="none" cap="none" strike="noStrike">
              <a:solidFill>
                <a:schemeClr val="lt1"/>
              </a:solidFill>
            </a:endParaRPr>
          </a:p>
        </p:txBody>
      </p:sp>
      <p:sp>
        <p:nvSpPr>
          <p:cNvPr id="167" name="Google Shape;167;p21"/>
          <p:cNvSpPr/>
          <p:nvPr/>
        </p:nvSpPr>
        <p:spPr>
          <a:xfrm>
            <a:off x="1555199" y="7653883"/>
            <a:ext cx="49818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en-US" sz="24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Ulefone Note 14</a:t>
            </a:r>
            <a:endParaRPr b="0" i="0" sz="3100" u="none" cap="none" strike="noStrike">
              <a:solidFill>
                <a:schemeClr val="lt1"/>
              </a:solidFill>
            </a:endParaRPr>
          </a:p>
        </p:txBody>
      </p:sp>
      <p:sp>
        <p:nvSpPr>
          <p:cNvPr id="168" name="Google Shape;168;p21"/>
          <p:cNvSpPr/>
          <p:nvPr/>
        </p:nvSpPr>
        <p:spPr>
          <a:xfrm>
            <a:off x="8971274" y="7653875"/>
            <a:ext cx="49818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en-US" sz="220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Samsung Galaxy A13</a:t>
            </a:r>
            <a:endParaRPr b="0" i="0" sz="2900" u="none" cap="none" strike="noStrike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2"/>
          <p:cNvSpPr/>
          <p:nvPr/>
        </p:nvSpPr>
        <p:spPr>
          <a:xfrm>
            <a:off x="0" y="0"/>
            <a:ext cx="5760600" cy="8229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22"/>
          <p:cNvSpPr/>
          <p:nvPr/>
        </p:nvSpPr>
        <p:spPr>
          <a:xfrm>
            <a:off x="2978291" y="468783"/>
            <a:ext cx="121410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600">
                <a:solidFill>
                  <a:schemeClr val="lt1"/>
                </a:solidFill>
              </a:rPr>
              <a:t>Key Evidence 1 – WhatsApp Evidence (The Peter Dover Alias)</a:t>
            </a:r>
            <a:endParaRPr b="1" sz="2600"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30952"/>
              </a:lnSpc>
              <a:spcBef>
                <a:spcPts val="400"/>
              </a:spcBef>
              <a:spcAft>
                <a:spcPts val="0"/>
              </a:spcAft>
              <a:buClr>
                <a:srgbClr val="F2F5FA"/>
              </a:buClr>
              <a:buSzPts val="4200"/>
              <a:buFont typeface="Geist"/>
              <a:buNone/>
            </a:pPr>
            <a:r>
              <a:t/>
            </a:r>
            <a:endParaRPr b="1" sz="260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176" name="Google Shape;176;p22"/>
          <p:cNvSpPr/>
          <p:nvPr/>
        </p:nvSpPr>
        <p:spPr>
          <a:xfrm>
            <a:off x="7599998" y="1899047"/>
            <a:ext cx="2693700" cy="35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95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00"/>
              <a:buFont typeface="Geist"/>
              <a:buNone/>
            </a:pPr>
            <a:r>
              <a:t/>
            </a:r>
            <a:endParaRPr b="0" i="0" sz="2100" u="none" cap="none" strike="noStrike"/>
          </a:p>
        </p:txBody>
      </p:sp>
      <p:sp>
        <p:nvSpPr>
          <p:cNvPr id="177" name="Google Shape;177;p22"/>
          <p:cNvSpPr/>
          <p:nvPr/>
        </p:nvSpPr>
        <p:spPr>
          <a:xfrm>
            <a:off x="5828423" y="1899055"/>
            <a:ext cx="62367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0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650"/>
              <a:buFont typeface="Geist"/>
              <a:buNone/>
            </a:pPr>
            <a:r>
              <a:rPr lang="en-US" sz="16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Emma was identified as the insider who had access to the system and was involved in copying sensitive data</a:t>
            </a:r>
            <a:endParaRPr b="0" i="0" sz="1650" u="none" cap="none" strike="noStrike"/>
          </a:p>
        </p:txBody>
      </p:sp>
      <p:sp>
        <p:nvSpPr>
          <p:cNvPr id="178" name="Google Shape;178;p22"/>
          <p:cNvSpPr/>
          <p:nvPr/>
        </p:nvSpPr>
        <p:spPr>
          <a:xfrm>
            <a:off x="5608350" y="1592450"/>
            <a:ext cx="9021900" cy="64854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22"/>
          <p:cNvSpPr/>
          <p:nvPr/>
        </p:nvSpPr>
        <p:spPr>
          <a:xfrm>
            <a:off x="358975" y="1817750"/>
            <a:ext cx="8869500" cy="28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-US" sz="2200">
                <a:solidFill>
                  <a:schemeClr val="lt1"/>
                </a:solidFill>
              </a:rPr>
              <a:t>WhatsApp Communication Evidence</a:t>
            </a:r>
            <a:endParaRPr b="1" sz="22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A secondary identity named </a:t>
            </a:r>
            <a:r>
              <a:rPr b="1" lang="en-US" sz="2000">
                <a:solidFill>
                  <a:schemeClr val="lt1"/>
                </a:solidFill>
              </a:rPr>
              <a:t>“Peter Dover”</a:t>
            </a:r>
            <a:r>
              <a:rPr lang="en-US" sz="2000">
                <a:solidFill>
                  <a:schemeClr val="lt1"/>
                </a:solidFill>
              </a:rPr>
              <a:t> was created by Emma on 17 August 2024</a:t>
            </a:r>
            <a:endParaRPr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Initial contact with Joe was established on 21 August 2024</a:t>
            </a:r>
            <a:endParaRPr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The conversation content suggests early-stage coordination and planning</a:t>
            </a:r>
            <a:endParaRPr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lang="en-US" sz="2000">
                <a:solidFill>
                  <a:schemeClr val="lt1"/>
                </a:solidFill>
              </a:rPr>
              <a:t>The communication pattern raises concerns about potential misuse of sensitive information</a:t>
            </a:r>
            <a:endParaRPr b="1" sz="2700">
              <a:solidFill>
                <a:schemeClr val="lt1"/>
              </a:solidFill>
            </a:endParaRPr>
          </a:p>
        </p:txBody>
      </p:sp>
      <p:pic>
        <p:nvPicPr>
          <p:cNvPr id="180" name="Google Shape;180;p22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260074" y="4533202"/>
            <a:ext cx="6000600" cy="3375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3"/>
          <p:cNvSpPr/>
          <p:nvPr/>
        </p:nvSpPr>
        <p:spPr>
          <a:xfrm>
            <a:off x="0" y="0"/>
            <a:ext cx="5760600" cy="8229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23"/>
          <p:cNvSpPr/>
          <p:nvPr/>
        </p:nvSpPr>
        <p:spPr>
          <a:xfrm>
            <a:off x="2978291" y="468783"/>
            <a:ext cx="121410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600">
                <a:solidFill>
                  <a:schemeClr val="lt1"/>
                </a:solidFill>
              </a:rPr>
              <a:t>Key Evidence 2 – </a:t>
            </a:r>
            <a:r>
              <a:rPr b="1" lang="en-US" sz="24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Continued Conspiracy (November 2024) Emma's Huawei</a:t>
            </a:r>
            <a:endParaRPr sz="2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2600"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30952"/>
              </a:lnSpc>
              <a:spcBef>
                <a:spcPts val="400"/>
              </a:spcBef>
              <a:spcAft>
                <a:spcPts val="0"/>
              </a:spcAft>
              <a:buClr>
                <a:srgbClr val="F2F5FA"/>
              </a:buClr>
              <a:buSzPts val="4200"/>
              <a:buFont typeface="Geist"/>
              <a:buNone/>
            </a:pPr>
            <a:r>
              <a:t/>
            </a:r>
            <a:endParaRPr b="1" sz="260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188" name="Google Shape;188;p23"/>
          <p:cNvSpPr/>
          <p:nvPr/>
        </p:nvSpPr>
        <p:spPr>
          <a:xfrm>
            <a:off x="7599998" y="1899047"/>
            <a:ext cx="2693700" cy="35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95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00"/>
              <a:buFont typeface="Geist"/>
              <a:buNone/>
            </a:pPr>
            <a:r>
              <a:t/>
            </a:r>
            <a:endParaRPr b="0" i="0" sz="2100" u="none" cap="none" strike="noStrike"/>
          </a:p>
        </p:txBody>
      </p:sp>
      <p:sp>
        <p:nvSpPr>
          <p:cNvPr id="189" name="Google Shape;189;p23"/>
          <p:cNvSpPr/>
          <p:nvPr/>
        </p:nvSpPr>
        <p:spPr>
          <a:xfrm>
            <a:off x="5828423" y="1899055"/>
            <a:ext cx="62367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0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650"/>
              <a:buFont typeface="Geist"/>
              <a:buNone/>
            </a:pPr>
            <a:r>
              <a:rPr lang="en-US" sz="16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Emma was identified as the insider who had access to the system and was involved in copying sensitive data</a:t>
            </a:r>
            <a:endParaRPr b="0" i="0" sz="1650" u="none" cap="none" strike="noStrike"/>
          </a:p>
        </p:txBody>
      </p:sp>
      <p:sp>
        <p:nvSpPr>
          <p:cNvPr id="190" name="Google Shape;190;p23"/>
          <p:cNvSpPr/>
          <p:nvPr/>
        </p:nvSpPr>
        <p:spPr>
          <a:xfrm>
            <a:off x="5608350" y="1592450"/>
            <a:ext cx="9021900" cy="64854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1" name="Google Shape;191;p23"/>
          <p:cNvSpPr/>
          <p:nvPr/>
        </p:nvSpPr>
        <p:spPr>
          <a:xfrm>
            <a:off x="5320425" y="4802275"/>
            <a:ext cx="8869500" cy="28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</a:rPr>
              <a:t>Communication Progression – November Stage</a:t>
            </a:r>
            <a:endParaRPr b="1" sz="24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Conversation reflects a delay in expected outcomes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Emma’s response highlights dissatisfaction and urgency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Joe’s reply suggests engagement in final negotiations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Indicates movement from discussion phase to decision-making stag</a:t>
            </a:r>
            <a:r>
              <a:rPr lang="en-US" sz="2200">
                <a:solidFill>
                  <a:schemeClr val="lt1"/>
                </a:solidFill>
              </a:rPr>
              <a:t>e</a:t>
            </a:r>
            <a:endParaRPr b="1" sz="3300">
              <a:solidFill>
                <a:schemeClr val="lt1"/>
              </a:solidFill>
            </a:endParaRPr>
          </a:p>
        </p:txBody>
      </p:sp>
      <p:pic>
        <p:nvPicPr>
          <p:cNvPr id="192" name="Google Shape;192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9475" y="1308525"/>
            <a:ext cx="5963002" cy="33541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4"/>
          <p:cNvSpPr/>
          <p:nvPr/>
        </p:nvSpPr>
        <p:spPr>
          <a:xfrm>
            <a:off x="0" y="0"/>
            <a:ext cx="5760600" cy="8229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24"/>
          <p:cNvSpPr/>
          <p:nvPr/>
        </p:nvSpPr>
        <p:spPr>
          <a:xfrm>
            <a:off x="1488166" y="367183"/>
            <a:ext cx="121410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600">
                <a:solidFill>
                  <a:schemeClr val="lt1"/>
                </a:solidFill>
              </a:rPr>
              <a:t>Key Evidence 3 – </a:t>
            </a:r>
            <a:r>
              <a:rPr b="1" lang="en-US" sz="2600">
                <a:solidFill>
                  <a:schemeClr val="lt1"/>
                </a:solidFill>
              </a:rPr>
              <a:t>Joe's — Train Ticket &amp; Financial Evidence</a:t>
            </a:r>
            <a:endParaRPr sz="2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2600"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30952"/>
              </a:lnSpc>
              <a:spcBef>
                <a:spcPts val="400"/>
              </a:spcBef>
              <a:spcAft>
                <a:spcPts val="0"/>
              </a:spcAft>
              <a:buClr>
                <a:srgbClr val="F2F5FA"/>
              </a:buClr>
              <a:buSzPts val="4200"/>
              <a:buFont typeface="Geist"/>
              <a:buNone/>
            </a:pPr>
            <a:r>
              <a:t/>
            </a:r>
            <a:endParaRPr b="1" sz="260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200" name="Google Shape;200;p24"/>
          <p:cNvSpPr/>
          <p:nvPr/>
        </p:nvSpPr>
        <p:spPr>
          <a:xfrm>
            <a:off x="7599998" y="1899047"/>
            <a:ext cx="2693700" cy="35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95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00"/>
              <a:buFont typeface="Geist"/>
              <a:buNone/>
            </a:pPr>
            <a:r>
              <a:t/>
            </a:r>
            <a:endParaRPr b="0" i="0" sz="2100" u="none" cap="none" strike="noStrike"/>
          </a:p>
        </p:txBody>
      </p:sp>
      <p:sp>
        <p:nvSpPr>
          <p:cNvPr id="201" name="Google Shape;201;p24"/>
          <p:cNvSpPr/>
          <p:nvPr/>
        </p:nvSpPr>
        <p:spPr>
          <a:xfrm>
            <a:off x="5828423" y="1899055"/>
            <a:ext cx="62367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0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650"/>
              <a:buFont typeface="Geist"/>
              <a:buNone/>
            </a:pPr>
            <a:r>
              <a:rPr lang="en-US" sz="16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Emma was identified as the insider who had access to the system and was involved in copying sensitive data</a:t>
            </a:r>
            <a:endParaRPr b="0" i="0" sz="1650" u="none" cap="none" strike="noStrike"/>
          </a:p>
        </p:txBody>
      </p:sp>
      <p:sp>
        <p:nvSpPr>
          <p:cNvPr id="202" name="Google Shape;202;p24"/>
          <p:cNvSpPr/>
          <p:nvPr/>
        </p:nvSpPr>
        <p:spPr>
          <a:xfrm>
            <a:off x="5608350" y="1592450"/>
            <a:ext cx="9021900" cy="64854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3" name="Google Shape;203;p24"/>
          <p:cNvSpPr/>
          <p:nvPr/>
        </p:nvSpPr>
        <p:spPr>
          <a:xfrm>
            <a:off x="257375" y="1492425"/>
            <a:ext cx="142755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lt1"/>
                </a:solidFill>
              </a:rPr>
              <a:t>Two images recovered from Joe's Samsung gallery directly corroborate the WhatsApp messages about the Manchester meeting.</a:t>
            </a:r>
            <a:endParaRPr sz="1600">
              <a:solidFill>
                <a:schemeClr val="lt1"/>
              </a:solidFill>
            </a:endParaRPr>
          </a:p>
          <a:p>
            <a:pPr indent="0" lvl="0" marL="9144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3300">
              <a:solidFill>
                <a:schemeClr val="lt1"/>
              </a:solidFill>
            </a:endParaRPr>
          </a:p>
        </p:txBody>
      </p:sp>
      <p:pic>
        <p:nvPicPr>
          <p:cNvPr id="204" name="Google Shape;204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45450" y="4434950"/>
            <a:ext cx="5887776" cy="3311874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205" name="Google Shape;205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085125" y="4926350"/>
            <a:ext cx="7192151" cy="24781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206" name="Google Shape;206;p24"/>
          <p:cNvSpPr/>
          <p:nvPr/>
        </p:nvSpPr>
        <p:spPr>
          <a:xfrm>
            <a:off x="420925" y="2192625"/>
            <a:ext cx="6664200" cy="210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1800">
                <a:solidFill>
                  <a:schemeClr val="lt1"/>
                </a:solidFill>
              </a:rPr>
              <a:t>Travel Artefact – Train Ticket</a:t>
            </a:r>
            <a:endParaRPr b="1" sz="1800">
              <a:solidFill>
                <a:schemeClr val="lt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</a:pPr>
            <a:r>
              <a:rPr lang="en-US" sz="1600">
                <a:solidFill>
                  <a:schemeClr val="lt1"/>
                </a:solidFill>
              </a:rPr>
              <a:t>File recovered from device storage during forensic extraction</a:t>
            </a:r>
            <a:endParaRPr sz="1600">
              <a:solidFill>
                <a:schemeClr val="lt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</a:pPr>
            <a:r>
              <a:rPr lang="en-US" sz="1600">
                <a:solidFill>
                  <a:schemeClr val="lt1"/>
                </a:solidFill>
              </a:rPr>
              <a:t>Route identified: Wigan → Manchester (UK)</a:t>
            </a:r>
            <a:endParaRPr sz="1600">
              <a:solidFill>
                <a:schemeClr val="lt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</a:pPr>
            <a:r>
              <a:rPr lang="en-US" sz="1600">
                <a:solidFill>
                  <a:schemeClr val="lt1"/>
                </a:solidFill>
              </a:rPr>
              <a:t>Timestamp aligns with suspected meeting period</a:t>
            </a:r>
            <a:endParaRPr sz="1600">
              <a:solidFill>
                <a:schemeClr val="lt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</a:pPr>
            <a:r>
              <a:rPr lang="en-US" sz="1600">
                <a:solidFill>
                  <a:schemeClr val="lt1"/>
                </a:solidFill>
              </a:rPr>
              <a:t>GPS metadata confirms location origin</a:t>
            </a:r>
            <a:endParaRPr sz="1600">
              <a:solidFill>
                <a:schemeClr val="lt1"/>
              </a:solidFill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</a:pPr>
            <a:r>
              <a:rPr lang="en-US" sz="1600">
                <a:solidFill>
                  <a:schemeClr val="lt1"/>
                </a:solidFill>
              </a:rPr>
              <a:t>MD5 hash generated to ensure evidence integrity</a:t>
            </a:r>
            <a:endParaRPr b="1" sz="2300">
              <a:solidFill>
                <a:schemeClr val="lt1"/>
              </a:solidFill>
            </a:endParaRPr>
          </a:p>
          <a:p>
            <a:pPr indent="0" lvl="0" marL="9144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3800">
              <a:solidFill>
                <a:schemeClr val="lt1"/>
              </a:solidFill>
            </a:endParaRPr>
          </a:p>
        </p:txBody>
      </p:sp>
      <p:sp>
        <p:nvSpPr>
          <p:cNvPr id="207" name="Google Shape;207;p24"/>
          <p:cNvSpPr/>
          <p:nvPr/>
        </p:nvSpPr>
        <p:spPr>
          <a:xfrm>
            <a:off x="7349100" y="2111400"/>
            <a:ext cx="6664200" cy="210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1900">
                <a:solidFill>
                  <a:schemeClr val="lt1"/>
                </a:solidFill>
              </a:rPr>
              <a:t>Financial Artefact – Payment Receipt</a:t>
            </a:r>
            <a:endParaRPr b="1" sz="1900">
              <a:solidFill>
                <a:schemeClr val="lt1"/>
              </a:solidFill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Digital receipt recovered indicating card transaction</a:t>
            </a:r>
            <a:endParaRPr sz="1700">
              <a:solidFill>
                <a:schemeClr val="lt1"/>
              </a:solidFill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Transaction type: Contactless payment</a:t>
            </a:r>
            <a:endParaRPr sz="1700">
              <a:solidFill>
                <a:schemeClr val="lt1"/>
              </a:solidFill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Amount recorded: €79.30</a:t>
            </a:r>
            <a:endParaRPr sz="1700">
              <a:solidFill>
                <a:schemeClr val="lt1"/>
              </a:solidFill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Metadata shows modification date prior to key events</a:t>
            </a:r>
            <a:endParaRPr sz="1700">
              <a:solidFill>
                <a:schemeClr val="lt1"/>
              </a:solidFill>
            </a:endParaRPr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-US" sz="1700">
                <a:solidFill>
                  <a:schemeClr val="lt1"/>
                </a:solidFill>
              </a:rPr>
              <a:t>Hash value confirms authenticity of the file</a:t>
            </a:r>
            <a:endParaRPr sz="17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24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5"/>
          <p:cNvSpPr/>
          <p:nvPr/>
        </p:nvSpPr>
        <p:spPr>
          <a:xfrm>
            <a:off x="0" y="0"/>
            <a:ext cx="5760600" cy="8229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4" name="Google Shape;214;p25"/>
          <p:cNvSpPr/>
          <p:nvPr/>
        </p:nvSpPr>
        <p:spPr>
          <a:xfrm>
            <a:off x="1488166" y="367183"/>
            <a:ext cx="121410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600">
                <a:solidFill>
                  <a:schemeClr val="lt1"/>
                </a:solidFill>
              </a:rPr>
              <a:t>Key Evidence 4 – </a:t>
            </a:r>
            <a:r>
              <a:rPr b="1" lang="en-US" sz="2600">
                <a:solidFill>
                  <a:schemeClr val="lt1"/>
                </a:solidFill>
              </a:rPr>
              <a:t>Facebook Messenger — Peter Dover and Norman Smith</a:t>
            </a:r>
            <a:endParaRPr sz="2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2600"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30952"/>
              </a:lnSpc>
              <a:spcBef>
                <a:spcPts val="400"/>
              </a:spcBef>
              <a:spcAft>
                <a:spcPts val="0"/>
              </a:spcAft>
              <a:buClr>
                <a:srgbClr val="F2F5FA"/>
              </a:buClr>
              <a:buSzPts val="4200"/>
              <a:buFont typeface="Geist"/>
              <a:buNone/>
            </a:pPr>
            <a:r>
              <a:t/>
            </a:r>
            <a:endParaRPr b="1" sz="260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215" name="Google Shape;215;p25"/>
          <p:cNvSpPr/>
          <p:nvPr/>
        </p:nvSpPr>
        <p:spPr>
          <a:xfrm>
            <a:off x="7599998" y="1899047"/>
            <a:ext cx="2693700" cy="35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95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00"/>
              <a:buFont typeface="Geist"/>
              <a:buNone/>
            </a:pPr>
            <a:r>
              <a:t/>
            </a:r>
            <a:endParaRPr b="0" i="0" sz="2100" u="none" cap="none" strike="noStrike"/>
          </a:p>
        </p:txBody>
      </p:sp>
      <p:sp>
        <p:nvSpPr>
          <p:cNvPr id="216" name="Google Shape;216;p25"/>
          <p:cNvSpPr/>
          <p:nvPr/>
        </p:nvSpPr>
        <p:spPr>
          <a:xfrm>
            <a:off x="5828423" y="1899055"/>
            <a:ext cx="62367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0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650"/>
              <a:buFont typeface="Geist"/>
              <a:buNone/>
            </a:pPr>
            <a:r>
              <a:rPr lang="en-US" sz="16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Emma was identified as the insider who had access to the system and was involved in copying sensitive data</a:t>
            </a:r>
            <a:endParaRPr b="0" i="0" sz="1650" u="none" cap="none" strike="noStrike"/>
          </a:p>
        </p:txBody>
      </p:sp>
      <p:sp>
        <p:nvSpPr>
          <p:cNvPr id="217" name="Google Shape;217;p25"/>
          <p:cNvSpPr/>
          <p:nvPr/>
        </p:nvSpPr>
        <p:spPr>
          <a:xfrm>
            <a:off x="5608350" y="1592450"/>
            <a:ext cx="9021900" cy="64854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p25"/>
          <p:cNvSpPr/>
          <p:nvPr/>
        </p:nvSpPr>
        <p:spPr>
          <a:xfrm>
            <a:off x="-281775" y="1548950"/>
            <a:ext cx="142755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9144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en-US" sz="1800">
                <a:solidFill>
                  <a:schemeClr val="lt1"/>
                </a:solidFill>
              </a:rPr>
              <a:t>The same 5M figure shows up in both WhatsApp and Messenger within 60 minutes — Emma was running both sides of the deal on the same day</a:t>
            </a:r>
            <a:endParaRPr b="1" sz="3300">
              <a:solidFill>
                <a:schemeClr val="lt1"/>
              </a:solidFill>
            </a:endParaRPr>
          </a:p>
        </p:txBody>
      </p:sp>
      <p:pic>
        <p:nvPicPr>
          <p:cNvPr id="219" name="Google Shape;219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40900" y="2551725"/>
            <a:ext cx="9824227" cy="5526125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26"/>
          <p:cNvSpPr/>
          <p:nvPr/>
        </p:nvSpPr>
        <p:spPr>
          <a:xfrm>
            <a:off x="0" y="0"/>
            <a:ext cx="5760600" cy="8229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6" name="Google Shape;226;p26"/>
          <p:cNvSpPr/>
          <p:nvPr/>
        </p:nvSpPr>
        <p:spPr>
          <a:xfrm>
            <a:off x="1488166" y="367183"/>
            <a:ext cx="121410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600">
                <a:solidFill>
                  <a:schemeClr val="lt1"/>
                </a:solidFill>
              </a:rPr>
              <a:t>Key Evidence 5 – </a:t>
            </a:r>
            <a:r>
              <a:rPr b="1" lang="en-US" sz="2600">
                <a:solidFill>
                  <a:schemeClr val="lt1"/>
                </a:solidFill>
              </a:rPr>
              <a:t>Norman Smith's Nokia — Facebook Messenger: $5M Deal (31 Jan 2025) </a:t>
            </a:r>
            <a:endParaRPr b="1" sz="26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2600"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30952"/>
              </a:lnSpc>
              <a:spcBef>
                <a:spcPts val="400"/>
              </a:spcBef>
              <a:spcAft>
                <a:spcPts val="0"/>
              </a:spcAft>
              <a:buClr>
                <a:srgbClr val="F2F5FA"/>
              </a:buClr>
              <a:buSzPts val="4200"/>
              <a:buFont typeface="Geist"/>
              <a:buNone/>
            </a:pPr>
            <a:r>
              <a:t/>
            </a:r>
            <a:endParaRPr b="1" sz="260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227" name="Google Shape;227;p26"/>
          <p:cNvSpPr/>
          <p:nvPr/>
        </p:nvSpPr>
        <p:spPr>
          <a:xfrm>
            <a:off x="7599998" y="1899047"/>
            <a:ext cx="2693700" cy="35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95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00"/>
              <a:buFont typeface="Geist"/>
              <a:buNone/>
            </a:pPr>
            <a:r>
              <a:t/>
            </a:r>
            <a:endParaRPr b="0" i="0" sz="2100" u="none" cap="none" strike="noStrike"/>
          </a:p>
        </p:txBody>
      </p:sp>
      <p:sp>
        <p:nvSpPr>
          <p:cNvPr id="228" name="Google Shape;228;p26"/>
          <p:cNvSpPr/>
          <p:nvPr/>
        </p:nvSpPr>
        <p:spPr>
          <a:xfrm>
            <a:off x="5828423" y="1899055"/>
            <a:ext cx="62367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0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650"/>
              <a:buFont typeface="Geist"/>
              <a:buNone/>
            </a:pPr>
            <a:r>
              <a:rPr lang="en-US" sz="16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Emma was identified as the insider who had access to the system and was involved in copying sensitive data</a:t>
            </a:r>
            <a:endParaRPr b="0" i="0" sz="1650" u="none" cap="none" strike="noStrike"/>
          </a:p>
        </p:txBody>
      </p:sp>
      <p:sp>
        <p:nvSpPr>
          <p:cNvPr id="229" name="Google Shape;229;p26"/>
          <p:cNvSpPr/>
          <p:nvPr/>
        </p:nvSpPr>
        <p:spPr>
          <a:xfrm>
            <a:off x="5608350" y="1592450"/>
            <a:ext cx="9021900" cy="64854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0" name="Google Shape;230;p26"/>
          <p:cNvSpPr/>
          <p:nvPr/>
        </p:nvSpPr>
        <p:spPr>
          <a:xfrm>
            <a:off x="131575" y="1744025"/>
            <a:ext cx="8869500" cy="28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68300" lvl="0" marL="45720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b="1" lang="en-US" sz="2200">
                <a:solidFill>
                  <a:schemeClr val="lt1"/>
                </a:solidFill>
              </a:rPr>
              <a:t>31 January 2025 — final stage discussion</a:t>
            </a:r>
            <a:endParaRPr b="1" sz="22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b="1" lang="en-US" sz="2000">
                <a:solidFill>
                  <a:schemeClr val="lt1"/>
                </a:solidFill>
              </a:rPr>
              <a:t>Financial confirmation clearly observed</a:t>
            </a:r>
            <a:br>
              <a:rPr b="1" lang="en-US" sz="2000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Both parties refer to a fixed high-value amount, indicating agreement</a:t>
            </a:r>
            <a:endParaRPr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b="1" lang="en-US" sz="2000">
                <a:solidFill>
                  <a:schemeClr val="lt1"/>
                </a:solidFill>
              </a:rPr>
              <a:t>Offshore handling mentioned</a:t>
            </a:r>
            <a:br>
              <a:rPr b="1" lang="en-US" sz="2000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Discussion includes routing/payment outside local system</a:t>
            </a:r>
            <a:endParaRPr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b="1" lang="en-US" sz="2000">
                <a:solidFill>
                  <a:schemeClr val="lt1"/>
                </a:solidFill>
              </a:rPr>
              <a:t>Aligned communication between individuals</a:t>
            </a:r>
            <a:br>
              <a:rPr b="1" lang="en-US" sz="2000">
                <a:solidFill>
                  <a:schemeClr val="lt1"/>
                </a:solidFill>
              </a:rPr>
            </a:br>
            <a:r>
              <a:rPr lang="en-US" sz="2000">
                <a:solidFill>
                  <a:schemeClr val="lt1"/>
                </a:solidFill>
              </a:rPr>
              <a:t> Responses show both sides are aware and involved</a:t>
            </a:r>
            <a:endParaRPr sz="2000">
              <a:solidFill>
                <a:schemeClr val="lt1"/>
              </a:solidFill>
            </a:endParaRPr>
          </a:p>
          <a:p>
            <a:pPr indent="0" lvl="0" marL="9144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3300">
              <a:solidFill>
                <a:schemeClr val="lt1"/>
              </a:solidFill>
            </a:endParaRPr>
          </a:p>
        </p:txBody>
      </p:sp>
      <p:pic>
        <p:nvPicPr>
          <p:cNvPr id="231" name="Google Shape;231;p2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262447" y="4084549"/>
            <a:ext cx="6614700" cy="3720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27"/>
          <p:cNvSpPr/>
          <p:nvPr/>
        </p:nvSpPr>
        <p:spPr>
          <a:xfrm>
            <a:off x="0" y="0"/>
            <a:ext cx="5760600" cy="8229600"/>
          </a:xfrm>
          <a:prstGeom prst="rect">
            <a:avLst/>
          </a:prstGeom>
          <a:solidFill>
            <a:srgbClr val="101620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8" name="Google Shape;238;p27"/>
          <p:cNvSpPr/>
          <p:nvPr/>
        </p:nvSpPr>
        <p:spPr>
          <a:xfrm>
            <a:off x="4146716" y="350258"/>
            <a:ext cx="12141000" cy="7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600">
                <a:solidFill>
                  <a:schemeClr val="lt1"/>
                </a:solidFill>
              </a:rPr>
              <a:t>Reconstructed Timeline of Events</a:t>
            </a:r>
            <a:endParaRPr b="1" sz="26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2600"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30952"/>
              </a:lnSpc>
              <a:spcBef>
                <a:spcPts val="400"/>
              </a:spcBef>
              <a:spcAft>
                <a:spcPts val="0"/>
              </a:spcAft>
              <a:buClr>
                <a:srgbClr val="F2F5FA"/>
              </a:buClr>
              <a:buSzPts val="4200"/>
              <a:buFont typeface="Geist"/>
              <a:buNone/>
            </a:pPr>
            <a:r>
              <a:t/>
            </a:r>
            <a:endParaRPr b="1" sz="2600">
              <a:solidFill>
                <a:schemeClr val="lt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239" name="Google Shape;239;p27"/>
          <p:cNvSpPr/>
          <p:nvPr/>
        </p:nvSpPr>
        <p:spPr>
          <a:xfrm>
            <a:off x="7599998" y="1899047"/>
            <a:ext cx="2693700" cy="35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95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2100"/>
              <a:buFont typeface="Geist"/>
              <a:buNone/>
            </a:pPr>
            <a:r>
              <a:t/>
            </a:r>
            <a:endParaRPr b="0" i="0" sz="2100" u="none" cap="none" strike="noStrike"/>
          </a:p>
        </p:txBody>
      </p:sp>
      <p:sp>
        <p:nvSpPr>
          <p:cNvPr id="240" name="Google Shape;240;p27"/>
          <p:cNvSpPr/>
          <p:nvPr/>
        </p:nvSpPr>
        <p:spPr>
          <a:xfrm>
            <a:off x="5828423" y="1899055"/>
            <a:ext cx="6236700" cy="5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02"/>
              </a:lnSpc>
              <a:spcBef>
                <a:spcPts val="0"/>
              </a:spcBef>
              <a:spcAft>
                <a:spcPts val="0"/>
              </a:spcAft>
              <a:buClr>
                <a:srgbClr val="EBEDF0"/>
              </a:buClr>
              <a:buSzPts val="1650"/>
              <a:buFont typeface="Geist"/>
              <a:buNone/>
            </a:pPr>
            <a:r>
              <a:rPr lang="en-US" sz="1650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Emma was identified as the insider who had access to the system and was involved in copying sensitive data</a:t>
            </a:r>
            <a:endParaRPr b="0" i="0" sz="1650" u="none" cap="none" strike="noStrike"/>
          </a:p>
        </p:txBody>
      </p:sp>
      <p:sp>
        <p:nvSpPr>
          <p:cNvPr id="241" name="Google Shape;241;p27"/>
          <p:cNvSpPr/>
          <p:nvPr/>
        </p:nvSpPr>
        <p:spPr>
          <a:xfrm>
            <a:off x="5608350" y="1643250"/>
            <a:ext cx="9021900" cy="64854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2" name="Google Shape;242;p27"/>
          <p:cNvSpPr/>
          <p:nvPr/>
        </p:nvSpPr>
        <p:spPr>
          <a:xfrm>
            <a:off x="131575" y="1744025"/>
            <a:ext cx="14226000" cy="6291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Date &amp; Time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Event Description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17 Aug 2024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</a:rPr>
              <a:t>Emma created a fake identity “Peter Dover” using a Huawei device and activated it with a Lebara SIM card</a:t>
            </a:r>
            <a:endParaRPr sz="20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21 Aug 2024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</a:rPr>
              <a:t>Initial WhatsApp communication started between Emma (alias) and Joe regarding selling AI patent data</a:t>
            </a:r>
            <a:endParaRPr sz="20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21 Aug 2024 (Same Day)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</a:rPr>
              <a:t>Joe agreed to the proposal and discussion moved towards arranging a meeting</a:t>
            </a:r>
            <a:endParaRPr sz="20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26 Aug 2024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</a:rPr>
              <a:t>First meeting attempt failed; however, Joe established new external contacts</a:t>
            </a:r>
            <a:endParaRPr sz="20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20 Nov 2024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</a:rPr>
              <a:t>Emma pressured Joe for progress; Joe confirmed a meeting in Manchester</a:t>
            </a:r>
            <a:endParaRPr sz="20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22 Nov 2024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</a:rPr>
              <a:t>Joe travelled from Wigan to Manchester (GPS + Train ticket evidence confirms movement)</a:t>
            </a:r>
            <a:endParaRPr sz="20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22 Nov 2024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</a:rPr>
              <a:t>Physical meeting likely conducted based on travel and communication correlation</a:t>
            </a:r>
            <a:endParaRPr sz="20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31 Jan 2025 (10:15–11:28)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</a:rPr>
              <a:t>WhatsApp messages confirm €5 Million deal and offshore handling discussion</a:t>
            </a:r>
            <a:endParaRPr sz="20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700">
                <a:solidFill>
                  <a:schemeClr val="lt1"/>
                </a:solidFill>
              </a:rPr>
              <a:t>31 Jan 2025 (12:47)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lt1"/>
                </a:solidFill>
              </a:rPr>
              <a:t>Facebook Messenger chat between Emma and Norman confirms deal finalisation and data sharing (“Blueprint in chunks”, “Ghosts”)</a:t>
            </a:r>
            <a:endParaRPr sz="2000">
              <a:solidFill>
                <a:schemeClr val="lt1"/>
              </a:solidFill>
            </a:endParaRPr>
          </a:p>
          <a:p>
            <a:pPr indent="0" lvl="0" marL="9144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28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8"/>
          <p:cNvSpPr/>
          <p:nvPr/>
        </p:nvSpPr>
        <p:spPr>
          <a:xfrm>
            <a:off x="1297008" y="406800"/>
            <a:ext cx="12355200" cy="73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b="1" lang="en-US" sz="2850">
                <a:solidFill>
                  <a:srgbClr val="F2F5FA"/>
                </a:solidFill>
                <a:latin typeface="Geist"/>
                <a:ea typeface="Geist"/>
                <a:cs typeface="Geist"/>
                <a:sym typeface="Geist"/>
              </a:rPr>
              <a:t>Suspect Analysis — Roles, Intent &amp; Legal Considerations</a:t>
            </a:r>
            <a:endParaRPr b="0" i="0" sz="2850" u="none" cap="none" strike="noStrike"/>
          </a:p>
        </p:txBody>
      </p:sp>
      <p:sp>
        <p:nvSpPr>
          <p:cNvPr id="249" name="Google Shape;249;p28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0" name="Google Shape;250;p28"/>
          <p:cNvSpPr/>
          <p:nvPr/>
        </p:nvSpPr>
        <p:spPr>
          <a:xfrm>
            <a:off x="131575" y="1744025"/>
            <a:ext cx="4552800" cy="5716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b="1" lang="en-US" sz="1500">
                <a:solidFill>
                  <a:schemeClr val="lt1"/>
                </a:solidFill>
              </a:rPr>
              <a:t>EMMA (Primary Insider)</a:t>
            </a:r>
            <a:endParaRPr b="1" sz="15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-US" sz="1500">
                <a:solidFill>
                  <a:schemeClr val="lt1"/>
                </a:solidFill>
              </a:rPr>
              <a:t>Device: Huawei EX-001</a:t>
            </a:r>
            <a:endParaRPr i="1" sz="15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1500">
                <a:solidFill>
                  <a:schemeClr val="lt1"/>
                </a:solidFill>
              </a:rPr>
              <a:t>Motive</a:t>
            </a:r>
            <a:endParaRPr b="1" sz="1500">
              <a:solidFill>
                <a:schemeClr val="lt1"/>
              </a:solidFill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>
                <a:solidFill>
                  <a:schemeClr val="lt1"/>
                </a:solidFill>
              </a:rPr>
              <a:t>Likely driven by financial benefit using privileged system access</a:t>
            </a:r>
            <a:endParaRPr sz="1500">
              <a:solidFill>
                <a:schemeClr val="lt1"/>
              </a:solidFill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>
                <a:solidFill>
                  <a:schemeClr val="lt1"/>
                </a:solidFill>
              </a:rPr>
              <a:t>Position as senior engineer provided direct access to sensitive data</a:t>
            </a:r>
            <a:endParaRPr sz="15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1500">
                <a:solidFill>
                  <a:schemeClr val="lt1"/>
                </a:solidFill>
              </a:rPr>
              <a:t>Key Evidence</a:t>
            </a:r>
            <a:endParaRPr b="1" sz="1500">
              <a:solidFill>
                <a:schemeClr val="lt1"/>
              </a:solidFill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>
                <a:solidFill>
                  <a:schemeClr val="lt1"/>
                </a:solidFill>
              </a:rPr>
              <a:t>Early-stage communication indicating planning activity</a:t>
            </a:r>
            <a:endParaRPr sz="1500">
              <a:solidFill>
                <a:schemeClr val="lt1"/>
              </a:solidFill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>
                <a:solidFill>
                  <a:schemeClr val="lt1"/>
                </a:solidFill>
              </a:rPr>
              <a:t>Use of alternate identity across platforms</a:t>
            </a:r>
            <a:endParaRPr sz="1500">
              <a:solidFill>
                <a:schemeClr val="lt1"/>
              </a:solidFill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>
                <a:solidFill>
                  <a:schemeClr val="lt1"/>
                </a:solidFill>
              </a:rPr>
              <a:t>Multi-channel communication suggesting controlled involvement</a:t>
            </a:r>
            <a:endParaRPr sz="15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1500">
                <a:solidFill>
                  <a:schemeClr val="lt1"/>
                </a:solidFill>
              </a:rPr>
              <a:t>Potential Charges</a:t>
            </a:r>
            <a:endParaRPr b="1" sz="1500">
              <a:solidFill>
                <a:schemeClr val="lt1"/>
              </a:solidFill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>
                <a:solidFill>
                  <a:schemeClr val="lt1"/>
                </a:solidFill>
              </a:rPr>
              <a:t>Unauthorised access and misuse of confidential data</a:t>
            </a:r>
            <a:endParaRPr sz="1500">
              <a:solidFill>
                <a:schemeClr val="lt1"/>
              </a:solidFill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>
                <a:solidFill>
                  <a:schemeClr val="lt1"/>
                </a:solidFill>
              </a:rPr>
              <a:t>Identity manipulation and fraud-related offences</a:t>
            </a:r>
            <a:endParaRPr sz="1500">
              <a:solidFill>
                <a:schemeClr val="lt1"/>
              </a:solidFill>
            </a:endParaRPr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>
                <a:solidFill>
                  <a:schemeClr val="lt1"/>
                </a:solidFill>
              </a:rPr>
              <a:t>Possible breach of computer misuse and fraud regulations</a:t>
            </a:r>
            <a:endParaRPr sz="1500">
              <a:solidFill>
                <a:schemeClr val="lt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500">
              <a:solidFill>
                <a:schemeClr val="lt1"/>
              </a:solidFill>
            </a:endParaRPr>
          </a:p>
          <a:p>
            <a:pPr indent="0" lvl="0" marL="9144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1500">
              <a:solidFill>
                <a:schemeClr val="lt1"/>
              </a:solidFill>
            </a:endParaRPr>
          </a:p>
        </p:txBody>
      </p:sp>
      <p:sp>
        <p:nvSpPr>
          <p:cNvPr id="251" name="Google Shape;251;p28"/>
          <p:cNvSpPr/>
          <p:nvPr/>
        </p:nvSpPr>
        <p:spPr>
          <a:xfrm>
            <a:off x="5118375" y="1744025"/>
            <a:ext cx="4552800" cy="5716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000">
                <a:solidFill>
                  <a:schemeClr val="lt1"/>
                </a:solidFill>
              </a:rPr>
              <a:t>J</a:t>
            </a:r>
            <a:r>
              <a:rPr b="1" lang="en-US" sz="1700">
                <a:solidFill>
                  <a:schemeClr val="lt1"/>
                </a:solidFill>
              </a:rPr>
              <a:t>OE (Intermediary Role)</a:t>
            </a:r>
            <a:endParaRPr b="1" sz="17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-US">
                <a:solidFill>
                  <a:schemeClr val="lt1"/>
                </a:solidFill>
              </a:rPr>
              <a:t>Device: Samsung EX-002</a:t>
            </a:r>
            <a:endParaRPr i="1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>
                <a:solidFill>
                  <a:schemeClr val="lt1"/>
                </a:solidFill>
              </a:rPr>
              <a:t>Motive</a:t>
            </a:r>
            <a:endParaRPr b="1"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Financial incentive through brokerage or commission</a:t>
            </a: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Acts as a link between internal and external parties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>
                <a:solidFill>
                  <a:schemeClr val="lt1"/>
                </a:solidFill>
              </a:rPr>
              <a:t>Key Evidence</a:t>
            </a:r>
            <a:endParaRPr b="1"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Communication supporting coordination with primary suspect</a:t>
            </a: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Travel records indicating movement for meetings</a:t>
            </a: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Financial artefacts suggesting transactional involvement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>
                <a:solidFill>
                  <a:schemeClr val="lt1"/>
                </a:solidFill>
              </a:rPr>
              <a:t>Potential Charges</a:t>
            </a:r>
            <a:endParaRPr b="1"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Assisting in unlawful data transfer</a:t>
            </a: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Participation in coordinated data misuse activity</a:t>
            </a: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Supporting role in corporate data breach</a:t>
            </a:r>
            <a:endParaRPr>
              <a:solidFill>
                <a:schemeClr val="lt1"/>
              </a:solidFill>
            </a:endParaRPr>
          </a:p>
          <a:p>
            <a:pPr indent="0" lvl="0" marL="9144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1700">
              <a:solidFill>
                <a:schemeClr val="lt1"/>
              </a:solidFill>
            </a:endParaRPr>
          </a:p>
        </p:txBody>
      </p:sp>
      <p:sp>
        <p:nvSpPr>
          <p:cNvPr id="252" name="Google Shape;252;p28"/>
          <p:cNvSpPr/>
          <p:nvPr/>
        </p:nvSpPr>
        <p:spPr>
          <a:xfrm>
            <a:off x="9943425" y="1842525"/>
            <a:ext cx="4552800" cy="5716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000">
                <a:solidFill>
                  <a:schemeClr val="lt1"/>
                </a:solidFill>
              </a:rPr>
              <a:t>NORMAN SMITH (External Buyer)</a:t>
            </a:r>
            <a:endParaRPr b="1" sz="20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-US">
                <a:solidFill>
                  <a:schemeClr val="lt1"/>
                </a:solidFill>
              </a:rPr>
              <a:t>Device: Nokia EX-003</a:t>
            </a:r>
            <a:endParaRPr i="1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>
                <a:solidFill>
                  <a:schemeClr val="lt1"/>
                </a:solidFill>
              </a:rPr>
              <a:t>Motive</a:t>
            </a:r>
            <a:endParaRPr b="1"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Interest in acquiring competitive technical information</a:t>
            </a: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Potential benefit for external organisation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>
                <a:solidFill>
                  <a:schemeClr val="lt1"/>
                </a:solidFill>
              </a:rPr>
              <a:t>Key Evidence</a:t>
            </a:r>
            <a:endParaRPr b="1"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Direct communication via secondary platform</a:t>
            </a: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Agreement-related discussion and transaction references</a:t>
            </a: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Indicators of awareness regarding sensitive nature of data</a:t>
            </a:r>
            <a:endParaRPr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>
                <a:solidFill>
                  <a:schemeClr val="lt1"/>
                </a:solidFill>
              </a:rPr>
              <a:t>Potential Charges</a:t>
            </a:r>
            <a:endParaRPr b="1"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Receiving and using confidential information unlawfully</a:t>
            </a: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Involvement in coordinated corporate data misuse</a:t>
            </a:r>
            <a:endParaRPr>
              <a:solidFill>
                <a:schemeClr val="lt1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>
                <a:solidFill>
                  <a:schemeClr val="lt1"/>
                </a:solidFill>
              </a:rPr>
              <a:t>Participation in illegal acquisition of intellectual property</a:t>
            </a:r>
            <a:endParaRPr>
              <a:solidFill>
                <a:schemeClr val="lt1"/>
              </a:solidFill>
            </a:endParaRPr>
          </a:p>
          <a:p>
            <a:pPr indent="0" lvl="0" marL="9144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17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29"/>
          <p:cNvSpPr/>
          <p:nvPr/>
        </p:nvSpPr>
        <p:spPr>
          <a:xfrm>
            <a:off x="3894606" y="379750"/>
            <a:ext cx="10735800" cy="73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lang="en-US" sz="5600">
                <a:solidFill>
                  <a:schemeClr val="lt1"/>
                </a:solidFill>
                <a:latin typeface="Trebuchet MS"/>
                <a:ea typeface="Trebuchet MS"/>
                <a:cs typeface="Trebuchet MS"/>
                <a:sym typeface="Trebuchet MS"/>
              </a:rPr>
              <a:t>Conclusion</a:t>
            </a:r>
            <a:endParaRPr b="0" i="0" sz="5050" u="none" cap="none" strike="noStrike">
              <a:solidFill>
                <a:schemeClr val="lt1"/>
              </a:solidFill>
            </a:endParaRPr>
          </a:p>
        </p:txBody>
      </p:sp>
      <p:sp>
        <p:nvSpPr>
          <p:cNvPr id="259" name="Google Shape;259;p29"/>
          <p:cNvSpPr/>
          <p:nvPr/>
        </p:nvSpPr>
        <p:spPr>
          <a:xfrm>
            <a:off x="924425" y="1665900"/>
            <a:ext cx="12799500" cy="5448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b="1" lang="en-US" sz="2000">
                <a:solidFill>
                  <a:schemeClr val="lt1"/>
                </a:solidFill>
              </a:rPr>
              <a:t>Strong evidence was found across four verified devices.</a:t>
            </a:r>
            <a:endParaRPr b="1" sz="2000">
              <a:solidFill>
                <a:schemeClr val="lt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b="1" lang="en-US" sz="2000">
                <a:solidFill>
                  <a:schemeClr val="lt1"/>
                </a:solidFill>
              </a:rPr>
              <a:t>Emma’s fake identity proved premeditation.</a:t>
            </a:r>
            <a:endParaRPr b="1" sz="2000">
              <a:solidFill>
                <a:schemeClr val="lt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b="1" lang="en-US" sz="2000">
                <a:solidFill>
                  <a:schemeClr val="lt1"/>
                </a:solidFill>
              </a:rPr>
              <a:t>The 5M offshore deal was confirmed on two platforms.</a:t>
            </a:r>
            <a:endParaRPr b="1" sz="2000">
              <a:solidFill>
                <a:schemeClr val="lt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b="1" lang="en-US" sz="2000">
                <a:solidFill>
                  <a:schemeClr val="lt1"/>
                </a:solidFill>
              </a:rPr>
              <a:t>Joe’s movements were physically verified.</a:t>
            </a:r>
            <a:endParaRPr b="1" sz="2000">
              <a:solidFill>
                <a:schemeClr val="lt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chemeClr val="lt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</a:pPr>
            <a:r>
              <a:rPr b="1" lang="en-US" sz="2000">
                <a:solidFill>
                  <a:schemeClr val="lt1"/>
                </a:solidFill>
              </a:rPr>
              <a:t>The case points to a coordinated insider-led espionage attempt.</a:t>
            </a:r>
            <a:endParaRPr b="1" sz="2000">
              <a:solidFill>
                <a:schemeClr val="lt1"/>
              </a:solidFill>
            </a:endParaRPr>
          </a:p>
        </p:txBody>
      </p:sp>
      <p:sp>
        <p:nvSpPr>
          <p:cNvPr id="260" name="Google Shape;260;p29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30"/>
          <p:cNvSpPr/>
          <p:nvPr/>
        </p:nvSpPr>
        <p:spPr>
          <a:xfrm>
            <a:off x="-50" y="7808707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7" name="Google Shape;267;p30"/>
          <p:cNvSpPr/>
          <p:nvPr/>
        </p:nvSpPr>
        <p:spPr>
          <a:xfrm>
            <a:off x="3164575" y="2853800"/>
            <a:ext cx="10922100" cy="436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lang="en-US" sz="9800">
                <a:solidFill>
                  <a:schemeClr val="lt1"/>
                </a:solidFill>
                <a:latin typeface="Trebuchet MS"/>
                <a:ea typeface="Trebuchet MS"/>
                <a:cs typeface="Trebuchet MS"/>
                <a:sym typeface="Trebuchet MS"/>
              </a:rPr>
              <a:t>THANK YOU</a:t>
            </a:r>
            <a:endParaRPr b="0" i="0" sz="9250" u="none" cap="none" strike="noStrike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