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Olivia - Rahela Roman</a:t>
            </a:r>
          </a:p>
          <a:p>
            <a:r>
              <a:rPr lang="en-GB" altLang="en-US" u="sng" dirty="0"/>
              <a:t>Student ID: 2428693</a:t>
            </a:r>
            <a:endParaRPr lang="en-GB" altLang="en-US" b="1" i="1" dirty="0"/>
          </a:p>
          <a:p>
            <a:r>
              <a:rPr lang="en-GB" altLang="en-US" u="sng" dirty="0"/>
              <a:t>Lecturer’s Name</a:t>
            </a:r>
            <a:r>
              <a:rPr lang="en-GB" altLang="en-US" b="1" i="1" dirty="0"/>
              <a:t>: </a:t>
            </a:r>
            <a:r>
              <a:rPr lang="en-GB" altLang="en-US" b="1" i="1" dirty="0" err="1"/>
              <a:t>Odette</a:t>
            </a:r>
            <a:r>
              <a:rPr lang="en-GB" altLang="en-US" b="1" i="1" dirty="0"/>
              <a:t>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No AI was used for this presentation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a:defRPr/>
            </a:pPr>
            <a:r>
              <a:rPr lang="en-GB" altLang="en-US" sz="2400" dirty="0"/>
              <a:t>Introduction </a:t>
            </a:r>
          </a:p>
          <a:p>
            <a:pPr>
              <a:defRPr/>
            </a:pPr>
            <a:r>
              <a:rPr lang="en-GB" sz="2400" dirty="0"/>
              <a:t> What is a SWOT analysis and why it is important</a:t>
            </a:r>
          </a:p>
          <a:p>
            <a:r>
              <a:rPr lang="en-GB" sz="2400" dirty="0"/>
              <a:t>My SWOT analysis for a future career in cardiology</a:t>
            </a:r>
          </a:p>
          <a:p>
            <a:r>
              <a:rPr lang="en-GB" sz="2400" dirty="0"/>
              <a:t>Using strengths to overcome weaknesses and minimise threats</a:t>
            </a:r>
          </a:p>
          <a:p>
            <a:r>
              <a:rPr lang="en-GB" sz="2400" dirty="0"/>
              <a:t> Opportunities and how to use them with strengths</a:t>
            </a:r>
            <a:endParaRPr lang="en-GB" altLang="en-US" sz="2400" dirty="0"/>
          </a:p>
          <a:p>
            <a:pPr>
              <a:defRPr/>
            </a:pPr>
            <a:r>
              <a:rPr lang="en-GB" altLang="en-US" sz="2400" dirty="0"/>
              <a:t> Conclusion </a:t>
            </a:r>
          </a:p>
          <a:p>
            <a:pPr>
              <a:defRPr/>
            </a:pPr>
            <a:r>
              <a:rPr lang="en-GB" altLang="en-US" sz="2400" dirty="0"/>
              <a:t>References </a:t>
            </a:r>
          </a:p>
          <a:p>
            <a:pPr>
              <a:defRPr/>
            </a:pPr>
            <a:endParaRPr lang="en-GB" altLang="en-US" sz="2400"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412875"/>
            <a:ext cx="8229600" cy="4103688"/>
          </a:xfrm>
        </p:spPr>
        <p:txBody>
          <a:bodyPr/>
          <a:lstStyle/>
          <a:p>
            <a:pPr>
              <a:defRPr/>
            </a:pPr>
            <a:r>
              <a:rPr lang="en-GB" sz="3000" dirty="0"/>
              <a:t>The purpose of this presentation is to share with you my own personal SWOT analysis detailing my strengths, weaknesses, opportunities and threats, and how I can </a:t>
            </a:r>
            <a:r>
              <a:rPr lang="en-GB" sz="3000" dirty="0" err="1"/>
              <a:t>utilize</a:t>
            </a:r>
            <a:r>
              <a:rPr lang="en-GB" sz="3000" dirty="0"/>
              <a:t> this information to explore my growth and future career in cardiology</a:t>
            </a:r>
            <a:r>
              <a:rPr lang="en-GB" b="1"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918221"/>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424544" y="1178516"/>
            <a:ext cx="10972800" cy="4325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1400" b="1" dirty="0">
                <a:latin typeface="Arial" panose="020B0604020202020204" pitchFamily="34" charset="0"/>
                <a:cs typeface="Arial" panose="020B0604020202020204" pitchFamily="34" charset="0"/>
              </a:rPr>
              <a:t>What is a SWOT analysis </a:t>
            </a:r>
            <a:endParaRPr lang="en-GB" sz="1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1700" dirty="0">
                <a:latin typeface="Arial" panose="020B0604020202020204" pitchFamily="34" charset="0"/>
                <a:cs typeface="Arial" panose="020B0604020202020204" pitchFamily="34" charset="0"/>
              </a:rPr>
              <a:t>A SWOT analysis is an easy and effective tool to examine any situation from different viewpoints, by creating a framework or matrix of four areas: Strengths, Weaknesses, Opportunities, and Threats.	</a:t>
            </a:r>
          </a:p>
          <a:p>
            <a:pPr marL="0" indent="0">
              <a:buFont typeface="Arial" panose="020B0604020202020204" pitchFamily="34" charset="0"/>
              <a:buNone/>
              <a:defRPr/>
            </a:pPr>
            <a:r>
              <a:rPr lang="en-GB" sz="1700" dirty="0">
                <a:latin typeface="Arial" panose="020B0604020202020204" pitchFamily="34" charset="0"/>
                <a:cs typeface="Arial" panose="020B0604020202020204" pitchFamily="34" charset="0"/>
              </a:rPr>
              <a:t>•Strengths are what you do well and what is unique or makes you different from others.</a:t>
            </a:r>
          </a:p>
          <a:p>
            <a:pPr marL="0" indent="0">
              <a:buFont typeface="Arial" panose="020B0604020202020204" pitchFamily="34" charset="0"/>
              <a:buNone/>
              <a:defRPr/>
            </a:pPr>
            <a:r>
              <a:rPr lang="en-GB" sz="1700" dirty="0">
                <a:latin typeface="Arial" panose="020B0604020202020204" pitchFamily="34" charset="0"/>
                <a:cs typeface="Arial" panose="020B0604020202020204" pitchFamily="34" charset="0"/>
              </a:rPr>
              <a:t>•Weaknesses are areas for improvement and/or growth.</a:t>
            </a:r>
          </a:p>
          <a:p>
            <a:pPr marL="0" indent="0">
              <a:buFont typeface="Arial" panose="020B0604020202020204" pitchFamily="34" charset="0"/>
              <a:buNone/>
              <a:defRPr/>
            </a:pPr>
            <a:r>
              <a:rPr lang="en-GB" sz="1700" dirty="0">
                <a:latin typeface="Arial" panose="020B0604020202020204" pitchFamily="34" charset="0"/>
                <a:cs typeface="Arial" panose="020B0604020202020204" pitchFamily="34" charset="0"/>
              </a:rPr>
              <a:t>•Opportunities are external conditions for growth or achievement that can be exploited.	</a:t>
            </a:r>
          </a:p>
          <a:p>
            <a:pPr marL="0" indent="0">
              <a:buNone/>
              <a:defRPr/>
            </a:pPr>
            <a:r>
              <a:rPr lang="en-GB" sz="1700" dirty="0">
                <a:latin typeface="Arial" panose="020B0604020202020204" pitchFamily="34" charset="0"/>
                <a:cs typeface="Arial" panose="020B0604020202020204" pitchFamily="34" charset="0"/>
              </a:rPr>
              <a:t>•Threats are external situations, risks, or obstacles that can present an issue if not controlled</a:t>
            </a:r>
            <a:r>
              <a:rPr lang="en-GB" sz="1300" dirty="0">
                <a:latin typeface="Arial" panose="020B0604020202020204" pitchFamily="34" charset="0"/>
                <a:cs typeface="Arial" panose="020B0604020202020204" pitchFamily="34" charset="0"/>
              </a:rPr>
              <a:t>.</a:t>
            </a:r>
          </a:p>
          <a:p>
            <a:pPr marL="0" indent="0">
              <a:buNone/>
              <a:defRPr/>
            </a:pPr>
            <a:r>
              <a:rPr lang="en-GB" sz="1300" b="0" i="0" dirty="0">
                <a:solidFill>
                  <a:srgbClr val="000000"/>
                </a:solidFill>
                <a:effectLst/>
                <a:latin typeface="Arial" panose="020B0604020202020204" pitchFamily="34" charset="0"/>
                <a:cs typeface="Arial" panose="020B0604020202020204" pitchFamily="34" charset="0"/>
              </a:rPr>
              <a:t>Helms &amp; Nixon (2010)</a:t>
            </a:r>
            <a:endParaRPr lang="en-GB" sz="1300" dirty="0">
              <a:solidFill>
                <a:srgbClr val="000000"/>
              </a:solidFill>
              <a:effectLst/>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sz="17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1700" b="1" dirty="0">
                <a:latin typeface="Arial" panose="020B0604020202020204" pitchFamily="34" charset="0"/>
                <a:cs typeface="Arial" panose="020B0604020202020204" pitchFamily="34" charset="0"/>
              </a:rPr>
              <a:t>Personal and professional development:</a:t>
            </a:r>
          </a:p>
          <a:p>
            <a:pPr marL="0" indent="0">
              <a:buFont typeface="Arial" panose="020B0604020202020204" pitchFamily="34" charset="0"/>
              <a:buNone/>
              <a:defRPr/>
            </a:pPr>
            <a:r>
              <a:rPr lang="en-GB" sz="1700" dirty="0">
                <a:latin typeface="Arial" panose="020B0604020202020204" pitchFamily="34" charset="0"/>
                <a:cs typeface="Arial" panose="020B0604020202020204" pitchFamily="34" charset="0"/>
              </a:rPr>
              <a:t>From the standpoint of personal and professional development, a SWOT analysis is a solid self-reflection tool. It supports and develops ideas to better understand what you do well, what your potential improvement areas are, what opportunities are present that you can leverage, and what obstacles are possible. In many respects, it is a roadmap (teaching moment) for personal growth and development because the SWOT analysis teaches you to employ your strengths in connection to your goals while also preparing for anticipated challenges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sz="1400" b="1" dirty="0"/>
          </a:p>
          <a:p>
            <a:r>
              <a:rPr lang="en-GB" sz="1400" dirty="0"/>
              <a:t>• Calmness Under Pressure </a:t>
            </a:r>
          </a:p>
          <a:p>
            <a:r>
              <a:rPr lang="en-GB" sz="1400" dirty="0"/>
              <a:t>• Technical Aptitude </a:t>
            </a:r>
          </a:p>
          <a:p>
            <a:r>
              <a:rPr lang="en-GB" sz="1400" dirty="0"/>
              <a:t>• Adaptability</a:t>
            </a:r>
          </a:p>
          <a:p>
            <a:endParaRPr lang="en-GB" sz="1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sz="1400" b="1" dirty="0"/>
          </a:p>
          <a:p>
            <a:r>
              <a:rPr lang="en-GB" sz="1400" b="1" dirty="0"/>
              <a:t>• </a:t>
            </a:r>
            <a:r>
              <a:rPr lang="en-GB" sz="1400" dirty="0"/>
              <a:t>Overthinking</a:t>
            </a:r>
          </a:p>
          <a:p>
            <a:r>
              <a:rPr lang="en-GB" sz="1400" dirty="0"/>
              <a:t>• Hesitation to ask for help</a:t>
            </a:r>
          </a:p>
          <a:p>
            <a:r>
              <a:rPr lang="en-GB" sz="1400" dirty="0"/>
              <a:t>• Tendency to focus on one particular thing for to long </a:t>
            </a:r>
          </a:p>
          <a:p>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r>
              <a:rPr lang="en-GB" b="1" dirty="0"/>
              <a:t>• </a:t>
            </a:r>
            <a:r>
              <a:rPr lang="en-GB" dirty="0"/>
              <a:t>Volunteering in a cardiac rehabilitation or community health program.</a:t>
            </a:r>
          </a:p>
          <a:p>
            <a:r>
              <a:rPr lang="en-GB" dirty="0"/>
              <a:t>• Taking additional courses in biology, physiology, or cardiovascular science.</a:t>
            </a:r>
          </a:p>
          <a:p>
            <a:r>
              <a:rPr lang="en-GB" dirty="0"/>
              <a:t>•Attend cardiology conferences or webinars.</a:t>
            </a:r>
          </a:p>
          <a:p>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sz="1400" b="1" dirty="0"/>
          </a:p>
          <a:p>
            <a:r>
              <a:rPr lang="en-GB" sz="1400" b="1" dirty="0"/>
              <a:t>• </a:t>
            </a:r>
            <a:r>
              <a:rPr lang="en-GB" sz="1400" dirty="0"/>
              <a:t>Stressful work environment</a:t>
            </a:r>
          </a:p>
          <a:p>
            <a:r>
              <a:rPr lang="en-GB" sz="1400" b="1" dirty="0"/>
              <a:t>• </a:t>
            </a:r>
            <a:r>
              <a:rPr lang="en-GB" sz="1400" dirty="0"/>
              <a:t>Pressure to maintain top grades</a:t>
            </a:r>
          </a:p>
          <a:p>
            <a:r>
              <a:rPr lang="en-GB" sz="1400" dirty="0"/>
              <a:t>• Limited cardiology research spots</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22766" y="197767"/>
            <a:ext cx="10972800" cy="1143000"/>
          </a:xfrm>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r>
              <a:rPr lang="en-GB" sz="2100" b="1" dirty="0">
                <a:latin typeface="Arial" panose="020B0604020202020204" pitchFamily="34" charset="0"/>
                <a:cs typeface="Arial" panose="020B0604020202020204" pitchFamily="34" charset="0"/>
              </a:rPr>
              <a:t>Calmness under pressure :</a:t>
            </a:r>
          </a:p>
          <a:p>
            <a:pPr marL="0" indent="0">
              <a:buNone/>
            </a:pPr>
            <a:r>
              <a:rPr lang="en-GB" sz="2100" dirty="0">
                <a:latin typeface="Arial" panose="020B0604020202020204" pitchFamily="34" charset="0"/>
                <a:cs typeface="Arial" panose="020B0604020202020204" pitchFamily="34" charset="0"/>
              </a:rPr>
              <a:t>To remain calm and think straight when deadlines change or situations become charged in order to </a:t>
            </a:r>
            <a:r>
              <a:rPr lang="en-GB" sz="2100" dirty="0" err="1">
                <a:latin typeface="Arial" panose="020B0604020202020204" pitchFamily="34" charset="0"/>
                <a:cs typeface="Arial" panose="020B0604020202020204" pitchFamily="34" charset="0"/>
              </a:rPr>
              <a:t>minimize</a:t>
            </a:r>
            <a:r>
              <a:rPr lang="en-GB" sz="2100" dirty="0">
                <a:latin typeface="Arial" panose="020B0604020202020204" pitchFamily="34" charset="0"/>
                <a:cs typeface="Arial" panose="020B0604020202020204" pitchFamily="34" charset="0"/>
              </a:rPr>
              <a:t> mistakes and keep the momentum moving forward (</a:t>
            </a:r>
            <a:r>
              <a:rPr lang="en-GB" sz="2100" dirty="0" err="1"/>
              <a:t>Laborde</a:t>
            </a:r>
            <a:r>
              <a:rPr lang="en-GB" sz="2100" dirty="0"/>
              <a:t>, S., </a:t>
            </a:r>
            <a:r>
              <a:rPr lang="en-GB" sz="2100" dirty="0" err="1"/>
              <a:t>Lautenbach</a:t>
            </a:r>
            <a:r>
              <a:rPr lang="en-GB" sz="2100" dirty="0"/>
              <a:t>, F., Allen, M. S., Herbert, C. &amp; </a:t>
            </a:r>
            <a:r>
              <a:rPr lang="en-GB" sz="2100" dirty="0" err="1"/>
              <a:t>Achtzehn</a:t>
            </a:r>
            <a:r>
              <a:rPr lang="en-GB" sz="2100" dirty="0"/>
              <a:t>, S. 2014). </a:t>
            </a:r>
            <a:endParaRPr lang="en-GB" sz="2100" dirty="0">
              <a:latin typeface="Arial" panose="020B0604020202020204" pitchFamily="34" charset="0"/>
              <a:cs typeface="Arial" panose="020B0604020202020204" pitchFamily="34" charset="0"/>
            </a:endParaRPr>
          </a:p>
          <a:p>
            <a:r>
              <a:rPr lang="en-GB" sz="2100" b="1" dirty="0">
                <a:latin typeface="Arial" panose="020B0604020202020204" pitchFamily="34" charset="0"/>
                <a:cs typeface="Arial" panose="020B0604020202020204" pitchFamily="34" charset="0"/>
              </a:rPr>
              <a:t>Technical aptitude:</a:t>
            </a:r>
          </a:p>
          <a:p>
            <a:pPr marL="0" indent="0">
              <a:buNone/>
            </a:pPr>
            <a:r>
              <a:rPr lang="en-GB" sz="2100" dirty="0">
                <a:latin typeface="Arial" panose="020B0604020202020204" pitchFamily="34" charset="0"/>
                <a:cs typeface="Arial" panose="020B0604020202020204" pitchFamily="34" charset="0"/>
              </a:rPr>
              <a:t> To be able to adapt and pick up new tools and/or systems rapidly in order to keep workflow going smoothly, so the team is not held back due to emerging unfamiliar technology.</a:t>
            </a:r>
          </a:p>
          <a:p>
            <a:r>
              <a:rPr lang="en-GB" sz="2100" b="1" dirty="0">
                <a:latin typeface="Arial" panose="020B0604020202020204" pitchFamily="34" charset="0"/>
                <a:cs typeface="Arial" panose="020B0604020202020204" pitchFamily="34" charset="0"/>
              </a:rPr>
              <a:t>Adaptability: </a:t>
            </a:r>
          </a:p>
          <a:p>
            <a:pPr marL="0" indent="0">
              <a:buNone/>
            </a:pPr>
            <a:r>
              <a:rPr lang="en-GB" sz="2100" dirty="0">
                <a:latin typeface="Arial" panose="020B0604020202020204" pitchFamily="34" charset="0"/>
                <a:cs typeface="Arial" panose="020B0604020202020204" pitchFamily="34" charset="0"/>
              </a:rPr>
              <a:t>To be comfortable with unexpected change, adapting ideas or positions as needed, while assuring the team stays in sync and productive even as circumstances change (</a:t>
            </a:r>
            <a:r>
              <a:rPr lang="en-GB" sz="2100" dirty="0"/>
              <a:t>Van </a:t>
            </a:r>
            <a:r>
              <a:rPr lang="en-GB" sz="2100" dirty="0" err="1"/>
              <a:t>der</a:t>
            </a:r>
            <a:r>
              <a:rPr lang="en-GB" sz="2100" dirty="0"/>
              <a:t> Merwe, A., Barnes, R. &amp; </a:t>
            </a:r>
            <a:r>
              <a:rPr lang="en-GB" sz="2100" dirty="0" err="1"/>
              <a:t>Nel</a:t>
            </a:r>
            <a:r>
              <a:rPr lang="en-GB" sz="2100" dirty="0"/>
              <a:t>, M. 2023).</a:t>
            </a:r>
          </a:p>
          <a:p>
            <a:pPr marL="0" indent="0">
              <a:buNone/>
            </a:pPr>
            <a:endParaRPr lang="en-GB" sz="21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r>
              <a:rPr lang="en-GB" sz="2500" dirty="0">
                <a:latin typeface="Arial" panose="020B0604020202020204" pitchFamily="34" charset="0"/>
                <a:cs typeface="Arial" panose="020B0604020202020204" pitchFamily="34" charset="0"/>
              </a:rPr>
              <a:t>Volunteering in Cardiac Rehab and Community Health: I will use  calmness under pressure to help patients and gain firsthand experience.  </a:t>
            </a:r>
          </a:p>
          <a:p>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Additional Courses in Biology/Physiology/Cardiovascular Science: I will use  technical ability to quickly cover the content and to apply the content.</a:t>
            </a:r>
          </a:p>
          <a:p>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Attending Conferences/Webinars in Cardiology: I will use adaptability to incorporate new innovations and techniques into your practice.</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067955" y="1600201"/>
            <a:ext cx="10304318" cy="3916363"/>
          </a:xfrm>
        </p:spPr>
        <p:txBody>
          <a:bodyPr/>
          <a:lstStyle/>
          <a:p>
            <a:pPr marL="0" indent="0">
              <a:buNone/>
            </a:pPr>
            <a:r>
              <a:rPr lang="en-GB" altLang="en-US" sz="2700" dirty="0">
                <a:latin typeface="Arial" panose="020B0604020202020204" pitchFamily="34" charset="0"/>
                <a:cs typeface="Arial" panose="020B0604020202020204" pitchFamily="34" charset="0"/>
              </a:rPr>
              <a:t>A personal SWOT examination illustrates the link between your strengths and your aspirations while simultaneously identifying the</a:t>
            </a:r>
          </a:p>
          <a:p>
            <a:pPr marL="0" indent="0">
              <a:buNone/>
            </a:pPr>
            <a:r>
              <a:rPr lang="en-GB" altLang="en-US" sz="2700" dirty="0">
                <a:latin typeface="Arial" panose="020B0604020202020204" pitchFamily="34" charset="0"/>
                <a:cs typeface="Arial" panose="020B0604020202020204" pitchFamily="34" charset="0"/>
              </a:rPr>
              <a:t>areas you would like to improve and opportunities in the external environment you can take advantage of. It positions the individual to respond confidently to any challenges that arise, and also lays a solid foundation for professional development or growth in their personal life.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154545" y="1600201"/>
            <a:ext cx="9813637" cy="3191163"/>
          </a:xfrm>
        </p:spPr>
        <p:txBody>
          <a:bodyPr/>
          <a:lstStyle/>
          <a:p>
            <a:r>
              <a:rPr lang="en-GB" sz="1500" b="0" i="0" dirty="0">
                <a:solidFill>
                  <a:srgbClr val="000000"/>
                </a:solidFill>
                <a:effectLst/>
                <a:latin typeface="Arial" panose="020B0604020202020204" pitchFamily="34" charset="0"/>
              </a:rPr>
              <a:t> </a:t>
            </a:r>
            <a:r>
              <a:rPr lang="en-GB" sz="1500" b="0" i="0" dirty="0">
                <a:solidFill>
                  <a:srgbClr val="000000"/>
                </a:solidFill>
                <a:effectLst/>
                <a:latin typeface="Helvetica" pitchFamily="2" charset="0"/>
              </a:rPr>
              <a:t>Helms, M. M., &amp; Nixon, J. (2010). Exploring SWOT analysis—Where are we now? Journal of Strategy and</a:t>
            </a:r>
            <a:r>
              <a:rPr lang="en-GB" sz="1500" dirty="0">
                <a:solidFill>
                  <a:srgbClr val="000000"/>
                </a:solidFill>
                <a:latin typeface="Helvetica" pitchFamily="2" charset="0"/>
              </a:rPr>
              <a:t> </a:t>
            </a:r>
            <a:r>
              <a:rPr lang="en-GB" sz="1500" b="0" i="0" dirty="0">
                <a:solidFill>
                  <a:srgbClr val="000000"/>
                </a:solidFill>
                <a:effectLst/>
                <a:latin typeface="Helvetica" pitchFamily="2" charset="0"/>
              </a:rPr>
              <a:t>Management, 3(3), 215–251. https://</a:t>
            </a:r>
            <a:r>
              <a:rPr lang="en-GB" sz="1500" b="0" i="0" dirty="0" err="1">
                <a:solidFill>
                  <a:srgbClr val="000000"/>
                </a:solidFill>
                <a:effectLst/>
                <a:latin typeface="Helvetica" pitchFamily="2" charset="0"/>
              </a:rPr>
              <a:t>doi.org</a:t>
            </a:r>
            <a:r>
              <a:rPr lang="en-GB" sz="1500" b="0" i="0" dirty="0">
                <a:solidFill>
                  <a:srgbClr val="000000"/>
                </a:solidFill>
                <a:effectLst/>
                <a:latin typeface="Helvetica" pitchFamily="2" charset="0"/>
              </a:rPr>
              <a:t>/10.1108/17554251011064837</a:t>
            </a:r>
            <a:endParaRPr lang="en-GB" sz="1500" dirty="0">
              <a:solidFill>
                <a:srgbClr val="000000"/>
              </a:solidFill>
              <a:effectLst/>
              <a:latin typeface="Helvetica" pitchFamily="2" charset="0"/>
            </a:endParaRPr>
          </a:p>
          <a:p>
            <a:r>
              <a:rPr lang="en-GB" sz="1500" dirty="0" err="1"/>
              <a:t>Laborde</a:t>
            </a:r>
            <a:r>
              <a:rPr lang="en-GB" sz="1500" dirty="0"/>
              <a:t>, S., </a:t>
            </a:r>
            <a:r>
              <a:rPr lang="en-GB" sz="1500" dirty="0" err="1"/>
              <a:t>Lautenbach</a:t>
            </a:r>
            <a:r>
              <a:rPr lang="en-GB" sz="1500" dirty="0"/>
              <a:t>, F., Allen, M. S., Herbert, C. &amp; </a:t>
            </a:r>
            <a:r>
              <a:rPr lang="en-GB" sz="1500" dirty="0" err="1"/>
              <a:t>Achtzehn</a:t>
            </a:r>
            <a:r>
              <a:rPr lang="en-GB" sz="1500" dirty="0"/>
              <a:t>, S. (2014) ‘The role of trait emotional intelligence in emotion regulation and performance under pressure’, Personality and Individual Differences, 57, pp. 43‑47. Available at: https://</a:t>
            </a:r>
            <a:r>
              <a:rPr lang="en-GB" sz="1500" dirty="0" err="1"/>
              <a:t>doi.org</a:t>
            </a:r>
            <a:r>
              <a:rPr lang="en-GB" sz="1500" dirty="0"/>
              <a:t>/10.1016/j.paid.2013.09.013 (Accessed: 10 November 2025).</a:t>
            </a:r>
          </a:p>
          <a:p>
            <a:r>
              <a:rPr lang="en-GB" sz="1500" dirty="0"/>
              <a:t>Van </a:t>
            </a:r>
            <a:r>
              <a:rPr lang="en-GB" sz="1500" dirty="0" err="1"/>
              <a:t>der</a:t>
            </a:r>
            <a:r>
              <a:rPr lang="en-GB" sz="1500" dirty="0"/>
              <a:t> Merwe, A., Barnes, R. &amp; </a:t>
            </a:r>
            <a:r>
              <a:rPr lang="en-GB" sz="1500" dirty="0" err="1"/>
              <a:t>Nel</a:t>
            </a:r>
            <a:r>
              <a:rPr lang="en-GB" sz="1500" dirty="0"/>
              <a:t>, M. (2023) ‘Becoming comfortable with the uncomfortable: The tale of adaptability’, South African Journal of Physiotherapy, 79(1), article 1889. Available at: https://</a:t>
            </a:r>
            <a:r>
              <a:rPr lang="en-GB" sz="1500" dirty="0" err="1"/>
              <a:t>doi.org</a:t>
            </a:r>
            <a:r>
              <a:rPr lang="en-GB" sz="1500" dirty="0"/>
              <a:t>/10.4102/</a:t>
            </a:r>
            <a:r>
              <a:rPr lang="en-GB" sz="1500" dirty="0" err="1"/>
              <a:t>sajp.v79i1.1889</a:t>
            </a:r>
            <a:r>
              <a:rPr lang="en-GB" sz="1500" dirty="0"/>
              <a:t> (Accessed: 10 November 2025).  </a:t>
            </a:r>
          </a:p>
          <a:p>
            <a:endParaRPr lang="en-GB" sz="15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209</Words>
  <Application>Microsoft Office PowerPoint</Application>
  <PresentationFormat>Widescreen</PresentationFormat>
  <Paragraphs>52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Olivia-Rahela Roman (2428693)</cp:lastModifiedBy>
  <cp:revision>26</cp:revision>
  <dcterms:created xsi:type="dcterms:W3CDTF">2025-02-21T18:28:54Z</dcterms:created>
  <dcterms:modified xsi:type="dcterms:W3CDTF">2025-11-10T00:44:42Z</dcterms:modified>
</cp:coreProperties>
</file>