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34"/>
  </p:notesMasterIdLst>
  <p:handoutMasterIdLst>
    <p:handoutMasterId r:id="rId35"/>
  </p:handoutMasterIdLst>
  <p:sldIdLst>
    <p:sldId id="277" r:id="rId2"/>
    <p:sldId id="278" r:id="rId3"/>
    <p:sldId id="279" r:id="rId4"/>
    <p:sldId id="280" r:id="rId5"/>
    <p:sldId id="281" r:id="rId6"/>
    <p:sldId id="282" r:id="rId7"/>
    <p:sldId id="283" r:id="rId8"/>
    <p:sldId id="284" r:id="rId9"/>
    <p:sldId id="285" r:id="rId10"/>
    <p:sldId id="286" r:id="rId11"/>
    <p:sldId id="287" r:id="rId12"/>
    <p:sldId id="288" r:id="rId13"/>
    <p:sldId id="289" r:id="rId14"/>
    <p:sldId id="290" r:id="rId15"/>
    <p:sldId id="291" r:id="rId16"/>
    <p:sldId id="292" r:id="rId17"/>
    <p:sldId id="293" r:id="rId18"/>
    <p:sldId id="294" r:id="rId19"/>
    <p:sldId id="295" r:id="rId20"/>
    <p:sldId id="296" r:id="rId21"/>
    <p:sldId id="297" r:id="rId22"/>
    <p:sldId id="298" r:id="rId23"/>
    <p:sldId id="299" r:id="rId24"/>
    <p:sldId id="300" r:id="rId25"/>
    <p:sldId id="301" r:id="rId26"/>
    <p:sldId id="302" r:id="rId27"/>
    <p:sldId id="303" r:id="rId28"/>
    <p:sldId id="304" r:id="rId29"/>
    <p:sldId id="305" r:id="rId30"/>
    <p:sldId id="306" r:id="rId31"/>
    <p:sldId id="307" r:id="rId32"/>
    <p:sldId id="308" r:id="rId33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=""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=""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=""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868" autoAdjust="0"/>
    <p:restoredTop sz="93372" autoAdjust="0"/>
  </p:normalViewPr>
  <p:slideViewPr>
    <p:cSldViewPr>
      <p:cViewPr varScale="1">
        <p:scale>
          <a:sx n="58" d="100"/>
          <a:sy n="58" d="100"/>
        </p:scale>
        <p:origin x="-1848" y="-10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slide" Target="slides/slide21.xml"/><Relationship Id="rId23" Type="http://schemas.openxmlformats.org/officeDocument/2006/relationships/slide" Target="slides/slide22.xml"/><Relationship Id="rId24" Type="http://schemas.openxmlformats.org/officeDocument/2006/relationships/slide" Target="slides/slide23.xml"/><Relationship Id="rId25" Type="http://schemas.openxmlformats.org/officeDocument/2006/relationships/slide" Target="slides/slide24.xml"/><Relationship Id="rId26" Type="http://schemas.openxmlformats.org/officeDocument/2006/relationships/slide" Target="slides/slide25.xml"/><Relationship Id="rId27" Type="http://schemas.openxmlformats.org/officeDocument/2006/relationships/slide" Target="slides/slide26.xml"/><Relationship Id="rId28" Type="http://schemas.openxmlformats.org/officeDocument/2006/relationships/slide" Target="slides/slide27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30" Type="http://schemas.openxmlformats.org/officeDocument/2006/relationships/slide" Target="slides/slide29.xml"/><Relationship Id="rId31" Type="http://schemas.openxmlformats.org/officeDocument/2006/relationships/slide" Target="slides/slide30.xml"/><Relationship Id="rId32" Type="http://schemas.openxmlformats.org/officeDocument/2006/relationships/slide" Target="slides/slide31.xml"/><Relationship Id="rId9" Type="http://schemas.openxmlformats.org/officeDocument/2006/relationships/slide" Target="slides/slide8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33" Type="http://schemas.openxmlformats.org/officeDocument/2006/relationships/slide" Target="slides/slide32.xml"/><Relationship Id="rId34" Type="http://schemas.openxmlformats.org/officeDocument/2006/relationships/notesMaster" Target="notesMasters/notesMaster1.xml"/><Relationship Id="rId35" Type="http://schemas.openxmlformats.org/officeDocument/2006/relationships/handoutMaster" Target="handoutMasters/handoutMaster1.xml"/><Relationship Id="rId36" Type="http://schemas.openxmlformats.org/officeDocument/2006/relationships/printerSettings" Target="printerSettings/printerSettings1.bin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37" Type="http://schemas.openxmlformats.org/officeDocument/2006/relationships/presProps" Target="presProps.xml"/><Relationship Id="rId38" Type="http://schemas.openxmlformats.org/officeDocument/2006/relationships/viewProps" Target="viewProps.xml"/><Relationship Id="rId39" Type="http://schemas.openxmlformats.org/officeDocument/2006/relationships/theme" Target="theme/theme1.xml"/><Relationship Id="rId40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=""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=""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=""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=""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=""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=""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=""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=""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=""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jpe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03/07/20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=""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03/07/20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=""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03/07/20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=""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=""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03/07/20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=""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03/07/20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=""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=""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03/07/20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=""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=""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03/07/20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=""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=""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03/07/20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=""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03/07/20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03/07/20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=""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03/07/20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=""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3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03/07/20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://eur-lex.europa.eu/smartapi/cgi/sga_doc?smartapi!celexplus!prod!DocNumber&amp;lg=en&amp;type_doc=Directive&amp;an_doc=2004&amp;nu_doc=48" TargetMode="Externa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235066"/>
          </a:xfrm>
        </p:spPr>
        <p:txBody>
          <a:bodyPr/>
          <a:lstStyle/>
          <a:p>
            <a:pPr eaLnBrk="1" hangingPunct="1"/>
            <a:r>
              <a:rPr lang="en-GB" altLang="en-US" b="1" dirty="0">
                <a:solidFill>
                  <a:schemeClr val="accent2"/>
                </a:solidFill>
              </a:rPr>
              <a:t>Module </a:t>
            </a:r>
            <a:r>
              <a:rPr lang="en-GB" altLang="en-US" b="1" dirty="0" smtClean="0">
                <a:solidFill>
                  <a:schemeClr val="accent2"/>
                </a:solidFill>
              </a:rPr>
              <a:t>Code ACCC5003</a:t>
            </a:r>
            <a:endParaRPr lang="en-GB" altLang="en-US" b="1" dirty="0">
              <a:solidFill>
                <a:schemeClr val="accent2"/>
              </a:solidFill>
            </a:endParaRP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571472" y="1928802"/>
            <a:ext cx="7786742" cy="3948469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accent2"/>
                </a:solidFill>
              </a:rPr>
              <a:t>Module </a:t>
            </a:r>
            <a:r>
              <a:rPr lang="en-GB" altLang="en-US" sz="3600" b="1" dirty="0" smtClean="0">
                <a:solidFill>
                  <a:schemeClr val="accent2"/>
                </a:solidFill>
              </a:rPr>
              <a:t>Name:</a:t>
            </a:r>
          </a:p>
          <a:p>
            <a:pPr eaLnBrk="1" hangingPunct="1"/>
            <a:r>
              <a:rPr lang="en-GB" altLang="en-US" sz="3600" b="1" dirty="0" smtClean="0">
                <a:solidFill>
                  <a:schemeClr val="accent2"/>
                </a:solidFill>
              </a:rPr>
              <a:t>Network </a:t>
            </a:r>
            <a:r>
              <a:rPr lang="en-GB" altLang="en-US" sz="3600" b="1" dirty="0">
                <a:solidFill>
                  <a:schemeClr val="accent2"/>
                </a:solidFill>
              </a:rPr>
              <a:t>Operating Systems and Security </a:t>
            </a:r>
            <a:endParaRPr lang="en-GB" altLang="en-US" sz="3600" b="1" dirty="0">
              <a:solidFill>
                <a:schemeClr val="accent2"/>
              </a:solidFill>
            </a:endParaRPr>
          </a:p>
          <a:p>
            <a:pPr eaLnBrk="1" hangingPunct="1"/>
            <a:r>
              <a:rPr lang="en-GB" altLang="en-US" dirty="0" smtClean="0">
                <a:solidFill>
                  <a:schemeClr val="accent2"/>
                </a:solidFill>
              </a:rPr>
              <a:t>Week-10</a:t>
            </a:r>
            <a:endParaRPr lang="en-GB" altLang="en-US" dirty="0">
              <a:solidFill>
                <a:schemeClr val="accent2"/>
              </a:solidFill>
            </a:endParaRPr>
          </a:p>
          <a:p>
            <a:pPr eaLnBrk="1" hangingPunct="1"/>
            <a:endParaRPr lang="en-GB" altLang="en-US" dirty="0">
              <a:solidFill>
                <a:schemeClr val="accent2"/>
              </a:solidFill>
            </a:endParaRPr>
          </a:p>
          <a:p>
            <a:pPr eaLnBrk="1" hangingPunct="1"/>
            <a:r>
              <a:rPr lang="en-GB" altLang="en-US" sz="2800" b="1" dirty="0" smtClean="0">
                <a:solidFill>
                  <a:schemeClr val="accent2"/>
                </a:solidFill>
              </a:rPr>
              <a:t>Topic: </a:t>
            </a:r>
            <a:r>
              <a:rPr lang="en-GB" altLang="en-US" sz="2800" b="1" smtClean="0">
                <a:solidFill>
                  <a:schemeClr val="accent2"/>
                </a:solidFill>
              </a:rPr>
              <a:t>LEGAL </a:t>
            </a:r>
            <a:r>
              <a:rPr lang="en-GB" altLang="en-US" sz="2800" b="1" smtClean="0">
                <a:solidFill>
                  <a:schemeClr val="accent2"/>
                </a:solidFill>
              </a:rPr>
              <a:t>AND</a:t>
            </a:r>
            <a:r>
              <a:rPr lang="en-GB" altLang="en-US" sz="2800" b="1" smtClean="0">
                <a:solidFill>
                  <a:schemeClr val="accent2"/>
                </a:solidFill>
              </a:rPr>
              <a:t> </a:t>
            </a:r>
            <a:r>
              <a:rPr lang="en-GB" altLang="en-US" sz="2800" b="1" dirty="0" smtClean="0">
                <a:solidFill>
                  <a:schemeClr val="accent2"/>
                </a:solidFill>
              </a:rPr>
              <a:t>ETHICAL </a:t>
            </a:r>
            <a:r>
              <a:rPr lang="en-GB" altLang="en-US" sz="2800" b="1" smtClean="0">
                <a:solidFill>
                  <a:schemeClr val="accent2"/>
                </a:solidFill>
              </a:rPr>
              <a:t>ISSUES </a:t>
            </a:r>
            <a:r>
              <a:rPr lang="en-GB" altLang="en-US" sz="2800" b="1" smtClean="0">
                <a:solidFill>
                  <a:schemeClr val="accent2"/>
                </a:solidFill>
              </a:rPr>
              <a:t>OF</a:t>
            </a:r>
            <a:r>
              <a:rPr lang="en-GB" altLang="en-US" sz="2800" b="1" smtClean="0">
                <a:solidFill>
                  <a:schemeClr val="accent2"/>
                </a:solidFill>
              </a:rPr>
              <a:t> </a:t>
            </a:r>
            <a:r>
              <a:rPr lang="en-GB" altLang="en-US" sz="2800" b="1" dirty="0" smtClean="0">
                <a:solidFill>
                  <a:schemeClr val="accent2"/>
                </a:solidFill>
              </a:rPr>
              <a:t>IT SECURITY</a:t>
            </a:r>
            <a:endParaRPr lang="en-GB" altLang="en-US" sz="2800" b="1" dirty="0">
              <a:solidFill>
                <a:schemeClr val="accent2"/>
              </a:solidFill>
            </a:endParaRP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Topic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24847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Content</a:t>
            </a:r>
          </a:p>
          <a:p>
            <a:pPr marL="0" indent="0">
              <a:buNone/>
            </a:pPr>
            <a:r>
              <a:rPr lang="en-GB" dirty="0"/>
              <a:t>Objectives</a:t>
            </a:r>
            <a:r>
              <a:rPr lang="en-GB" dirty="0" smtClean="0"/>
              <a:t>: LEGAL </a:t>
            </a:r>
            <a:r>
              <a:rPr lang="en-GB" dirty="0"/>
              <a:t>and ETHICAL ISSUES IN IT </a:t>
            </a:r>
            <a:r>
              <a:rPr lang="en-GB" dirty="0" smtClean="0"/>
              <a:t>SECURITY</a:t>
            </a:r>
          </a:p>
          <a:p>
            <a:pPr marL="12700">
              <a:lnSpc>
                <a:spcPct val="100000"/>
              </a:lnSpc>
              <a:spcBef>
                <a:spcPts val="2020"/>
              </a:spcBef>
            </a:pPr>
            <a:r>
              <a:rPr lang="en-GB" sz="2200" spc="-10" dirty="0">
                <a:solidFill>
                  <a:srgbClr val="4E3A2F"/>
                </a:solidFill>
                <a:latin typeface="Arial"/>
                <a:cs typeface="Arial"/>
              </a:rPr>
              <a:t>Differentiate </a:t>
            </a:r>
            <a:r>
              <a:rPr lang="en-GB" sz="2200" spc="-5" dirty="0">
                <a:solidFill>
                  <a:srgbClr val="4E3A2F"/>
                </a:solidFill>
                <a:latin typeface="Arial"/>
                <a:cs typeface="Arial"/>
              </a:rPr>
              <a:t>between </a:t>
            </a:r>
            <a:r>
              <a:rPr lang="en-GB" sz="2200" dirty="0">
                <a:solidFill>
                  <a:srgbClr val="4E3A2F"/>
                </a:solidFill>
                <a:latin typeface="Arial"/>
                <a:cs typeface="Arial"/>
              </a:rPr>
              <a:t>laws </a:t>
            </a:r>
            <a:r>
              <a:rPr lang="en-GB" sz="2200" spc="-5" dirty="0" smtClean="0">
                <a:solidFill>
                  <a:srgbClr val="4E3A2F"/>
                </a:solidFill>
                <a:latin typeface="Arial"/>
                <a:cs typeface="Arial"/>
              </a:rPr>
              <a:t>and </a:t>
            </a:r>
            <a:r>
              <a:rPr lang="en-GB" sz="2200" spc="-390" dirty="0" smtClean="0">
                <a:solidFill>
                  <a:srgbClr val="4E3A2F"/>
                </a:solidFill>
                <a:latin typeface="Arial"/>
                <a:cs typeface="Arial"/>
              </a:rPr>
              <a:t> </a:t>
            </a:r>
            <a:r>
              <a:rPr lang="en-GB" sz="2200" spc="-5" dirty="0">
                <a:solidFill>
                  <a:srgbClr val="4E3A2F"/>
                </a:solidFill>
                <a:latin typeface="Arial"/>
                <a:cs typeface="Arial"/>
              </a:rPr>
              <a:t>ethics</a:t>
            </a:r>
            <a:endParaRPr lang="en-GB" sz="2200" dirty="0">
              <a:latin typeface="Arial"/>
              <a:cs typeface="Arial"/>
            </a:endParaRPr>
          </a:p>
          <a:p>
            <a:pPr marL="355600" marR="340995">
              <a:spcBef>
                <a:spcPts val="1925"/>
              </a:spcBef>
            </a:pPr>
            <a:r>
              <a:rPr lang="en-GB" sz="2200" spc="-5" dirty="0" smtClean="0">
                <a:solidFill>
                  <a:srgbClr val="4E3A2F"/>
                </a:solidFill>
                <a:latin typeface="Arial"/>
                <a:cs typeface="Arial"/>
              </a:rPr>
              <a:t>Identify </a:t>
            </a:r>
            <a:r>
              <a:rPr lang="en-GB" sz="2200" spc="-5" dirty="0">
                <a:solidFill>
                  <a:srgbClr val="4E3A2F"/>
                </a:solidFill>
                <a:latin typeface="Arial"/>
                <a:cs typeface="Arial"/>
              </a:rPr>
              <a:t>major </a:t>
            </a:r>
            <a:r>
              <a:rPr lang="en-GB" sz="2200" spc="-5" dirty="0" smtClean="0">
                <a:solidFill>
                  <a:srgbClr val="4E3A2F"/>
                </a:solidFill>
                <a:latin typeface="Arial"/>
                <a:cs typeface="Arial"/>
              </a:rPr>
              <a:t>laws </a:t>
            </a:r>
            <a:r>
              <a:rPr lang="en-GB" sz="2200" spc="-5" dirty="0">
                <a:solidFill>
                  <a:srgbClr val="4E3A2F"/>
                </a:solidFill>
                <a:latin typeface="Arial"/>
                <a:cs typeface="Arial"/>
              </a:rPr>
              <a:t>that relate</a:t>
            </a:r>
            <a:r>
              <a:rPr lang="en-GB" sz="2200" spc="-355" dirty="0">
                <a:solidFill>
                  <a:srgbClr val="4E3A2F"/>
                </a:solidFill>
                <a:latin typeface="Arial"/>
                <a:cs typeface="Arial"/>
              </a:rPr>
              <a:t> </a:t>
            </a:r>
            <a:r>
              <a:rPr lang="en-GB" sz="2200" spc="-340" dirty="0" smtClean="0">
                <a:solidFill>
                  <a:srgbClr val="4E3A2F"/>
                </a:solidFill>
                <a:latin typeface="Arial"/>
                <a:cs typeface="Arial"/>
              </a:rPr>
              <a:t>t o  </a:t>
            </a:r>
            <a:r>
              <a:rPr lang="en-GB" sz="2200" dirty="0" smtClean="0">
                <a:solidFill>
                  <a:srgbClr val="4E3A2F"/>
                </a:solidFill>
                <a:latin typeface="Arial"/>
                <a:cs typeface="Arial"/>
              </a:rPr>
              <a:t>the practice of </a:t>
            </a:r>
            <a:r>
              <a:rPr lang="en-GB" sz="2200" spc="-5" dirty="0" smtClean="0">
                <a:solidFill>
                  <a:srgbClr val="4E3A2F"/>
                </a:solidFill>
                <a:latin typeface="Arial"/>
                <a:cs typeface="Arial"/>
              </a:rPr>
              <a:t>information</a:t>
            </a:r>
            <a:r>
              <a:rPr lang="en-GB" sz="2200" spc="-105" dirty="0" smtClean="0">
                <a:solidFill>
                  <a:srgbClr val="4E3A2F"/>
                </a:solidFill>
                <a:latin typeface="Arial"/>
                <a:cs typeface="Arial"/>
              </a:rPr>
              <a:t> </a:t>
            </a:r>
            <a:r>
              <a:rPr lang="en-GB" sz="2200" dirty="0" smtClean="0">
                <a:solidFill>
                  <a:srgbClr val="4E3A2F"/>
                </a:solidFill>
                <a:latin typeface="Arial"/>
                <a:cs typeface="Arial"/>
              </a:rPr>
              <a:t>security</a:t>
            </a:r>
          </a:p>
          <a:p>
            <a:pPr marL="355600" marR="340995">
              <a:spcBef>
                <a:spcPts val="1925"/>
              </a:spcBef>
            </a:pPr>
            <a:r>
              <a:rPr lang="en-GB" sz="2200" dirty="0" smtClean="0">
                <a:solidFill>
                  <a:srgbClr val="4E3A2F"/>
                </a:solidFill>
                <a:latin typeface="Arial"/>
                <a:cs typeface="Arial"/>
              </a:rPr>
              <a:t>Information Security</a:t>
            </a:r>
          </a:p>
          <a:p>
            <a:pPr marL="355600" marR="340995">
              <a:spcBef>
                <a:spcPts val="1925"/>
              </a:spcBef>
            </a:pPr>
            <a:r>
              <a:rPr lang="en-GB" sz="2200" dirty="0" smtClean="0">
                <a:solidFill>
                  <a:srgbClr val="4E3A2F"/>
                </a:solidFill>
                <a:latin typeface="Arial"/>
                <a:cs typeface="Arial"/>
              </a:rPr>
              <a:t>Information risk assessment and security policy</a:t>
            </a:r>
          </a:p>
          <a:p>
            <a:pPr marL="355600" marR="340995">
              <a:spcBef>
                <a:spcPts val="1925"/>
              </a:spcBef>
            </a:pPr>
            <a:endParaRPr lang="en-GB" sz="2200" dirty="0" smtClean="0">
              <a:latin typeface="Arial"/>
              <a:cs typeface="Arial"/>
            </a:endParaRPr>
          </a:p>
          <a:p>
            <a:pPr marL="0" indent="0">
              <a:buNone/>
            </a:pPr>
            <a:endParaRPr lang="en-GB" sz="2200" dirty="0" smtClean="0"/>
          </a:p>
          <a:p>
            <a:endParaRPr lang="en-GB" sz="22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03/07/20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0768782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Background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55600" marR="855344">
              <a:spcBef>
                <a:spcPts val="105"/>
              </a:spcBef>
            </a:pPr>
            <a:r>
              <a:rPr lang="en-US" sz="2000" spc="-95" dirty="0">
                <a:solidFill>
                  <a:srgbClr val="4E3A2F"/>
                </a:solidFill>
                <a:latin typeface="Arial"/>
                <a:cs typeface="Arial"/>
              </a:rPr>
              <a:t>You </a:t>
            </a:r>
            <a:r>
              <a:rPr lang="en-US" sz="2000" spc="-5" dirty="0">
                <a:solidFill>
                  <a:srgbClr val="4E3A2F"/>
                </a:solidFill>
                <a:latin typeface="Arial"/>
                <a:cs typeface="Arial"/>
              </a:rPr>
              <a:t>must understand </a:t>
            </a:r>
            <a:r>
              <a:rPr lang="en-US" sz="2000" dirty="0">
                <a:solidFill>
                  <a:srgbClr val="4E3A2F"/>
                </a:solidFill>
                <a:latin typeface="Arial"/>
                <a:cs typeface="Arial"/>
              </a:rPr>
              <a:t>scope of</a:t>
            </a:r>
            <a:r>
              <a:rPr lang="en-US" sz="2000" spc="-380" dirty="0">
                <a:solidFill>
                  <a:srgbClr val="4E3A2F"/>
                </a:solidFill>
                <a:latin typeface="Arial"/>
                <a:cs typeface="Arial"/>
              </a:rPr>
              <a:t> </a:t>
            </a:r>
            <a:r>
              <a:rPr lang="en-US" sz="2000" spc="-345" dirty="0">
                <a:solidFill>
                  <a:srgbClr val="4E3A2F"/>
                </a:solidFill>
                <a:latin typeface="Arial"/>
                <a:cs typeface="Arial"/>
              </a:rPr>
              <a:t>an  </a:t>
            </a:r>
            <a:r>
              <a:rPr lang="en-US" sz="2000" spc="-10" dirty="0">
                <a:solidFill>
                  <a:srgbClr val="4E3A2F"/>
                </a:solidFill>
                <a:latin typeface="Arial"/>
                <a:cs typeface="Arial"/>
              </a:rPr>
              <a:t>organization’s legal </a:t>
            </a:r>
            <a:r>
              <a:rPr lang="en-US" sz="2000" spc="-5" dirty="0">
                <a:solidFill>
                  <a:srgbClr val="4E3A2F"/>
                </a:solidFill>
                <a:latin typeface="Arial"/>
                <a:cs typeface="Arial"/>
              </a:rPr>
              <a:t>and ethical  responsibilities</a:t>
            </a:r>
            <a:endParaRPr lang="en-US" sz="2000" dirty="0">
              <a:latin typeface="Arial"/>
              <a:cs typeface="Arial"/>
            </a:endParaRPr>
          </a:p>
          <a:p>
            <a:pPr marL="355600" marR="5080">
              <a:spcBef>
                <a:spcPts val="1920"/>
              </a:spcBef>
            </a:pPr>
            <a:r>
              <a:rPr lang="en-US" sz="2000" spc="-185" dirty="0" smtClean="0">
                <a:solidFill>
                  <a:srgbClr val="4E3A2F"/>
                </a:solidFill>
                <a:latin typeface="Arial"/>
                <a:cs typeface="Arial"/>
              </a:rPr>
              <a:t>To </a:t>
            </a:r>
            <a:r>
              <a:rPr lang="en-US" sz="2000" spc="-5" dirty="0">
                <a:solidFill>
                  <a:srgbClr val="4E3A2F"/>
                </a:solidFill>
                <a:latin typeface="Arial"/>
                <a:cs typeface="Arial"/>
              </a:rPr>
              <a:t>minimize liabilities/reduce </a:t>
            </a:r>
            <a:r>
              <a:rPr lang="en-US" sz="2000" dirty="0">
                <a:solidFill>
                  <a:srgbClr val="4E3A2F"/>
                </a:solidFill>
                <a:latin typeface="Arial"/>
                <a:cs typeface="Arial"/>
              </a:rPr>
              <a:t>risks,</a:t>
            </a:r>
            <a:r>
              <a:rPr lang="en-US" sz="2000" spc="-195" dirty="0">
                <a:solidFill>
                  <a:srgbClr val="4E3A2F"/>
                </a:solidFill>
                <a:latin typeface="Arial"/>
                <a:cs typeface="Arial"/>
              </a:rPr>
              <a:t> </a:t>
            </a:r>
            <a:r>
              <a:rPr lang="en-US" sz="2000" spc="-229" dirty="0">
                <a:solidFill>
                  <a:srgbClr val="4E3A2F"/>
                </a:solidFill>
                <a:latin typeface="Arial"/>
                <a:cs typeface="Arial"/>
              </a:rPr>
              <a:t>the  </a:t>
            </a:r>
            <a:r>
              <a:rPr lang="en-US" sz="2000" spc="-5" dirty="0">
                <a:solidFill>
                  <a:srgbClr val="4E3A2F"/>
                </a:solidFill>
                <a:latin typeface="Arial"/>
                <a:cs typeface="Arial"/>
              </a:rPr>
              <a:t>information </a:t>
            </a:r>
            <a:r>
              <a:rPr lang="en-US" sz="2000" dirty="0">
                <a:solidFill>
                  <a:srgbClr val="4E3A2F"/>
                </a:solidFill>
                <a:latin typeface="Arial"/>
                <a:cs typeface="Arial"/>
              </a:rPr>
              <a:t>security </a:t>
            </a:r>
            <a:r>
              <a:rPr lang="en-US" sz="2000" spc="-5" dirty="0">
                <a:solidFill>
                  <a:srgbClr val="4E3A2F"/>
                </a:solidFill>
                <a:latin typeface="Arial"/>
                <a:cs typeface="Arial"/>
              </a:rPr>
              <a:t>practitioner</a:t>
            </a:r>
            <a:r>
              <a:rPr lang="en-US" sz="2000" spc="-80" dirty="0">
                <a:solidFill>
                  <a:srgbClr val="4E3A2F"/>
                </a:solidFill>
                <a:latin typeface="Arial"/>
                <a:cs typeface="Arial"/>
              </a:rPr>
              <a:t> </a:t>
            </a:r>
            <a:r>
              <a:rPr lang="en-US" sz="2000" dirty="0">
                <a:solidFill>
                  <a:srgbClr val="4E3A2F"/>
                </a:solidFill>
                <a:latin typeface="Arial"/>
                <a:cs typeface="Arial"/>
              </a:rPr>
              <a:t>must:</a:t>
            </a:r>
            <a:endParaRPr lang="en-US" sz="2000" dirty="0">
              <a:latin typeface="Arial"/>
              <a:cs typeface="Arial"/>
            </a:endParaRPr>
          </a:p>
          <a:p>
            <a:pPr marL="469900">
              <a:lnSpc>
                <a:spcPct val="100000"/>
              </a:lnSpc>
              <a:spcBef>
                <a:spcPts val="1700"/>
              </a:spcBef>
            </a:pPr>
            <a:r>
              <a:rPr lang="en-US" sz="2000" dirty="0" smtClean="0">
                <a:solidFill>
                  <a:srgbClr val="4E3A2F"/>
                </a:solidFill>
                <a:latin typeface="Arial"/>
                <a:cs typeface="Arial"/>
              </a:rPr>
              <a:t>Understand </a:t>
            </a:r>
            <a:r>
              <a:rPr lang="en-US" sz="2000" dirty="0">
                <a:solidFill>
                  <a:srgbClr val="4E3A2F"/>
                </a:solidFill>
                <a:latin typeface="Arial"/>
                <a:cs typeface="Arial"/>
              </a:rPr>
              <a:t>current </a:t>
            </a:r>
            <a:r>
              <a:rPr lang="en-US" sz="2000" spc="-5" dirty="0">
                <a:solidFill>
                  <a:srgbClr val="4E3A2F"/>
                </a:solidFill>
                <a:latin typeface="Arial"/>
                <a:cs typeface="Arial"/>
              </a:rPr>
              <a:t>legal</a:t>
            </a:r>
            <a:r>
              <a:rPr lang="en-US" sz="2000" spc="-434" dirty="0">
                <a:solidFill>
                  <a:srgbClr val="4E3A2F"/>
                </a:solidFill>
                <a:latin typeface="Arial"/>
                <a:cs typeface="Arial"/>
              </a:rPr>
              <a:t> </a:t>
            </a:r>
            <a:r>
              <a:rPr lang="en-US" sz="2000" dirty="0">
                <a:solidFill>
                  <a:srgbClr val="4E3A2F"/>
                </a:solidFill>
                <a:latin typeface="Arial"/>
                <a:cs typeface="Arial"/>
              </a:rPr>
              <a:t>environment</a:t>
            </a:r>
            <a:endParaRPr lang="en-US" sz="2000" dirty="0">
              <a:latin typeface="Arial"/>
              <a:cs typeface="Arial"/>
            </a:endParaRPr>
          </a:p>
          <a:p>
            <a:pPr marL="469900">
              <a:lnSpc>
                <a:spcPct val="100000"/>
              </a:lnSpc>
              <a:spcBef>
                <a:spcPts val="1680"/>
              </a:spcBef>
            </a:pPr>
            <a:r>
              <a:rPr lang="en-US" sz="2000" spc="-5" dirty="0" smtClean="0">
                <a:solidFill>
                  <a:srgbClr val="4E3A2F"/>
                </a:solidFill>
                <a:latin typeface="Arial"/>
                <a:cs typeface="Arial"/>
              </a:rPr>
              <a:t>Stay </a:t>
            </a:r>
            <a:r>
              <a:rPr lang="en-US" sz="2000" dirty="0">
                <a:solidFill>
                  <a:srgbClr val="4E3A2F"/>
                </a:solidFill>
                <a:latin typeface="Arial"/>
                <a:cs typeface="Arial"/>
              </a:rPr>
              <a:t>current </a:t>
            </a:r>
            <a:r>
              <a:rPr lang="en-US" sz="2000" spc="-5" dirty="0">
                <a:solidFill>
                  <a:srgbClr val="4E3A2F"/>
                </a:solidFill>
                <a:latin typeface="Arial"/>
                <a:cs typeface="Arial"/>
              </a:rPr>
              <a:t>with laws </a:t>
            </a:r>
            <a:r>
              <a:rPr lang="en-US" sz="2000" dirty="0">
                <a:solidFill>
                  <a:srgbClr val="4E3A2F"/>
                </a:solidFill>
                <a:latin typeface="Arial"/>
                <a:cs typeface="Arial"/>
              </a:rPr>
              <a:t>and</a:t>
            </a:r>
            <a:r>
              <a:rPr lang="en-US" sz="2000" spc="-395" dirty="0">
                <a:solidFill>
                  <a:srgbClr val="4E3A2F"/>
                </a:solidFill>
                <a:latin typeface="Arial"/>
                <a:cs typeface="Arial"/>
              </a:rPr>
              <a:t> </a:t>
            </a:r>
            <a:r>
              <a:rPr lang="en-US" sz="2000" spc="-5" dirty="0">
                <a:solidFill>
                  <a:srgbClr val="4E3A2F"/>
                </a:solidFill>
                <a:latin typeface="Arial"/>
                <a:cs typeface="Arial"/>
              </a:rPr>
              <a:t>regulations</a:t>
            </a:r>
            <a:endParaRPr lang="en-US" sz="2000" dirty="0">
              <a:latin typeface="Arial"/>
              <a:cs typeface="Arial"/>
            </a:endParaRPr>
          </a:p>
          <a:p>
            <a:pPr marL="469900">
              <a:lnSpc>
                <a:spcPct val="100000"/>
              </a:lnSpc>
              <a:spcBef>
                <a:spcPts val="1680"/>
              </a:spcBef>
            </a:pPr>
            <a:r>
              <a:rPr lang="en-US" sz="2000" spc="-25" dirty="0" smtClean="0">
                <a:solidFill>
                  <a:srgbClr val="4E3A2F"/>
                </a:solidFill>
                <a:latin typeface="Arial"/>
                <a:cs typeface="Arial"/>
              </a:rPr>
              <a:t>Watch </a:t>
            </a:r>
            <a:r>
              <a:rPr lang="en-US" sz="2000" spc="-5" dirty="0">
                <a:solidFill>
                  <a:srgbClr val="4E3A2F"/>
                </a:solidFill>
                <a:latin typeface="Arial"/>
                <a:cs typeface="Arial"/>
              </a:rPr>
              <a:t>for </a:t>
            </a:r>
            <a:r>
              <a:rPr lang="en-US" sz="2000" dirty="0">
                <a:solidFill>
                  <a:srgbClr val="4E3A2F"/>
                </a:solidFill>
                <a:latin typeface="Arial"/>
                <a:cs typeface="Arial"/>
              </a:rPr>
              <a:t>new </a:t>
            </a:r>
            <a:r>
              <a:rPr lang="en-US" sz="2000" spc="-5" dirty="0">
                <a:solidFill>
                  <a:srgbClr val="4E3A2F"/>
                </a:solidFill>
                <a:latin typeface="Arial"/>
                <a:cs typeface="Arial"/>
              </a:rPr>
              <a:t>issues </a:t>
            </a:r>
            <a:r>
              <a:rPr lang="en-US" sz="2000" dirty="0">
                <a:solidFill>
                  <a:srgbClr val="4E3A2F"/>
                </a:solidFill>
                <a:latin typeface="Arial"/>
                <a:cs typeface="Arial"/>
              </a:rPr>
              <a:t>that</a:t>
            </a:r>
            <a:r>
              <a:rPr lang="en-US" sz="2000" spc="-385" dirty="0">
                <a:solidFill>
                  <a:srgbClr val="4E3A2F"/>
                </a:solidFill>
                <a:latin typeface="Arial"/>
                <a:cs typeface="Arial"/>
              </a:rPr>
              <a:t> </a:t>
            </a:r>
            <a:r>
              <a:rPr lang="en-US" sz="2000" spc="-5" dirty="0">
                <a:solidFill>
                  <a:srgbClr val="4E3A2F"/>
                </a:solidFill>
                <a:latin typeface="Arial"/>
                <a:cs typeface="Arial"/>
              </a:rPr>
              <a:t>emerge</a:t>
            </a:r>
            <a:endParaRPr lang="en-US" sz="2000" dirty="0">
              <a:latin typeface="Arial"/>
              <a:cs typeface="Arial"/>
            </a:endParaRPr>
          </a:p>
          <a:p>
            <a:endParaRPr lang="en-US" sz="20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03/07/20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11512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Law and ethics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55600" marR="1182370">
              <a:lnSpc>
                <a:spcPts val="3460"/>
              </a:lnSpc>
              <a:spcBef>
                <a:spcPts val="2270"/>
              </a:spcBef>
            </a:pPr>
            <a:r>
              <a:rPr lang="en-US" sz="2000" spc="-5" dirty="0">
                <a:solidFill>
                  <a:srgbClr val="4E3A2F"/>
                </a:solidFill>
                <a:latin typeface="Arial"/>
                <a:cs typeface="Arial"/>
              </a:rPr>
              <a:t>Laws: rules that mandate </a:t>
            </a:r>
            <a:r>
              <a:rPr lang="en-US" sz="2000" dirty="0">
                <a:solidFill>
                  <a:srgbClr val="4E3A2F"/>
                </a:solidFill>
                <a:latin typeface="Arial"/>
                <a:cs typeface="Arial"/>
              </a:rPr>
              <a:t>or</a:t>
            </a:r>
            <a:r>
              <a:rPr lang="en-US" sz="2000" spc="-360" dirty="0">
                <a:solidFill>
                  <a:srgbClr val="4E3A2F"/>
                </a:solidFill>
                <a:latin typeface="Arial"/>
                <a:cs typeface="Arial"/>
              </a:rPr>
              <a:t> </a:t>
            </a:r>
            <a:r>
              <a:rPr lang="en-US" sz="2000" spc="-95" dirty="0">
                <a:solidFill>
                  <a:srgbClr val="4E3A2F"/>
                </a:solidFill>
                <a:latin typeface="Arial"/>
                <a:cs typeface="Arial"/>
              </a:rPr>
              <a:t>prohibit  </a:t>
            </a:r>
            <a:r>
              <a:rPr lang="en-US" sz="2000" dirty="0">
                <a:solidFill>
                  <a:srgbClr val="4E3A2F"/>
                </a:solidFill>
                <a:latin typeface="Arial"/>
                <a:cs typeface="Arial"/>
              </a:rPr>
              <a:t>certain societal</a:t>
            </a:r>
            <a:r>
              <a:rPr lang="en-US" sz="2000" spc="-65" dirty="0">
                <a:solidFill>
                  <a:srgbClr val="4E3A2F"/>
                </a:solidFill>
                <a:latin typeface="Arial"/>
                <a:cs typeface="Arial"/>
              </a:rPr>
              <a:t> </a:t>
            </a:r>
            <a:r>
              <a:rPr lang="en-US" sz="2000" spc="-5" dirty="0">
                <a:solidFill>
                  <a:srgbClr val="4E3A2F"/>
                </a:solidFill>
                <a:latin typeface="Arial"/>
                <a:cs typeface="Arial"/>
              </a:rPr>
              <a:t>behavior</a:t>
            </a:r>
            <a:endParaRPr lang="en-US" sz="2000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485"/>
              </a:spcBef>
            </a:pPr>
            <a:r>
              <a:rPr lang="en-US" sz="2000" dirty="0" smtClean="0">
                <a:solidFill>
                  <a:srgbClr val="4E3A2F"/>
                </a:solidFill>
                <a:latin typeface="Arial"/>
                <a:cs typeface="Arial"/>
              </a:rPr>
              <a:t>Ethics</a:t>
            </a:r>
            <a:r>
              <a:rPr lang="en-US" sz="2000" dirty="0">
                <a:solidFill>
                  <a:srgbClr val="4E3A2F"/>
                </a:solidFill>
                <a:latin typeface="Arial"/>
                <a:cs typeface="Arial"/>
              </a:rPr>
              <a:t>: </a:t>
            </a:r>
            <a:r>
              <a:rPr lang="en-US" sz="2000" spc="-5" dirty="0">
                <a:solidFill>
                  <a:srgbClr val="4E3A2F"/>
                </a:solidFill>
                <a:latin typeface="Arial"/>
                <a:cs typeface="Arial"/>
              </a:rPr>
              <a:t>define </a:t>
            </a:r>
            <a:r>
              <a:rPr lang="en-US" sz="2000" dirty="0">
                <a:solidFill>
                  <a:srgbClr val="4E3A2F"/>
                </a:solidFill>
                <a:latin typeface="Arial"/>
                <a:cs typeface="Arial"/>
              </a:rPr>
              <a:t>socially </a:t>
            </a:r>
            <a:r>
              <a:rPr lang="en-US" sz="2000" spc="-5" dirty="0">
                <a:solidFill>
                  <a:srgbClr val="4E3A2F"/>
                </a:solidFill>
                <a:latin typeface="Arial"/>
                <a:cs typeface="Arial"/>
              </a:rPr>
              <a:t>acceptable</a:t>
            </a:r>
            <a:r>
              <a:rPr lang="en-US" sz="2000" spc="-409" dirty="0">
                <a:solidFill>
                  <a:srgbClr val="4E3A2F"/>
                </a:solidFill>
                <a:latin typeface="Arial"/>
                <a:cs typeface="Arial"/>
              </a:rPr>
              <a:t> </a:t>
            </a:r>
            <a:r>
              <a:rPr lang="en-US" sz="2000" spc="-80" dirty="0">
                <a:solidFill>
                  <a:srgbClr val="4E3A2F"/>
                </a:solidFill>
                <a:latin typeface="Arial"/>
                <a:cs typeface="Arial"/>
              </a:rPr>
              <a:t>behavior</a:t>
            </a:r>
            <a:endParaRPr lang="en-US" sz="2000" dirty="0">
              <a:latin typeface="Arial"/>
              <a:cs typeface="Arial"/>
            </a:endParaRPr>
          </a:p>
          <a:p>
            <a:pPr marL="355600" marR="664210">
              <a:lnSpc>
                <a:spcPts val="3460"/>
              </a:lnSpc>
              <a:spcBef>
                <a:spcPts val="1964"/>
              </a:spcBef>
            </a:pPr>
            <a:r>
              <a:rPr lang="en-US" sz="2000" spc="-5" dirty="0" smtClean="0">
                <a:solidFill>
                  <a:srgbClr val="4E3A2F"/>
                </a:solidFill>
                <a:latin typeface="Arial"/>
                <a:cs typeface="Arial"/>
              </a:rPr>
              <a:t>Cultural </a:t>
            </a:r>
            <a:r>
              <a:rPr lang="en-US" sz="2000" dirty="0">
                <a:solidFill>
                  <a:srgbClr val="4E3A2F"/>
                </a:solidFill>
                <a:latin typeface="Arial"/>
                <a:cs typeface="Arial"/>
              </a:rPr>
              <a:t>mores: fixed </a:t>
            </a:r>
            <a:r>
              <a:rPr lang="en-US" sz="2000" spc="-5" dirty="0">
                <a:solidFill>
                  <a:srgbClr val="4E3A2F"/>
                </a:solidFill>
                <a:latin typeface="Arial"/>
                <a:cs typeface="Arial"/>
              </a:rPr>
              <a:t>moral attitudes</a:t>
            </a:r>
            <a:r>
              <a:rPr lang="en-US" sz="2000" spc="-415" dirty="0">
                <a:solidFill>
                  <a:srgbClr val="4E3A2F"/>
                </a:solidFill>
                <a:latin typeface="Arial"/>
                <a:cs typeface="Arial"/>
              </a:rPr>
              <a:t> </a:t>
            </a:r>
            <a:r>
              <a:rPr lang="en-US" sz="2000" spc="-355" dirty="0">
                <a:solidFill>
                  <a:srgbClr val="4E3A2F"/>
                </a:solidFill>
                <a:latin typeface="Arial"/>
                <a:cs typeface="Arial"/>
              </a:rPr>
              <a:t>or  </a:t>
            </a:r>
            <a:r>
              <a:rPr lang="en-US" sz="2000" dirty="0">
                <a:solidFill>
                  <a:srgbClr val="4E3A2F"/>
                </a:solidFill>
                <a:latin typeface="Arial"/>
                <a:cs typeface="Arial"/>
              </a:rPr>
              <a:t>customs of a </a:t>
            </a:r>
            <a:r>
              <a:rPr lang="en-US" sz="2000" spc="-5" dirty="0">
                <a:solidFill>
                  <a:srgbClr val="4E3A2F"/>
                </a:solidFill>
                <a:latin typeface="Arial"/>
                <a:cs typeface="Arial"/>
              </a:rPr>
              <a:t>particular group; ethics  based </a:t>
            </a:r>
            <a:r>
              <a:rPr lang="en-US" sz="2000" dirty="0">
                <a:solidFill>
                  <a:srgbClr val="4E3A2F"/>
                </a:solidFill>
                <a:latin typeface="Arial"/>
                <a:cs typeface="Arial"/>
              </a:rPr>
              <a:t>on</a:t>
            </a:r>
            <a:r>
              <a:rPr lang="en-US" sz="2000" spc="-45" dirty="0">
                <a:solidFill>
                  <a:srgbClr val="4E3A2F"/>
                </a:solidFill>
                <a:latin typeface="Arial"/>
                <a:cs typeface="Arial"/>
              </a:rPr>
              <a:t> </a:t>
            </a:r>
            <a:r>
              <a:rPr lang="en-US" sz="2000" spc="-5" dirty="0">
                <a:solidFill>
                  <a:srgbClr val="4E3A2F"/>
                </a:solidFill>
                <a:latin typeface="Arial"/>
                <a:cs typeface="Arial"/>
              </a:rPr>
              <a:t>these</a:t>
            </a:r>
            <a:endParaRPr lang="en-US" sz="2000" dirty="0">
              <a:latin typeface="Arial"/>
              <a:cs typeface="Arial"/>
            </a:endParaRPr>
          </a:p>
          <a:p>
            <a:pPr marL="355600" marR="1156335">
              <a:lnSpc>
                <a:spcPts val="3460"/>
              </a:lnSpc>
              <a:spcBef>
                <a:spcPts val="1910"/>
              </a:spcBef>
            </a:pPr>
            <a:r>
              <a:rPr lang="en-US" sz="2000" spc="-5" smtClean="0">
                <a:solidFill>
                  <a:srgbClr val="4E3A2F"/>
                </a:solidFill>
                <a:latin typeface="Arial"/>
                <a:cs typeface="Arial"/>
              </a:rPr>
              <a:t>Laws </a:t>
            </a:r>
            <a:r>
              <a:rPr lang="en-US" sz="2000" dirty="0">
                <a:solidFill>
                  <a:srgbClr val="4E3A2F"/>
                </a:solidFill>
                <a:latin typeface="Arial"/>
                <a:cs typeface="Arial"/>
              </a:rPr>
              <a:t>carry sanctions of a</a:t>
            </a:r>
            <a:r>
              <a:rPr lang="en-US" sz="2000" spc="-425" dirty="0">
                <a:solidFill>
                  <a:srgbClr val="4E3A2F"/>
                </a:solidFill>
                <a:latin typeface="Arial"/>
                <a:cs typeface="Arial"/>
              </a:rPr>
              <a:t> </a:t>
            </a:r>
            <a:r>
              <a:rPr lang="en-US" sz="2000" spc="-85" dirty="0">
                <a:solidFill>
                  <a:srgbClr val="4E3A2F"/>
                </a:solidFill>
                <a:latin typeface="Arial"/>
                <a:cs typeface="Arial"/>
              </a:rPr>
              <a:t>governing  </a:t>
            </a:r>
            <a:r>
              <a:rPr lang="en-US" sz="2000" spc="-5" dirty="0">
                <a:solidFill>
                  <a:srgbClr val="4E3A2F"/>
                </a:solidFill>
                <a:latin typeface="Arial"/>
                <a:cs typeface="Arial"/>
              </a:rPr>
              <a:t>authority; ethics do</a:t>
            </a:r>
            <a:r>
              <a:rPr lang="en-US" sz="2000" spc="-50" dirty="0">
                <a:solidFill>
                  <a:srgbClr val="4E3A2F"/>
                </a:solidFill>
                <a:latin typeface="Arial"/>
                <a:cs typeface="Arial"/>
              </a:rPr>
              <a:t> </a:t>
            </a:r>
            <a:r>
              <a:rPr lang="en-US" sz="2000" spc="-5" dirty="0">
                <a:solidFill>
                  <a:srgbClr val="4E3A2F"/>
                </a:solidFill>
                <a:latin typeface="Arial"/>
                <a:cs typeface="Arial"/>
              </a:rPr>
              <a:t>not</a:t>
            </a:r>
            <a:endParaRPr lang="en-US" sz="2000" dirty="0">
              <a:latin typeface="Arial"/>
              <a:cs typeface="Arial"/>
            </a:endParaRPr>
          </a:p>
          <a:p>
            <a:endParaRPr lang="en-US" sz="20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03/07/20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6140096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Times New Roman" pitchFamily="18" charset="0"/>
              </a:rPr>
              <a:t>General Data Protection Regulations (GDPR)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US" sz="2800" dirty="0">
                <a:latin typeface="Times New Roman" pitchFamily="18" charset="0"/>
              </a:rPr>
              <a:t>Regulates the use of personal data held in information systems</a:t>
            </a:r>
          </a:p>
          <a:p>
            <a:pPr eaLnBrk="1" hangingPunct="1">
              <a:lnSpc>
                <a:spcPct val="80000"/>
              </a:lnSpc>
            </a:pPr>
            <a:r>
              <a:rPr lang="en-US" sz="2800" dirty="0">
                <a:latin typeface="Times New Roman" pitchFamily="18" charset="0"/>
              </a:rPr>
              <a:t>Individual has the right of access to their data and to get it changed if there are errors</a:t>
            </a:r>
          </a:p>
          <a:p>
            <a:pPr eaLnBrk="1" hangingPunct="1">
              <a:lnSpc>
                <a:spcPct val="80000"/>
              </a:lnSpc>
            </a:pPr>
            <a:r>
              <a:rPr lang="en-US" sz="2800" dirty="0">
                <a:latin typeface="Times New Roman" pitchFamily="18" charset="0"/>
              </a:rPr>
              <a:t>Regulations replace Data Protection Act 1998</a:t>
            </a:r>
          </a:p>
          <a:p>
            <a:pPr eaLnBrk="1" hangingPunct="1">
              <a:lnSpc>
                <a:spcPct val="80000"/>
              </a:lnSpc>
            </a:pPr>
            <a:r>
              <a:rPr lang="en-US" sz="2800" dirty="0">
                <a:latin typeface="Times New Roman" pitchFamily="18" charset="0"/>
              </a:rPr>
              <a:t>Global problem  - organizations might transfer files to countries where no such legislation exists to get around the law</a:t>
            </a:r>
          </a:p>
          <a:p>
            <a:pPr eaLnBrk="1" hangingPunct="1">
              <a:lnSpc>
                <a:spcPct val="80000"/>
              </a:lnSpc>
            </a:pPr>
            <a:r>
              <a:rPr lang="en-US" sz="2800" dirty="0" err="1">
                <a:latin typeface="Times New Roman" pitchFamily="18" charset="0"/>
              </a:rPr>
              <a:t>Organisations</a:t>
            </a:r>
            <a:r>
              <a:rPr lang="en-US" sz="2800" dirty="0">
                <a:latin typeface="Times New Roman" pitchFamily="18" charset="0"/>
              </a:rPr>
              <a:t> have to register their files with the Information Commissioner</a:t>
            </a:r>
          </a:p>
          <a:p>
            <a:endParaRPr lang="en-US" sz="28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03/07/20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494944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Times New Roman" pitchFamily="18" charset="0"/>
              </a:rPr>
              <a:t>Personal Data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dirty="0">
                <a:latin typeface="Times New Roman" pitchFamily="18" charset="0"/>
              </a:rPr>
              <a:t>It relates to a living person</a:t>
            </a:r>
          </a:p>
          <a:p>
            <a:pPr eaLnBrk="1" hangingPunct="1">
              <a:lnSpc>
                <a:spcPct val="90000"/>
              </a:lnSpc>
            </a:pPr>
            <a:r>
              <a:rPr lang="en-US" dirty="0">
                <a:latin typeface="Times New Roman" pitchFamily="18" charset="0"/>
              </a:rPr>
              <a:t>The person can be identified</a:t>
            </a:r>
          </a:p>
          <a:p>
            <a:pPr eaLnBrk="1" hangingPunct="1">
              <a:lnSpc>
                <a:spcPct val="90000"/>
              </a:lnSpc>
            </a:pPr>
            <a:r>
              <a:rPr lang="en-US" dirty="0">
                <a:latin typeface="Times New Roman" pitchFamily="18" charset="0"/>
              </a:rPr>
              <a:t>It is held electronically or on certain paper based filing system</a:t>
            </a:r>
          </a:p>
          <a:p>
            <a:pPr eaLnBrk="1" hangingPunct="1">
              <a:lnSpc>
                <a:spcPct val="90000"/>
              </a:lnSpc>
            </a:pPr>
            <a:r>
              <a:rPr lang="en-US" dirty="0">
                <a:latin typeface="Times New Roman" pitchFamily="18" charset="0"/>
              </a:rPr>
              <a:t>It does not cover:</a:t>
            </a:r>
          </a:p>
          <a:p>
            <a:pPr lvl="1" eaLnBrk="1" hangingPunct="1">
              <a:lnSpc>
                <a:spcPct val="90000"/>
              </a:lnSpc>
            </a:pPr>
            <a:r>
              <a:rPr lang="en-US" dirty="0">
                <a:latin typeface="Times New Roman" pitchFamily="18" charset="0"/>
              </a:rPr>
              <a:t>Information about a business</a:t>
            </a:r>
          </a:p>
          <a:p>
            <a:pPr lvl="1" eaLnBrk="1" hangingPunct="1">
              <a:lnSpc>
                <a:spcPct val="90000"/>
              </a:lnSpc>
            </a:pPr>
            <a:r>
              <a:rPr lang="en-US" dirty="0">
                <a:latin typeface="Times New Roman" pitchFamily="18" charset="0"/>
              </a:rPr>
              <a:t>Journalism, research and statistical data</a:t>
            </a:r>
          </a:p>
          <a:p>
            <a:pPr lvl="1" eaLnBrk="1" hangingPunct="1">
              <a:lnSpc>
                <a:spcPct val="90000"/>
              </a:lnSpc>
            </a:pPr>
            <a:r>
              <a:rPr lang="en-US" dirty="0">
                <a:latin typeface="Times New Roman" pitchFamily="18" charset="0"/>
              </a:rPr>
              <a:t>Security and criminal investigation data</a:t>
            </a:r>
          </a:p>
          <a:p>
            <a:pPr eaLnBrk="1" hangingPunct="1">
              <a:lnSpc>
                <a:spcPct val="90000"/>
              </a:lnSpc>
            </a:pPr>
            <a:r>
              <a:rPr lang="en-US" dirty="0">
                <a:latin typeface="Times New Roman" pitchFamily="18" charset="0"/>
              </a:rPr>
              <a:t>Individuals can only access their own data</a:t>
            </a:r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03/07/20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5678460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Times New Roman" pitchFamily="18" charset="0"/>
              </a:rPr>
              <a:t>Data Protection Principles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</a:pPr>
            <a:r>
              <a:rPr lang="en-US" dirty="0">
                <a:latin typeface="Times New Roman" pitchFamily="18" charset="0"/>
              </a:rPr>
              <a:t>Data must </a:t>
            </a:r>
          </a:p>
          <a:p>
            <a:pPr eaLnBrk="1" hangingPunct="1">
              <a:lnSpc>
                <a:spcPct val="90000"/>
              </a:lnSpc>
            </a:pPr>
            <a:r>
              <a:rPr lang="en-US" dirty="0">
                <a:latin typeface="Times New Roman" pitchFamily="18" charset="0"/>
              </a:rPr>
              <a:t>be obtained fairly and lawfully</a:t>
            </a:r>
          </a:p>
          <a:p>
            <a:pPr eaLnBrk="1" hangingPunct="1">
              <a:lnSpc>
                <a:spcPct val="90000"/>
              </a:lnSpc>
            </a:pPr>
            <a:r>
              <a:rPr lang="en-US" dirty="0">
                <a:latin typeface="Times New Roman" pitchFamily="18" charset="0"/>
              </a:rPr>
              <a:t>be stored for a specified purpose</a:t>
            </a:r>
          </a:p>
          <a:p>
            <a:pPr eaLnBrk="1" hangingPunct="1">
              <a:lnSpc>
                <a:spcPct val="90000"/>
              </a:lnSpc>
            </a:pPr>
            <a:r>
              <a:rPr lang="en-US" dirty="0">
                <a:latin typeface="Times New Roman" pitchFamily="18" charset="0"/>
              </a:rPr>
              <a:t>not be disclosed or shared unlawfully</a:t>
            </a:r>
          </a:p>
          <a:p>
            <a:pPr eaLnBrk="1" hangingPunct="1">
              <a:lnSpc>
                <a:spcPct val="90000"/>
              </a:lnSpc>
            </a:pPr>
            <a:r>
              <a:rPr lang="en-US" dirty="0">
                <a:latin typeface="Times New Roman" pitchFamily="18" charset="0"/>
              </a:rPr>
              <a:t>be accessible to the subject of the data </a:t>
            </a:r>
          </a:p>
          <a:p>
            <a:pPr eaLnBrk="1" hangingPunct="1">
              <a:lnSpc>
                <a:spcPct val="90000"/>
              </a:lnSpc>
            </a:pPr>
            <a:r>
              <a:rPr lang="en-US" dirty="0">
                <a:latin typeface="Times New Roman" pitchFamily="18" charset="0"/>
              </a:rPr>
              <a:t>be adequate relevant and not excessive</a:t>
            </a:r>
          </a:p>
          <a:p>
            <a:pPr eaLnBrk="1" hangingPunct="1">
              <a:lnSpc>
                <a:spcPct val="90000"/>
              </a:lnSpc>
            </a:pPr>
            <a:r>
              <a:rPr lang="en-US" dirty="0">
                <a:latin typeface="Times New Roman" pitchFamily="18" charset="0"/>
              </a:rPr>
              <a:t>be accurate and up to date</a:t>
            </a:r>
          </a:p>
          <a:p>
            <a:pPr eaLnBrk="1" hangingPunct="1">
              <a:lnSpc>
                <a:spcPct val="90000"/>
              </a:lnSpc>
            </a:pPr>
            <a:r>
              <a:rPr lang="en-US" dirty="0">
                <a:latin typeface="Times New Roman" pitchFamily="18" charset="0"/>
              </a:rPr>
              <a:t>not be kept for longer than is necessary</a:t>
            </a:r>
          </a:p>
          <a:p>
            <a:pPr eaLnBrk="1" hangingPunct="1">
              <a:lnSpc>
                <a:spcPct val="90000"/>
              </a:lnSpc>
            </a:pPr>
            <a:r>
              <a:rPr lang="en-US" dirty="0">
                <a:latin typeface="Times New Roman" pitchFamily="18" charset="0"/>
              </a:rPr>
              <a:t>be kept secure</a:t>
            </a:r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03/07/20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6107986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Times New Roman" pitchFamily="18" charset="0"/>
              </a:rPr>
              <a:t>Data Protection Exceptions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sz="2400" dirty="0">
                <a:latin typeface="Times New Roman" pitchFamily="18" charset="0"/>
              </a:rPr>
              <a:t>Police and Security Services</a:t>
            </a:r>
          </a:p>
          <a:p>
            <a:pPr lvl="1" eaLnBrk="1" hangingPunct="1">
              <a:lnSpc>
                <a:spcPct val="90000"/>
              </a:lnSpc>
            </a:pPr>
            <a:r>
              <a:rPr lang="en-US" sz="2400" dirty="0">
                <a:latin typeface="Times New Roman" pitchFamily="18" charset="0"/>
              </a:rPr>
              <a:t>	Police computer, MI5, MI6, Special Branch</a:t>
            </a:r>
          </a:p>
          <a:p>
            <a:pPr eaLnBrk="1" hangingPunct="1">
              <a:lnSpc>
                <a:spcPct val="90000"/>
              </a:lnSpc>
            </a:pPr>
            <a:r>
              <a:rPr lang="en-US" sz="2400" dirty="0">
                <a:latin typeface="Times New Roman" pitchFamily="18" charset="0"/>
              </a:rPr>
              <a:t>Tax </a:t>
            </a:r>
          </a:p>
          <a:p>
            <a:pPr lvl="1" eaLnBrk="1" hangingPunct="1">
              <a:lnSpc>
                <a:spcPct val="90000"/>
              </a:lnSpc>
            </a:pPr>
            <a:r>
              <a:rPr lang="en-US" sz="2400" dirty="0">
                <a:latin typeface="Times New Roman" pitchFamily="18" charset="0"/>
              </a:rPr>
              <a:t>	Inland Revenue and Customs &amp; Excise</a:t>
            </a:r>
          </a:p>
          <a:p>
            <a:pPr eaLnBrk="1" hangingPunct="1">
              <a:lnSpc>
                <a:spcPct val="90000"/>
              </a:lnSpc>
            </a:pPr>
            <a:r>
              <a:rPr lang="en-US" sz="2400" dirty="0">
                <a:latin typeface="Times New Roman" pitchFamily="18" charset="0"/>
              </a:rPr>
              <a:t>Payroll and Accounts</a:t>
            </a:r>
          </a:p>
          <a:p>
            <a:pPr lvl="1" eaLnBrk="1" hangingPunct="1">
              <a:lnSpc>
                <a:spcPct val="90000"/>
              </a:lnSpc>
            </a:pPr>
            <a:r>
              <a:rPr lang="en-US" sz="2400" dirty="0">
                <a:latin typeface="Times New Roman" pitchFamily="18" charset="0"/>
              </a:rPr>
              <a:t>	Accounting functions</a:t>
            </a:r>
          </a:p>
          <a:p>
            <a:pPr eaLnBrk="1" hangingPunct="1">
              <a:lnSpc>
                <a:spcPct val="90000"/>
              </a:lnSpc>
            </a:pPr>
            <a:r>
              <a:rPr lang="en-US" sz="2400" dirty="0">
                <a:latin typeface="Times New Roman" pitchFamily="18" charset="0"/>
              </a:rPr>
              <a:t>Personal and Family</a:t>
            </a:r>
          </a:p>
          <a:p>
            <a:pPr lvl="1" eaLnBrk="1" hangingPunct="1">
              <a:lnSpc>
                <a:spcPct val="90000"/>
              </a:lnSpc>
            </a:pPr>
            <a:r>
              <a:rPr lang="en-US" sz="2400" dirty="0">
                <a:latin typeface="Times New Roman" pitchFamily="18" charset="0"/>
              </a:rPr>
              <a:t>	Personal address book</a:t>
            </a:r>
          </a:p>
          <a:p>
            <a:pPr lvl="1" eaLnBrk="1" hangingPunct="1">
              <a:lnSpc>
                <a:spcPct val="90000"/>
              </a:lnSpc>
            </a:pPr>
            <a:r>
              <a:rPr lang="en-US" sz="2400" dirty="0">
                <a:latin typeface="Times New Roman" pitchFamily="18" charset="0"/>
              </a:rPr>
              <a:t>	Youth club membership, </a:t>
            </a:r>
            <a:r>
              <a:rPr lang="en-US" sz="2400" dirty="0" err="1">
                <a:latin typeface="Times New Roman" pitchFamily="18" charset="0"/>
              </a:rPr>
              <a:t>etc</a:t>
            </a:r>
            <a:endParaRPr lang="en-US" sz="2400" dirty="0">
              <a:latin typeface="Times New Roman" pitchFamily="18" charset="0"/>
            </a:endParaRPr>
          </a:p>
          <a:p>
            <a:endParaRPr lang="en-US" sz="24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03/07/20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2865943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Computer Misuse Act 1990</a:t>
            </a:r>
            <a:br>
              <a:rPr lang="en-GB" b="1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en-GB" dirty="0"/>
              <a:t>This Act outlaws 	</a:t>
            </a:r>
          </a:p>
          <a:p>
            <a:pPr eaLnBrk="1" hangingPunct="1"/>
            <a:r>
              <a:rPr lang="en-GB" dirty="0"/>
              <a:t>Unauthorised Access to computer systems</a:t>
            </a:r>
          </a:p>
          <a:p>
            <a:pPr lvl="1" eaLnBrk="1" hangingPunct="1"/>
            <a:r>
              <a:rPr lang="en-GB" dirty="0"/>
              <a:t> (Hacking);</a:t>
            </a:r>
          </a:p>
          <a:p>
            <a:pPr eaLnBrk="1" hangingPunct="1"/>
            <a:r>
              <a:rPr lang="en-GB" dirty="0"/>
              <a:t>Unauthorised Access with intent to commit crime </a:t>
            </a:r>
          </a:p>
          <a:p>
            <a:pPr lvl="1" eaLnBrk="1" hangingPunct="1"/>
            <a:r>
              <a:rPr lang="en-GB" dirty="0"/>
              <a:t>(Fraud, Blackmail)</a:t>
            </a:r>
          </a:p>
          <a:p>
            <a:pPr eaLnBrk="1" hangingPunct="1"/>
            <a:r>
              <a:rPr lang="en-GB" dirty="0"/>
              <a:t>Unauthorised Modification of computer systems </a:t>
            </a:r>
          </a:p>
          <a:p>
            <a:pPr lvl="1" eaLnBrk="1" hangingPunct="1"/>
            <a:r>
              <a:rPr lang="en-GB" dirty="0"/>
              <a:t>(Viruses).</a:t>
            </a:r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03/07/20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5209876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Investigatory Powers Act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sz="2400" dirty="0"/>
              <a:t>Investigatory Powers Act 2016 </a:t>
            </a:r>
          </a:p>
          <a:p>
            <a:pPr lvl="1" eaLnBrk="1" hangingPunct="1"/>
            <a:r>
              <a:rPr lang="en-GB" sz="2400" dirty="0"/>
              <a:t>Otherwise known as ‘The </a:t>
            </a:r>
            <a:r>
              <a:rPr lang="en-GB" sz="2400" dirty="0" err="1"/>
              <a:t>Snoopers</a:t>
            </a:r>
            <a:r>
              <a:rPr lang="en-GB" sz="2400" dirty="0"/>
              <a:t> Charter’</a:t>
            </a:r>
          </a:p>
          <a:p>
            <a:pPr eaLnBrk="1" hangingPunct="1"/>
            <a:r>
              <a:rPr lang="en-GB" sz="2400" dirty="0"/>
              <a:t>Replaced previous Act passed after Twin Towers attack</a:t>
            </a:r>
          </a:p>
          <a:p>
            <a:pPr eaLnBrk="1" hangingPunct="1"/>
            <a:r>
              <a:rPr lang="en-GB" sz="2400" dirty="0"/>
              <a:t>Pushed through by current PM Teresa May when she was Home Secretary</a:t>
            </a:r>
          </a:p>
          <a:p>
            <a:pPr eaLnBrk="1" hangingPunct="1"/>
            <a:r>
              <a:rPr lang="en-GB" sz="2400" dirty="0"/>
              <a:t>“the most extreme surveillance in the history of western democracy” (Edward Snowden)</a:t>
            </a:r>
          </a:p>
          <a:p>
            <a:endParaRPr lang="en-US" sz="24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03/07/20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2893616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Investigatory Powers Act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dirty="0"/>
              <a:t>Main Provisions</a:t>
            </a:r>
          </a:p>
          <a:p>
            <a:pPr lvl="1" eaLnBrk="1" hangingPunct="1"/>
            <a:r>
              <a:rPr lang="en-GB" dirty="0"/>
              <a:t>ISPs required to keep records of all email traffic</a:t>
            </a:r>
          </a:p>
          <a:p>
            <a:pPr lvl="1" eaLnBrk="1" hangingPunct="1"/>
            <a:r>
              <a:rPr lang="en-GB" dirty="0"/>
              <a:t>ISPs required to allow Security Services access to all email records</a:t>
            </a:r>
          </a:p>
          <a:p>
            <a:pPr lvl="1" eaLnBrk="1" hangingPunct="1"/>
            <a:r>
              <a:rPr lang="en-GB" dirty="0"/>
              <a:t>All email and internet traffic is now monitored by the security services</a:t>
            </a:r>
          </a:p>
          <a:p>
            <a:pPr lvl="1" eaLnBrk="1" hangingPunct="1"/>
            <a:r>
              <a:rPr lang="en-GB" dirty="0"/>
              <a:t>Your email may be read by MI5 or MI6</a:t>
            </a:r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03/07/20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4896734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Copyright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b="1" dirty="0"/>
              <a:t>Copyright Act</a:t>
            </a:r>
            <a:r>
              <a:rPr lang="en-GB" dirty="0"/>
              <a:t> </a:t>
            </a:r>
          </a:p>
          <a:p>
            <a:pPr lvl="1" eaLnBrk="1" hangingPunct="1"/>
            <a:r>
              <a:rPr lang="en-GB" dirty="0"/>
              <a:t>amended in </a:t>
            </a:r>
            <a:r>
              <a:rPr lang="en-GB" b="1" dirty="0"/>
              <a:t>1990</a:t>
            </a:r>
            <a:r>
              <a:rPr lang="en-GB" dirty="0"/>
              <a:t> to include Computer software.</a:t>
            </a:r>
          </a:p>
          <a:p>
            <a:pPr eaLnBrk="1" hangingPunct="1"/>
            <a:r>
              <a:rPr lang="en-GB" b="1" dirty="0"/>
              <a:t>Intellectual Property </a:t>
            </a:r>
          </a:p>
          <a:p>
            <a:pPr lvl="1" eaLnBrk="1" hangingPunct="1"/>
            <a:r>
              <a:rPr lang="en-US" dirty="0"/>
              <a:t>Directive </a:t>
            </a:r>
            <a:r>
              <a:rPr lang="en-US" dirty="0">
                <a:hlinkClick r:id="rId2" tooltip="full text of the act"/>
              </a:rPr>
              <a:t>2004/48/EC</a:t>
            </a:r>
            <a:r>
              <a:rPr lang="en-US" dirty="0"/>
              <a:t> of the European Parliament </a:t>
            </a:r>
          </a:p>
          <a:p>
            <a:pPr lvl="1" eaLnBrk="1" hangingPunct="1"/>
            <a:r>
              <a:rPr lang="en-GB" dirty="0"/>
              <a:t>includes computer software</a:t>
            </a:r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03/07/20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4891660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Pornography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Criminal Justice Act 2008</a:t>
            </a:r>
          </a:p>
          <a:p>
            <a:pPr lvl="1"/>
            <a:r>
              <a:rPr lang="en-GB" dirty="0"/>
              <a:t>covers possession of extreme </a:t>
            </a:r>
            <a:r>
              <a:rPr lang="en-GB" dirty="0" err="1"/>
              <a:t>hardcore</a:t>
            </a:r>
            <a:r>
              <a:rPr lang="en-GB" dirty="0"/>
              <a:t> porn</a:t>
            </a:r>
          </a:p>
          <a:p>
            <a:pPr lvl="1"/>
            <a:r>
              <a:rPr lang="en-GB" dirty="0"/>
              <a:t>Child Pornography – Act extends Protection of Children Act 1978</a:t>
            </a:r>
          </a:p>
          <a:p>
            <a:r>
              <a:rPr lang="en-GB" dirty="0"/>
              <a:t>Coroners and Justice 2009</a:t>
            </a:r>
          </a:p>
          <a:p>
            <a:pPr lvl="1"/>
            <a:r>
              <a:rPr lang="en-GB" dirty="0"/>
              <a:t>covers ‘all sexual images depicting under-18s’</a:t>
            </a:r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03/07/20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6520443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Recent legislation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Communications Act 2003</a:t>
            </a:r>
          </a:p>
          <a:p>
            <a:pPr lvl="1"/>
            <a:r>
              <a:rPr lang="en-GB" dirty="0"/>
              <a:t>covers offensive emails</a:t>
            </a:r>
          </a:p>
          <a:p>
            <a:r>
              <a:rPr lang="en-GB" dirty="0"/>
              <a:t>Digital Economy Act 2010</a:t>
            </a:r>
          </a:p>
          <a:p>
            <a:pPr lvl="1"/>
            <a:r>
              <a:rPr lang="en-GB" dirty="0"/>
              <a:t>covers Software Piracy</a:t>
            </a:r>
          </a:p>
          <a:p>
            <a:pPr lvl="1"/>
            <a:r>
              <a:rPr lang="en-GB" dirty="0"/>
              <a:t>illegal copying of video, audio or software</a:t>
            </a:r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03/07/20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0116685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Security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sz="2000" dirty="0"/>
              <a:t>Threats</a:t>
            </a:r>
          </a:p>
          <a:p>
            <a:pPr lvl="1" eaLnBrk="1" hangingPunct="1"/>
            <a:r>
              <a:rPr lang="en-GB" sz="2000" dirty="0"/>
              <a:t>Internal</a:t>
            </a:r>
          </a:p>
          <a:p>
            <a:pPr lvl="1" eaLnBrk="1" hangingPunct="1"/>
            <a:r>
              <a:rPr lang="en-GB" sz="2000" dirty="0"/>
              <a:t>External</a:t>
            </a:r>
          </a:p>
          <a:p>
            <a:pPr lvl="1" eaLnBrk="1" hangingPunct="1"/>
            <a:r>
              <a:rPr lang="en-GB" sz="2000" dirty="0"/>
              <a:t>Accidental</a:t>
            </a:r>
          </a:p>
          <a:p>
            <a:pPr lvl="1" eaLnBrk="1" hangingPunct="1"/>
            <a:r>
              <a:rPr lang="en-GB" sz="2000" dirty="0"/>
              <a:t>Deliberate</a:t>
            </a:r>
          </a:p>
          <a:p>
            <a:pPr eaLnBrk="1" hangingPunct="1"/>
            <a:r>
              <a:rPr lang="en-GB" sz="2000" dirty="0"/>
              <a:t>Defences</a:t>
            </a:r>
          </a:p>
          <a:p>
            <a:pPr lvl="1" eaLnBrk="1" hangingPunct="1"/>
            <a:r>
              <a:rPr lang="en-GB" sz="2000" dirty="0"/>
              <a:t>Backup</a:t>
            </a:r>
          </a:p>
          <a:p>
            <a:pPr lvl="1" eaLnBrk="1" hangingPunct="1"/>
            <a:r>
              <a:rPr lang="en-GB" sz="2000" dirty="0"/>
              <a:t>Firewall</a:t>
            </a:r>
          </a:p>
          <a:p>
            <a:pPr lvl="1" eaLnBrk="1" hangingPunct="1"/>
            <a:r>
              <a:rPr lang="en-GB" sz="2000" dirty="0"/>
              <a:t>Security Policies</a:t>
            </a:r>
          </a:p>
          <a:p>
            <a:pPr lvl="1" eaLnBrk="1" hangingPunct="1"/>
            <a:endParaRPr lang="en-GB" sz="2000" dirty="0"/>
          </a:p>
          <a:p>
            <a:endParaRPr lang="en-US" sz="20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03/07/20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0971435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Security: Threats from Own Staff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sz="2400" dirty="0"/>
              <a:t>Usually the largest problem</a:t>
            </a:r>
          </a:p>
          <a:p>
            <a:pPr eaLnBrk="1" hangingPunct="1">
              <a:lnSpc>
                <a:spcPct val="90000"/>
              </a:lnSpc>
            </a:pPr>
            <a:r>
              <a:rPr lang="en-US" sz="2400" dirty="0"/>
              <a:t>Often caused by negligence or lack of knowledge and training – less likely to be malicious</a:t>
            </a:r>
          </a:p>
          <a:p>
            <a:pPr eaLnBrk="1" hangingPunct="1">
              <a:lnSpc>
                <a:spcPct val="90000"/>
              </a:lnSpc>
            </a:pPr>
            <a:r>
              <a:rPr lang="en-US" sz="2400" dirty="0"/>
              <a:t>Problem if temporary staff are employed – may have less training .</a:t>
            </a:r>
          </a:p>
          <a:p>
            <a:pPr eaLnBrk="1" hangingPunct="1">
              <a:lnSpc>
                <a:spcPct val="90000"/>
              </a:lnSpc>
            </a:pPr>
            <a:r>
              <a:rPr lang="en-US" sz="2400" dirty="0"/>
              <a:t>Using unlicensed software</a:t>
            </a:r>
          </a:p>
          <a:p>
            <a:pPr eaLnBrk="1" hangingPunct="1">
              <a:lnSpc>
                <a:spcPct val="90000"/>
              </a:lnSpc>
            </a:pPr>
            <a:r>
              <a:rPr lang="en-US" sz="2400" dirty="0"/>
              <a:t>Misuse of Internet during ‘paid’ time or to download objectionable material</a:t>
            </a:r>
          </a:p>
          <a:p>
            <a:pPr eaLnBrk="1" hangingPunct="1">
              <a:lnSpc>
                <a:spcPct val="90000"/>
              </a:lnSpc>
            </a:pPr>
            <a:r>
              <a:rPr lang="en-US" sz="2400" dirty="0"/>
              <a:t>Divulging passwords or information to others</a:t>
            </a:r>
          </a:p>
          <a:p>
            <a:endParaRPr lang="en-US" sz="24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03/07/20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3648880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Security: Staff </a:t>
            </a:r>
            <a:r>
              <a:rPr lang="en-US" dirty="0" smtClean="0"/>
              <a:t>Policies</a:t>
            </a:r>
            <a:br>
              <a:rPr lang="en-US" dirty="0" smtClean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sz="2000" dirty="0"/>
              <a:t>Password rules – must be changed regularly, mixture of text and numbers, not to be divulged</a:t>
            </a:r>
          </a:p>
          <a:p>
            <a:pPr eaLnBrk="1" hangingPunct="1">
              <a:lnSpc>
                <a:spcPct val="90000"/>
              </a:lnSpc>
            </a:pPr>
            <a:r>
              <a:rPr lang="en-US" sz="2000" dirty="0"/>
              <a:t>Checking references and past records of new staff</a:t>
            </a:r>
          </a:p>
          <a:p>
            <a:pPr eaLnBrk="1" hangingPunct="1">
              <a:lnSpc>
                <a:spcPct val="90000"/>
              </a:lnSpc>
            </a:pPr>
            <a:r>
              <a:rPr lang="en-US" sz="2000" dirty="0"/>
              <a:t>Data made available on a ‘need to know’ basis</a:t>
            </a:r>
          </a:p>
          <a:p>
            <a:pPr eaLnBrk="1" hangingPunct="1">
              <a:lnSpc>
                <a:spcPct val="90000"/>
              </a:lnSpc>
            </a:pPr>
            <a:r>
              <a:rPr lang="en-US" sz="2000" dirty="0"/>
              <a:t>Staff rotation – prevents people building ‘scams’</a:t>
            </a:r>
          </a:p>
          <a:p>
            <a:pPr eaLnBrk="1" hangingPunct="1">
              <a:lnSpc>
                <a:spcPct val="90000"/>
              </a:lnSpc>
            </a:pPr>
            <a:r>
              <a:rPr lang="en-US" sz="2000" dirty="0"/>
              <a:t>IT ‘rules’ made explicit – disciplinary procedures established -  warnings flashed on screens</a:t>
            </a:r>
          </a:p>
          <a:p>
            <a:pPr eaLnBrk="1" hangingPunct="1">
              <a:lnSpc>
                <a:spcPct val="90000"/>
              </a:lnSpc>
            </a:pPr>
            <a:r>
              <a:rPr lang="en-US" sz="2000" dirty="0"/>
              <a:t>Dismissed staff not allowed to return to workplace – prevents them carrying out damage</a:t>
            </a:r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03/07/20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7876240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Security: Disasters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104457"/>
          </a:xfrm>
        </p:spPr>
        <p:txBody>
          <a:bodyPr/>
          <a:lstStyle/>
          <a:p>
            <a:pPr eaLnBrk="1" hangingPunct="1"/>
            <a:r>
              <a:rPr lang="en-US" sz="2800" dirty="0"/>
              <a:t>One of the most critical problems</a:t>
            </a:r>
          </a:p>
          <a:p>
            <a:pPr eaLnBrk="1" hangingPunct="1"/>
            <a:r>
              <a:rPr lang="en-US" sz="2800" dirty="0"/>
              <a:t>Often overlooked – ‘low tech’ threat</a:t>
            </a:r>
          </a:p>
          <a:p>
            <a:pPr eaLnBrk="1" hangingPunct="1"/>
            <a:r>
              <a:rPr lang="en-US" sz="2800" dirty="0"/>
              <a:t>Fire, flood, building collapse (earthquake), theft, water leaks, terrorist attack, damage to network cables (by builders)</a:t>
            </a:r>
          </a:p>
          <a:p>
            <a:pPr eaLnBrk="1" hangingPunct="1"/>
            <a:r>
              <a:rPr lang="en-US" sz="2800" dirty="0"/>
              <a:t>Restrict access – </a:t>
            </a:r>
            <a:r>
              <a:rPr lang="en-US" sz="2800" dirty="0" err="1"/>
              <a:t>swipecard</a:t>
            </a:r>
            <a:r>
              <a:rPr lang="en-US" sz="2800" dirty="0"/>
              <a:t> or keypad locks</a:t>
            </a:r>
          </a:p>
          <a:p>
            <a:pPr eaLnBrk="1" hangingPunct="1"/>
            <a:r>
              <a:rPr lang="en-US" sz="2800" dirty="0"/>
              <a:t>General perimeter security – fences, lighting, secured windows</a:t>
            </a:r>
          </a:p>
          <a:p>
            <a:pPr eaLnBrk="1" hangingPunct="1"/>
            <a:r>
              <a:rPr lang="en-US" sz="2800" dirty="0"/>
              <a:t>Locks and alarms on portable equipment </a:t>
            </a:r>
          </a:p>
          <a:p>
            <a:endParaRPr lang="en-US" sz="28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03/07/20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3075180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Security: Disaster Planning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US" sz="2400" dirty="0"/>
              <a:t>Advance planning needed with solutions worked out in advance</a:t>
            </a:r>
          </a:p>
          <a:p>
            <a:pPr eaLnBrk="1" hangingPunct="1">
              <a:lnSpc>
                <a:spcPct val="80000"/>
              </a:lnSpc>
            </a:pPr>
            <a:r>
              <a:rPr lang="en-US" sz="2400" dirty="0"/>
              <a:t>Responsibility and priorities established</a:t>
            </a:r>
          </a:p>
          <a:p>
            <a:pPr eaLnBrk="1" hangingPunct="1">
              <a:lnSpc>
                <a:spcPct val="80000"/>
              </a:lnSpc>
            </a:pPr>
            <a:r>
              <a:rPr lang="en-US" sz="2400" dirty="0"/>
              <a:t>‘Hot site’ ready to go – expensive – may be shared with others</a:t>
            </a:r>
          </a:p>
          <a:p>
            <a:pPr eaLnBrk="1" hangingPunct="1">
              <a:lnSpc>
                <a:spcPct val="80000"/>
              </a:lnSpc>
            </a:pPr>
            <a:r>
              <a:rPr lang="en-US" sz="2400" dirty="0"/>
              <a:t>‘Warm site’ – just needs data to be installed</a:t>
            </a:r>
          </a:p>
          <a:p>
            <a:pPr eaLnBrk="1" hangingPunct="1">
              <a:lnSpc>
                <a:spcPct val="80000"/>
              </a:lnSpc>
            </a:pPr>
            <a:r>
              <a:rPr lang="en-US" sz="2400" dirty="0"/>
              <a:t>‘Cold site’ empty room  - needs equipment, wiring and communications installed </a:t>
            </a:r>
          </a:p>
          <a:p>
            <a:pPr eaLnBrk="1" hangingPunct="1">
              <a:lnSpc>
                <a:spcPct val="80000"/>
              </a:lnSpc>
            </a:pPr>
            <a:r>
              <a:rPr lang="en-US" sz="2400" dirty="0"/>
              <a:t>Fire extinguishers, </a:t>
            </a:r>
            <a:r>
              <a:rPr lang="en-US" sz="2400" dirty="0" err="1"/>
              <a:t>halon</a:t>
            </a:r>
            <a:r>
              <a:rPr lang="en-US" sz="2400" dirty="0"/>
              <a:t> gas systems, smoke detectors - problem of damaging equipment with water or powder extinguishers</a:t>
            </a:r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03/07/20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9279758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Security: Software Backup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320481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dirty="0"/>
              <a:t>Original copies of systems kept secure</a:t>
            </a:r>
          </a:p>
          <a:p>
            <a:pPr eaLnBrk="1" hangingPunct="1">
              <a:lnSpc>
                <a:spcPct val="90000"/>
              </a:lnSpc>
            </a:pPr>
            <a:r>
              <a:rPr lang="en-US" dirty="0"/>
              <a:t>Data copied periodically (dump file) as well as the most recent transactions (log file)</a:t>
            </a:r>
          </a:p>
          <a:p>
            <a:pPr eaLnBrk="1" hangingPunct="1">
              <a:lnSpc>
                <a:spcPct val="90000"/>
              </a:lnSpc>
            </a:pPr>
            <a:r>
              <a:rPr lang="en-US" dirty="0"/>
              <a:t>Copies kept away from main site</a:t>
            </a:r>
          </a:p>
          <a:p>
            <a:pPr eaLnBrk="1" hangingPunct="1">
              <a:lnSpc>
                <a:spcPct val="90000"/>
              </a:lnSpc>
            </a:pPr>
            <a:r>
              <a:rPr lang="en-US" dirty="0"/>
              <a:t>Use of fireproof safes</a:t>
            </a:r>
          </a:p>
          <a:p>
            <a:pPr eaLnBrk="1" hangingPunct="1">
              <a:lnSpc>
                <a:spcPct val="90000"/>
              </a:lnSpc>
            </a:pPr>
            <a:r>
              <a:rPr lang="en-US" dirty="0"/>
              <a:t>Specialist security firms employed to collect files periodically</a:t>
            </a:r>
          </a:p>
          <a:p>
            <a:pPr eaLnBrk="1" hangingPunct="1">
              <a:lnSpc>
                <a:spcPct val="90000"/>
              </a:lnSpc>
            </a:pPr>
            <a:r>
              <a:rPr lang="en-US" dirty="0"/>
              <a:t>Backups must be done regularly with minimum effort.</a:t>
            </a:r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03/07/20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2084226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Security: Equipment Failure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176465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dirty="0"/>
              <a:t>Maintenance agreements</a:t>
            </a:r>
          </a:p>
          <a:p>
            <a:pPr lvl="1" eaLnBrk="1" hangingPunct="1">
              <a:lnSpc>
                <a:spcPct val="90000"/>
              </a:lnSpc>
            </a:pPr>
            <a:r>
              <a:rPr lang="en-US" dirty="0"/>
              <a:t>Response times can be varied to meet need</a:t>
            </a:r>
          </a:p>
          <a:p>
            <a:pPr lvl="1" eaLnBrk="1" hangingPunct="1">
              <a:lnSpc>
                <a:spcPct val="90000"/>
              </a:lnSpc>
            </a:pPr>
            <a:r>
              <a:rPr lang="en-US" dirty="0"/>
              <a:t>Faster response – more expensive</a:t>
            </a:r>
          </a:p>
          <a:p>
            <a:pPr lvl="1" eaLnBrk="1" hangingPunct="1">
              <a:lnSpc>
                <a:spcPct val="90000"/>
              </a:lnSpc>
            </a:pPr>
            <a:r>
              <a:rPr lang="en-US" dirty="0"/>
              <a:t>Fast response needed on server</a:t>
            </a:r>
          </a:p>
          <a:p>
            <a:pPr eaLnBrk="1" hangingPunct="1">
              <a:lnSpc>
                <a:spcPct val="90000"/>
              </a:lnSpc>
            </a:pPr>
            <a:r>
              <a:rPr lang="en-US" dirty="0"/>
              <a:t>May use own  staff for initial investigation</a:t>
            </a:r>
          </a:p>
          <a:p>
            <a:pPr eaLnBrk="1" hangingPunct="1">
              <a:lnSpc>
                <a:spcPct val="90000"/>
              </a:lnSpc>
            </a:pPr>
            <a:r>
              <a:rPr lang="en-US" dirty="0"/>
              <a:t>Spare items may be kept available</a:t>
            </a:r>
          </a:p>
          <a:p>
            <a:pPr eaLnBrk="1" hangingPunct="1">
              <a:lnSpc>
                <a:spcPct val="90000"/>
              </a:lnSpc>
            </a:pPr>
            <a:r>
              <a:rPr lang="en-US" dirty="0"/>
              <a:t>Enterprise servers – resilient to failures – multi-processor, RAID discs, Mirroring, hot swap facilities </a:t>
            </a:r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03/07/20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5091152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Security: Equipment Failure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248473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dirty="0"/>
              <a:t>Maintenance agreements</a:t>
            </a:r>
          </a:p>
          <a:p>
            <a:pPr lvl="1" eaLnBrk="1" hangingPunct="1">
              <a:lnSpc>
                <a:spcPct val="90000"/>
              </a:lnSpc>
            </a:pPr>
            <a:r>
              <a:rPr lang="en-US" dirty="0"/>
              <a:t>Response times can be varied to meet need</a:t>
            </a:r>
          </a:p>
          <a:p>
            <a:pPr lvl="1" eaLnBrk="1" hangingPunct="1">
              <a:lnSpc>
                <a:spcPct val="90000"/>
              </a:lnSpc>
            </a:pPr>
            <a:r>
              <a:rPr lang="en-US" dirty="0"/>
              <a:t>Faster response – more expensive</a:t>
            </a:r>
          </a:p>
          <a:p>
            <a:pPr lvl="1" eaLnBrk="1" hangingPunct="1">
              <a:lnSpc>
                <a:spcPct val="90000"/>
              </a:lnSpc>
            </a:pPr>
            <a:r>
              <a:rPr lang="en-US" dirty="0"/>
              <a:t>Fast response needed on server</a:t>
            </a:r>
          </a:p>
          <a:p>
            <a:pPr eaLnBrk="1" hangingPunct="1">
              <a:lnSpc>
                <a:spcPct val="90000"/>
              </a:lnSpc>
            </a:pPr>
            <a:r>
              <a:rPr lang="en-US" dirty="0"/>
              <a:t>May use own  staff for initial investigation</a:t>
            </a:r>
          </a:p>
          <a:p>
            <a:pPr eaLnBrk="1" hangingPunct="1">
              <a:lnSpc>
                <a:spcPct val="90000"/>
              </a:lnSpc>
            </a:pPr>
            <a:r>
              <a:rPr lang="en-US" dirty="0"/>
              <a:t>Spare items may be kept available</a:t>
            </a:r>
          </a:p>
          <a:p>
            <a:pPr eaLnBrk="1" hangingPunct="1">
              <a:lnSpc>
                <a:spcPct val="90000"/>
              </a:lnSpc>
            </a:pPr>
            <a:r>
              <a:rPr lang="en-US" dirty="0"/>
              <a:t>Enterprise servers – resilient to failures – multi-processor, RAID discs, Mirroring, hot swap facilities </a:t>
            </a:r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03/07/20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8932581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Security: Program Audit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dirty="0"/>
              <a:t>Danger of staff (or contractor) modifying a program to carry out a fraud</a:t>
            </a:r>
          </a:p>
          <a:p>
            <a:pPr eaLnBrk="1" hangingPunct="1"/>
            <a:r>
              <a:rPr lang="en-US" dirty="0"/>
              <a:t>Approval procedures needed to authorize changes in systems</a:t>
            </a:r>
          </a:p>
          <a:p>
            <a:pPr eaLnBrk="1" hangingPunct="1"/>
            <a:r>
              <a:rPr lang="en-US" dirty="0"/>
              <a:t>Checks made after implementation by trained auditors – testing of new and upgraded software</a:t>
            </a:r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03/07/20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2850041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Security: Power Supplies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248473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dirty="0"/>
              <a:t>May need to prevent ‘surges’ and ‘spikes’ in the voltage which could upset the system.</a:t>
            </a:r>
          </a:p>
          <a:p>
            <a:pPr eaLnBrk="1" hangingPunct="1">
              <a:lnSpc>
                <a:spcPct val="90000"/>
              </a:lnSpc>
            </a:pPr>
            <a:r>
              <a:rPr lang="en-US" dirty="0"/>
              <a:t>Back-up supplies may be needed for critical systems</a:t>
            </a:r>
          </a:p>
          <a:p>
            <a:pPr eaLnBrk="1" hangingPunct="1">
              <a:lnSpc>
                <a:spcPct val="90000"/>
              </a:lnSpc>
            </a:pPr>
            <a:r>
              <a:rPr lang="en-US" dirty="0"/>
              <a:t>Battery back-up – allows work to be saved and systems closed down</a:t>
            </a:r>
          </a:p>
          <a:p>
            <a:pPr eaLnBrk="1" hangingPunct="1">
              <a:lnSpc>
                <a:spcPct val="90000"/>
              </a:lnSpc>
            </a:pPr>
            <a:r>
              <a:rPr lang="en-US" dirty="0"/>
              <a:t>Diesel generator – allows systems to stay fully operational during the power cut.</a:t>
            </a:r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03/07/20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0223893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en-US" dirty="0"/>
              <a:t>Security: Virus Threats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4392489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dirty="0"/>
              <a:t>More ‘nuisance’ than damage </a:t>
            </a:r>
            <a:r>
              <a:rPr lang="en-US" b="1" u="sng" dirty="0"/>
              <a:t>if security policies are in place.</a:t>
            </a:r>
          </a:p>
          <a:p>
            <a:pPr eaLnBrk="1" hangingPunct="1">
              <a:lnSpc>
                <a:spcPct val="90000"/>
              </a:lnSpc>
            </a:pPr>
            <a:r>
              <a:rPr lang="en-US" dirty="0"/>
              <a:t>Anti virus software installed (and licensed) </a:t>
            </a:r>
          </a:p>
          <a:p>
            <a:pPr eaLnBrk="1" hangingPunct="1">
              <a:lnSpc>
                <a:spcPct val="90000"/>
              </a:lnSpc>
            </a:pPr>
            <a:r>
              <a:rPr lang="en-US" dirty="0"/>
              <a:t>Updated regularly to trap new viruses</a:t>
            </a:r>
          </a:p>
          <a:p>
            <a:pPr eaLnBrk="1" hangingPunct="1">
              <a:lnSpc>
                <a:spcPct val="90000"/>
              </a:lnSpc>
            </a:pPr>
            <a:r>
              <a:rPr lang="en-US" dirty="0"/>
              <a:t>Avoid opening e-mail attachments from ‘unknown’ senders (most common source)</a:t>
            </a:r>
          </a:p>
          <a:p>
            <a:pPr eaLnBrk="1" hangingPunct="1">
              <a:lnSpc>
                <a:spcPct val="90000"/>
              </a:lnSpc>
            </a:pPr>
            <a:r>
              <a:rPr lang="en-US" dirty="0"/>
              <a:t>Avoid downloading games and programs from risky sources (used to be the common way of spreading viruses)</a:t>
            </a:r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03/07/20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18740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Security: Virus Threats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dirty="0"/>
              <a:t>Virus – a small portable computer program designed to penetrate a computer’s security</a:t>
            </a:r>
            <a:endParaRPr lang="en-US" b="1" u="sng" dirty="0"/>
          </a:p>
          <a:p>
            <a:pPr eaLnBrk="1" hangingPunct="1"/>
            <a:r>
              <a:rPr lang="en-US" dirty="0"/>
              <a:t>Worm – a virus designed to replicate itself and spread across the internet</a:t>
            </a:r>
          </a:p>
          <a:p>
            <a:pPr eaLnBrk="1" hangingPunct="1"/>
            <a:r>
              <a:rPr lang="en-US" dirty="0"/>
              <a:t>Trojan – a virus which hides on a computer and wait until it is triggered.</a:t>
            </a:r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03/07/20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0917100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/>
          <a:lstStyle/>
          <a:p>
            <a:r>
              <a:rPr lang="en-US" dirty="0"/>
              <a:t>Security: Virus Threats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4392489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</a:pPr>
            <a:r>
              <a:rPr lang="en-US" sz="2800" dirty="0"/>
              <a:t>How viruses spread:</a:t>
            </a:r>
          </a:p>
          <a:p>
            <a:pPr eaLnBrk="1" hangingPunct="1">
              <a:lnSpc>
                <a:spcPct val="90000"/>
              </a:lnSpc>
            </a:pPr>
            <a:r>
              <a:rPr lang="en-US" sz="2800" dirty="0"/>
              <a:t>Email attachments</a:t>
            </a:r>
          </a:p>
          <a:p>
            <a:pPr lvl="1" eaLnBrk="1" hangingPunct="1">
              <a:lnSpc>
                <a:spcPct val="90000"/>
              </a:lnSpc>
            </a:pPr>
            <a:r>
              <a:rPr lang="en-US" sz="2400" dirty="0"/>
              <a:t>an executable attachment to email</a:t>
            </a:r>
          </a:p>
          <a:p>
            <a:pPr lvl="2" eaLnBrk="1" hangingPunct="1">
              <a:lnSpc>
                <a:spcPct val="90000"/>
              </a:lnSpc>
            </a:pPr>
            <a:r>
              <a:rPr lang="en-US" sz="2000" dirty="0"/>
              <a:t>Excel spreadsheet, Access database</a:t>
            </a:r>
          </a:p>
          <a:p>
            <a:pPr lvl="2" eaLnBrk="1" hangingPunct="1">
              <a:lnSpc>
                <a:spcPct val="90000"/>
              </a:lnSpc>
            </a:pPr>
            <a:r>
              <a:rPr lang="en-US" sz="2000" dirty="0"/>
              <a:t>some graphics and pictures </a:t>
            </a:r>
          </a:p>
          <a:p>
            <a:pPr lvl="2" eaLnBrk="1" hangingPunct="1">
              <a:lnSpc>
                <a:spcPct val="90000"/>
              </a:lnSpc>
            </a:pPr>
            <a:r>
              <a:rPr lang="en-US" sz="2000" dirty="0" err="1"/>
              <a:t>E.g</a:t>
            </a:r>
            <a:r>
              <a:rPr lang="en-US" sz="2000" dirty="0"/>
              <a:t> </a:t>
            </a:r>
            <a:r>
              <a:rPr lang="en-US" sz="2000" dirty="0" err="1"/>
              <a:t>LoveBug</a:t>
            </a:r>
            <a:r>
              <a:rPr lang="en-US" sz="2000" dirty="0"/>
              <a:t> worm</a:t>
            </a:r>
          </a:p>
          <a:p>
            <a:pPr eaLnBrk="1" hangingPunct="1">
              <a:lnSpc>
                <a:spcPct val="90000"/>
              </a:lnSpc>
            </a:pPr>
            <a:r>
              <a:rPr lang="en-US" sz="2800" dirty="0"/>
              <a:t>Random worms</a:t>
            </a:r>
          </a:p>
          <a:p>
            <a:pPr lvl="1" eaLnBrk="1" hangingPunct="1">
              <a:lnSpc>
                <a:spcPct val="90000"/>
              </a:lnSpc>
            </a:pPr>
            <a:r>
              <a:rPr lang="en-US" sz="2400" dirty="0"/>
              <a:t>an independent executable </a:t>
            </a:r>
          </a:p>
          <a:p>
            <a:pPr lvl="2" eaLnBrk="1" hangingPunct="1">
              <a:lnSpc>
                <a:spcPct val="90000"/>
              </a:lnSpc>
            </a:pPr>
            <a:r>
              <a:rPr lang="en-US" sz="2000" dirty="0"/>
              <a:t>Sent to random IP Addresses</a:t>
            </a:r>
          </a:p>
          <a:p>
            <a:pPr lvl="2" eaLnBrk="1" hangingPunct="1">
              <a:lnSpc>
                <a:spcPct val="90000"/>
              </a:lnSpc>
            </a:pPr>
            <a:r>
              <a:rPr lang="en-US" sz="2000" dirty="0"/>
              <a:t>Raids online address books</a:t>
            </a:r>
          </a:p>
          <a:p>
            <a:pPr lvl="2" eaLnBrk="1" hangingPunct="1">
              <a:lnSpc>
                <a:spcPct val="90000"/>
              </a:lnSpc>
            </a:pPr>
            <a:r>
              <a:rPr lang="en-US" sz="2000" dirty="0" err="1"/>
              <a:t>E.g</a:t>
            </a:r>
            <a:r>
              <a:rPr lang="en-US" sz="2000" dirty="0"/>
              <a:t> </a:t>
            </a:r>
            <a:r>
              <a:rPr lang="en-US" sz="2000" dirty="0" err="1"/>
              <a:t>SasserB</a:t>
            </a:r>
            <a:endParaRPr lang="en-US" sz="2000" dirty="0"/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03/07/20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0763391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Security: Virus </a:t>
            </a:r>
            <a:r>
              <a:rPr lang="en-US" dirty="0" smtClean="0"/>
              <a:t>Protection</a:t>
            </a:r>
            <a:br>
              <a:rPr lang="en-US" dirty="0" smtClean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248473"/>
          </a:xfrm>
        </p:spPr>
        <p:txBody>
          <a:bodyPr/>
          <a:lstStyle/>
          <a:p>
            <a:pPr eaLnBrk="1" hangingPunct="1"/>
            <a:r>
              <a:rPr lang="en-US" dirty="0"/>
              <a:t>Anti Virus software</a:t>
            </a:r>
          </a:p>
          <a:p>
            <a:pPr lvl="1" eaLnBrk="1" hangingPunct="1"/>
            <a:r>
              <a:rPr lang="en-US" dirty="0"/>
              <a:t>Inspects hard disk at logon</a:t>
            </a:r>
          </a:p>
          <a:p>
            <a:pPr lvl="1" eaLnBrk="1" hangingPunct="1"/>
            <a:r>
              <a:rPr lang="en-US" dirty="0"/>
              <a:t>Inspects all email, </a:t>
            </a:r>
            <a:r>
              <a:rPr lang="en-US" dirty="0" err="1"/>
              <a:t>etc</a:t>
            </a:r>
            <a:r>
              <a:rPr lang="en-US" dirty="0"/>
              <a:t> traffic</a:t>
            </a:r>
          </a:p>
          <a:p>
            <a:pPr lvl="1" eaLnBrk="1" hangingPunct="1"/>
            <a:r>
              <a:rPr lang="en-US" dirty="0" err="1"/>
              <a:t>E.g</a:t>
            </a:r>
            <a:r>
              <a:rPr lang="en-US" dirty="0"/>
              <a:t> McAfee, Norton, Sophos</a:t>
            </a:r>
          </a:p>
          <a:p>
            <a:pPr eaLnBrk="1" hangingPunct="1"/>
            <a:r>
              <a:rPr lang="en-US" dirty="0"/>
              <a:t>Firewalls</a:t>
            </a:r>
          </a:p>
          <a:p>
            <a:pPr lvl="1" eaLnBrk="1" hangingPunct="1"/>
            <a:r>
              <a:rPr lang="en-US" dirty="0"/>
              <a:t>Filters out internet traffic</a:t>
            </a:r>
          </a:p>
          <a:p>
            <a:pPr lvl="1" eaLnBrk="1" hangingPunct="1"/>
            <a:r>
              <a:rPr lang="en-US" dirty="0"/>
              <a:t>Expensive but worth it</a:t>
            </a:r>
          </a:p>
          <a:p>
            <a:pPr lvl="1" eaLnBrk="1" hangingPunct="1"/>
            <a:r>
              <a:rPr lang="en-US" dirty="0" err="1"/>
              <a:t>E.g</a:t>
            </a:r>
            <a:r>
              <a:rPr lang="en-US" dirty="0"/>
              <a:t> </a:t>
            </a:r>
            <a:r>
              <a:rPr lang="en-US" dirty="0" err="1"/>
              <a:t>ZoneAlert</a:t>
            </a:r>
            <a:r>
              <a:rPr lang="en-US" dirty="0"/>
              <a:t>, Norton, McAfee</a:t>
            </a:r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03/07/20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2808532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Security Management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dirty="0"/>
              <a:t>90% of office workers will give their password away for a plastic pen </a:t>
            </a:r>
          </a:p>
          <a:p>
            <a:pPr lvl="1" eaLnBrk="1" hangingPunct="1"/>
            <a:r>
              <a:rPr lang="en-GB" dirty="0"/>
              <a:t>(</a:t>
            </a:r>
            <a:r>
              <a:rPr lang="en-GB" dirty="0" err="1"/>
              <a:t>Infosecurity</a:t>
            </a:r>
            <a:r>
              <a:rPr lang="en-GB" dirty="0"/>
              <a:t> Europe report 2003)</a:t>
            </a:r>
          </a:p>
          <a:p>
            <a:pPr eaLnBrk="1" hangingPunct="1"/>
            <a:r>
              <a:rPr lang="en-US" dirty="0"/>
              <a:t>One NHS Trust recorded 70,000 cases of inappropriate access to medical systems in one month</a:t>
            </a:r>
          </a:p>
          <a:p>
            <a:pPr lvl="1" eaLnBrk="1" hangingPunct="1"/>
            <a:r>
              <a:rPr lang="en-GB" dirty="0"/>
              <a:t>(Collins 2006)</a:t>
            </a:r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03/07/20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773329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CIA Model for Security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sz="2800" dirty="0" smtClean="0"/>
              <a:t>C</a:t>
            </a:r>
            <a:endParaRPr lang="en-US" sz="2800" dirty="0"/>
          </a:p>
          <a:p>
            <a:pPr lvl="1" eaLnBrk="1" hangingPunct="1">
              <a:lnSpc>
                <a:spcPct val="90000"/>
              </a:lnSpc>
            </a:pPr>
            <a:r>
              <a:rPr lang="en-GB" sz="2400" dirty="0"/>
              <a:t>Confidentiality </a:t>
            </a:r>
          </a:p>
          <a:p>
            <a:pPr lvl="2" eaLnBrk="1" hangingPunct="1">
              <a:lnSpc>
                <a:spcPct val="90000"/>
              </a:lnSpc>
            </a:pPr>
            <a:r>
              <a:rPr lang="en-GB" sz="2000" dirty="0"/>
              <a:t>Denying access to information to those who should not have access to it</a:t>
            </a:r>
          </a:p>
          <a:p>
            <a:pPr eaLnBrk="1" hangingPunct="1">
              <a:lnSpc>
                <a:spcPct val="90000"/>
              </a:lnSpc>
            </a:pPr>
            <a:r>
              <a:rPr lang="en-GB" sz="2800" dirty="0"/>
              <a:t>I</a:t>
            </a:r>
            <a:endParaRPr lang="en-US" sz="2800" dirty="0"/>
          </a:p>
          <a:p>
            <a:pPr lvl="1" eaLnBrk="1" hangingPunct="1">
              <a:lnSpc>
                <a:spcPct val="90000"/>
              </a:lnSpc>
            </a:pPr>
            <a:r>
              <a:rPr lang="en-GB" sz="2400" dirty="0"/>
              <a:t>Integrity </a:t>
            </a:r>
          </a:p>
          <a:p>
            <a:pPr lvl="2" eaLnBrk="1" hangingPunct="1">
              <a:lnSpc>
                <a:spcPct val="90000"/>
              </a:lnSpc>
            </a:pPr>
            <a:r>
              <a:rPr lang="en-GB" sz="2000" dirty="0"/>
              <a:t>Ensuring the information has not been changed, accidently or maliciously</a:t>
            </a:r>
          </a:p>
          <a:p>
            <a:pPr eaLnBrk="1" hangingPunct="1">
              <a:lnSpc>
                <a:spcPct val="90000"/>
              </a:lnSpc>
            </a:pPr>
            <a:r>
              <a:rPr lang="en-GB" sz="2800" dirty="0"/>
              <a:t>A</a:t>
            </a:r>
            <a:endParaRPr lang="en-US" sz="2800" dirty="0"/>
          </a:p>
          <a:p>
            <a:pPr lvl="1" eaLnBrk="1" hangingPunct="1">
              <a:lnSpc>
                <a:spcPct val="90000"/>
              </a:lnSpc>
            </a:pPr>
            <a:r>
              <a:rPr lang="en-GB" sz="2400" dirty="0"/>
              <a:t>Access </a:t>
            </a:r>
          </a:p>
          <a:p>
            <a:pPr lvl="2" eaLnBrk="1" hangingPunct="1">
              <a:lnSpc>
                <a:spcPct val="90000"/>
              </a:lnSpc>
            </a:pPr>
            <a:r>
              <a:rPr lang="en-GB" sz="2000" dirty="0"/>
              <a:t>Permitting access to information to those who are permitted and authorised</a:t>
            </a:r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03/07/20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20430976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Security Policy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dirty="0"/>
              <a:t>Deter</a:t>
            </a:r>
          </a:p>
          <a:p>
            <a:pPr lvl="1" eaLnBrk="1" hangingPunct="1">
              <a:lnSpc>
                <a:spcPct val="90000"/>
              </a:lnSpc>
            </a:pPr>
            <a:r>
              <a:rPr lang="en-GB" dirty="0"/>
              <a:t>avoid problems happening in the first place</a:t>
            </a:r>
          </a:p>
          <a:p>
            <a:pPr eaLnBrk="1" hangingPunct="1">
              <a:lnSpc>
                <a:spcPct val="90000"/>
              </a:lnSpc>
            </a:pPr>
            <a:r>
              <a:rPr lang="en-US" dirty="0"/>
              <a:t>Protect</a:t>
            </a:r>
          </a:p>
          <a:p>
            <a:pPr lvl="1" eaLnBrk="1" hangingPunct="1">
              <a:lnSpc>
                <a:spcPct val="90000"/>
              </a:lnSpc>
            </a:pPr>
            <a:r>
              <a:rPr lang="en-GB" dirty="0"/>
              <a:t>take steps to prevent problems from arising</a:t>
            </a:r>
          </a:p>
          <a:p>
            <a:pPr eaLnBrk="1" hangingPunct="1">
              <a:lnSpc>
                <a:spcPct val="90000"/>
              </a:lnSpc>
            </a:pPr>
            <a:r>
              <a:rPr lang="en-US" dirty="0"/>
              <a:t>Detect</a:t>
            </a:r>
          </a:p>
          <a:p>
            <a:pPr lvl="1" eaLnBrk="1" hangingPunct="1">
              <a:lnSpc>
                <a:spcPct val="90000"/>
              </a:lnSpc>
            </a:pPr>
            <a:r>
              <a:rPr lang="en-GB" dirty="0"/>
              <a:t>be aware when problems arise</a:t>
            </a:r>
          </a:p>
          <a:p>
            <a:pPr eaLnBrk="1" hangingPunct="1">
              <a:lnSpc>
                <a:spcPct val="90000"/>
              </a:lnSpc>
            </a:pPr>
            <a:r>
              <a:rPr lang="en-GB" dirty="0"/>
              <a:t>React</a:t>
            </a:r>
            <a:endParaRPr lang="en-US" dirty="0"/>
          </a:p>
          <a:p>
            <a:pPr lvl="1" eaLnBrk="1" hangingPunct="1">
              <a:lnSpc>
                <a:spcPct val="90000"/>
              </a:lnSpc>
            </a:pPr>
            <a:r>
              <a:rPr lang="en-GB" dirty="0"/>
              <a:t>plan what you will do if and when you detect a problem</a:t>
            </a:r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03/07/20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27736181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References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320481"/>
          </a:xfrm>
        </p:spPr>
        <p:txBody>
          <a:bodyPr/>
          <a:lstStyle/>
          <a:p>
            <a:r>
              <a:rPr lang="en-GB" sz="1800" dirty="0"/>
              <a:t>Jordan Krause,(2019),Mastering Windows Server 2019: The complete guide for IT professionals to install and manage Windows Server 2019 and deploy new capabilities, 2nd Edition.2019  </a:t>
            </a:r>
          </a:p>
          <a:p>
            <a:r>
              <a:rPr lang="en-GB" sz="1800" dirty="0"/>
              <a:t>(E-Book) Mastering™ Network </a:t>
            </a:r>
            <a:r>
              <a:rPr lang="en-GB" sz="1800" dirty="0" err="1"/>
              <a:t>Security,Author</a:t>
            </a:r>
            <a:r>
              <a:rPr lang="en-GB" sz="1800" dirty="0"/>
              <a:t>: Chris </a:t>
            </a:r>
            <a:r>
              <a:rPr lang="en-GB" sz="1800" dirty="0" err="1"/>
              <a:t>Brenton</a:t>
            </a:r>
            <a:r>
              <a:rPr lang="en-GB" sz="1800" dirty="0"/>
              <a:t>, Cameron Hunt.   </a:t>
            </a:r>
          </a:p>
          <a:p>
            <a:r>
              <a:rPr lang="en-GB" sz="1800" dirty="0"/>
              <a:t>https://www-</a:t>
            </a:r>
            <a:r>
              <a:rPr lang="en-GB" sz="1800" dirty="0" err="1"/>
              <a:t>dawsonera</a:t>
            </a:r>
            <a:r>
              <a:rPr lang="en-GB" sz="1800" dirty="0"/>
              <a:t>-</a:t>
            </a:r>
            <a:r>
              <a:rPr lang="en-GB" sz="1800" dirty="0" err="1"/>
              <a:t>com.ezproxy.uwtsd.ac.uk</a:t>
            </a:r>
            <a:r>
              <a:rPr lang="en-GB" sz="1800" dirty="0"/>
              <a:t>/abstract/9780782151480  </a:t>
            </a:r>
          </a:p>
          <a:p>
            <a:r>
              <a:rPr lang="en-GB" sz="1800" dirty="0"/>
              <a:t>(E-Book) Mastering™ Network </a:t>
            </a:r>
            <a:r>
              <a:rPr lang="en-GB" sz="1800" dirty="0" err="1"/>
              <a:t>Security,Author</a:t>
            </a:r>
            <a:r>
              <a:rPr lang="en-GB" sz="1800" dirty="0"/>
              <a:t>: Chris </a:t>
            </a:r>
            <a:r>
              <a:rPr lang="en-GB" sz="1800" dirty="0" err="1"/>
              <a:t>Brenton</a:t>
            </a:r>
            <a:r>
              <a:rPr lang="en-GB" sz="1800" dirty="0"/>
              <a:t>, Cameron Hunt.   </a:t>
            </a:r>
          </a:p>
          <a:p>
            <a:r>
              <a:rPr lang="en-GB" sz="1800" dirty="0"/>
              <a:t>https://www-</a:t>
            </a:r>
            <a:r>
              <a:rPr lang="en-GB" sz="1800" dirty="0" err="1"/>
              <a:t>dawsonera</a:t>
            </a:r>
            <a:r>
              <a:rPr lang="en-GB" sz="1800" dirty="0"/>
              <a:t>-</a:t>
            </a:r>
            <a:r>
              <a:rPr lang="en-GB" sz="1800" dirty="0" err="1"/>
              <a:t>com.ezproxy.uwtsd.ac.uk</a:t>
            </a:r>
            <a:r>
              <a:rPr lang="en-GB" sz="1800" dirty="0"/>
              <a:t>/abstract/9780782151480  </a:t>
            </a:r>
            <a:endParaRPr lang="en-US" sz="1800" dirty="0"/>
          </a:p>
          <a:p>
            <a:r>
              <a:rPr lang="en-US" sz="1800" dirty="0"/>
              <a:t>Jordan Krause,(2019),Mastering Windows Server 2019: The complete guide for IT professionals to install and manage Windows Server 2019 and deploy new capabilities, 2nd Edition.2019</a:t>
            </a:r>
          </a:p>
          <a:p>
            <a:r>
              <a:rPr lang="en-US" sz="1800" dirty="0"/>
              <a:t>Andrew S </a:t>
            </a:r>
            <a:r>
              <a:rPr lang="en-US" sz="1800" dirty="0" err="1"/>
              <a:t>Tanenbaum</a:t>
            </a:r>
            <a:r>
              <a:rPr lang="en-US" sz="1800" dirty="0"/>
              <a:t>, David J. </a:t>
            </a:r>
            <a:r>
              <a:rPr lang="en-US" sz="1800" dirty="0" err="1"/>
              <a:t>Wetherall</a:t>
            </a:r>
            <a:r>
              <a:rPr lang="en-US" sz="1800" dirty="0"/>
              <a:t> ( 2013) Computer Networks, Pearson</a:t>
            </a:r>
          </a:p>
          <a:p>
            <a:endParaRPr lang="en-GB" sz="3600" dirty="0"/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03/07/20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67909935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2172</TotalTime>
  <Words>1493</Words>
  <Application>Microsoft Macintosh PowerPoint</Application>
  <PresentationFormat>On-screen Show (4:3)</PresentationFormat>
  <Paragraphs>294</Paragraphs>
  <Slides>32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size="33" baseType="lpstr">
      <vt:lpstr>20140311PresentationUWTSDTemplate</vt:lpstr>
      <vt:lpstr>Module Code ACCC5003</vt:lpstr>
      <vt:lpstr>Topic </vt:lpstr>
      <vt:lpstr>Background</vt:lpstr>
      <vt:lpstr>Law and ethics</vt:lpstr>
      <vt:lpstr>General Data Protection Regulations (GDPR)</vt:lpstr>
      <vt:lpstr>Personal Data</vt:lpstr>
      <vt:lpstr>Data Protection Principles</vt:lpstr>
      <vt:lpstr>Data Protection Exceptions</vt:lpstr>
      <vt:lpstr>Computer Misuse Act 1990 </vt:lpstr>
      <vt:lpstr>Investigatory Powers Act</vt:lpstr>
      <vt:lpstr>Investigatory Powers Act</vt:lpstr>
      <vt:lpstr>Copyright</vt:lpstr>
      <vt:lpstr>Pornography</vt:lpstr>
      <vt:lpstr>Recent legislation</vt:lpstr>
      <vt:lpstr>Security</vt:lpstr>
      <vt:lpstr>Security: Threats from Own Staff</vt:lpstr>
      <vt:lpstr>Security: Staff Policies </vt:lpstr>
      <vt:lpstr>Security: Disasters</vt:lpstr>
      <vt:lpstr>Security: Disaster Planning</vt:lpstr>
      <vt:lpstr>Security: Software Backup</vt:lpstr>
      <vt:lpstr>Security: Equipment Failure</vt:lpstr>
      <vt:lpstr>Security: Equipment Failure</vt:lpstr>
      <vt:lpstr>Security: Program Audit</vt:lpstr>
      <vt:lpstr>Security: Power Supplies</vt:lpstr>
      <vt:lpstr>Security: Virus Threats</vt:lpstr>
      <vt:lpstr>Security: Virus Threats</vt:lpstr>
      <vt:lpstr>Security: Virus Threats</vt:lpstr>
      <vt:lpstr>Security: Virus Protection </vt:lpstr>
      <vt:lpstr>Security Management</vt:lpstr>
      <vt:lpstr>CIA Model for Security</vt:lpstr>
      <vt:lpstr>Security Policy</vt:lpstr>
      <vt:lpstr>References</vt:lpstr>
    </vt:vector>
  </TitlesOfParts>
  <Company>University of Wales Lampeter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Md Sadeque Imam Shaikh</cp:lastModifiedBy>
  <cp:revision>141</cp:revision>
  <cp:lastPrinted>2018-07-09T15:27:01Z</cp:lastPrinted>
  <dcterms:created xsi:type="dcterms:W3CDTF">2002-10-07T19:43:58Z</dcterms:created>
  <dcterms:modified xsi:type="dcterms:W3CDTF">2020-07-03T13:23:43Z</dcterms:modified>
</cp:coreProperties>
</file>