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7" r:id="rId3"/>
    <p:sldId id="272" r:id="rId4"/>
    <p:sldId id="301" r:id="rId5"/>
    <p:sldId id="302" r:id="rId6"/>
    <p:sldId id="306" r:id="rId7"/>
    <p:sldId id="307" r:id="rId8"/>
    <p:sldId id="269" r:id="rId9"/>
    <p:sldId id="298" r:id="rId10"/>
    <p:sldId id="273" r:id="rId11"/>
    <p:sldId id="285" r:id="rId12"/>
    <p:sldId id="274" r:id="rId13"/>
    <p:sldId id="303" r:id="rId14"/>
    <p:sldId id="310" r:id="rId15"/>
    <p:sldId id="276" r:id="rId16"/>
    <p:sldId id="304" r:id="rId17"/>
    <p:sldId id="311" r:id="rId18"/>
    <p:sldId id="277" r:id="rId19"/>
    <p:sldId id="278" r:id="rId20"/>
    <p:sldId id="257" r:id="rId21"/>
    <p:sldId id="309" r:id="rId22"/>
    <p:sldId id="279" r:id="rId23"/>
    <p:sldId id="305" r:id="rId24"/>
    <p:sldId id="259" r:id="rId25"/>
    <p:sldId id="280" r:id="rId26"/>
    <p:sldId id="265" r:id="rId27"/>
    <p:sldId id="267" r:id="rId28"/>
    <p:sldId id="260" r:id="rId29"/>
    <p:sldId id="261" r:id="rId30"/>
    <p:sldId id="262" r:id="rId31"/>
    <p:sldId id="281" r:id="rId32"/>
    <p:sldId id="282" r:id="rId33"/>
    <p:sldId id="283" r:id="rId34"/>
    <p:sldId id="284" r:id="rId35"/>
    <p:sldId id="287" r:id="rId36"/>
    <p:sldId id="289" r:id="rId37"/>
    <p:sldId id="290" r:id="rId38"/>
    <p:sldId id="308" r:id="rId39"/>
    <p:sldId id="291" r:id="rId40"/>
    <p:sldId id="294" r:id="rId41"/>
    <p:sldId id="295" r:id="rId42"/>
    <p:sldId id="296" r:id="rId43"/>
    <p:sldId id="299" r:id="rId44"/>
    <p:sldId id="30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_rels/data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hyperlink" Target="https://youtu.be/_dUNWW2D3BM" TargetMode="External"/><Relationship Id="rId5" Type="http://schemas.openxmlformats.org/officeDocument/2006/relationships/image" Target="../media/image25.svg"/><Relationship Id="rId4" Type="http://schemas.openxmlformats.org/officeDocument/2006/relationships/image" Target="../media/image24.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2.xml.rels><?xml version="1.0" encoding="UTF-8" standalone="yes"?>
<Relationships xmlns="http://schemas.openxmlformats.org/package/2006/relationships"><Relationship Id="rId3" Type="http://schemas.openxmlformats.org/officeDocument/2006/relationships/hyperlink" Target="https://youtu.be/_dUNWW2D3BM" TargetMode="External"/><Relationship Id="rId2" Type="http://schemas.openxmlformats.org/officeDocument/2006/relationships/image" Target="../media/image23.svg"/><Relationship Id="rId1" Type="http://schemas.openxmlformats.org/officeDocument/2006/relationships/image" Target="../media/image22.png"/><Relationship Id="rId5" Type="http://schemas.openxmlformats.org/officeDocument/2006/relationships/image" Target="../media/image25.svg"/><Relationship Id="rId4"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08E0AB-1525-48EA-BBBC-910E5F1C4B25}"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759A5EA-A7FA-4BBA-A2B9-9589DB6EA482}">
      <dgm:prSet/>
      <dgm:spPr/>
      <dgm:t>
        <a:bodyPr/>
        <a:lstStyle/>
        <a:p>
          <a:r>
            <a:rPr lang="en-GB" dirty="0"/>
            <a:t>‘Formative assessment is a process used by teachers and students during instruction that provides feedback to adjust ongoing teaching and learning to improve students’ achievements of intended instructional outcomes’ (Brookhart and Lazarus, 2017:  8).</a:t>
          </a:r>
          <a:endParaRPr lang="en-US" dirty="0"/>
        </a:p>
      </dgm:t>
    </dgm:pt>
    <dgm:pt modelId="{5602E53C-AB23-49EE-B0FC-DF4BCEEFE752}" type="parTrans" cxnId="{9B5EF4E7-9A1C-4FEA-9211-56DC230FA4E4}">
      <dgm:prSet/>
      <dgm:spPr/>
      <dgm:t>
        <a:bodyPr/>
        <a:lstStyle/>
        <a:p>
          <a:endParaRPr lang="en-US"/>
        </a:p>
      </dgm:t>
    </dgm:pt>
    <dgm:pt modelId="{D85584D3-361A-4F9F-9210-1B991A72924B}" type="sibTrans" cxnId="{9B5EF4E7-9A1C-4FEA-9211-56DC230FA4E4}">
      <dgm:prSet/>
      <dgm:spPr/>
      <dgm:t>
        <a:bodyPr/>
        <a:lstStyle/>
        <a:p>
          <a:endParaRPr lang="en-US"/>
        </a:p>
      </dgm:t>
    </dgm:pt>
    <dgm:pt modelId="{45E4F91A-96A5-4F3B-A56F-6B44FCFF077B}">
      <dgm:prSet/>
      <dgm:spPr/>
      <dgm:t>
        <a:bodyPr/>
        <a:lstStyle/>
        <a:p>
          <a:r>
            <a:rPr lang="en-GB"/>
            <a:t>It is a process where teachers and students retrieve evidence, through varies methods, and use this to further learning. It can be motivating as well building cognitive development (Brookhart and Lazarus, 2017).</a:t>
          </a:r>
          <a:endParaRPr lang="en-US"/>
        </a:p>
      </dgm:t>
    </dgm:pt>
    <dgm:pt modelId="{89059B8C-6C5A-4911-999B-DF22D29A891C}" type="parTrans" cxnId="{9D7BD832-32DF-491B-86F3-30D5C2D61E53}">
      <dgm:prSet/>
      <dgm:spPr/>
      <dgm:t>
        <a:bodyPr/>
        <a:lstStyle/>
        <a:p>
          <a:endParaRPr lang="en-US"/>
        </a:p>
      </dgm:t>
    </dgm:pt>
    <dgm:pt modelId="{6B140C9A-786E-4491-AE91-C68115E60D73}" type="sibTrans" cxnId="{9D7BD832-32DF-491B-86F3-30D5C2D61E53}">
      <dgm:prSet/>
      <dgm:spPr/>
      <dgm:t>
        <a:bodyPr/>
        <a:lstStyle/>
        <a:p>
          <a:endParaRPr lang="en-US"/>
        </a:p>
      </dgm:t>
    </dgm:pt>
    <dgm:pt modelId="{899C0E2E-D5B3-4C1F-B982-7226388C8BF6}" type="pres">
      <dgm:prSet presAssocID="{9208E0AB-1525-48EA-BBBC-910E5F1C4B25}" presName="hierChild1" presStyleCnt="0">
        <dgm:presLayoutVars>
          <dgm:chPref val="1"/>
          <dgm:dir/>
          <dgm:animOne val="branch"/>
          <dgm:animLvl val="lvl"/>
          <dgm:resizeHandles/>
        </dgm:presLayoutVars>
      </dgm:prSet>
      <dgm:spPr/>
    </dgm:pt>
    <dgm:pt modelId="{0B743E4E-378D-4E32-A98C-AB4B49661854}" type="pres">
      <dgm:prSet presAssocID="{A759A5EA-A7FA-4BBA-A2B9-9589DB6EA482}" presName="hierRoot1" presStyleCnt="0"/>
      <dgm:spPr/>
    </dgm:pt>
    <dgm:pt modelId="{CEDBDCF5-4136-419F-9C96-2486277CA673}" type="pres">
      <dgm:prSet presAssocID="{A759A5EA-A7FA-4BBA-A2B9-9589DB6EA482}" presName="composite" presStyleCnt="0"/>
      <dgm:spPr/>
    </dgm:pt>
    <dgm:pt modelId="{3300FFE5-A223-4807-A412-D4BEC9458C8D}" type="pres">
      <dgm:prSet presAssocID="{A759A5EA-A7FA-4BBA-A2B9-9589DB6EA482}" presName="background" presStyleLbl="node0" presStyleIdx="0" presStyleCnt="2"/>
      <dgm:spPr/>
    </dgm:pt>
    <dgm:pt modelId="{F5E4CD90-D1FC-4258-BE06-6C0787BEBF6A}" type="pres">
      <dgm:prSet presAssocID="{A759A5EA-A7FA-4BBA-A2B9-9589DB6EA482}" presName="text" presStyleLbl="fgAcc0" presStyleIdx="0" presStyleCnt="2">
        <dgm:presLayoutVars>
          <dgm:chPref val="3"/>
        </dgm:presLayoutVars>
      </dgm:prSet>
      <dgm:spPr/>
    </dgm:pt>
    <dgm:pt modelId="{3E0F27B7-7068-4EF8-B196-939100796D79}" type="pres">
      <dgm:prSet presAssocID="{A759A5EA-A7FA-4BBA-A2B9-9589DB6EA482}" presName="hierChild2" presStyleCnt="0"/>
      <dgm:spPr/>
    </dgm:pt>
    <dgm:pt modelId="{178FFB5C-ED61-4B32-A1FF-5D33436B6F68}" type="pres">
      <dgm:prSet presAssocID="{45E4F91A-96A5-4F3B-A56F-6B44FCFF077B}" presName="hierRoot1" presStyleCnt="0"/>
      <dgm:spPr/>
    </dgm:pt>
    <dgm:pt modelId="{99D1D668-FD4B-4BC6-A56E-CFE37EBB4E74}" type="pres">
      <dgm:prSet presAssocID="{45E4F91A-96A5-4F3B-A56F-6B44FCFF077B}" presName="composite" presStyleCnt="0"/>
      <dgm:spPr/>
    </dgm:pt>
    <dgm:pt modelId="{A4F63448-F83D-455D-AFAC-94FDCBF634F4}" type="pres">
      <dgm:prSet presAssocID="{45E4F91A-96A5-4F3B-A56F-6B44FCFF077B}" presName="background" presStyleLbl="node0" presStyleIdx="1" presStyleCnt="2"/>
      <dgm:spPr/>
    </dgm:pt>
    <dgm:pt modelId="{624F976F-8506-4B80-A1D4-15CF62E42AD3}" type="pres">
      <dgm:prSet presAssocID="{45E4F91A-96A5-4F3B-A56F-6B44FCFF077B}" presName="text" presStyleLbl="fgAcc0" presStyleIdx="1" presStyleCnt="2">
        <dgm:presLayoutVars>
          <dgm:chPref val="3"/>
        </dgm:presLayoutVars>
      </dgm:prSet>
      <dgm:spPr/>
    </dgm:pt>
    <dgm:pt modelId="{5AB1CF61-D5BC-4776-9D94-AC6D3F9332DC}" type="pres">
      <dgm:prSet presAssocID="{45E4F91A-96A5-4F3B-A56F-6B44FCFF077B}" presName="hierChild2" presStyleCnt="0"/>
      <dgm:spPr/>
    </dgm:pt>
  </dgm:ptLst>
  <dgm:cxnLst>
    <dgm:cxn modelId="{6AFD3F17-BC96-45C0-8717-C01D7AED7AA8}" type="presOf" srcId="{9208E0AB-1525-48EA-BBBC-910E5F1C4B25}" destId="{899C0E2E-D5B3-4C1F-B982-7226388C8BF6}" srcOrd="0" destOrd="0" presId="urn:microsoft.com/office/officeart/2005/8/layout/hierarchy1"/>
    <dgm:cxn modelId="{9D7BD832-32DF-491B-86F3-30D5C2D61E53}" srcId="{9208E0AB-1525-48EA-BBBC-910E5F1C4B25}" destId="{45E4F91A-96A5-4F3B-A56F-6B44FCFF077B}" srcOrd="1" destOrd="0" parTransId="{89059B8C-6C5A-4911-999B-DF22D29A891C}" sibTransId="{6B140C9A-786E-4491-AE91-C68115E60D73}"/>
    <dgm:cxn modelId="{351EA768-16CE-44C1-B638-FDB571969680}" type="presOf" srcId="{A759A5EA-A7FA-4BBA-A2B9-9589DB6EA482}" destId="{F5E4CD90-D1FC-4258-BE06-6C0787BEBF6A}" srcOrd="0" destOrd="0" presId="urn:microsoft.com/office/officeart/2005/8/layout/hierarchy1"/>
    <dgm:cxn modelId="{53226D6F-96CC-439A-8394-C797B84A6E22}" type="presOf" srcId="{45E4F91A-96A5-4F3B-A56F-6B44FCFF077B}" destId="{624F976F-8506-4B80-A1D4-15CF62E42AD3}" srcOrd="0" destOrd="0" presId="urn:microsoft.com/office/officeart/2005/8/layout/hierarchy1"/>
    <dgm:cxn modelId="{9B5EF4E7-9A1C-4FEA-9211-56DC230FA4E4}" srcId="{9208E0AB-1525-48EA-BBBC-910E5F1C4B25}" destId="{A759A5EA-A7FA-4BBA-A2B9-9589DB6EA482}" srcOrd="0" destOrd="0" parTransId="{5602E53C-AB23-49EE-B0FC-DF4BCEEFE752}" sibTransId="{D85584D3-361A-4F9F-9210-1B991A72924B}"/>
    <dgm:cxn modelId="{79E42321-51CE-41DE-92A8-EEEE733AFAE5}" type="presParOf" srcId="{899C0E2E-D5B3-4C1F-B982-7226388C8BF6}" destId="{0B743E4E-378D-4E32-A98C-AB4B49661854}" srcOrd="0" destOrd="0" presId="urn:microsoft.com/office/officeart/2005/8/layout/hierarchy1"/>
    <dgm:cxn modelId="{DF1F3F8F-8947-49FE-A7E0-BA48523F80A7}" type="presParOf" srcId="{0B743E4E-378D-4E32-A98C-AB4B49661854}" destId="{CEDBDCF5-4136-419F-9C96-2486277CA673}" srcOrd="0" destOrd="0" presId="urn:microsoft.com/office/officeart/2005/8/layout/hierarchy1"/>
    <dgm:cxn modelId="{22BFE663-6E03-4581-85BE-16186F444EB8}" type="presParOf" srcId="{CEDBDCF5-4136-419F-9C96-2486277CA673}" destId="{3300FFE5-A223-4807-A412-D4BEC9458C8D}" srcOrd="0" destOrd="0" presId="urn:microsoft.com/office/officeart/2005/8/layout/hierarchy1"/>
    <dgm:cxn modelId="{66DB7F61-4917-4AD1-8FA8-DD364CD8C1CD}" type="presParOf" srcId="{CEDBDCF5-4136-419F-9C96-2486277CA673}" destId="{F5E4CD90-D1FC-4258-BE06-6C0787BEBF6A}" srcOrd="1" destOrd="0" presId="urn:microsoft.com/office/officeart/2005/8/layout/hierarchy1"/>
    <dgm:cxn modelId="{2266EBF0-4D41-49FD-B03A-8EDB171376E2}" type="presParOf" srcId="{0B743E4E-378D-4E32-A98C-AB4B49661854}" destId="{3E0F27B7-7068-4EF8-B196-939100796D79}" srcOrd="1" destOrd="0" presId="urn:microsoft.com/office/officeart/2005/8/layout/hierarchy1"/>
    <dgm:cxn modelId="{2F0D499F-6B60-4075-B3E1-F624159B2CF9}" type="presParOf" srcId="{899C0E2E-D5B3-4C1F-B982-7226388C8BF6}" destId="{178FFB5C-ED61-4B32-A1FF-5D33436B6F68}" srcOrd="1" destOrd="0" presId="urn:microsoft.com/office/officeart/2005/8/layout/hierarchy1"/>
    <dgm:cxn modelId="{F86E511E-9752-4D75-B323-A4BA25EF38CD}" type="presParOf" srcId="{178FFB5C-ED61-4B32-A1FF-5D33436B6F68}" destId="{99D1D668-FD4B-4BC6-A56E-CFE37EBB4E74}" srcOrd="0" destOrd="0" presId="urn:microsoft.com/office/officeart/2005/8/layout/hierarchy1"/>
    <dgm:cxn modelId="{F3DB215C-0CE8-4DA3-8E11-20DF3AF64823}" type="presParOf" srcId="{99D1D668-FD4B-4BC6-A56E-CFE37EBB4E74}" destId="{A4F63448-F83D-455D-AFAC-94FDCBF634F4}" srcOrd="0" destOrd="0" presId="urn:microsoft.com/office/officeart/2005/8/layout/hierarchy1"/>
    <dgm:cxn modelId="{6CEA71BD-BA84-49A6-95BF-54A22A9EF605}" type="presParOf" srcId="{99D1D668-FD4B-4BC6-A56E-CFE37EBB4E74}" destId="{624F976F-8506-4B80-A1D4-15CF62E42AD3}" srcOrd="1" destOrd="0" presId="urn:microsoft.com/office/officeart/2005/8/layout/hierarchy1"/>
    <dgm:cxn modelId="{B1D712C7-BE09-4D16-B97D-E0C8D6E91682}" type="presParOf" srcId="{178FFB5C-ED61-4B32-A1FF-5D33436B6F68}" destId="{5AB1CF61-D5BC-4776-9D94-AC6D3F9332D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6E3C68-72B8-47EC-B5AA-60ED848DE88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A315454-2CAA-40B4-9B45-3B6C68C98EB3}">
      <dgm:prSet/>
      <dgm:spPr/>
      <dgm:t>
        <a:bodyPr/>
        <a:lstStyle/>
        <a:p>
          <a:r>
            <a:rPr lang="en-GB" dirty="0"/>
            <a:t>This is a formal way of in school assessing; it is normally carried out at the end of an assignment and the end of a year. It is used to evaluate a students’ learning by grading against a set criterion (standards)</a:t>
          </a:r>
          <a:endParaRPr lang="en-US" dirty="0"/>
        </a:p>
      </dgm:t>
    </dgm:pt>
    <dgm:pt modelId="{2FB0F94E-CBAB-4320-B378-0B3532B7A90F}" type="parTrans" cxnId="{AA161B65-D7CD-47B2-AD71-BB305DE7932A}">
      <dgm:prSet/>
      <dgm:spPr/>
      <dgm:t>
        <a:bodyPr/>
        <a:lstStyle/>
        <a:p>
          <a:endParaRPr lang="en-US"/>
        </a:p>
      </dgm:t>
    </dgm:pt>
    <dgm:pt modelId="{902E0998-1D0F-4A78-98DA-70ECCCE5DD03}" type="sibTrans" cxnId="{AA161B65-D7CD-47B2-AD71-BB305DE7932A}">
      <dgm:prSet/>
      <dgm:spPr/>
      <dgm:t>
        <a:bodyPr/>
        <a:lstStyle/>
        <a:p>
          <a:endParaRPr lang="en-US"/>
        </a:p>
      </dgm:t>
    </dgm:pt>
    <dgm:pt modelId="{A2C3132E-7E63-4F7B-916F-8CB2BF2D0FAA}">
      <dgm:prSet/>
      <dgm:spPr/>
      <dgm:t>
        <a:bodyPr/>
        <a:lstStyle/>
        <a:p>
          <a:r>
            <a:rPr lang="en-GB"/>
            <a:t>Tests</a:t>
          </a:r>
          <a:endParaRPr lang="en-US"/>
        </a:p>
      </dgm:t>
    </dgm:pt>
    <dgm:pt modelId="{195E749C-9154-4A8A-A9B2-6B4566925C77}" type="parTrans" cxnId="{C4CAEF64-BA73-4B19-89D6-8770E8F11BDE}">
      <dgm:prSet/>
      <dgm:spPr/>
      <dgm:t>
        <a:bodyPr/>
        <a:lstStyle/>
        <a:p>
          <a:endParaRPr lang="en-US"/>
        </a:p>
      </dgm:t>
    </dgm:pt>
    <dgm:pt modelId="{034E6B95-9E8F-4423-B009-DFF8405C2622}" type="sibTrans" cxnId="{C4CAEF64-BA73-4B19-89D6-8770E8F11BDE}">
      <dgm:prSet/>
      <dgm:spPr/>
      <dgm:t>
        <a:bodyPr/>
        <a:lstStyle/>
        <a:p>
          <a:endParaRPr lang="en-US"/>
        </a:p>
      </dgm:t>
    </dgm:pt>
    <dgm:pt modelId="{80C14623-4740-4007-9505-9200CF68CAA2}">
      <dgm:prSet/>
      <dgm:spPr/>
      <dgm:t>
        <a:bodyPr/>
        <a:lstStyle/>
        <a:p>
          <a:r>
            <a:rPr lang="en-GB"/>
            <a:t>Exams</a:t>
          </a:r>
          <a:endParaRPr lang="en-US"/>
        </a:p>
      </dgm:t>
    </dgm:pt>
    <dgm:pt modelId="{BD492921-EB68-49EF-A753-E8BD67359528}" type="parTrans" cxnId="{634ABA13-8442-489C-ACA6-F47DFFA69FD5}">
      <dgm:prSet/>
      <dgm:spPr/>
      <dgm:t>
        <a:bodyPr/>
        <a:lstStyle/>
        <a:p>
          <a:endParaRPr lang="en-US"/>
        </a:p>
      </dgm:t>
    </dgm:pt>
    <dgm:pt modelId="{3EF4D1EB-1E4E-4128-AA1F-6EAF2A95A5A1}" type="sibTrans" cxnId="{634ABA13-8442-489C-ACA6-F47DFFA69FD5}">
      <dgm:prSet/>
      <dgm:spPr/>
      <dgm:t>
        <a:bodyPr/>
        <a:lstStyle/>
        <a:p>
          <a:endParaRPr lang="en-US"/>
        </a:p>
      </dgm:t>
    </dgm:pt>
    <dgm:pt modelId="{4C08D302-BCE7-4305-88D4-D5CF84B53590}">
      <dgm:prSet/>
      <dgm:spPr/>
      <dgm:t>
        <a:bodyPr/>
        <a:lstStyle/>
        <a:p>
          <a:r>
            <a:rPr lang="en-GB" dirty="0"/>
            <a:t>Essays</a:t>
          </a:r>
          <a:endParaRPr lang="en-US" dirty="0"/>
        </a:p>
      </dgm:t>
    </dgm:pt>
    <dgm:pt modelId="{BDE948F3-74EB-4B25-90D1-4AE89B915653}" type="parTrans" cxnId="{F8653FA2-A445-496C-B434-87EDF2FBD080}">
      <dgm:prSet/>
      <dgm:spPr/>
      <dgm:t>
        <a:bodyPr/>
        <a:lstStyle/>
        <a:p>
          <a:endParaRPr lang="en-US"/>
        </a:p>
      </dgm:t>
    </dgm:pt>
    <dgm:pt modelId="{5332EFF3-F7DB-46F7-973E-6700FB35F855}" type="sibTrans" cxnId="{F8653FA2-A445-496C-B434-87EDF2FBD080}">
      <dgm:prSet/>
      <dgm:spPr/>
      <dgm:t>
        <a:bodyPr/>
        <a:lstStyle/>
        <a:p>
          <a:endParaRPr lang="en-US"/>
        </a:p>
      </dgm:t>
    </dgm:pt>
    <dgm:pt modelId="{D8D88803-9DC5-4DC1-A9CF-5880AA39C7B6}">
      <dgm:prSet/>
      <dgm:spPr/>
      <dgm:t>
        <a:bodyPr/>
        <a:lstStyle/>
        <a:p>
          <a:r>
            <a:rPr lang="en-US" dirty="0"/>
            <a:t>Then there are national statutory summative assessments. </a:t>
          </a:r>
        </a:p>
      </dgm:t>
    </dgm:pt>
    <dgm:pt modelId="{96ADA692-2521-475E-8CF5-698E9A27F261}" type="parTrans" cxnId="{15DA7E5A-3FAE-4AE7-817B-03DBA1513B20}">
      <dgm:prSet/>
      <dgm:spPr/>
      <dgm:t>
        <a:bodyPr/>
        <a:lstStyle/>
        <a:p>
          <a:endParaRPr lang="en-GB"/>
        </a:p>
      </dgm:t>
    </dgm:pt>
    <dgm:pt modelId="{81CE277A-DA25-4F95-9B5C-C043E04588AE}" type="sibTrans" cxnId="{15DA7E5A-3FAE-4AE7-817B-03DBA1513B20}">
      <dgm:prSet/>
      <dgm:spPr/>
      <dgm:t>
        <a:bodyPr/>
        <a:lstStyle/>
        <a:p>
          <a:endParaRPr lang="en-GB"/>
        </a:p>
      </dgm:t>
    </dgm:pt>
    <dgm:pt modelId="{64ECACD2-5938-46CC-B311-22EF7483F5FD}" type="pres">
      <dgm:prSet presAssocID="{386E3C68-72B8-47EC-B5AA-60ED848DE889}" presName="linear" presStyleCnt="0">
        <dgm:presLayoutVars>
          <dgm:animLvl val="lvl"/>
          <dgm:resizeHandles val="exact"/>
        </dgm:presLayoutVars>
      </dgm:prSet>
      <dgm:spPr/>
    </dgm:pt>
    <dgm:pt modelId="{528C1362-6BF3-48B7-9F8B-C76ACD563162}" type="pres">
      <dgm:prSet presAssocID="{AA315454-2CAA-40B4-9B45-3B6C68C98EB3}" presName="parentText" presStyleLbl="node1" presStyleIdx="0" presStyleCnt="1">
        <dgm:presLayoutVars>
          <dgm:chMax val="0"/>
          <dgm:bulletEnabled val="1"/>
        </dgm:presLayoutVars>
      </dgm:prSet>
      <dgm:spPr/>
    </dgm:pt>
    <dgm:pt modelId="{D6238EDA-8E40-44F2-B834-3BE72DC842B9}" type="pres">
      <dgm:prSet presAssocID="{AA315454-2CAA-40B4-9B45-3B6C68C98EB3}" presName="childText" presStyleLbl="revTx" presStyleIdx="0" presStyleCnt="1">
        <dgm:presLayoutVars>
          <dgm:bulletEnabled val="1"/>
        </dgm:presLayoutVars>
      </dgm:prSet>
      <dgm:spPr/>
    </dgm:pt>
  </dgm:ptLst>
  <dgm:cxnLst>
    <dgm:cxn modelId="{1E8BAA03-52B8-4CBF-93C3-A21DF3C838BE}" type="presOf" srcId="{80C14623-4740-4007-9505-9200CF68CAA2}" destId="{D6238EDA-8E40-44F2-B834-3BE72DC842B9}" srcOrd="0" destOrd="1" presId="urn:microsoft.com/office/officeart/2005/8/layout/vList2"/>
    <dgm:cxn modelId="{634ABA13-8442-489C-ACA6-F47DFFA69FD5}" srcId="{AA315454-2CAA-40B4-9B45-3B6C68C98EB3}" destId="{80C14623-4740-4007-9505-9200CF68CAA2}" srcOrd="1" destOrd="0" parTransId="{BD492921-EB68-49EF-A753-E8BD67359528}" sibTransId="{3EF4D1EB-1E4E-4128-AA1F-6EAF2A95A5A1}"/>
    <dgm:cxn modelId="{C4CAEF64-BA73-4B19-89D6-8770E8F11BDE}" srcId="{AA315454-2CAA-40B4-9B45-3B6C68C98EB3}" destId="{A2C3132E-7E63-4F7B-916F-8CB2BF2D0FAA}" srcOrd="0" destOrd="0" parTransId="{195E749C-9154-4A8A-A9B2-6B4566925C77}" sibTransId="{034E6B95-9E8F-4423-B009-DFF8405C2622}"/>
    <dgm:cxn modelId="{AA161B65-D7CD-47B2-AD71-BB305DE7932A}" srcId="{386E3C68-72B8-47EC-B5AA-60ED848DE889}" destId="{AA315454-2CAA-40B4-9B45-3B6C68C98EB3}" srcOrd="0" destOrd="0" parTransId="{2FB0F94E-CBAB-4320-B378-0B3532B7A90F}" sibTransId="{902E0998-1D0F-4A78-98DA-70ECCCE5DD03}"/>
    <dgm:cxn modelId="{50C12565-6C92-44AA-B298-9951EEBBE45E}" type="presOf" srcId="{386E3C68-72B8-47EC-B5AA-60ED848DE889}" destId="{64ECACD2-5938-46CC-B311-22EF7483F5FD}" srcOrd="0" destOrd="0" presId="urn:microsoft.com/office/officeart/2005/8/layout/vList2"/>
    <dgm:cxn modelId="{15DA7E5A-3FAE-4AE7-817B-03DBA1513B20}" srcId="{AA315454-2CAA-40B4-9B45-3B6C68C98EB3}" destId="{D8D88803-9DC5-4DC1-A9CF-5880AA39C7B6}" srcOrd="3" destOrd="0" parTransId="{96ADA692-2521-475E-8CF5-698E9A27F261}" sibTransId="{81CE277A-DA25-4F95-9B5C-C043E04588AE}"/>
    <dgm:cxn modelId="{6342F77B-5883-4708-B9A8-FF32F744CE8F}" type="presOf" srcId="{AA315454-2CAA-40B4-9B45-3B6C68C98EB3}" destId="{528C1362-6BF3-48B7-9F8B-C76ACD563162}" srcOrd="0" destOrd="0" presId="urn:microsoft.com/office/officeart/2005/8/layout/vList2"/>
    <dgm:cxn modelId="{4FABE195-493E-4BC1-A45F-0AD3EC4E4179}" type="presOf" srcId="{4C08D302-BCE7-4305-88D4-D5CF84B53590}" destId="{D6238EDA-8E40-44F2-B834-3BE72DC842B9}" srcOrd="0" destOrd="2" presId="urn:microsoft.com/office/officeart/2005/8/layout/vList2"/>
    <dgm:cxn modelId="{1DCA6DA0-136F-476A-94A4-CB411B4171F4}" type="presOf" srcId="{D8D88803-9DC5-4DC1-A9CF-5880AA39C7B6}" destId="{D6238EDA-8E40-44F2-B834-3BE72DC842B9}" srcOrd="0" destOrd="3" presId="urn:microsoft.com/office/officeart/2005/8/layout/vList2"/>
    <dgm:cxn modelId="{F8653FA2-A445-496C-B434-87EDF2FBD080}" srcId="{AA315454-2CAA-40B4-9B45-3B6C68C98EB3}" destId="{4C08D302-BCE7-4305-88D4-D5CF84B53590}" srcOrd="2" destOrd="0" parTransId="{BDE948F3-74EB-4B25-90D1-4AE89B915653}" sibTransId="{5332EFF3-F7DB-46F7-973E-6700FB35F855}"/>
    <dgm:cxn modelId="{0D7993FB-B9AC-45D3-8985-E63EE32AD060}" type="presOf" srcId="{A2C3132E-7E63-4F7B-916F-8CB2BF2D0FAA}" destId="{D6238EDA-8E40-44F2-B834-3BE72DC842B9}" srcOrd="0" destOrd="0" presId="urn:microsoft.com/office/officeart/2005/8/layout/vList2"/>
    <dgm:cxn modelId="{342C4E82-5BB8-4935-ADCE-2249A460686F}" type="presParOf" srcId="{64ECACD2-5938-46CC-B311-22EF7483F5FD}" destId="{528C1362-6BF3-48B7-9F8B-C76ACD563162}" srcOrd="0" destOrd="0" presId="urn:microsoft.com/office/officeart/2005/8/layout/vList2"/>
    <dgm:cxn modelId="{3F4C238C-EF84-4242-A2FB-9AE2AAB52D1E}" type="presParOf" srcId="{64ECACD2-5938-46CC-B311-22EF7483F5FD}" destId="{D6238EDA-8E40-44F2-B834-3BE72DC842B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EC58A7-8145-4C24-B6D5-920342E602C8}"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D16B4AF6-879D-464D-8DAF-E9B975DEFB23}">
      <dgm:prSet/>
      <dgm:spPr/>
      <dgm:t>
        <a:bodyPr/>
        <a:lstStyle/>
        <a:p>
          <a:r>
            <a:rPr lang="en-GB"/>
            <a:t>What are the positives of formative assessment?</a:t>
          </a:r>
          <a:endParaRPr lang="en-US"/>
        </a:p>
      </dgm:t>
    </dgm:pt>
    <dgm:pt modelId="{244942E5-DBEE-4DD2-B887-2B9B36B059ED}" type="parTrans" cxnId="{340B0F94-4C88-4FD7-82C9-AB25BB5027E4}">
      <dgm:prSet/>
      <dgm:spPr/>
      <dgm:t>
        <a:bodyPr/>
        <a:lstStyle/>
        <a:p>
          <a:endParaRPr lang="en-US"/>
        </a:p>
      </dgm:t>
    </dgm:pt>
    <dgm:pt modelId="{2280C59E-F458-4A87-949E-AD5B2AA32EA7}" type="sibTrans" cxnId="{340B0F94-4C88-4FD7-82C9-AB25BB5027E4}">
      <dgm:prSet/>
      <dgm:spPr/>
      <dgm:t>
        <a:bodyPr/>
        <a:lstStyle/>
        <a:p>
          <a:endParaRPr lang="en-US"/>
        </a:p>
      </dgm:t>
    </dgm:pt>
    <dgm:pt modelId="{17BF7AA8-E5D3-404A-A41A-4C9EE45C56EA}">
      <dgm:prSet/>
      <dgm:spPr/>
      <dgm:t>
        <a:bodyPr/>
        <a:lstStyle/>
        <a:p>
          <a:r>
            <a:rPr lang="en-GB"/>
            <a:t>Are there criticisms of formative assessment?</a:t>
          </a:r>
          <a:endParaRPr lang="en-US"/>
        </a:p>
      </dgm:t>
    </dgm:pt>
    <dgm:pt modelId="{ED9843F4-7A63-4ED6-9157-D3068BDB83E5}" type="parTrans" cxnId="{96524209-36C5-4A91-B565-64EFFFA293A7}">
      <dgm:prSet/>
      <dgm:spPr/>
      <dgm:t>
        <a:bodyPr/>
        <a:lstStyle/>
        <a:p>
          <a:endParaRPr lang="en-US"/>
        </a:p>
      </dgm:t>
    </dgm:pt>
    <dgm:pt modelId="{62FEBC43-9007-441D-A44E-4D26C9364EF1}" type="sibTrans" cxnId="{96524209-36C5-4A91-B565-64EFFFA293A7}">
      <dgm:prSet/>
      <dgm:spPr/>
      <dgm:t>
        <a:bodyPr/>
        <a:lstStyle/>
        <a:p>
          <a:endParaRPr lang="en-US"/>
        </a:p>
      </dgm:t>
    </dgm:pt>
    <dgm:pt modelId="{A61DDFE6-4DBC-4CD3-B4B5-B5F06099B0F5}">
      <dgm:prSet/>
      <dgm:spPr/>
      <dgm:t>
        <a:bodyPr/>
        <a:lstStyle/>
        <a:p>
          <a:r>
            <a:rPr lang="en-GB"/>
            <a:t>What are the positives of summative assessment?</a:t>
          </a:r>
          <a:endParaRPr lang="en-US"/>
        </a:p>
      </dgm:t>
    </dgm:pt>
    <dgm:pt modelId="{6D53F6C8-6907-4025-AA85-329D914572AB}" type="parTrans" cxnId="{D55B1B38-7885-450F-952F-C926F0A066A7}">
      <dgm:prSet/>
      <dgm:spPr/>
      <dgm:t>
        <a:bodyPr/>
        <a:lstStyle/>
        <a:p>
          <a:endParaRPr lang="en-US"/>
        </a:p>
      </dgm:t>
    </dgm:pt>
    <dgm:pt modelId="{EC37BC97-5081-41B8-9925-E73ED5FEF9E6}" type="sibTrans" cxnId="{D55B1B38-7885-450F-952F-C926F0A066A7}">
      <dgm:prSet/>
      <dgm:spPr/>
      <dgm:t>
        <a:bodyPr/>
        <a:lstStyle/>
        <a:p>
          <a:endParaRPr lang="en-US"/>
        </a:p>
      </dgm:t>
    </dgm:pt>
    <dgm:pt modelId="{D6736F9E-F35F-43EE-8963-90A732E6CE48}">
      <dgm:prSet/>
      <dgm:spPr/>
      <dgm:t>
        <a:bodyPr/>
        <a:lstStyle/>
        <a:p>
          <a:r>
            <a:rPr lang="en-GB"/>
            <a:t>Are there criticisms of summative assessment?</a:t>
          </a:r>
          <a:endParaRPr lang="en-US"/>
        </a:p>
      </dgm:t>
    </dgm:pt>
    <dgm:pt modelId="{BFCCD866-4978-4908-B788-9A5841874688}" type="parTrans" cxnId="{16C88C63-8B6A-4D9E-819E-8876D780CAE4}">
      <dgm:prSet/>
      <dgm:spPr/>
      <dgm:t>
        <a:bodyPr/>
        <a:lstStyle/>
        <a:p>
          <a:endParaRPr lang="en-US"/>
        </a:p>
      </dgm:t>
    </dgm:pt>
    <dgm:pt modelId="{FC6CCBA3-565C-4303-9E0A-55630D3D42BC}" type="sibTrans" cxnId="{16C88C63-8B6A-4D9E-819E-8876D780CAE4}">
      <dgm:prSet/>
      <dgm:spPr/>
      <dgm:t>
        <a:bodyPr/>
        <a:lstStyle/>
        <a:p>
          <a:endParaRPr lang="en-US"/>
        </a:p>
      </dgm:t>
    </dgm:pt>
    <dgm:pt modelId="{18A57187-D9CF-4A4C-AB24-BF941653BEAF}" type="pres">
      <dgm:prSet presAssocID="{16EC58A7-8145-4C24-B6D5-920342E602C8}" presName="matrix" presStyleCnt="0">
        <dgm:presLayoutVars>
          <dgm:chMax val="1"/>
          <dgm:dir/>
          <dgm:resizeHandles val="exact"/>
        </dgm:presLayoutVars>
      </dgm:prSet>
      <dgm:spPr/>
    </dgm:pt>
    <dgm:pt modelId="{A1E1F9A0-B348-43F9-B5FE-0F360730EE2B}" type="pres">
      <dgm:prSet presAssocID="{16EC58A7-8145-4C24-B6D5-920342E602C8}" presName="diamond" presStyleLbl="bgShp" presStyleIdx="0" presStyleCnt="1"/>
      <dgm:spPr/>
    </dgm:pt>
    <dgm:pt modelId="{1AE89A9D-2E04-46CA-A942-25EB56AE12C2}" type="pres">
      <dgm:prSet presAssocID="{16EC58A7-8145-4C24-B6D5-920342E602C8}" presName="quad1" presStyleLbl="node1" presStyleIdx="0" presStyleCnt="4">
        <dgm:presLayoutVars>
          <dgm:chMax val="0"/>
          <dgm:chPref val="0"/>
          <dgm:bulletEnabled val="1"/>
        </dgm:presLayoutVars>
      </dgm:prSet>
      <dgm:spPr/>
    </dgm:pt>
    <dgm:pt modelId="{AD7A9969-C042-41B3-91FD-51554CE89346}" type="pres">
      <dgm:prSet presAssocID="{16EC58A7-8145-4C24-B6D5-920342E602C8}" presName="quad2" presStyleLbl="node1" presStyleIdx="1" presStyleCnt="4">
        <dgm:presLayoutVars>
          <dgm:chMax val="0"/>
          <dgm:chPref val="0"/>
          <dgm:bulletEnabled val="1"/>
        </dgm:presLayoutVars>
      </dgm:prSet>
      <dgm:spPr/>
    </dgm:pt>
    <dgm:pt modelId="{418B0364-4C38-4F19-8B1A-6C04E5DDA217}" type="pres">
      <dgm:prSet presAssocID="{16EC58A7-8145-4C24-B6D5-920342E602C8}" presName="quad3" presStyleLbl="node1" presStyleIdx="2" presStyleCnt="4">
        <dgm:presLayoutVars>
          <dgm:chMax val="0"/>
          <dgm:chPref val="0"/>
          <dgm:bulletEnabled val="1"/>
        </dgm:presLayoutVars>
      </dgm:prSet>
      <dgm:spPr/>
    </dgm:pt>
    <dgm:pt modelId="{849228F0-B51E-4B33-9F80-15E61B228A5C}" type="pres">
      <dgm:prSet presAssocID="{16EC58A7-8145-4C24-B6D5-920342E602C8}" presName="quad4" presStyleLbl="node1" presStyleIdx="3" presStyleCnt="4">
        <dgm:presLayoutVars>
          <dgm:chMax val="0"/>
          <dgm:chPref val="0"/>
          <dgm:bulletEnabled val="1"/>
        </dgm:presLayoutVars>
      </dgm:prSet>
      <dgm:spPr/>
    </dgm:pt>
  </dgm:ptLst>
  <dgm:cxnLst>
    <dgm:cxn modelId="{43183E08-DC59-4703-A97D-E5ADF8C78AAB}" type="presOf" srcId="{D16B4AF6-879D-464D-8DAF-E9B975DEFB23}" destId="{1AE89A9D-2E04-46CA-A942-25EB56AE12C2}" srcOrd="0" destOrd="0" presId="urn:microsoft.com/office/officeart/2005/8/layout/matrix3"/>
    <dgm:cxn modelId="{96524209-36C5-4A91-B565-64EFFFA293A7}" srcId="{16EC58A7-8145-4C24-B6D5-920342E602C8}" destId="{17BF7AA8-E5D3-404A-A41A-4C9EE45C56EA}" srcOrd="1" destOrd="0" parTransId="{ED9843F4-7A63-4ED6-9157-D3068BDB83E5}" sibTransId="{62FEBC43-9007-441D-A44E-4D26C9364EF1}"/>
    <dgm:cxn modelId="{D55B1B38-7885-450F-952F-C926F0A066A7}" srcId="{16EC58A7-8145-4C24-B6D5-920342E602C8}" destId="{A61DDFE6-4DBC-4CD3-B4B5-B5F06099B0F5}" srcOrd="2" destOrd="0" parTransId="{6D53F6C8-6907-4025-AA85-329D914572AB}" sibTransId="{EC37BC97-5081-41B8-9925-E73ED5FEF9E6}"/>
    <dgm:cxn modelId="{16C88C63-8B6A-4D9E-819E-8876D780CAE4}" srcId="{16EC58A7-8145-4C24-B6D5-920342E602C8}" destId="{D6736F9E-F35F-43EE-8963-90A732E6CE48}" srcOrd="3" destOrd="0" parTransId="{BFCCD866-4978-4908-B788-9A5841874688}" sibTransId="{FC6CCBA3-565C-4303-9E0A-55630D3D42BC}"/>
    <dgm:cxn modelId="{2918D864-971D-4F61-9A70-65121E725144}" type="presOf" srcId="{A61DDFE6-4DBC-4CD3-B4B5-B5F06099B0F5}" destId="{418B0364-4C38-4F19-8B1A-6C04E5DDA217}" srcOrd="0" destOrd="0" presId="urn:microsoft.com/office/officeart/2005/8/layout/matrix3"/>
    <dgm:cxn modelId="{08A19353-2DD6-4CA0-A791-5B5EB497D200}" type="presOf" srcId="{17BF7AA8-E5D3-404A-A41A-4C9EE45C56EA}" destId="{AD7A9969-C042-41B3-91FD-51554CE89346}" srcOrd="0" destOrd="0" presId="urn:microsoft.com/office/officeart/2005/8/layout/matrix3"/>
    <dgm:cxn modelId="{340B0F94-4C88-4FD7-82C9-AB25BB5027E4}" srcId="{16EC58A7-8145-4C24-B6D5-920342E602C8}" destId="{D16B4AF6-879D-464D-8DAF-E9B975DEFB23}" srcOrd="0" destOrd="0" parTransId="{244942E5-DBEE-4DD2-B887-2B9B36B059ED}" sibTransId="{2280C59E-F458-4A87-949E-AD5B2AA32EA7}"/>
    <dgm:cxn modelId="{9FAC64B6-FDBE-4FF1-BDED-F2705C3DDA1E}" type="presOf" srcId="{D6736F9E-F35F-43EE-8963-90A732E6CE48}" destId="{849228F0-B51E-4B33-9F80-15E61B228A5C}" srcOrd="0" destOrd="0" presId="urn:microsoft.com/office/officeart/2005/8/layout/matrix3"/>
    <dgm:cxn modelId="{73C2B6E4-49EC-4DF8-AE49-A4CBF44AEB29}" type="presOf" srcId="{16EC58A7-8145-4C24-B6D5-920342E602C8}" destId="{18A57187-D9CF-4A4C-AB24-BF941653BEAF}" srcOrd="0" destOrd="0" presId="urn:microsoft.com/office/officeart/2005/8/layout/matrix3"/>
    <dgm:cxn modelId="{381F54F6-A821-4596-8373-135B3ED77CA2}" type="presParOf" srcId="{18A57187-D9CF-4A4C-AB24-BF941653BEAF}" destId="{A1E1F9A0-B348-43F9-B5FE-0F360730EE2B}" srcOrd="0" destOrd="0" presId="urn:microsoft.com/office/officeart/2005/8/layout/matrix3"/>
    <dgm:cxn modelId="{A3C01C84-5BAF-403C-831D-3563335DDCD1}" type="presParOf" srcId="{18A57187-D9CF-4A4C-AB24-BF941653BEAF}" destId="{1AE89A9D-2E04-46CA-A942-25EB56AE12C2}" srcOrd="1" destOrd="0" presId="urn:microsoft.com/office/officeart/2005/8/layout/matrix3"/>
    <dgm:cxn modelId="{3730EB70-91AA-406B-80C2-D905BBC73297}" type="presParOf" srcId="{18A57187-D9CF-4A4C-AB24-BF941653BEAF}" destId="{AD7A9969-C042-41B3-91FD-51554CE89346}" srcOrd="2" destOrd="0" presId="urn:microsoft.com/office/officeart/2005/8/layout/matrix3"/>
    <dgm:cxn modelId="{AA9A6CA6-8EF9-4188-B9B7-352D6A882203}" type="presParOf" srcId="{18A57187-D9CF-4A4C-AB24-BF941653BEAF}" destId="{418B0364-4C38-4F19-8B1A-6C04E5DDA217}" srcOrd="3" destOrd="0" presId="urn:microsoft.com/office/officeart/2005/8/layout/matrix3"/>
    <dgm:cxn modelId="{7E64B506-2F18-4941-A5AD-FCEBF15C142F}" type="presParOf" srcId="{18A57187-D9CF-4A4C-AB24-BF941653BEAF}" destId="{849228F0-B51E-4B33-9F80-15E61B228A5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CE9F26-2650-45D3-B6C7-26C187C2444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24C6FC4-D76B-4D08-94EF-A37D751CCEC0}">
      <dgm:prSet/>
      <dgm:spPr/>
      <dgm:t>
        <a:bodyPr/>
        <a:lstStyle/>
        <a:p>
          <a:r>
            <a:rPr lang="en-GB"/>
            <a:t>Observation (participant and spontaneous)</a:t>
          </a:r>
          <a:endParaRPr lang="en-US"/>
        </a:p>
      </dgm:t>
    </dgm:pt>
    <dgm:pt modelId="{0E33C0A3-DF99-4A06-933F-E72C2F5A2293}" type="parTrans" cxnId="{FED9667A-9ECE-4AB7-A7BC-8DA4FEE72781}">
      <dgm:prSet/>
      <dgm:spPr/>
      <dgm:t>
        <a:bodyPr/>
        <a:lstStyle/>
        <a:p>
          <a:endParaRPr lang="en-US"/>
        </a:p>
      </dgm:t>
    </dgm:pt>
    <dgm:pt modelId="{95154A4C-A96A-4932-B11E-5B4CB2D0C317}" type="sibTrans" cxnId="{FED9667A-9ECE-4AB7-A7BC-8DA4FEE72781}">
      <dgm:prSet/>
      <dgm:spPr/>
      <dgm:t>
        <a:bodyPr/>
        <a:lstStyle/>
        <a:p>
          <a:endParaRPr lang="en-US"/>
        </a:p>
      </dgm:t>
    </dgm:pt>
    <dgm:pt modelId="{E0A384AB-D1B0-4727-A4C3-FA46816B6575}">
      <dgm:prSet/>
      <dgm:spPr/>
      <dgm:t>
        <a:bodyPr/>
        <a:lstStyle/>
        <a:p>
          <a:r>
            <a:rPr lang="en-GB"/>
            <a:t>Open conversation offers opportunity to see what an individual or group has learnt </a:t>
          </a:r>
          <a:endParaRPr lang="en-US"/>
        </a:p>
      </dgm:t>
    </dgm:pt>
    <dgm:pt modelId="{98D42AEB-3CFD-4741-9DA7-8C3BF1BE8011}" type="parTrans" cxnId="{E2857BAC-1B20-43CF-AE3F-1249DEB81EE2}">
      <dgm:prSet/>
      <dgm:spPr/>
      <dgm:t>
        <a:bodyPr/>
        <a:lstStyle/>
        <a:p>
          <a:endParaRPr lang="en-US"/>
        </a:p>
      </dgm:t>
    </dgm:pt>
    <dgm:pt modelId="{0BA63E37-E55E-40B7-86BA-89634659F6DD}" type="sibTrans" cxnId="{E2857BAC-1B20-43CF-AE3F-1249DEB81EE2}">
      <dgm:prSet/>
      <dgm:spPr/>
      <dgm:t>
        <a:bodyPr/>
        <a:lstStyle/>
        <a:p>
          <a:endParaRPr lang="en-US"/>
        </a:p>
      </dgm:t>
    </dgm:pt>
    <dgm:pt modelId="{0CC3A3FD-F356-4D1D-8DD2-DBC4621A4C08}">
      <dgm:prSet/>
      <dgm:spPr/>
      <dgm:t>
        <a:bodyPr/>
        <a:lstStyle/>
        <a:p>
          <a:r>
            <a:rPr lang="en-GB"/>
            <a:t>Photographs</a:t>
          </a:r>
          <a:endParaRPr lang="en-US"/>
        </a:p>
      </dgm:t>
    </dgm:pt>
    <dgm:pt modelId="{9ECA268E-2C2D-4C61-8FD9-DD5E803585D2}" type="parTrans" cxnId="{DAE72401-E83E-42A9-99CC-8868382D5AF9}">
      <dgm:prSet/>
      <dgm:spPr/>
      <dgm:t>
        <a:bodyPr/>
        <a:lstStyle/>
        <a:p>
          <a:endParaRPr lang="en-US"/>
        </a:p>
      </dgm:t>
    </dgm:pt>
    <dgm:pt modelId="{C825D722-92CF-456D-A65C-4031DE5B2469}" type="sibTrans" cxnId="{DAE72401-E83E-42A9-99CC-8868382D5AF9}">
      <dgm:prSet/>
      <dgm:spPr/>
      <dgm:t>
        <a:bodyPr/>
        <a:lstStyle/>
        <a:p>
          <a:endParaRPr lang="en-US"/>
        </a:p>
      </dgm:t>
    </dgm:pt>
    <dgm:pt modelId="{35AB84B2-6180-4F82-B5CB-4038B08082A0}">
      <dgm:prSet/>
      <dgm:spPr/>
      <dgm:t>
        <a:bodyPr/>
        <a:lstStyle/>
        <a:p>
          <a:r>
            <a:rPr lang="en-GB"/>
            <a:t>Work samples</a:t>
          </a:r>
          <a:endParaRPr lang="en-US"/>
        </a:p>
      </dgm:t>
    </dgm:pt>
    <dgm:pt modelId="{7C19CC7E-6AF7-4587-9EF3-F89F467127BC}" type="parTrans" cxnId="{D6C006FD-E015-4AD6-B88B-ED8ED17EB1F8}">
      <dgm:prSet/>
      <dgm:spPr/>
      <dgm:t>
        <a:bodyPr/>
        <a:lstStyle/>
        <a:p>
          <a:endParaRPr lang="en-US"/>
        </a:p>
      </dgm:t>
    </dgm:pt>
    <dgm:pt modelId="{7530ED68-5A0C-471B-84AD-1565CFF26485}" type="sibTrans" cxnId="{D6C006FD-E015-4AD6-B88B-ED8ED17EB1F8}">
      <dgm:prSet/>
      <dgm:spPr/>
      <dgm:t>
        <a:bodyPr/>
        <a:lstStyle/>
        <a:p>
          <a:endParaRPr lang="en-US"/>
        </a:p>
      </dgm:t>
    </dgm:pt>
    <dgm:pt modelId="{49D6EB84-8A28-4ED4-9B86-34DF9AA2820C}">
      <dgm:prSet/>
      <dgm:spPr/>
      <dgm:t>
        <a:bodyPr/>
        <a:lstStyle/>
        <a:p>
          <a:r>
            <a:rPr lang="en-GB"/>
            <a:t>Questioning</a:t>
          </a:r>
          <a:endParaRPr lang="en-US"/>
        </a:p>
      </dgm:t>
    </dgm:pt>
    <dgm:pt modelId="{C959286E-2E2E-4D4A-B561-8CA15D29A080}" type="parTrans" cxnId="{B3E7E97F-43BB-4E65-A43F-F890A097F794}">
      <dgm:prSet/>
      <dgm:spPr/>
      <dgm:t>
        <a:bodyPr/>
        <a:lstStyle/>
        <a:p>
          <a:endParaRPr lang="en-US"/>
        </a:p>
      </dgm:t>
    </dgm:pt>
    <dgm:pt modelId="{5BB0D498-8C94-4BD7-BF50-FF42C150070A}" type="sibTrans" cxnId="{B3E7E97F-43BB-4E65-A43F-F890A097F794}">
      <dgm:prSet/>
      <dgm:spPr/>
      <dgm:t>
        <a:bodyPr/>
        <a:lstStyle/>
        <a:p>
          <a:endParaRPr lang="en-US"/>
        </a:p>
      </dgm:t>
    </dgm:pt>
    <dgm:pt modelId="{9EFA6406-E7A0-4A4B-ABBE-0B133363810B}">
      <dgm:prSet/>
      <dgm:spPr/>
      <dgm:t>
        <a:bodyPr/>
        <a:lstStyle/>
        <a:p>
          <a:r>
            <a:rPr lang="en-GB"/>
            <a:t>Quizzes</a:t>
          </a:r>
          <a:endParaRPr lang="en-US"/>
        </a:p>
      </dgm:t>
    </dgm:pt>
    <dgm:pt modelId="{854CF3C0-E8D3-4D9F-A036-FAAD38E4CF79}" type="parTrans" cxnId="{95E57AAB-E096-4363-9F57-1213BCEE2196}">
      <dgm:prSet/>
      <dgm:spPr/>
      <dgm:t>
        <a:bodyPr/>
        <a:lstStyle/>
        <a:p>
          <a:endParaRPr lang="en-US"/>
        </a:p>
      </dgm:t>
    </dgm:pt>
    <dgm:pt modelId="{F417E26C-9424-469B-8A9A-E1AB2B132C49}" type="sibTrans" cxnId="{95E57AAB-E096-4363-9F57-1213BCEE2196}">
      <dgm:prSet/>
      <dgm:spPr/>
      <dgm:t>
        <a:bodyPr/>
        <a:lstStyle/>
        <a:p>
          <a:endParaRPr lang="en-US"/>
        </a:p>
      </dgm:t>
    </dgm:pt>
    <dgm:pt modelId="{507418B4-C01A-4B4A-81D0-55AB625923A6}" type="pres">
      <dgm:prSet presAssocID="{8ACE9F26-2650-45D3-B6C7-26C187C2444A}" presName="vert0" presStyleCnt="0">
        <dgm:presLayoutVars>
          <dgm:dir/>
          <dgm:animOne val="branch"/>
          <dgm:animLvl val="lvl"/>
        </dgm:presLayoutVars>
      </dgm:prSet>
      <dgm:spPr/>
    </dgm:pt>
    <dgm:pt modelId="{B4C935A3-B2DC-47D3-BE61-77E717BA614A}" type="pres">
      <dgm:prSet presAssocID="{224C6FC4-D76B-4D08-94EF-A37D751CCEC0}" presName="thickLine" presStyleLbl="alignNode1" presStyleIdx="0" presStyleCnt="6"/>
      <dgm:spPr/>
    </dgm:pt>
    <dgm:pt modelId="{33BCA687-70E8-4D90-A519-07CC6E705D6A}" type="pres">
      <dgm:prSet presAssocID="{224C6FC4-D76B-4D08-94EF-A37D751CCEC0}" presName="horz1" presStyleCnt="0"/>
      <dgm:spPr/>
    </dgm:pt>
    <dgm:pt modelId="{3B67D094-A06F-4216-8802-5E5EED124397}" type="pres">
      <dgm:prSet presAssocID="{224C6FC4-D76B-4D08-94EF-A37D751CCEC0}" presName="tx1" presStyleLbl="revTx" presStyleIdx="0" presStyleCnt="6"/>
      <dgm:spPr/>
    </dgm:pt>
    <dgm:pt modelId="{1C315BBC-00A1-431B-B6D9-A97E0974E3E3}" type="pres">
      <dgm:prSet presAssocID="{224C6FC4-D76B-4D08-94EF-A37D751CCEC0}" presName="vert1" presStyleCnt="0"/>
      <dgm:spPr/>
    </dgm:pt>
    <dgm:pt modelId="{15726358-5346-470E-81FD-3E31ECC08C53}" type="pres">
      <dgm:prSet presAssocID="{E0A384AB-D1B0-4727-A4C3-FA46816B6575}" presName="thickLine" presStyleLbl="alignNode1" presStyleIdx="1" presStyleCnt="6"/>
      <dgm:spPr/>
    </dgm:pt>
    <dgm:pt modelId="{C25C3CA7-8DC1-42C2-9D19-127381783739}" type="pres">
      <dgm:prSet presAssocID="{E0A384AB-D1B0-4727-A4C3-FA46816B6575}" presName="horz1" presStyleCnt="0"/>
      <dgm:spPr/>
    </dgm:pt>
    <dgm:pt modelId="{8F5A0C6B-79AD-4BD0-A79A-DD125F7DC6F0}" type="pres">
      <dgm:prSet presAssocID="{E0A384AB-D1B0-4727-A4C3-FA46816B6575}" presName="tx1" presStyleLbl="revTx" presStyleIdx="1" presStyleCnt="6"/>
      <dgm:spPr/>
    </dgm:pt>
    <dgm:pt modelId="{EE32D189-8097-49DA-95D0-4805CA84F48F}" type="pres">
      <dgm:prSet presAssocID="{E0A384AB-D1B0-4727-A4C3-FA46816B6575}" presName="vert1" presStyleCnt="0"/>
      <dgm:spPr/>
    </dgm:pt>
    <dgm:pt modelId="{A81A5750-E001-48DB-9FD7-CAC1E060B961}" type="pres">
      <dgm:prSet presAssocID="{0CC3A3FD-F356-4D1D-8DD2-DBC4621A4C08}" presName="thickLine" presStyleLbl="alignNode1" presStyleIdx="2" presStyleCnt="6"/>
      <dgm:spPr/>
    </dgm:pt>
    <dgm:pt modelId="{DCE2E58D-19B8-435F-A1A7-754D2F1B9668}" type="pres">
      <dgm:prSet presAssocID="{0CC3A3FD-F356-4D1D-8DD2-DBC4621A4C08}" presName="horz1" presStyleCnt="0"/>
      <dgm:spPr/>
    </dgm:pt>
    <dgm:pt modelId="{32CC267D-E143-4957-89B0-047096B22EED}" type="pres">
      <dgm:prSet presAssocID="{0CC3A3FD-F356-4D1D-8DD2-DBC4621A4C08}" presName="tx1" presStyleLbl="revTx" presStyleIdx="2" presStyleCnt="6"/>
      <dgm:spPr/>
    </dgm:pt>
    <dgm:pt modelId="{992771D4-3F9E-4AE0-B2FD-2EE713633CDD}" type="pres">
      <dgm:prSet presAssocID="{0CC3A3FD-F356-4D1D-8DD2-DBC4621A4C08}" presName="vert1" presStyleCnt="0"/>
      <dgm:spPr/>
    </dgm:pt>
    <dgm:pt modelId="{B3A9CAB0-88A5-4C29-A12B-442E21850275}" type="pres">
      <dgm:prSet presAssocID="{35AB84B2-6180-4F82-B5CB-4038B08082A0}" presName="thickLine" presStyleLbl="alignNode1" presStyleIdx="3" presStyleCnt="6"/>
      <dgm:spPr/>
    </dgm:pt>
    <dgm:pt modelId="{5AD08782-E903-47B4-89E0-51A9923C3A45}" type="pres">
      <dgm:prSet presAssocID="{35AB84B2-6180-4F82-B5CB-4038B08082A0}" presName="horz1" presStyleCnt="0"/>
      <dgm:spPr/>
    </dgm:pt>
    <dgm:pt modelId="{2E7A79A2-57A4-47F7-ABFA-E1537459F0C2}" type="pres">
      <dgm:prSet presAssocID="{35AB84B2-6180-4F82-B5CB-4038B08082A0}" presName="tx1" presStyleLbl="revTx" presStyleIdx="3" presStyleCnt="6"/>
      <dgm:spPr/>
    </dgm:pt>
    <dgm:pt modelId="{60FBE766-AC8C-40B0-A8CA-C4D045312954}" type="pres">
      <dgm:prSet presAssocID="{35AB84B2-6180-4F82-B5CB-4038B08082A0}" presName="vert1" presStyleCnt="0"/>
      <dgm:spPr/>
    </dgm:pt>
    <dgm:pt modelId="{FE81BB53-002F-4957-8068-71E47946EF36}" type="pres">
      <dgm:prSet presAssocID="{49D6EB84-8A28-4ED4-9B86-34DF9AA2820C}" presName="thickLine" presStyleLbl="alignNode1" presStyleIdx="4" presStyleCnt="6"/>
      <dgm:spPr/>
    </dgm:pt>
    <dgm:pt modelId="{4EB1B9D8-7F60-46F9-823C-4CAE4A83A430}" type="pres">
      <dgm:prSet presAssocID="{49D6EB84-8A28-4ED4-9B86-34DF9AA2820C}" presName="horz1" presStyleCnt="0"/>
      <dgm:spPr/>
    </dgm:pt>
    <dgm:pt modelId="{A9EA65B7-095C-453A-B9CD-32654234E154}" type="pres">
      <dgm:prSet presAssocID="{49D6EB84-8A28-4ED4-9B86-34DF9AA2820C}" presName="tx1" presStyleLbl="revTx" presStyleIdx="4" presStyleCnt="6"/>
      <dgm:spPr/>
    </dgm:pt>
    <dgm:pt modelId="{BFF9F466-CB95-41C3-BC3B-002977794497}" type="pres">
      <dgm:prSet presAssocID="{49D6EB84-8A28-4ED4-9B86-34DF9AA2820C}" presName="vert1" presStyleCnt="0"/>
      <dgm:spPr/>
    </dgm:pt>
    <dgm:pt modelId="{375C4132-1436-480F-9DBF-6EB724167C10}" type="pres">
      <dgm:prSet presAssocID="{9EFA6406-E7A0-4A4B-ABBE-0B133363810B}" presName="thickLine" presStyleLbl="alignNode1" presStyleIdx="5" presStyleCnt="6"/>
      <dgm:spPr/>
    </dgm:pt>
    <dgm:pt modelId="{34E74598-2B39-4B35-BA45-B98F6F09F38D}" type="pres">
      <dgm:prSet presAssocID="{9EFA6406-E7A0-4A4B-ABBE-0B133363810B}" presName="horz1" presStyleCnt="0"/>
      <dgm:spPr/>
    </dgm:pt>
    <dgm:pt modelId="{5E34ECFF-0295-4F13-8FA2-C9E2CB97F6C8}" type="pres">
      <dgm:prSet presAssocID="{9EFA6406-E7A0-4A4B-ABBE-0B133363810B}" presName="tx1" presStyleLbl="revTx" presStyleIdx="5" presStyleCnt="6"/>
      <dgm:spPr/>
    </dgm:pt>
    <dgm:pt modelId="{888FAD74-32CD-4CC2-AA5C-EC3B1F14BCD3}" type="pres">
      <dgm:prSet presAssocID="{9EFA6406-E7A0-4A4B-ABBE-0B133363810B}" presName="vert1" presStyleCnt="0"/>
      <dgm:spPr/>
    </dgm:pt>
  </dgm:ptLst>
  <dgm:cxnLst>
    <dgm:cxn modelId="{DAE72401-E83E-42A9-99CC-8868382D5AF9}" srcId="{8ACE9F26-2650-45D3-B6C7-26C187C2444A}" destId="{0CC3A3FD-F356-4D1D-8DD2-DBC4621A4C08}" srcOrd="2" destOrd="0" parTransId="{9ECA268E-2C2D-4C61-8FD9-DD5E803585D2}" sibTransId="{C825D722-92CF-456D-A65C-4031DE5B2469}"/>
    <dgm:cxn modelId="{3A766403-22D7-44F7-AC2E-47351CEC40B0}" type="presOf" srcId="{0CC3A3FD-F356-4D1D-8DD2-DBC4621A4C08}" destId="{32CC267D-E143-4957-89B0-047096B22EED}" srcOrd="0" destOrd="0" presId="urn:microsoft.com/office/officeart/2008/layout/LinedList"/>
    <dgm:cxn modelId="{C0CD794E-92EE-4CBE-BC20-136A9B6438BC}" type="presOf" srcId="{9EFA6406-E7A0-4A4B-ABBE-0B133363810B}" destId="{5E34ECFF-0295-4F13-8FA2-C9E2CB97F6C8}" srcOrd="0" destOrd="0" presId="urn:microsoft.com/office/officeart/2008/layout/LinedList"/>
    <dgm:cxn modelId="{DE900B58-B04E-45F3-A8E1-CA724EB7DB6D}" type="presOf" srcId="{8ACE9F26-2650-45D3-B6C7-26C187C2444A}" destId="{507418B4-C01A-4B4A-81D0-55AB625923A6}" srcOrd="0" destOrd="0" presId="urn:microsoft.com/office/officeart/2008/layout/LinedList"/>
    <dgm:cxn modelId="{A233AE58-3684-4FF6-BF44-C534C61FDCCC}" type="presOf" srcId="{224C6FC4-D76B-4D08-94EF-A37D751CCEC0}" destId="{3B67D094-A06F-4216-8802-5E5EED124397}" srcOrd="0" destOrd="0" presId="urn:microsoft.com/office/officeart/2008/layout/LinedList"/>
    <dgm:cxn modelId="{FED9667A-9ECE-4AB7-A7BC-8DA4FEE72781}" srcId="{8ACE9F26-2650-45D3-B6C7-26C187C2444A}" destId="{224C6FC4-D76B-4D08-94EF-A37D751CCEC0}" srcOrd="0" destOrd="0" parTransId="{0E33C0A3-DF99-4A06-933F-E72C2F5A2293}" sibTransId="{95154A4C-A96A-4932-B11E-5B4CB2D0C317}"/>
    <dgm:cxn modelId="{B3E7E97F-43BB-4E65-A43F-F890A097F794}" srcId="{8ACE9F26-2650-45D3-B6C7-26C187C2444A}" destId="{49D6EB84-8A28-4ED4-9B86-34DF9AA2820C}" srcOrd="4" destOrd="0" parTransId="{C959286E-2E2E-4D4A-B561-8CA15D29A080}" sibTransId="{5BB0D498-8C94-4BD7-BF50-FF42C150070A}"/>
    <dgm:cxn modelId="{75C81180-1876-46B2-8FC9-E6823AF4EE04}" type="presOf" srcId="{E0A384AB-D1B0-4727-A4C3-FA46816B6575}" destId="{8F5A0C6B-79AD-4BD0-A79A-DD125F7DC6F0}" srcOrd="0" destOrd="0" presId="urn:microsoft.com/office/officeart/2008/layout/LinedList"/>
    <dgm:cxn modelId="{95E57AAB-E096-4363-9F57-1213BCEE2196}" srcId="{8ACE9F26-2650-45D3-B6C7-26C187C2444A}" destId="{9EFA6406-E7A0-4A4B-ABBE-0B133363810B}" srcOrd="5" destOrd="0" parTransId="{854CF3C0-E8D3-4D9F-A036-FAAD38E4CF79}" sibTransId="{F417E26C-9424-469B-8A9A-E1AB2B132C49}"/>
    <dgm:cxn modelId="{E2857BAC-1B20-43CF-AE3F-1249DEB81EE2}" srcId="{8ACE9F26-2650-45D3-B6C7-26C187C2444A}" destId="{E0A384AB-D1B0-4727-A4C3-FA46816B6575}" srcOrd="1" destOrd="0" parTransId="{98D42AEB-3CFD-4741-9DA7-8C3BF1BE8011}" sibTransId="{0BA63E37-E55E-40B7-86BA-89634659F6DD}"/>
    <dgm:cxn modelId="{51E6E0C3-779F-48B9-8314-66FE4AE4E2CF}" type="presOf" srcId="{49D6EB84-8A28-4ED4-9B86-34DF9AA2820C}" destId="{A9EA65B7-095C-453A-B9CD-32654234E154}" srcOrd="0" destOrd="0" presId="urn:microsoft.com/office/officeart/2008/layout/LinedList"/>
    <dgm:cxn modelId="{945E2BF0-FDF8-4D67-929D-7D8E13F65D70}" type="presOf" srcId="{35AB84B2-6180-4F82-B5CB-4038B08082A0}" destId="{2E7A79A2-57A4-47F7-ABFA-E1537459F0C2}" srcOrd="0" destOrd="0" presId="urn:microsoft.com/office/officeart/2008/layout/LinedList"/>
    <dgm:cxn modelId="{D6C006FD-E015-4AD6-B88B-ED8ED17EB1F8}" srcId="{8ACE9F26-2650-45D3-B6C7-26C187C2444A}" destId="{35AB84B2-6180-4F82-B5CB-4038B08082A0}" srcOrd="3" destOrd="0" parTransId="{7C19CC7E-6AF7-4587-9EF3-F89F467127BC}" sibTransId="{7530ED68-5A0C-471B-84AD-1565CFF26485}"/>
    <dgm:cxn modelId="{680F7CF5-837E-45C3-849A-C0E1F36D7943}" type="presParOf" srcId="{507418B4-C01A-4B4A-81D0-55AB625923A6}" destId="{B4C935A3-B2DC-47D3-BE61-77E717BA614A}" srcOrd="0" destOrd="0" presId="urn:microsoft.com/office/officeart/2008/layout/LinedList"/>
    <dgm:cxn modelId="{604E57A1-C2CD-4114-9062-08C83C696FCA}" type="presParOf" srcId="{507418B4-C01A-4B4A-81D0-55AB625923A6}" destId="{33BCA687-70E8-4D90-A519-07CC6E705D6A}" srcOrd="1" destOrd="0" presId="urn:microsoft.com/office/officeart/2008/layout/LinedList"/>
    <dgm:cxn modelId="{87985197-37A6-47B6-94F0-57FAB6185CD6}" type="presParOf" srcId="{33BCA687-70E8-4D90-A519-07CC6E705D6A}" destId="{3B67D094-A06F-4216-8802-5E5EED124397}" srcOrd="0" destOrd="0" presId="urn:microsoft.com/office/officeart/2008/layout/LinedList"/>
    <dgm:cxn modelId="{19F0FA61-D414-416C-A1EC-421D55452037}" type="presParOf" srcId="{33BCA687-70E8-4D90-A519-07CC6E705D6A}" destId="{1C315BBC-00A1-431B-B6D9-A97E0974E3E3}" srcOrd="1" destOrd="0" presId="urn:microsoft.com/office/officeart/2008/layout/LinedList"/>
    <dgm:cxn modelId="{84870DA0-3B1B-4F39-B231-056CF53E5720}" type="presParOf" srcId="{507418B4-C01A-4B4A-81D0-55AB625923A6}" destId="{15726358-5346-470E-81FD-3E31ECC08C53}" srcOrd="2" destOrd="0" presId="urn:microsoft.com/office/officeart/2008/layout/LinedList"/>
    <dgm:cxn modelId="{14961CD8-0EC0-45C9-8364-3413F7CF2137}" type="presParOf" srcId="{507418B4-C01A-4B4A-81D0-55AB625923A6}" destId="{C25C3CA7-8DC1-42C2-9D19-127381783739}" srcOrd="3" destOrd="0" presId="urn:microsoft.com/office/officeart/2008/layout/LinedList"/>
    <dgm:cxn modelId="{320902C6-C272-4A0B-88DF-906D482FD511}" type="presParOf" srcId="{C25C3CA7-8DC1-42C2-9D19-127381783739}" destId="{8F5A0C6B-79AD-4BD0-A79A-DD125F7DC6F0}" srcOrd="0" destOrd="0" presId="urn:microsoft.com/office/officeart/2008/layout/LinedList"/>
    <dgm:cxn modelId="{BC96560F-9796-4AB4-AB71-B1BB0171E9DB}" type="presParOf" srcId="{C25C3CA7-8DC1-42C2-9D19-127381783739}" destId="{EE32D189-8097-49DA-95D0-4805CA84F48F}" srcOrd="1" destOrd="0" presId="urn:microsoft.com/office/officeart/2008/layout/LinedList"/>
    <dgm:cxn modelId="{02D6749A-B726-4DFE-9651-51E6FD50AC11}" type="presParOf" srcId="{507418B4-C01A-4B4A-81D0-55AB625923A6}" destId="{A81A5750-E001-48DB-9FD7-CAC1E060B961}" srcOrd="4" destOrd="0" presId="urn:microsoft.com/office/officeart/2008/layout/LinedList"/>
    <dgm:cxn modelId="{368796DB-7046-49A3-8AD1-C27755B1AAC1}" type="presParOf" srcId="{507418B4-C01A-4B4A-81D0-55AB625923A6}" destId="{DCE2E58D-19B8-435F-A1A7-754D2F1B9668}" srcOrd="5" destOrd="0" presId="urn:microsoft.com/office/officeart/2008/layout/LinedList"/>
    <dgm:cxn modelId="{CACBFDD9-50D0-4024-875A-B7A07E3B169D}" type="presParOf" srcId="{DCE2E58D-19B8-435F-A1A7-754D2F1B9668}" destId="{32CC267D-E143-4957-89B0-047096B22EED}" srcOrd="0" destOrd="0" presId="urn:microsoft.com/office/officeart/2008/layout/LinedList"/>
    <dgm:cxn modelId="{8FA63B4E-063C-4680-9A79-F885B825BAFB}" type="presParOf" srcId="{DCE2E58D-19B8-435F-A1A7-754D2F1B9668}" destId="{992771D4-3F9E-4AE0-B2FD-2EE713633CDD}" srcOrd="1" destOrd="0" presId="urn:microsoft.com/office/officeart/2008/layout/LinedList"/>
    <dgm:cxn modelId="{46F2A5D0-32E9-40F3-812C-E88FC4431B1E}" type="presParOf" srcId="{507418B4-C01A-4B4A-81D0-55AB625923A6}" destId="{B3A9CAB0-88A5-4C29-A12B-442E21850275}" srcOrd="6" destOrd="0" presId="urn:microsoft.com/office/officeart/2008/layout/LinedList"/>
    <dgm:cxn modelId="{49018F2C-7EE0-4567-AD1F-AB43B0DF3057}" type="presParOf" srcId="{507418B4-C01A-4B4A-81D0-55AB625923A6}" destId="{5AD08782-E903-47B4-89E0-51A9923C3A45}" srcOrd="7" destOrd="0" presId="urn:microsoft.com/office/officeart/2008/layout/LinedList"/>
    <dgm:cxn modelId="{19E4A70E-8AAD-4860-86C8-7E08EFFC7C0E}" type="presParOf" srcId="{5AD08782-E903-47B4-89E0-51A9923C3A45}" destId="{2E7A79A2-57A4-47F7-ABFA-E1537459F0C2}" srcOrd="0" destOrd="0" presId="urn:microsoft.com/office/officeart/2008/layout/LinedList"/>
    <dgm:cxn modelId="{DD97C204-8B4A-4530-A92D-0E79F119FE24}" type="presParOf" srcId="{5AD08782-E903-47B4-89E0-51A9923C3A45}" destId="{60FBE766-AC8C-40B0-A8CA-C4D045312954}" srcOrd="1" destOrd="0" presId="urn:microsoft.com/office/officeart/2008/layout/LinedList"/>
    <dgm:cxn modelId="{F250DCA2-8D79-4F54-895B-5C64C880A1D1}" type="presParOf" srcId="{507418B4-C01A-4B4A-81D0-55AB625923A6}" destId="{FE81BB53-002F-4957-8068-71E47946EF36}" srcOrd="8" destOrd="0" presId="urn:microsoft.com/office/officeart/2008/layout/LinedList"/>
    <dgm:cxn modelId="{843A6304-8BBD-41DF-8BA1-4E2E526FE198}" type="presParOf" srcId="{507418B4-C01A-4B4A-81D0-55AB625923A6}" destId="{4EB1B9D8-7F60-46F9-823C-4CAE4A83A430}" srcOrd="9" destOrd="0" presId="urn:microsoft.com/office/officeart/2008/layout/LinedList"/>
    <dgm:cxn modelId="{BFF3BB6E-C1B7-43FE-8A14-36F80B93DA79}" type="presParOf" srcId="{4EB1B9D8-7F60-46F9-823C-4CAE4A83A430}" destId="{A9EA65B7-095C-453A-B9CD-32654234E154}" srcOrd="0" destOrd="0" presId="urn:microsoft.com/office/officeart/2008/layout/LinedList"/>
    <dgm:cxn modelId="{29F7B7C2-A9DF-420A-85B9-966113A12F66}" type="presParOf" srcId="{4EB1B9D8-7F60-46F9-823C-4CAE4A83A430}" destId="{BFF9F466-CB95-41C3-BC3B-002977794497}" srcOrd="1" destOrd="0" presId="urn:microsoft.com/office/officeart/2008/layout/LinedList"/>
    <dgm:cxn modelId="{C85CE627-8507-49A7-9E2B-235D942F01E5}" type="presParOf" srcId="{507418B4-C01A-4B4A-81D0-55AB625923A6}" destId="{375C4132-1436-480F-9DBF-6EB724167C10}" srcOrd="10" destOrd="0" presId="urn:microsoft.com/office/officeart/2008/layout/LinedList"/>
    <dgm:cxn modelId="{F6448123-DC68-4809-B2C2-FB4B72CAA98F}" type="presParOf" srcId="{507418B4-C01A-4B4A-81D0-55AB625923A6}" destId="{34E74598-2B39-4B35-BA45-B98F6F09F38D}" srcOrd="11" destOrd="0" presId="urn:microsoft.com/office/officeart/2008/layout/LinedList"/>
    <dgm:cxn modelId="{C42216E8-8164-45E8-BD60-B618040045A3}" type="presParOf" srcId="{34E74598-2B39-4B35-BA45-B98F6F09F38D}" destId="{5E34ECFF-0295-4F13-8FA2-C9E2CB97F6C8}" srcOrd="0" destOrd="0" presId="urn:microsoft.com/office/officeart/2008/layout/LinedList"/>
    <dgm:cxn modelId="{4E9669E6-FB11-4F9F-A397-758C18118ABE}" type="presParOf" srcId="{34E74598-2B39-4B35-BA45-B98F6F09F38D}" destId="{888FAD74-32CD-4CC2-AA5C-EC3B1F14BC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060AE6-10A6-40F5-9461-D7D50ECDD17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119AD26-5937-45DD-8EFC-47B89A55F2E9}">
      <dgm:prSet/>
      <dgm:spPr/>
      <dgm:t>
        <a:bodyPr/>
        <a:lstStyle/>
        <a:p>
          <a:r>
            <a:rPr lang="en-GB"/>
            <a:t>Emotional and social development</a:t>
          </a:r>
          <a:endParaRPr lang="en-US"/>
        </a:p>
      </dgm:t>
    </dgm:pt>
    <dgm:pt modelId="{30DFEF53-9F8A-4761-A826-48CB5892E225}" type="parTrans" cxnId="{00264D57-CC61-419D-9601-655BD17FC090}">
      <dgm:prSet/>
      <dgm:spPr/>
      <dgm:t>
        <a:bodyPr/>
        <a:lstStyle/>
        <a:p>
          <a:endParaRPr lang="en-US"/>
        </a:p>
      </dgm:t>
    </dgm:pt>
    <dgm:pt modelId="{C0D39103-6A22-40CE-93F2-3B6AF5FC523D}" type="sibTrans" cxnId="{00264D57-CC61-419D-9601-655BD17FC090}">
      <dgm:prSet/>
      <dgm:spPr/>
      <dgm:t>
        <a:bodyPr/>
        <a:lstStyle/>
        <a:p>
          <a:endParaRPr lang="en-US"/>
        </a:p>
      </dgm:t>
    </dgm:pt>
    <dgm:pt modelId="{806C9213-20BA-4556-BFB1-4C961EF51B78}">
      <dgm:prSet/>
      <dgm:spPr/>
      <dgm:t>
        <a:bodyPr/>
        <a:lstStyle/>
        <a:p>
          <a:r>
            <a:rPr lang="en-GB"/>
            <a:t>Approaches to learning</a:t>
          </a:r>
          <a:endParaRPr lang="en-US"/>
        </a:p>
      </dgm:t>
    </dgm:pt>
    <dgm:pt modelId="{1BAADF82-A20C-40BA-9116-0EF689C28FB5}" type="parTrans" cxnId="{D428B2E8-B72E-46DA-91B5-C4241E238317}">
      <dgm:prSet/>
      <dgm:spPr/>
      <dgm:t>
        <a:bodyPr/>
        <a:lstStyle/>
        <a:p>
          <a:endParaRPr lang="en-US"/>
        </a:p>
      </dgm:t>
    </dgm:pt>
    <dgm:pt modelId="{67F7DC50-4C3B-4B90-ADC8-534815E4AE46}" type="sibTrans" cxnId="{D428B2E8-B72E-46DA-91B5-C4241E238317}">
      <dgm:prSet/>
      <dgm:spPr/>
      <dgm:t>
        <a:bodyPr/>
        <a:lstStyle/>
        <a:p>
          <a:endParaRPr lang="en-US"/>
        </a:p>
      </dgm:t>
    </dgm:pt>
    <dgm:pt modelId="{9C6620DE-977E-4465-A827-B9F28FE25A53}">
      <dgm:prSet/>
      <dgm:spPr/>
      <dgm:t>
        <a:bodyPr/>
        <a:lstStyle/>
        <a:p>
          <a:r>
            <a:rPr lang="en-GB"/>
            <a:t>Cognitive abilities</a:t>
          </a:r>
          <a:endParaRPr lang="en-US"/>
        </a:p>
      </dgm:t>
    </dgm:pt>
    <dgm:pt modelId="{2CBBAD58-F89A-4C72-A94E-FBE6EA9D73F7}" type="parTrans" cxnId="{BEA8DC6C-51BF-4307-A8EF-C3C8A4DC72BA}">
      <dgm:prSet/>
      <dgm:spPr/>
      <dgm:t>
        <a:bodyPr/>
        <a:lstStyle/>
        <a:p>
          <a:endParaRPr lang="en-US"/>
        </a:p>
      </dgm:t>
    </dgm:pt>
    <dgm:pt modelId="{BBB7096F-9C84-477A-AC47-94A1C39F6E03}" type="sibTrans" cxnId="{BEA8DC6C-51BF-4307-A8EF-C3C8A4DC72BA}">
      <dgm:prSet/>
      <dgm:spPr/>
      <dgm:t>
        <a:bodyPr/>
        <a:lstStyle/>
        <a:p>
          <a:endParaRPr lang="en-US"/>
        </a:p>
      </dgm:t>
    </dgm:pt>
    <dgm:pt modelId="{3AE22C45-8BC6-4007-A424-80DF412B5E08}">
      <dgm:prSet/>
      <dgm:spPr/>
      <dgm:t>
        <a:bodyPr/>
        <a:lstStyle/>
        <a:p>
          <a:r>
            <a:rPr lang="en-GB"/>
            <a:t>Language</a:t>
          </a:r>
          <a:endParaRPr lang="en-US"/>
        </a:p>
      </dgm:t>
    </dgm:pt>
    <dgm:pt modelId="{CA66A9C0-0F37-4B54-A766-7A32773ED556}" type="parTrans" cxnId="{C919E48B-D1FB-4F26-AC3D-D26110E92D1C}">
      <dgm:prSet/>
      <dgm:spPr/>
      <dgm:t>
        <a:bodyPr/>
        <a:lstStyle/>
        <a:p>
          <a:endParaRPr lang="en-US"/>
        </a:p>
      </dgm:t>
    </dgm:pt>
    <dgm:pt modelId="{DF190558-8A19-4F2D-B522-6C450A096B4F}" type="sibTrans" cxnId="{C919E48B-D1FB-4F26-AC3D-D26110E92D1C}">
      <dgm:prSet/>
      <dgm:spPr/>
      <dgm:t>
        <a:bodyPr/>
        <a:lstStyle/>
        <a:p>
          <a:endParaRPr lang="en-US"/>
        </a:p>
      </dgm:t>
    </dgm:pt>
    <dgm:pt modelId="{0426F8AB-71FD-4B0B-946F-D6E3E0BAB21E}">
      <dgm:prSet/>
      <dgm:spPr/>
      <dgm:t>
        <a:bodyPr/>
        <a:lstStyle/>
        <a:p>
          <a:r>
            <a:rPr lang="en-GB"/>
            <a:t>Physical development</a:t>
          </a:r>
          <a:endParaRPr lang="en-US"/>
        </a:p>
      </dgm:t>
    </dgm:pt>
    <dgm:pt modelId="{6AAD3813-69FF-4D43-9D11-90C028F51D02}" type="sibTrans" cxnId="{4236CBBD-3B5E-4042-99BB-E310286E7DC8}">
      <dgm:prSet/>
      <dgm:spPr/>
      <dgm:t>
        <a:bodyPr/>
        <a:lstStyle/>
        <a:p>
          <a:endParaRPr lang="en-US"/>
        </a:p>
      </dgm:t>
    </dgm:pt>
    <dgm:pt modelId="{A852FCED-716F-4426-840B-1AA5757FF650}" type="parTrans" cxnId="{4236CBBD-3B5E-4042-99BB-E310286E7DC8}">
      <dgm:prSet/>
      <dgm:spPr/>
      <dgm:t>
        <a:bodyPr/>
        <a:lstStyle/>
        <a:p>
          <a:endParaRPr lang="en-US"/>
        </a:p>
      </dgm:t>
    </dgm:pt>
    <dgm:pt modelId="{252CA971-2362-48DA-8655-5BB04238634D}" type="pres">
      <dgm:prSet presAssocID="{F7060AE6-10A6-40F5-9461-D7D50ECDD174}" presName="diagram" presStyleCnt="0">
        <dgm:presLayoutVars>
          <dgm:dir/>
          <dgm:resizeHandles val="exact"/>
        </dgm:presLayoutVars>
      </dgm:prSet>
      <dgm:spPr/>
    </dgm:pt>
    <dgm:pt modelId="{14814B45-D0B4-4F27-982C-03D786723DF7}" type="pres">
      <dgm:prSet presAssocID="{0426F8AB-71FD-4B0B-946F-D6E3E0BAB21E}" presName="node" presStyleLbl="node1" presStyleIdx="0" presStyleCnt="5">
        <dgm:presLayoutVars>
          <dgm:bulletEnabled val="1"/>
        </dgm:presLayoutVars>
      </dgm:prSet>
      <dgm:spPr/>
    </dgm:pt>
    <dgm:pt modelId="{54D80225-92F5-47A1-A182-7E21E0D9BF5E}" type="pres">
      <dgm:prSet presAssocID="{6AAD3813-69FF-4D43-9D11-90C028F51D02}" presName="sibTrans" presStyleCnt="0"/>
      <dgm:spPr/>
    </dgm:pt>
    <dgm:pt modelId="{88FD9533-4CC6-420B-AB39-0D58AF5D1EF9}" type="pres">
      <dgm:prSet presAssocID="{7119AD26-5937-45DD-8EFC-47B89A55F2E9}" presName="node" presStyleLbl="node1" presStyleIdx="1" presStyleCnt="5">
        <dgm:presLayoutVars>
          <dgm:bulletEnabled val="1"/>
        </dgm:presLayoutVars>
      </dgm:prSet>
      <dgm:spPr/>
    </dgm:pt>
    <dgm:pt modelId="{76EA65D5-1BC1-45F3-9C25-FAAA528EA898}" type="pres">
      <dgm:prSet presAssocID="{C0D39103-6A22-40CE-93F2-3B6AF5FC523D}" presName="sibTrans" presStyleCnt="0"/>
      <dgm:spPr/>
    </dgm:pt>
    <dgm:pt modelId="{83170ABB-36C5-4A20-9BDE-BC7DB2FA3855}" type="pres">
      <dgm:prSet presAssocID="{806C9213-20BA-4556-BFB1-4C961EF51B78}" presName="node" presStyleLbl="node1" presStyleIdx="2" presStyleCnt="5">
        <dgm:presLayoutVars>
          <dgm:bulletEnabled val="1"/>
        </dgm:presLayoutVars>
      </dgm:prSet>
      <dgm:spPr/>
    </dgm:pt>
    <dgm:pt modelId="{2CCF2EF4-C7D1-4497-B39D-4B86111FBD2E}" type="pres">
      <dgm:prSet presAssocID="{67F7DC50-4C3B-4B90-ADC8-534815E4AE46}" presName="sibTrans" presStyleCnt="0"/>
      <dgm:spPr/>
    </dgm:pt>
    <dgm:pt modelId="{337EAA50-1B3D-4D73-AA71-5B15C2F2F984}" type="pres">
      <dgm:prSet presAssocID="{9C6620DE-977E-4465-A827-B9F28FE25A53}" presName="node" presStyleLbl="node1" presStyleIdx="3" presStyleCnt="5">
        <dgm:presLayoutVars>
          <dgm:bulletEnabled val="1"/>
        </dgm:presLayoutVars>
      </dgm:prSet>
      <dgm:spPr/>
    </dgm:pt>
    <dgm:pt modelId="{C336AE3B-7D71-4E04-8B38-3A96D6E7ABAA}" type="pres">
      <dgm:prSet presAssocID="{BBB7096F-9C84-477A-AC47-94A1C39F6E03}" presName="sibTrans" presStyleCnt="0"/>
      <dgm:spPr/>
    </dgm:pt>
    <dgm:pt modelId="{E504D9EC-1011-4EC5-92D9-5452EB5B2799}" type="pres">
      <dgm:prSet presAssocID="{3AE22C45-8BC6-4007-A424-80DF412B5E08}" presName="node" presStyleLbl="node1" presStyleIdx="4" presStyleCnt="5">
        <dgm:presLayoutVars>
          <dgm:bulletEnabled val="1"/>
        </dgm:presLayoutVars>
      </dgm:prSet>
      <dgm:spPr/>
    </dgm:pt>
  </dgm:ptLst>
  <dgm:cxnLst>
    <dgm:cxn modelId="{54A3660E-2AEC-4FFE-9C26-FFFDEEE1E901}" type="presOf" srcId="{7119AD26-5937-45DD-8EFC-47B89A55F2E9}" destId="{88FD9533-4CC6-420B-AB39-0D58AF5D1EF9}" srcOrd="0" destOrd="0" presId="urn:microsoft.com/office/officeart/2005/8/layout/default"/>
    <dgm:cxn modelId="{15FB053C-9F2B-4C76-8CF2-9AA93935A4B2}" type="presOf" srcId="{3AE22C45-8BC6-4007-A424-80DF412B5E08}" destId="{E504D9EC-1011-4EC5-92D9-5452EB5B2799}" srcOrd="0" destOrd="0" presId="urn:microsoft.com/office/officeart/2005/8/layout/default"/>
    <dgm:cxn modelId="{0AE1174A-D3D3-4877-9A25-6A70F5790BDC}" type="presOf" srcId="{806C9213-20BA-4556-BFB1-4C961EF51B78}" destId="{83170ABB-36C5-4A20-9BDE-BC7DB2FA3855}" srcOrd="0" destOrd="0" presId="urn:microsoft.com/office/officeart/2005/8/layout/default"/>
    <dgm:cxn modelId="{BEA8DC6C-51BF-4307-A8EF-C3C8A4DC72BA}" srcId="{F7060AE6-10A6-40F5-9461-D7D50ECDD174}" destId="{9C6620DE-977E-4465-A827-B9F28FE25A53}" srcOrd="3" destOrd="0" parTransId="{2CBBAD58-F89A-4C72-A94E-FBE6EA9D73F7}" sibTransId="{BBB7096F-9C84-477A-AC47-94A1C39F6E03}"/>
    <dgm:cxn modelId="{00264D57-CC61-419D-9601-655BD17FC090}" srcId="{F7060AE6-10A6-40F5-9461-D7D50ECDD174}" destId="{7119AD26-5937-45DD-8EFC-47B89A55F2E9}" srcOrd="1" destOrd="0" parTransId="{30DFEF53-9F8A-4761-A826-48CB5892E225}" sibTransId="{C0D39103-6A22-40CE-93F2-3B6AF5FC523D}"/>
    <dgm:cxn modelId="{C919E48B-D1FB-4F26-AC3D-D26110E92D1C}" srcId="{F7060AE6-10A6-40F5-9461-D7D50ECDD174}" destId="{3AE22C45-8BC6-4007-A424-80DF412B5E08}" srcOrd="4" destOrd="0" parTransId="{CA66A9C0-0F37-4B54-A766-7A32773ED556}" sibTransId="{DF190558-8A19-4F2D-B522-6C450A096B4F}"/>
    <dgm:cxn modelId="{DC4FF3A5-C014-462A-B5EC-957DF28D081C}" type="presOf" srcId="{F7060AE6-10A6-40F5-9461-D7D50ECDD174}" destId="{252CA971-2362-48DA-8655-5BB04238634D}" srcOrd="0" destOrd="0" presId="urn:microsoft.com/office/officeart/2005/8/layout/default"/>
    <dgm:cxn modelId="{FEFE25A8-D582-47BD-BEB9-16FD5CBF7D11}" type="presOf" srcId="{9C6620DE-977E-4465-A827-B9F28FE25A53}" destId="{337EAA50-1B3D-4D73-AA71-5B15C2F2F984}" srcOrd="0" destOrd="0" presId="urn:microsoft.com/office/officeart/2005/8/layout/default"/>
    <dgm:cxn modelId="{0E219AB4-A8E5-4EDE-BC9A-9DA9DDD465A0}" type="presOf" srcId="{0426F8AB-71FD-4B0B-946F-D6E3E0BAB21E}" destId="{14814B45-D0B4-4F27-982C-03D786723DF7}" srcOrd="0" destOrd="0" presId="urn:microsoft.com/office/officeart/2005/8/layout/default"/>
    <dgm:cxn modelId="{4236CBBD-3B5E-4042-99BB-E310286E7DC8}" srcId="{F7060AE6-10A6-40F5-9461-D7D50ECDD174}" destId="{0426F8AB-71FD-4B0B-946F-D6E3E0BAB21E}" srcOrd="0" destOrd="0" parTransId="{A852FCED-716F-4426-840B-1AA5757FF650}" sibTransId="{6AAD3813-69FF-4D43-9D11-90C028F51D02}"/>
    <dgm:cxn modelId="{D428B2E8-B72E-46DA-91B5-C4241E238317}" srcId="{F7060AE6-10A6-40F5-9461-D7D50ECDD174}" destId="{806C9213-20BA-4556-BFB1-4C961EF51B78}" srcOrd="2" destOrd="0" parTransId="{1BAADF82-A20C-40BA-9116-0EF689C28FB5}" sibTransId="{67F7DC50-4C3B-4B90-ADC8-534815E4AE46}"/>
    <dgm:cxn modelId="{4433985A-DD3D-43AD-9274-FE5E267D1493}" type="presParOf" srcId="{252CA971-2362-48DA-8655-5BB04238634D}" destId="{14814B45-D0B4-4F27-982C-03D786723DF7}" srcOrd="0" destOrd="0" presId="urn:microsoft.com/office/officeart/2005/8/layout/default"/>
    <dgm:cxn modelId="{C46B34E8-615C-4454-8510-7EAC01847999}" type="presParOf" srcId="{252CA971-2362-48DA-8655-5BB04238634D}" destId="{54D80225-92F5-47A1-A182-7E21E0D9BF5E}" srcOrd="1" destOrd="0" presId="urn:microsoft.com/office/officeart/2005/8/layout/default"/>
    <dgm:cxn modelId="{E8779B64-37B5-4D70-A779-3F73152AF6A8}" type="presParOf" srcId="{252CA971-2362-48DA-8655-5BB04238634D}" destId="{88FD9533-4CC6-420B-AB39-0D58AF5D1EF9}" srcOrd="2" destOrd="0" presId="urn:microsoft.com/office/officeart/2005/8/layout/default"/>
    <dgm:cxn modelId="{920A597E-1825-443D-AF24-8BD4198F384B}" type="presParOf" srcId="{252CA971-2362-48DA-8655-5BB04238634D}" destId="{76EA65D5-1BC1-45F3-9C25-FAAA528EA898}" srcOrd="3" destOrd="0" presId="urn:microsoft.com/office/officeart/2005/8/layout/default"/>
    <dgm:cxn modelId="{D557AF56-D49A-4ECE-89D3-094A637A8DD7}" type="presParOf" srcId="{252CA971-2362-48DA-8655-5BB04238634D}" destId="{83170ABB-36C5-4A20-9BDE-BC7DB2FA3855}" srcOrd="4" destOrd="0" presId="urn:microsoft.com/office/officeart/2005/8/layout/default"/>
    <dgm:cxn modelId="{B2CEBEAB-B5A0-45DD-83F2-B044CAD7842E}" type="presParOf" srcId="{252CA971-2362-48DA-8655-5BB04238634D}" destId="{2CCF2EF4-C7D1-4497-B39D-4B86111FBD2E}" srcOrd="5" destOrd="0" presId="urn:microsoft.com/office/officeart/2005/8/layout/default"/>
    <dgm:cxn modelId="{BB0D471E-7286-4D45-BD17-F86BF07A74AB}" type="presParOf" srcId="{252CA971-2362-48DA-8655-5BB04238634D}" destId="{337EAA50-1B3D-4D73-AA71-5B15C2F2F984}" srcOrd="6" destOrd="0" presId="urn:microsoft.com/office/officeart/2005/8/layout/default"/>
    <dgm:cxn modelId="{B06D8C37-93E9-4B06-9E56-3A32D514BF61}" type="presParOf" srcId="{252CA971-2362-48DA-8655-5BB04238634D}" destId="{C336AE3B-7D71-4E04-8B38-3A96D6E7ABAA}" srcOrd="7" destOrd="0" presId="urn:microsoft.com/office/officeart/2005/8/layout/default"/>
    <dgm:cxn modelId="{7EEBE802-06A9-42C7-800E-4641231F80E4}" type="presParOf" srcId="{252CA971-2362-48DA-8655-5BB04238634D}" destId="{E504D9EC-1011-4EC5-92D9-5452EB5B279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2289BFB-43D6-405A-A832-26147F1FF3C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C19C783-3ABC-4A9C-9D4F-72CCFFF95419}">
      <dgm:prSet/>
      <dgm:spPr/>
      <dgm:t>
        <a:bodyPr/>
        <a:lstStyle/>
        <a:p>
          <a:pPr>
            <a:defRPr cap="all"/>
          </a:pPr>
          <a:r>
            <a:rPr lang="en-GB"/>
            <a:t>Knowledge and understanding</a:t>
          </a:r>
          <a:endParaRPr lang="en-US"/>
        </a:p>
      </dgm:t>
    </dgm:pt>
    <dgm:pt modelId="{C90CC030-59D0-41C9-A30F-8FC147AD9269}" type="parTrans" cxnId="{E7D33165-3AAB-4CDC-A118-8A4FB93041AB}">
      <dgm:prSet/>
      <dgm:spPr/>
      <dgm:t>
        <a:bodyPr/>
        <a:lstStyle/>
        <a:p>
          <a:endParaRPr lang="en-US"/>
        </a:p>
      </dgm:t>
    </dgm:pt>
    <dgm:pt modelId="{B63C64F0-E58B-4768-9594-ACC85E6D2749}" type="sibTrans" cxnId="{E7D33165-3AAB-4CDC-A118-8A4FB93041AB}">
      <dgm:prSet/>
      <dgm:spPr/>
      <dgm:t>
        <a:bodyPr/>
        <a:lstStyle/>
        <a:p>
          <a:endParaRPr lang="en-US"/>
        </a:p>
      </dgm:t>
    </dgm:pt>
    <dgm:pt modelId="{01AEE255-2DF7-491B-832D-E3636E3A7548}">
      <dgm:prSet/>
      <dgm:spPr/>
      <dgm:t>
        <a:bodyPr/>
        <a:lstStyle/>
        <a:p>
          <a:pPr>
            <a:defRPr cap="all"/>
          </a:pPr>
          <a:r>
            <a:rPr lang="en-GB"/>
            <a:t>Skills</a:t>
          </a:r>
          <a:endParaRPr lang="en-US"/>
        </a:p>
      </dgm:t>
    </dgm:pt>
    <dgm:pt modelId="{434E4FAC-4512-4FB0-8E1C-6725E6E79914}" type="parTrans" cxnId="{16E112C3-36B2-4031-9FC2-CC458AA9524C}">
      <dgm:prSet/>
      <dgm:spPr/>
      <dgm:t>
        <a:bodyPr/>
        <a:lstStyle/>
        <a:p>
          <a:endParaRPr lang="en-US"/>
        </a:p>
      </dgm:t>
    </dgm:pt>
    <dgm:pt modelId="{F889F8B5-3AAE-4D58-8F07-D72ED428EB3B}" type="sibTrans" cxnId="{16E112C3-36B2-4031-9FC2-CC458AA9524C}">
      <dgm:prSet/>
      <dgm:spPr/>
      <dgm:t>
        <a:bodyPr/>
        <a:lstStyle/>
        <a:p>
          <a:endParaRPr lang="en-US"/>
        </a:p>
      </dgm:t>
    </dgm:pt>
    <dgm:pt modelId="{08ABA8ED-90EB-4C4E-B96B-313606524D6F}">
      <dgm:prSet/>
      <dgm:spPr/>
      <dgm:t>
        <a:bodyPr/>
        <a:lstStyle/>
        <a:p>
          <a:pPr>
            <a:defRPr cap="all"/>
          </a:pPr>
          <a:r>
            <a:rPr lang="en-GB"/>
            <a:t>Attitudes and values</a:t>
          </a:r>
          <a:endParaRPr lang="en-US"/>
        </a:p>
      </dgm:t>
    </dgm:pt>
    <dgm:pt modelId="{8FBF62B8-8802-4D2F-8AAF-F2F1E4059D7C}" type="parTrans" cxnId="{6508D7B1-FF7C-4025-A304-6F9B01032D8B}">
      <dgm:prSet/>
      <dgm:spPr/>
      <dgm:t>
        <a:bodyPr/>
        <a:lstStyle/>
        <a:p>
          <a:endParaRPr lang="en-US"/>
        </a:p>
      </dgm:t>
    </dgm:pt>
    <dgm:pt modelId="{2CBAC73D-394E-4285-BE4F-42A8EF2B1109}" type="sibTrans" cxnId="{6508D7B1-FF7C-4025-A304-6F9B01032D8B}">
      <dgm:prSet/>
      <dgm:spPr/>
      <dgm:t>
        <a:bodyPr/>
        <a:lstStyle/>
        <a:p>
          <a:endParaRPr lang="en-US"/>
        </a:p>
      </dgm:t>
    </dgm:pt>
    <dgm:pt modelId="{9F1E321B-B3FC-4FE0-BFC2-1F0CC5B6DA60}">
      <dgm:prSet/>
      <dgm:spPr/>
      <dgm:t>
        <a:bodyPr/>
        <a:lstStyle/>
        <a:p>
          <a:pPr>
            <a:defRPr cap="all"/>
          </a:pPr>
          <a:r>
            <a:rPr lang="en-GB" dirty="0"/>
            <a:t>Behaviour</a:t>
          </a:r>
          <a:endParaRPr lang="en-US" dirty="0"/>
        </a:p>
      </dgm:t>
    </dgm:pt>
    <dgm:pt modelId="{9CF969DF-2B2A-4DD6-B440-41BC36438BD2}" type="parTrans" cxnId="{184BD9B4-D523-436E-B677-EE15A33237C7}">
      <dgm:prSet/>
      <dgm:spPr/>
      <dgm:t>
        <a:bodyPr/>
        <a:lstStyle/>
        <a:p>
          <a:endParaRPr lang="en-US"/>
        </a:p>
      </dgm:t>
    </dgm:pt>
    <dgm:pt modelId="{F551C27A-D3B0-44AB-AED4-1C9001F5E6A8}" type="sibTrans" cxnId="{184BD9B4-D523-436E-B677-EE15A33237C7}">
      <dgm:prSet/>
      <dgm:spPr/>
      <dgm:t>
        <a:bodyPr/>
        <a:lstStyle/>
        <a:p>
          <a:endParaRPr lang="en-US"/>
        </a:p>
      </dgm:t>
    </dgm:pt>
    <dgm:pt modelId="{D849BCAB-3E2E-449C-90CC-733A9B780EC5}" type="pres">
      <dgm:prSet presAssocID="{72289BFB-43D6-405A-A832-26147F1FF3C0}" presName="root" presStyleCnt="0">
        <dgm:presLayoutVars>
          <dgm:dir/>
          <dgm:resizeHandles val="exact"/>
        </dgm:presLayoutVars>
      </dgm:prSet>
      <dgm:spPr/>
    </dgm:pt>
    <dgm:pt modelId="{225FEF63-7ECD-4474-9520-A3D1B6A68E46}" type="pres">
      <dgm:prSet presAssocID="{5C19C783-3ABC-4A9C-9D4F-72CCFFF95419}" presName="compNode" presStyleCnt="0"/>
      <dgm:spPr/>
    </dgm:pt>
    <dgm:pt modelId="{A286B64F-0A7E-414D-BFDC-5520CA98B8ED}" type="pres">
      <dgm:prSet presAssocID="{5C19C783-3ABC-4A9C-9D4F-72CCFFF95419}" presName="iconBgRect" presStyleLbl="bgShp" presStyleIdx="0" presStyleCnt="4"/>
      <dgm:spPr>
        <a:prstGeom prst="round2DiagRect">
          <a:avLst>
            <a:gd name="adj1" fmla="val 29727"/>
            <a:gd name="adj2" fmla="val 0"/>
          </a:avLst>
        </a:prstGeom>
      </dgm:spPr>
    </dgm:pt>
    <dgm:pt modelId="{06118F48-0973-46B8-A205-E61C5460C169}" type="pres">
      <dgm:prSet presAssocID="{5C19C783-3ABC-4A9C-9D4F-72CCFFF954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ED365A05-99AF-4F71-8C86-929EF71EE969}" type="pres">
      <dgm:prSet presAssocID="{5C19C783-3ABC-4A9C-9D4F-72CCFFF95419}" presName="spaceRect" presStyleCnt="0"/>
      <dgm:spPr/>
    </dgm:pt>
    <dgm:pt modelId="{6CC2443C-8382-4972-BF6D-8FAEB1D8D45C}" type="pres">
      <dgm:prSet presAssocID="{5C19C783-3ABC-4A9C-9D4F-72CCFFF95419}" presName="textRect" presStyleLbl="revTx" presStyleIdx="0" presStyleCnt="4">
        <dgm:presLayoutVars>
          <dgm:chMax val="1"/>
          <dgm:chPref val="1"/>
        </dgm:presLayoutVars>
      </dgm:prSet>
      <dgm:spPr/>
    </dgm:pt>
    <dgm:pt modelId="{012ACDE7-1D97-456E-AF63-85E1E806EF3B}" type="pres">
      <dgm:prSet presAssocID="{B63C64F0-E58B-4768-9594-ACC85E6D2749}" presName="sibTrans" presStyleCnt="0"/>
      <dgm:spPr/>
    </dgm:pt>
    <dgm:pt modelId="{27970B7D-3A66-4661-93C2-D0A0E6CAD2FD}" type="pres">
      <dgm:prSet presAssocID="{01AEE255-2DF7-491B-832D-E3636E3A7548}" presName="compNode" presStyleCnt="0"/>
      <dgm:spPr/>
    </dgm:pt>
    <dgm:pt modelId="{F1A558F2-FDB6-4DEA-AF5A-46B0250A3BB0}" type="pres">
      <dgm:prSet presAssocID="{01AEE255-2DF7-491B-832D-E3636E3A7548}" presName="iconBgRect" presStyleLbl="bgShp" presStyleIdx="1" presStyleCnt="4"/>
      <dgm:spPr>
        <a:prstGeom prst="round2DiagRect">
          <a:avLst>
            <a:gd name="adj1" fmla="val 29727"/>
            <a:gd name="adj2" fmla="val 0"/>
          </a:avLst>
        </a:prstGeom>
      </dgm:spPr>
    </dgm:pt>
    <dgm:pt modelId="{C08C2071-9E7F-40B4-96E6-CF1205407CA6}" type="pres">
      <dgm:prSet presAssocID="{01AEE255-2DF7-491B-832D-E3636E3A754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it"/>
        </a:ext>
      </dgm:extLst>
    </dgm:pt>
    <dgm:pt modelId="{B3F9B46F-4A75-4C70-A434-783ACCB146C1}" type="pres">
      <dgm:prSet presAssocID="{01AEE255-2DF7-491B-832D-E3636E3A7548}" presName="spaceRect" presStyleCnt="0"/>
      <dgm:spPr/>
    </dgm:pt>
    <dgm:pt modelId="{987835DF-171A-4DC8-B2D7-88F6AAFB9EA0}" type="pres">
      <dgm:prSet presAssocID="{01AEE255-2DF7-491B-832D-E3636E3A7548}" presName="textRect" presStyleLbl="revTx" presStyleIdx="1" presStyleCnt="4">
        <dgm:presLayoutVars>
          <dgm:chMax val="1"/>
          <dgm:chPref val="1"/>
        </dgm:presLayoutVars>
      </dgm:prSet>
      <dgm:spPr/>
    </dgm:pt>
    <dgm:pt modelId="{DF5AD472-15F6-4042-9BA1-3C5F27D19B9D}" type="pres">
      <dgm:prSet presAssocID="{F889F8B5-3AAE-4D58-8F07-D72ED428EB3B}" presName="sibTrans" presStyleCnt="0"/>
      <dgm:spPr/>
    </dgm:pt>
    <dgm:pt modelId="{A24141C1-1FBC-409B-8E26-01807BF58D9D}" type="pres">
      <dgm:prSet presAssocID="{08ABA8ED-90EB-4C4E-B96B-313606524D6F}" presName="compNode" presStyleCnt="0"/>
      <dgm:spPr/>
    </dgm:pt>
    <dgm:pt modelId="{DD4265D1-736A-455A-8BE6-9B9F148D2B87}" type="pres">
      <dgm:prSet presAssocID="{08ABA8ED-90EB-4C4E-B96B-313606524D6F}" presName="iconBgRect" presStyleLbl="bgShp" presStyleIdx="2" presStyleCnt="4"/>
      <dgm:spPr>
        <a:prstGeom prst="round2DiagRect">
          <a:avLst>
            <a:gd name="adj1" fmla="val 29727"/>
            <a:gd name="adj2" fmla="val 0"/>
          </a:avLst>
        </a:prstGeom>
      </dgm:spPr>
    </dgm:pt>
    <dgm:pt modelId="{0B31F843-62F7-4809-8568-EC7D12BF61C1}" type="pres">
      <dgm:prSet presAssocID="{08ABA8ED-90EB-4C4E-B96B-313606524D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lationship"/>
        </a:ext>
      </dgm:extLst>
    </dgm:pt>
    <dgm:pt modelId="{06AF42F0-2954-4E45-A067-0F458E27A727}" type="pres">
      <dgm:prSet presAssocID="{08ABA8ED-90EB-4C4E-B96B-313606524D6F}" presName="spaceRect" presStyleCnt="0"/>
      <dgm:spPr/>
    </dgm:pt>
    <dgm:pt modelId="{F59C36E2-6950-4C7B-8D1D-C6C781CDE5D5}" type="pres">
      <dgm:prSet presAssocID="{08ABA8ED-90EB-4C4E-B96B-313606524D6F}" presName="textRect" presStyleLbl="revTx" presStyleIdx="2" presStyleCnt="4">
        <dgm:presLayoutVars>
          <dgm:chMax val="1"/>
          <dgm:chPref val="1"/>
        </dgm:presLayoutVars>
      </dgm:prSet>
      <dgm:spPr/>
    </dgm:pt>
    <dgm:pt modelId="{F3F39C26-0144-4902-B1D1-85C6FFF9939A}" type="pres">
      <dgm:prSet presAssocID="{2CBAC73D-394E-4285-BE4F-42A8EF2B1109}" presName="sibTrans" presStyleCnt="0"/>
      <dgm:spPr/>
    </dgm:pt>
    <dgm:pt modelId="{6A29D2A0-5A92-46D8-9F2B-8ADDB3D7CCF5}" type="pres">
      <dgm:prSet presAssocID="{9F1E321B-B3FC-4FE0-BFC2-1F0CC5B6DA60}" presName="compNode" presStyleCnt="0"/>
      <dgm:spPr/>
    </dgm:pt>
    <dgm:pt modelId="{5A2692F2-8BD7-468F-9864-0092E0943A23}" type="pres">
      <dgm:prSet presAssocID="{9F1E321B-B3FC-4FE0-BFC2-1F0CC5B6DA60}" presName="iconBgRect" presStyleLbl="bgShp" presStyleIdx="3" presStyleCnt="4"/>
      <dgm:spPr>
        <a:prstGeom prst="round2DiagRect">
          <a:avLst>
            <a:gd name="adj1" fmla="val 29727"/>
            <a:gd name="adj2" fmla="val 0"/>
          </a:avLst>
        </a:prstGeom>
      </dgm:spPr>
    </dgm:pt>
    <dgm:pt modelId="{02E9602E-16F8-48AA-9450-0D7202A0A014}" type="pres">
      <dgm:prSet presAssocID="{9F1E321B-B3FC-4FE0-BFC2-1F0CC5B6DA6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print"/>
        </a:ext>
      </dgm:extLst>
    </dgm:pt>
    <dgm:pt modelId="{62FC1D27-FB25-40A8-81C2-A822C393582D}" type="pres">
      <dgm:prSet presAssocID="{9F1E321B-B3FC-4FE0-BFC2-1F0CC5B6DA60}" presName="spaceRect" presStyleCnt="0"/>
      <dgm:spPr/>
    </dgm:pt>
    <dgm:pt modelId="{D5482B47-836F-42B3-975C-57651CE4A2E9}" type="pres">
      <dgm:prSet presAssocID="{9F1E321B-B3FC-4FE0-BFC2-1F0CC5B6DA60}" presName="textRect" presStyleLbl="revTx" presStyleIdx="3" presStyleCnt="4">
        <dgm:presLayoutVars>
          <dgm:chMax val="1"/>
          <dgm:chPref val="1"/>
        </dgm:presLayoutVars>
      </dgm:prSet>
      <dgm:spPr/>
    </dgm:pt>
  </dgm:ptLst>
  <dgm:cxnLst>
    <dgm:cxn modelId="{E7D33165-3AAB-4CDC-A118-8A4FB93041AB}" srcId="{72289BFB-43D6-405A-A832-26147F1FF3C0}" destId="{5C19C783-3ABC-4A9C-9D4F-72CCFFF95419}" srcOrd="0" destOrd="0" parTransId="{C90CC030-59D0-41C9-A30F-8FC147AD9269}" sibTransId="{B63C64F0-E58B-4768-9594-ACC85E6D2749}"/>
    <dgm:cxn modelId="{E19F6B65-3481-476B-8677-8943D1927072}" type="presOf" srcId="{08ABA8ED-90EB-4C4E-B96B-313606524D6F}" destId="{F59C36E2-6950-4C7B-8D1D-C6C781CDE5D5}" srcOrd="0" destOrd="0" presId="urn:microsoft.com/office/officeart/2018/5/layout/IconLeafLabelList"/>
    <dgm:cxn modelId="{4358194E-D4AA-408A-9CB4-A975E8FEB2FA}" type="presOf" srcId="{5C19C783-3ABC-4A9C-9D4F-72CCFFF95419}" destId="{6CC2443C-8382-4972-BF6D-8FAEB1D8D45C}" srcOrd="0" destOrd="0" presId="urn:microsoft.com/office/officeart/2018/5/layout/IconLeafLabelList"/>
    <dgm:cxn modelId="{6508D7B1-FF7C-4025-A304-6F9B01032D8B}" srcId="{72289BFB-43D6-405A-A832-26147F1FF3C0}" destId="{08ABA8ED-90EB-4C4E-B96B-313606524D6F}" srcOrd="2" destOrd="0" parTransId="{8FBF62B8-8802-4D2F-8AAF-F2F1E4059D7C}" sibTransId="{2CBAC73D-394E-4285-BE4F-42A8EF2B1109}"/>
    <dgm:cxn modelId="{184BD9B4-D523-436E-B677-EE15A33237C7}" srcId="{72289BFB-43D6-405A-A832-26147F1FF3C0}" destId="{9F1E321B-B3FC-4FE0-BFC2-1F0CC5B6DA60}" srcOrd="3" destOrd="0" parTransId="{9CF969DF-2B2A-4DD6-B440-41BC36438BD2}" sibTransId="{F551C27A-D3B0-44AB-AED4-1C9001F5E6A8}"/>
    <dgm:cxn modelId="{16E112C3-36B2-4031-9FC2-CC458AA9524C}" srcId="{72289BFB-43D6-405A-A832-26147F1FF3C0}" destId="{01AEE255-2DF7-491B-832D-E3636E3A7548}" srcOrd="1" destOrd="0" parTransId="{434E4FAC-4512-4FB0-8E1C-6725E6E79914}" sibTransId="{F889F8B5-3AAE-4D58-8F07-D72ED428EB3B}"/>
    <dgm:cxn modelId="{AF53CFCC-7C51-497C-B579-C9E7C7E6E245}" type="presOf" srcId="{72289BFB-43D6-405A-A832-26147F1FF3C0}" destId="{D849BCAB-3E2E-449C-90CC-733A9B780EC5}" srcOrd="0" destOrd="0" presId="urn:microsoft.com/office/officeart/2018/5/layout/IconLeafLabelList"/>
    <dgm:cxn modelId="{9252F4DE-8D2D-4326-A506-CAB8EE595F59}" type="presOf" srcId="{9F1E321B-B3FC-4FE0-BFC2-1F0CC5B6DA60}" destId="{D5482B47-836F-42B3-975C-57651CE4A2E9}" srcOrd="0" destOrd="0" presId="urn:microsoft.com/office/officeart/2018/5/layout/IconLeafLabelList"/>
    <dgm:cxn modelId="{27B2B7FC-C10C-4FD8-94AD-67F42200ECE8}" type="presOf" srcId="{01AEE255-2DF7-491B-832D-E3636E3A7548}" destId="{987835DF-171A-4DC8-B2D7-88F6AAFB9EA0}" srcOrd="0" destOrd="0" presId="urn:microsoft.com/office/officeart/2018/5/layout/IconLeafLabelList"/>
    <dgm:cxn modelId="{4058701E-2CEB-411D-A9CA-E29ECD75CD3B}" type="presParOf" srcId="{D849BCAB-3E2E-449C-90CC-733A9B780EC5}" destId="{225FEF63-7ECD-4474-9520-A3D1B6A68E46}" srcOrd="0" destOrd="0" presId="urn:microsoft.com/office/officeart/2018/5/layout/IconLeafLabelList"/>
    <dgm:cxn modelId="{DED9F4B3-460B-476C-B944-63C9F1D88583}" type="presParOf" srcId="{225FEF63-7ECD-4474-9520-A3D1B6A68E46}" destId="{A286B64F-0A7E-414D-BFDC-5520CA98B8ED}" srcOrd="0" destOrd="0" presId="urn:microsoft.com/office/officeart/2018/5/layout/IconLeafLabelList"/>
    <dgm:cxn modelId="{A4AF2A53-2739-4C6C-A8CF-A76AFB0A65FC}" type="presParOf" srcId="{225FEF63-7ECD-4474-9520-A3D1B6A68E46}" destId="{06118F48-0973-46B8-A205-E61C5460C169}" srcOrd="1" destOrd="0" presId="urn:microsoft.com/office/officeart/2018/5/layout/IconLeafLabelList"/>
    <dgm:cxn modelId="{131F2618-4149-4854-A802-513444FD2534}" type="presParOf" srcId="{225FEF63-7ECD-4474-9520-A3D1B6A68E46}" destId="{ED365A05-99AF-4F71-8C86-929EF71EE969}" srcOrd="2" destOrd="0" presId="urn:microsoft.com/office/officeart/2018/5/layout/IconLeafLabelList"/>
    <dgm:cxn modelId="{B84EF900-C543-4217-9D63-CB13836EDCD9}" type="presParOf" srcId="{225FEF63-7ECD-4474-9520-A3D1B6A68E46}" destId="{6CC2443C-8382-4972-BF6D-8FAEB1D8D45C}" srcOrd="3" destOrd="0" presId="urn:microsoft.com/office/officeart/2018/5/layout/IconLeafLabelList"/>
    <dgm:cxn modelId="{601FDD5C-A968-4E2D-AFED-5FB8C07F16E4}" type="presParOf" srcId="{D849BCAB-3E2E-449C-90CC-733A9B780EC5}" destId="{012ACDE7-1D97-456E-AF63-85E1E806EF3B}" srcOrd="1" destOrd="0" presId="urn:microsoft.com/office/officeart/2018/5/layout/IconLeafLabelList"/>
    <dgm:cxn modelId="{B61E2509-A298-4C67-AFE2-CE8E5B579A6D}" type="presParOf" srcId="{D849BCAB-3E2E-449C-90CC-733A9B780EC5}" destId="{27970B7D-3A66-4661-93C2-D0A0E6CAD2FD}" srcOrd="2" destOrd="0" presId="urn:microsoft.com/office/officeart/2018/5/layout/IconLeafLabelList"/>
    <dgm:cxn modelId="{69C4DB99-3EB9-4CB5-9FED-2E8EC7A6A09E}" type="presParOf" srcId="{27970B7D-3A66-4661-93C2-D0A0E6CAD2FD}" destId="{F1A558F2-FDB6-4DEA-AF5A-46B0250A3BB0}" srcOrd="0" destOrd="0" presId="urn:microsoft.com/office/officeart/2018/5/layout/IconLeafLabelList"/>
    <dgm:cxn modelId="{D00A8026-91DC-4CA7-8288-434690595517}" type="presParOf" srcId="{27970B7D-3A66-4661-93C2-D0A0E6CAD2FD}" destId="{C08C2071-9E7F-40B4-96E6-CF1205407CA6}" srcOrd="1" destOrd="0" presId="urn:microsoft.com/office/officeart/2018/5/layout/IconLeafLabelList"/>
    <dgm:cxn modelId="{F4B6FF7D-6A20-4D83-97CF-C265C9C3BF43}" type="presParOf" srcId="{27970B7D-3A66-4661-93C2-D0A0E6CAD2FD}" destId="{B3F9B46F-4A75-4C70-A434-783ACCB146C1}" srcOrd="2" destOrd="0" presId="urn:microsoft.com/office/officeart/2018/5/layout/IconLeafLabelList"/>
    <dgm:cxn modelId="{2AE829FB-1E97-48FB-90A8-8847C7130AC9}" type="presParOf" srcId="{27970B7D-3A66-4661-93C2-D0A0E6CAD2FD}" destId="{987835DF-171A-4DC8-B2D7-88F6AAFB9EA0}" srcOrd="3" destOrd="0" presId="urn:microsoft.com/office/officeart/2018/5/layout/IconLeafLabelList"/>
    <dgm:cxn modelId="{C9D9F0C3-C8F7-4EF1-B54B-6557EFE2E50A}" type="presParOf" srcId="{D849BCAB-3E2E-449C-90CC-733A9B780EC5}" destId="{DF5AD472-15F6-4042-9BA1-3C5F27D19B9D}" srcOrd="3" destOrd="0" presId="urn:microsoft.com/office/officeart/2018/5/layout/IconLeafLabelList"/>
    <dgm:cxn modelId="{6A31826A-B626-4FD3-8E2B-1749344DEA2D}" type="presParOf" srcId="{D849BCAB-3E2E-449C-90CC-733A9B780EC5}" destId="{A24141C1-1FBC-409B-8E26-01807BF58D9D}" srcOrd="4" destOrd="0" presId="urn:microsoft.com/office/officeart/2018/5/layout/IconLeafLabelList"/>
    <dgm:cxn modelId="{02B34F9E-1BD6-4518-BE62-A8436C2C049E}" type="presParOf" srcId="{A24141C1-1FBC-409B-8E26-01807BF58D9D}" destId="{DD4265D1-736A-455A-8BE6-9B9F148D2B87}" srcOrd="0" destOrd="0" presId="urn:microsoft.com/office/officeart/2018/5/layout/IconLeafLabelList"/>
    <dgm:cxn modelId="{997FA774-EB28-4ADF-A660-55130F20D447}" type="presParOf" srcId="{A24141C1-1FBC-409B-8E26-01807BF58D9D}" destId="{0B31F843-62F7-4809-8568-EC7D12BF61C1}" srcOrd="1" destOrd="0" presId="urn:microsoft.com/office/officeart/2018/5/layout/IconLeafLabelList"/>
    <dgm:cxn modelId="{47087218-074B-430F-9632-E67577E9D6C8}" type="presParOf" srcId="{A24141C1-1FBC-409B-8E26-01807BF58D9D}" destId="{06AF42F0-2954-4E45-A067-0F458E27A727}" srcOrd="2" destOrd="0" presId="urn:microsoft.com/office/officeart/2018/5/layout/IconLeafLabelList"/>
    <dgm:cxn modelId="{D6A5AD4D-D3AB-48A0-89B9-C9492ED36D03}" type="presParOf" srcId="{A24141C1-1FBC-409B-8E26-01807BF58D9D}" destId="{F59C36E2-6950-4C7B-8D1D-C6C781CDE5D5}" srcOrd="3" destOrd="0" presId="urn:microsoft.com/office/officeart/2018/5/layout/IconLeafLabelList"/>
    <dgm:cxn modelId="{911F8F3B-6B7B-4A82-BB33-D612CA35C091}" type="presParOf" srcId="{D849BCAB-3E2E-449C-90CC-733A9B780EC5}" destId="{F3F39C26-0144-4902-B1D1-85C6FFF9939A}" srcOrd="5" destOrd="0" presId="urn:microsoft.com/office/officeart/2018/5/layout/IconLeafLabelList"/>
    <dgm:cxn modelId="{B574D0DF-A56D-4EDC-80CC-13AEDC503F00}" type="presParOf" srcId="{D849BCAB-3E2E-449C-90CC-733A9B780EC5}" destId="{6A29D2A0-5A92-46D8-9F2B-8ADDB3D7CCF5}" srcOrd="6" destOrd="0" presId="urn:microsoft.com/office/officeart/2018/5/layout/IconLeafLabelList"/>
    <dgm:cxn modelId="{30F879EF-5EBB-4AD7-90A4-4D0E72569382}" type="presParOf" srcId="{6A29D2A0-5A92-46D8-9F2B-8ADDB3D7CCF5}" destId="{5A2692F2-8BD7-468F-9864-0092E0943A23}" srcOrd="0" destOrd="0" presId="urn:microsoft.com/office/officeart/2018/5/layout/IconLeafLabelList"/>
    <dgm:cxn modelId="{8F797D16-4911-40D2-91BD-30487DAE9278}" type="presParOf" srcId="{6A29D2A0-5A92-46D8-9F2B-8ADDB3D7CCF5}" destId="{02E9602E-16F8-48AA-9450-0D7202A0A014}" srcOrd="1" destOrd="0" presId="urn:microsoft.com/office/officeart/2018/5/layout/IconLeafLabelList"/>
    <dgm:cxn modelId="{287FC9DF-BEC4-4DB8-A2E3-F10BA5DBC1C3}" type="presParOf" srcId="{6A29D2A0-5A92-46D8-9F2B-8ADDB3D7CCF5}" destId="{62FC1D27-FB25-40A8-81C2-A822C393582D}" srcOrd="2" destOrd="0" presId="urn:microsoft.com/office/officeart/2018/5/layout/IconLeafLabelList"/>
    <dgm:cxn modelId="{57C9B2F1-EA5A-4F1F-854C-627E3442849D}" type="presParOf" srcId="{6A29D2A0-5A92-46D8-9F2B-8ADDB3D7CCF5}" destId="{D5482B47-836F-42B3-975C-57651CE4A2E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FA9F55-1DF6-4744-BF57-8B1837AF4B44}"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F7B5AAAC-86E0-459C-8A3E-013303E70D96}">
      <dgm:prSet/>
      <dgm:spPr/>
      <dgm:t>
        <a:bodyPr/>
        <a:lstStyle/>
        <a:p>
          <a:r>
            <a:rPr lang="en-GB"/>
            <a:t>Brain – experience</a:t>
          </a:r>
          <a:endParaRPr lang="en-US"/>
        </a:p>
      </dgm:t>
    </dgm:pt>
    <dgm:pt modelId="{A8B483CA-4368-426C-B9F2-FC837F164803}" type="parTrans" cxnId="{75E426E6-DEA7-4829-A445-1FE33AF5C6E9}">
      <dgm:prSet/>
      <dgm:spPr/>
      <dgm:t>
        <a:bodyPr/>
        <a:lstStyle/>
        <a:p>
          <a:endParaRPr lang="en-US"/>
        </a:p>
      </dgm:t>
    </dgm:pt>
    <dgm:pt modelId="{1CE3B32E-9FCC-4BF2-8687-17A899D2667E}" type="sibTrans" cxnId="{75E426E6-DEA7-4829-A445-1FE33AF5C6E9}">
      <dgm:prSet/>
      <dgm:spPr/>
      <dgm:t>
        <a:bodyPr/>
        <a:lstStyle/>
        <a:p>
          <a:endParaRPr lang="en-US"/>
        </a:p>
      </dgm:t>
    </dgm:pt>
    <dgm:pt modelId="{5F8BC6AA-A34E-485D-B152-16A61D0F486E}">
      <dgm:prSet/>
      <dgm:spPr/>
      <dgm:t>
        <a:bodyPr/>
        <a:lstStyle/>
        <a:p>
          <a:r>
            <a:rPr lang="en-GB"/>
            <a:t>Body – physical size, gross motor and fine motor skills, health</a:t>
          </a:r>
          <a:endParaRPr lang="en-US"/>
        </a:p>
      </dgm:t>
    </dgm:pt>
    <dgm:pt modelId="{6F0A4871-3583-464F-98CB-97BEA9DD7D96}" type="parTrans" cxnId="{186D9B84-811C-4408-B0ED-45EE361DCAA4}">
      <dgm:prSet/>
      <dgm:spPr/>
      <dgm:t>
        <a:bodyPr/>
        <a:lstStyle/>
        <a:p>
          <a:endParaRPr lang="en-US"/>
        </a:p>
      </dgm:t>
    </dgm:pt>
    <dgm:pt modelId="{BC2C46BF-F807-463A-BB45-6ED58FD7DCB2}" type="sibTrans" cxnId="{186D9B84-811C-4408-B0ED-45EE361DCAA4}">
      <dgm:prSet/>
      <dgm:spPr/>
      <dgm:t>
        <a:bodyPr/>
        <a:lstStyle/>
        <a:p>
          <a:endParaRPr lang="en-US"/>
        </a:p>
      </dgm:t>
    </dgm:pt>
    <dgm:pt modelId="{9C0924D1-01FB-40FA-937F-AC8D3D283A80}">
      <dgm:prSet/>
      <dgm:spPr/>
      <dgm:t>
        <a:bodyPr/>
        <a:lstStyle/>
        <a:p>
          <a:r>
            <a:rPr lang="en-GB"/>
            <a:t>Mind – thinking, language, problem solving</a:t>
          </a:r>
          <a:endParaRPr lang="en-US"/>
        </a:p>
      </dgm:t>
    </dgm:pt>
    <dgm:pt modelId="{79404647-49A1-47DB-A279-73037E9D1C91}" type="parTrans" cxnId="{6C313AE9-305A-42CE-B272-EF9026CCE527}">
      <dgm:prSet/>
      <dgm:spPr/>
      <dgm:t>
        <a:bodyPr/>
        <a:lstStyle/>
        <a:p>
          <a:endParaRPr lang="en-US"/>
        </a:p>
      </dgm:t>
    </dgm:pt>
    <dgm:pt modelId="{24B9896B-019D-444E-8449-24C6C7B9000C}" type="sibTrans" cxnId="{6C313AE9-305A-42CE-B272-EF9026CCE527}">
      <dgm:prSet/>
      <dgm:spPr/>
      <dgm:t>
        <a:bodyPr/>
        <a:lstStyle/>
        <a:p>
          <a:endParaRPr lang="en-US"/>
        </a:p>
      </dgm:t>
    </dgm:pt>
    <dgm:pt modelId="{9D9E1EB7-9133-442F-B3FA-1C79CE32E708}">
      <dgm:prSet/>
      <dgm:spPr/>
      <dgm:t>
        <a:bodyPr/>
        <a:lstStyle/>
        <a:p>
          <a:r>
            <a:rPr lang="en-GB"/>
            <a:t>Person – relationships, personal understanding, emotion</a:t>
          </a:r>
          <a:endParaRPr lang="en-US"/>
        </a:p>
      </dgm:t>
    </dgm:pt>
    <dgm:pt modelId="{122D2325-DB66-4C6F-92D1-4A935B3557B8}" type="parTrans" cxnId="{D130B946-572B-4217-B536-6BA842E4689B}">
      <dgm:prSet/>
      <dgm:spPr/>
      <dgm:t>
        <a:bodyPr/>
        <a:lstStyle/>
        <a:p>
          <a:endParaRPr lang="en-US"/>
        </a:p>
      </dgm:t>
    </dgm:pt>
    <dgm:pt modelId="{4D7C640A-D39A-4D2C-A1D8-2BE3CE8857E5}" type="sibTrans" cxnId="{D130B946-572B-4217-B536-6BA842E4689B}">
      <dgm:prSet/>
      <dgm:spPr/>
      <dgm:t>
        <a:bodyPr/>
        <a:lstStyle/>
        <a:p>
          <a:endParaRPr lang="en-US"/>
        </a:p>
      </dgm:t>
    </dgm:pt>
    <dgm:pt modelId="{43BB7EB6-BE2D-41AC-B69A-056C53894AA2}" type="pres">
      <dgm:prSet presAssocID="{DAFA9F55-1DF6-4744-BF57-8B1837AF4B44}" presName="Name0" presStyleCnt="0">
        <dgm:presLayoutVars>
          <dgm:dir/>
          <dgm:animLvl val="lvl"/>
          <dgm:resizeHandles val="exact"/>
        </dgm:presLayoutVars>
      </dgm:prSet>
      <dgm:spPr/>
    </dgm:pt>
    <dgm:pt modelId="{53E2D489-3D3B-439D-8302-835D6A0AD2DB}" type="pres">
      <dgm:prSet presAssocID="{F7B5AAAC-86E0-459C-8A3E-013303E70D96}" presName="linNode" presStyleCnt="0"/>
      <dgm:spPr/>
    </dgm:pt>
    <dgm:pt modelId="{CA7592FF-C8F5-4AFC-B57C-85B42D4D1BE1}" type="pres">
      <dgm:prSet presAssocID="{F7B5AAAC-86E0-459C-8A3E-013303E70D96}" presName="parentText" presStyleLbl="node1" presStyleIdx="0" presStyleCnt="4">
        <dgm:presLayoutVars>
          <dgm:chMax val="1"/>
          <dgm:bulletEnabled val="1"/>
        </dgm:presLayoutVars>
      </dgm:prSet>
      <dgm:spPr/>
    </dgm:pt>
    <dgm:pt modelId="{F9F0DDB1-5F95-41C1-801F-ECD2FA3E515B}" type="pres">
      <dgm:prSet presAssocID="{1CE3B32E-9FCC-4BF2-8687-17A899D2667E}" presName="sp" presStyleCnt="0"/>
      <dgm:spPr/>
    </dgm:pt>
    <dgm:pt modelId="{645E65E8-1BC6-48EE-96E4-E0E1BFBFAD9D}" type="pres">
      <dgm:prSet presAssocID="{5F8BC6AA-A34E-485D-B152-16A61D0F486E}" presName="linNode" presStyleCnt="0"/>
      <dgm:spPr/>
    </dgm:pt>
    <dgm:pt modelId="{8EE046AE-8BEE-446D-85F8-333F3A0C651F}" type="pres">
      <dgm:prSet presAssocID="{5F8BC6AA-A34E-485D-B152-16A61D0F486E}" presName="parentText" presStyleLbl="node1" presStyleIdx="1" presStyleCnt="4">
        <dgm:presLayoutVars>
          <dgm:chMax val="1"/>
          <dgm:bulletEnabled val="1"/>
        </dgm:presLayoutVars>
      </dgm:prSet>
      <dgm:spPr/>
    </dgm:pt>
    <dgm:pt modelId="{CD517443-861A-4F0C-BD39-132438CF2793}" type="pres">
      <dgm:prSet presAssocID="{BC2C46BF-F807-463A-BB45-6ED58FD7DCB2}" presName="sp" presStyleCnt="0"/>
      <dgm:spPr/>
    </dgm:pt>
    <dgm:pt modelId="{558B036A-93BD-4D84-B247-939EED0B4464}" type="pres">
      <dgm:prSet presAssocID="{9C0924D1-01FB-40FA-937F-AC8D3D283A80}" presName="linNode" presStyleCnt="0"/>
      <dgm:spPr/>
    </dgm:pt>
    <dgm:pt modelId="{442C4BE3-AE41-4D11-A9C2-A7C763AF95CE}" type="pres">
      <dgm:prSet presAssocID="{9C0924D1-01FB-40FA-937F-AC8D3D283A80}" presName="parentText" presStyleLbl="node1" presStyleIdx="2" presStyleCnt="4">
        <dgm:presLayoutVars>
          <dgm:chMax val="1"/>
          <dgm:bulletEnabled val="1"/>
        </dgm:presLayoutVars>
      </dgm:prSet>
      <dgm:spPr/>
    </dgm:pt>
    <dgm:pt modelId="{12A7C973-5679-4D61-9123-218CA6632FE6}" type="pres">
      <dgm:prSet presAssocID="{24B9896B-019D-444E-8449-24C6C7B9000C}" presName="sp" presStyleCnt="0"/>
      <dgm:spPr/>
    </dgm:pt>
    <dgm:pt modelId="{5AA6F534-2390-41DE-95C0-9ED4631403CB}" type="pres">
      <dgm:prSet presAssocID="{9D9E1EB7-9133-442F-B3FA-1C79CE32E708}" presName="linNode" presStyleCnt="0"/>
      <dgm:spPr/>
    </dgm:pt>
    <dgm:pt modelId="{0436562A-786E-4F20-B7C0-CC11C9E125D3}" type="pres">
      <dgm:prSet presAssocID="{9D9E1EB7-9133-442F-B3FA-1C79CE32E708}" presName="parentText" presStyleLbl="node1" presStyleIdx="3" presStyleCnt="4">
        <dgm:presLayoutVars>
          <dgm:chMax val="1"/>
          <dgm:bulletEnabled val="1"/>
        </dgm:presLayoutVars>
      </dgm:prSet>
      <dgm:spPr/>
    </dgm:pt>
  </dgm:ptLst>
  <dgm:cxnLst>
    <dgm:cxn modelId="{5AC28B3A-517B-43D7-B645-92054502646F}" type="presOf" srcId="{5F8BC6AA-A34E-485D-B152-16A61D0F486E}" destId="{8EE046AE-8BEE-446D-85F8-333F3A0C651F}" srcOrd="0" destOrd="0" presId="urn:microsoft.com/office/officeart/2005/8/layout/vList5"/>
    <dgm:cxn modelId="{970D8E3A-C6C7-4429-8AED-1D0E3D23B5B0}" type="presOf" srcId="{9C0924D1-01FB-40FA-937F-AC8D3D283A80}" destId="{442C4BE3-AE41-4D11-A9C2-A7C763AF95CE}" srcOrd="0" destOrd="0" presId="urn:microsoft.com/office/officeart/2005/8/layout/vList5"/>
    <dgm:cxn modelId="{D130B946-572B-4217-B536-6BA842E4689B}" srcId="{DAFA9F55-1DF6-4744-BF57-8B1837AF4B44}" destId="{9D9E1EB7-9133-442F-B3FA-1C79CE32E708}" srcOrd="3" destOrd="0" parTransId="{122D2325-DB66-4C6F-92D1-4A935B3557B8}" sibTransId="{4D7C640A-D39A-4D2C-A1D8-2BE3CE8857E5}"/>
    <dgm:cxn modelId="{9DDC9051-5306-4999-BBCC-AE5D827EBB1C}" type="presOf" srcId="{9D9E1EB7-9133-442F-B3FA-1C79CE32E708}" destId="{0436562A-786E-4F20-B7C0-CC11C9E125D3}" srcOrd="0" destOrd="0" presId="urn:microsoft.com/office/officeart/2005/8/layout/vList5"/>
    <dgm:cxn modelId="{186D9B84-811C-4408-B0ED-45EE361DCAA4}" srcId="{DAFA9F55-1DF6-4744-BF57-8B1837AF4B44}" destId="{5F8BC6AA-A34E-485D-B152-16A61D0F486E}" srcOrd="1" destOrd="0" parTransId="{6F0A4871-3583-464F-98CB-97BEA9DD7D96}" sibTransId="{BC2C46BF-F807-463A-BB45-6ED58FD7DCB2}"/>
    <dgm:cxn modelId="{803EAEB6-2150-4FBA-9614-41AD4352DCD8}" type="presOf" srcId="{F7B5AAAC-86E0-459C-8A3E-013303E70D96}" destId="{CA7592FF-C8F5-4AFC-B57C-85B42D4D1BE1}" srcOrd="0" destOrd="0" presId="urn:microsoft.com/office/officeart/2005/8/layout/vList5"/>
    <dgm:cxn modelId="{75E426E6-DEA7-4829-A445-1FE33AF5C6E9}" srcId="{DAFA9F55-1DF6-4744-BF57-8B1837AF4B44}" destId="{F7B5AAAC-86E0-459C-8A3E-013303E70D96}" srcOrd="0" destOrd="0" parTransId="{A8B483CA-4368-426C-B9F2-FC837F164803}" sibTransId="{1CE3B32E-9FCC-4BF2-8687-17A899D2667E}"/>
    <dgm:cxn modelId="{6C313AE9-305A-42CE-B272-EF9026CCE527}" srcId="{DAFA9F55-1DF6-4744-BF57-8B1837AF4B44}" destId="{9C0924D1-01FB-40FA-937F-AC8D3D283A80}" srcOrd="2" destOrd="0" parTransId="{79404647-49A1-47DB-A279-73037E9D1C91}" sibTransId="{24B9896B-019D-444E-8449-24C6C7B9000C}"/>
    <dgm:cxn modelId="{49CC73F1-A72E-4FE6-9F23-F633C25863C1}" type="presOf" srcId="{DAFA9F55-1DF6-4744-BF57-8B1837AF4B44}" destId="{43BB7EB6-BE2D-41AC-B69A-056C53894AA2}" srcOrd="0" destOrd="0" presId="urn:microsoft.com/office/officeart/2005/8/layout/vList5"/>
    <dgm:cxn modelId="{6EEF7F2E-809A-41EC-AF1D-137B83C29572}" type="presParOf" srcId="{43BB7EB6-BE2D-41AC-B69A-056C53894AA2}" destId="{53E2D489-3D3B-439D-8302-835D6A0AD2DB}" srcOrd="0" destOrd="0" presId="urn:microsoft.com/office/officeart/2005/8/layout/vList5"/>
    <dgm:cxn modelId="{CCFAD6EA-CD6E-4226-B95B-531058D8CE8F}" type="presParOf" srcId="{53E2D489-3D3B-439D-8302-835D6A0AD2DB}" destId="{CA7592FF-C8F5-4AFC-B57C-85B42D4D1BE1}" srcOrd="0" destOrd="0" presId="urn:microsoft.com/office/officeart/2005/8/layout/vList5"/>
    <dgm:cxn modelId="{1BC6CCA7-4E58-4FA0-984B-438CC599C0B3}" type="presParOf" srcId="{43BB7EB6-BE2D-41AC-B69A-056C53894AA2}" destId="{F9F0DDB1-5F95-41C1-801F-ECD2FA3E515B}" srcOrd="1" destOrd="0" presId="urn:microsoft.com/office/officeart/2005/8/layout/vList5"/>
    <dgm:cxn modelId="{8EC546EB-35CA-4AEB-BEE9-C157952B77C1}" type="presParOf" srcId="{43BB7EB6-BE2D-41AC-B69A-056C53894AA2}" destId="{645E65E8-1BC6-48EE-96E4-E0E1BFBFAD9D}" srcOrd="2" destOrd="0" presId="urn:microsoft.com/office/officeart/2005/8/layout/vList5"/>
    <dgm:cxn modelId="{CB3F9DD9-9BAE-4E32-B155-F371C5EDF86B}" type="presParOf" srcId="{645E65E8-1BC6-48EE-96E4-E0E1BFBFAD9D}" destId="{8EE046AE-8BEE-446D-85F8-333F3A0C651F}" srcOrd="0" destOrd="0" presId="urn:microsoft.com/office/officeart/2005/8/layout/vList5"/>
    <dgm:cxn modelId="{3F0037E3-95B8-460B-9EE7-B758087C932D}" type="presParOf" srcId="{43BB7EB6-BE2D-41AC-B69A-056C53894AA2}" destId="{CD517443-861A-4F0C-BD39-132438CF2793}" srcOrd="3" destOrd="0" presId="urn:microsoft.com/office/officeart/2005/8/layout/vList5"/>
    <dgm:cxn modelId="{2FC65665-0317-4ED3-B428-7F4B5D255856}" type="presParOf" srcId="{43BB7EB6-BE2D-41AC-B69A-056C53894AA2}" destId="{558B036A-93BD-4D84-B247-939EED0B4464}" srcOrd="4" destOrd="0" presId="urn:microsoft.com/office/officeart/2005/8/layout/vList5"/>
    <dgm:cxn modelId="{EB8EB252-A332-4FE2-999B-AA15928FC547}" type="presParOf" srcId="{558B036A-93BD-4D84-B247-939EED0B4464}" destId="{442C4BE3-AE41-4D11-A9C2-A7C763AF95CE}" srcOrd="0" destOrd="0" presId="urn:microsoft.com/office/officeart/2005/8/layout/vList5"/>
    <dgm:cxn modelId="{61544ABA-A21F-488F-B56A-5392F8BB96F6}" type="presParOf" srcId="{43BB7EB6-BE2D-41AC-B69A-056C53894AA2}" destId="{12A7C973-5679-4D61-9123-218CA6632FE6}" srcOrd="5" destOrd="0" presId="urn:microsoft.com/office/officeart/2005/8/layout/vList5"/>
    <dgm:cxn modelId="{F528BAD9-B800-44DE-A3F7-A9E430682A05}" type="presParOf" srcId="{43BB7EB6-BE2D-41AC-B69A-056C53894AA2}" destId="{5AA6F534-2390-41DE-95C0-9ED4631403CB}" srcOrd="6" destOrd="0" presId="urn:microsoft.com/office/officeart/2005/8/layout/vList5"/>
    <dgm:cxn modelId="{27B15689-C2D3-46EE-990C-BE9B4AE5CE16}" type="presParOf" srcId="{5AA6F534-2390-41DE-95C0-9ED4631403CB}" destId="{0436562A-786E-4F20-B7C0-CC11C9E125D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28304E-F088-4402-906F-E0DF89E0122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CD3695C-DFB4-4D64-8F15-0727E79B7AF8}">
      <dgm:prSet/>
      <dgm:spPr/>
      <dgm:t>
        <a:bodyPr/>
        <a:lstStyle/>
        <a:p>
          <a:r>
            <a:rPr lang="en-GB"/>
            <a:t>Observation can be used straight away to support teaching and learning</a:t>
          </a:r>
          <a:endParaRPr lang="en-US"/>
        </a:p>
      </dgm:t>
    </dgm:pt>
    <dgm:pt modelId="{A058ECA7-D52D-4B5B-8A00-59843771DA01}" type="parTrans" cxnId="{43AC0226-D491-4668-8508-80889EAEA8CF}">
      <dgm:prSet/>
      <dgm:spPr/>
      <dgm:t>
        <a:bodyPr/>
        <a:lstStyle/>
        <a:p>
          <a:endParaRPr lang="en-US"/>
        </a:p>
      </dgm:t>
    </dgm:pt>
    <dgm:pt modelId="{6689D268-7A52-4B9E-8321-6DE07BBFFB71}" type="sibTrans" cxnId="{43AC0226-D491-4668-8508-80889EAEA8CF}">
      <dgm:prSet/>
      <dgm:spPr/>
      <dgm:t>
        <a:bodyPr/>
        <a:lstStyle/>
        <a:p>
          <a:endParaRPr lang="en-US"/>
        </a:p>
      </dgm:t>
    </dgm:pt>
    <dgm:pt modelId="{B039ECC2-ADA0-4EF7-ABCF-111AE4A9BD91}">
      <dgm:prSet/>
      <dgm:spPr/>
      <dgm:t>
        <a:bodyPr/>
        <a:lstStyle/>
        <a:p>
          <a:r>
            <a:rPr lang="en-GB"/>
            <a:t>Observe play</a:t>
          </a:r>
          <a:endParaRPr lang="en-US"/>
        </a:p>
      </dgm:t>
    </dgm:pt>
    <dgm:pt modelId="{A775BE5B-8598-411F-830C-5A61EAFA8F6B}" type="parTrans" cxnId="{2431C015-56EB-46D2-8CB2-3FE3FD4241F6}">
      <dgm:prSet/>
      <dgm:spPr/>
      <dgm:t>
        <a:bodyPr/>
        <a:lstStyle/>
        <a:p>
          <a:endParaRPr lang="en-US"/>
        </a:p>
      </dgm:t>
    </dgm:pt>
    <dgm:pt modelId="{7B0329C8-21DF-4A97-A3A4-D2B9FB317365}" type="sibTrans" cxnId="{2431C015-56EB-46D2-8CB2-3FE3FD4241F6}">
      <dgm:prSet/>
      <dgm:spPr/>
      <dgm:t>
        <a:bodyPr/>
        <a:lstStyle/>
        <a:p>
          <a:endParaRPr lang="en-US"/>
        </a:p>
      </dgm:t>
    </dgm:pt>
    <dgm:pt modelId="{0087ECEF-75B5-44C1-AE19-3F817D08530E}">
      <dgm:prSet/>
      <dgm:spPr/>
      <dgm:t>
        <a:bodyPr/>
        <a:lstStyle/>
        <a:p>
          <a:r>
            <a:rPr lang="en-GB"/>
            <a:t>Everyone can contribute to observations</a:t>
          </a:r>
          <a:endParaRPr lang="en-US"/>
        </a:p>
      </dgm:t>
    </dgm:pt>
    <dgm:pt modelId="{03590EB8-0DD7-428A-83EC-CE087AFC0873}" type="parTrans" cxnId="{3949605B-850E-4F45-929D-21F9B3585302}">
      <dgm:prSet/>
      <dgm:spPr/>
      <dgm:t>
        <a:bodyPr/>
        <a:lstStyle/>
        <a:p>
          <a:endParaRPr lang="en-US"/>
        </a:p>
      </dgm:t>
    </dgm:pt>
    <dgm:pt modelId="{A6134862-00A5-4EBA-8B74-FF140C2901D0}" type="sibTrans" cxnId="{3949605B-850E-4F45-929D-21F9B3585302}">
      <dgm:prSet/>
      <dgm:spPr/>
      <dgm:t>
        <a:bodyPr/>
        <a:lstStyle/>
        <a:p>
          <a:endParaRPr lang="en-US"/>
        </a:p>
      </dgm:t>
    </dgm:pt>
    <dgm:pt modelId="{899D766E-27C2-4358-948D-77ED06657CB4}">
      <dgm:prSet/>
      <dgm:spPr/>
      <dgm:t>
        <a:bodyPr/>
        <a:lstStyle/>
        <a:p>
          <a:r>
            <a:rPr lang="en-GB"/>
            <a:t>Think – What am I seeing? What am I hearing (do not make assumptions)</a:t>
          </a:r>
          <a:endParaRPr lang="en-US"/>
        </a:p>
      </dgm:t>
    </dgm:pt>
    <dgm:pt modelId="{C6F17775-B753-41C0-B5FF-797C4BC1F8B0}" type="parTrans" cxnId="{4F1FE639-08EC-4782-A48F-9CCC591042D2}">
      <dgm:prSet/>
      <dgm:spPr/>
      <dgm:t>
        <a:bodyPr/>
        <a:lstStyle/>
        <a:p>
          <a:endParaRPr lang="en-US"/>
        </a:p>
      </dgm:t>
    </dgm:pt>
    <dgm:pt modelId="{D97981CC-4BDB-4169-B6DF-08699FEFC95D}" type="sibTrans" cxnId="{4F1FE639-08EC-4782-A48F-9CCC591042D2}">
      <dgm:prSet/>
      <dgm:spPr/>
      <dgm:t>
        <a:bodyPr/>
        <a:lstStyle/>
        <a:p>
          <a:endParaRPr lang="en-US"/>
        </a:p>
      </dgm:t>
    </dgm:pt>
    <dgm:pt modelId="{7CAD8CA3-F583-44CB-A95D-35781718E043}">
      <dgm:prSet/>
      <dgm:spPr/>
      <dgm:t>
        <a:bodyPr/>
        <a:lstStyle/>
        <a:p>
          <a:r>
            <a:rPr lang="en-GB"/>
            <a:t>Observations should focus on children’s interests and how they learn</a:t>
          </a:r>
          <a:endParaRPr lang="en-US"/>
        </a:p>
      </dgm:t>
    </dgm:pt>
    <dgm:pt modelId="{B7EF82BD-3D4A-46DB-B82F-B38EA7C261D0}" type="parTrans" cxnId="{15599810-503D-4541-A119-4A7007BEAF7E}">
      <dgm:prSet/>
      <dgm:spPr/>
      <dgm:t>
        <a:bodyPr/>
        <a:lstStyle/>
        <a:p>
          <a:endParaRPr lang="en-US"/>
        </a:p>
      </dgm:t>
    </dgm:pt>
    <dgm:pt modelId="{856D0D5D-8738-4FF3-835D-10EB80EC71FE}" type="sibTrans" cxnId="{15599810-503D-4541-A119-4A7007BEAF7E}">
      <dgm:prSet/>
      <dgm:spPr/>
      <dgm:t>
        <a:bodyPr/>
        <a:lstStyle/>
        <a:p>
          <a:endParaRPr lang="en-US"/>
        </a:p>
      </dgm:t>
    </dgm:pt>
    <dgm:pt modelId="{1CAE2269-BCDA-4B31-9EE0-7606AA13CFDE}" type="pres">
      <dgm:prSet presAssocID="{5D28304E-F088-4402-906F-E0DF89E01228}" presName="linear" presStyleCnt="0">
        <dgm:presLayoutVars>
          <dgm:animLvl val="lvl"/>
          <dgm:resizeHandles val="exact"/>
        </dgm:presLayoutVars>
      </dgm:prSet>
      <dgm:spPr/>
    </dgm:pt>
    <dgm:pt modelId="{F12AB708-90B3-4555-8616-90459FA6EA35}" type="pres">
      <dgm:prSet presAssocID="{FCD3695C-DFB4-4D64-8F15-0727E79B7AF8}" presName="parentText" presStyleLbl="node1" presStyleIdx="0" presStyleCnt="5">
        <dgm:presLayoutVars>
          <dgm:chMax val="0"/>
          <dgm:bulletEnabled val="1"/>
        </dgm:presLayoutVars>
      </dgm:prSet>
      <dgm:spPr/>
    </dgm:pt>
    <dgm:pt modelId="{46C39A65-B0F0-4520-BF53-6123E0A17ED7}" type="pres">
      <dgm:prSet presAssocID="{6689D268-7A52-4B9E-8321-6DE07BBFFB71}" presName="spacer" presStyleCnt="0"/>
      <dgm:spPr/>
    </dgm:pt>
    <dgm:pt modelId="{1CECBC32-EE52-43FF-8490-FAB0B5CE956D}" type="pres">
      <dgm:prSet presAssocID="{B039ECC2-ADA0-4EF7-ABCF-111AE4A9BD91}" presName="parentText" presStyleLbl="node1" presStyleIdx="1" presStyleCnt="5">
        <dgm:presLayoutVars>
          <dgm:chMax val="0"/>
          <dgm:bulletEnabled val="1"/>
        </dgm:presLayoutVars>
      </dgm:prSet>
      <dgm:spPr/>
    </dgm:pt>
    <dgm:pt modelId="{219926FB-7AB8-4F58-A7E8-3DFB90DC3845}" type="pres">
      <dgm:prSet presAssocID="{7B0329C8-21DF-4A97-A3A4-D2B9FB317365}" presName="spacer" presStyleCnt="0"/>
      <dgm:spPr/>
    </dgm:pt>
    <dgm:pt modelId="{42B1DCAD-0FD3-4BDB-9F01-EA0A5B450D92}" type="pres">
      <dgm:prSet presAssocID="{0087ECEF-75B5-44C1-AE19-3F817D08530E}" presName="parentText" presStyleLbl="node1" presStyleIdx="2" presStyleCnt="5">
        <dgm:presLayoutVars>
          <dgm:chMax val="0"/>
          <dgm:bulletEnabled val="1"/>
        </dgm:presLayoutVars>
      </dgm:prSet>
      <dgm:spPr/>
    </dgm:pt>
    <dgm:pt modelId="{BADF734D-51F9-4E7F-8652-00AF3235C003}" type="pres">
      <dgm:prSet presAssocID="{A6134862-00A5-4EBA-8B74-FF140C2901D0}" presName="spacer" presStyleCnt="0"/>
      <dgm:spPr/>
    </dgm:pt>
    <dgm:pt modelId="{A7BA0445-17E6-4514-A4BB-A004ED909F4B}" type="pres">
      <dgm:prSet presAssocID="{899D766E-27C2-4358-948D-77ED06657CB4}" presName="parentText" presStyleLbl="node1" presStyleIdx="3" presStyleCnt="5">
        <dgm:presLayoutVars>
          <dgm:chMax val="0"/>
          <dgm:bulletEnabled val="1"/>
        </dgm:presLayoutVars>
      </dgm:prSet>
      <dgm:spPr/>
    </dgm:pt>
    <dgm:pt modelId="{7EBD943F-75EE-4487-8C02-A9E725E6A2F8}" type="pres">
      <dgm:prSet presAssocID="{D97981CC-4BDB-4169-B6DF-08699FEFC95D}" presName="spacer" presStyleCnt="0"/>
      <dgm:spPr/>
    </dgm:pt>
    <dgm:pt modelId="{693516C6-4193-41DD-90E2-7F5EE3445B1B}" type="pres">
      <dgm:prSet presAssocID="{7CAD8CA3-F583-44CB-A95D-35781718E043}" presName="parentText" presStyleLbl="node1" presStyleIdx="4" presStyleCnt="5">
        <dgm:presLayoutVars>
          <dgm:chMax val="0"/>
          <dgm:bulletEnabled val="1"/>
        </dgm:presLayoutVars>
      </dgm:prSet>
      <dgm:spPr/>
    </dgm:pt>
  </dgm:ptLst>
  <dgm:cxnLst>
    <dgm:cxn modelId="{520B3C03-7CC0-410F-AA0D-1328918B54BE}" type="presOf" srcId="{899D766E-27C2-4358-948D-77ED06657CB4}" destId="{A7BA0445-17E6-4514-A4BB-A004ED909F4B}" srcOrd="0" destOrd="0" presId="urn:microsoft.com/office/officeart/2005/8/layout/vList2"/>
    <dgm:cxn modelId="{15599810-503D-4541-A119-4A7007BEAF7E}" srcId="{5D28304E-F088-4402-906F-E0DF89E01228}" destId="{7CAD8CA3-F583-44CB-A95D-35781718E043}" srcOrd="4" destOrd="0" parTransId="{B7EF82BD-3D4A-46DB-B82F-B38EA7C261D0}" sibTransId="{856D0D5D-8738-4FF3-835D-10EB80EC71FE}"/>
    <dgm:cxn modelId="{2431C015-56EB-46D2-8CB2-3FE3FD4241F6}" srcId="{5D28304E-F088-4402-906F-E0DF89E01228}" destId="{B039ECC2-ADA0-4EF7-ABCF-111AE4A9BD91}" srcOrd="1" destOrd="0" parTransId="{A775BE5B-8598-411F-830C-5A61EAFA8F6B}" sibTransId="{7B0329C8-21DF-4A97-A3A4-D2B9FB317365}"/>
    <dgm:cxn modelId="{43AC0226-D491-4668-8508-80889EAEA8CF}" srcId="{5D28304E-F088-4402-906F-E0DF89E01228}" destId="{FCD3695C-DFB4-4D64-8F15-0727E79B7AF8}" srcOrd="0" destOrd="0" parTransId="{A058ECA7-D52D-4B5B-8A00-59843771DA01}" sibTransId="{6689D268-7A52-4B9E-8321-6DE07BBFFB71}"/>
    <dgm:cxn modelId="{4F1FE639-08EC-4782-A48F-9CCC591042D2}" srcId="{5D28304E-F088-4402-906F-E0DF89E01228}" destId="{899D766E-27C2-4358-948D-77ED06657CB4}" srcOrd="3" destOrd="0" parTransId="{C6F17775-B753-41C0-B5FF-797C4BC1F8B0}" sibTransId="{D97981CC-4BDB-4169-B6DF-08699FEFC95D}"/>
    <dgm:cxn modelId="{3949605B-850E-4F45-929D-21F9B3585302}" srcId="{5D28304E-F088-4402-906F-E0DF89E01228}" destId="{0087ECEF-75B5-44C1-AE19-3F817D08530E}" srcOrd="2" destOrd="0" parTransId="{03590EB8-0DD7-428A-83EC-CE087AFC0873}" sibTransId="{A6134862-00A5-4EBA-8B74-FF140C2901D0}"/>
    <dgm:cxn modelId="{84BA3E42-B8F2-4A20-B1E6-054C936467C9}" type="presOf" srcId="{FCD3695C-DFB4-4D64-8F15-0727E79B7AF8}" destId="{F12AB708-90B3-4555-8616-90459FA6EA35}" srcOrd="0" destOrd="0" presId="urn:microsoft.com/office/officeart/2005/8/layout/vList2"/>
    <dgm:cxn modelId="{A83A9093-BD57-4FB7-9032-E2C3A70AC8EF}" type="presOf" srcId="{B039ECC2-ADA0-4EF7-ABCF-111AE4A9BD91}" destId="{1CECBC32-EE52-43FF-8490-FAB0B5CE956D}" srcOrd="0" destOrd="0" presId="urn:microsoft.com/office/officeart/2005/8/layout/vList2"/>
    <dgm:cxn modelId="{84E98EC0-D49A-4EFF-AE91-AEB45BA5CEC1}" type="presOf" srcId="{7CAD8CA3-F583-44CB-A95D-35781718E043}" destId="{693516C6-4193-41DD-90E2-7F5EE3445B1B}" srcOrd="0" destOrd="0" presId="urn:microsoft.com/office/officeart/2005/8/layout/vList2"/>
    <dgm:cxn modelId="{C63E0BD4-67BE-4DDD-9DB6-ACA78296778D}" type="presOf" srcId="{0087ECEF-75B5-44C1-AE19-3F817D08530E}" destId="{42B1DCAD-0FD3-4BDB-9F01-EA0A5B450D92}" srcOrd="0" destOrd="0" presId="urn:microsoft.com/office/officeart/2005/8/layout/vList2"/>
    <dgm:cxn modelId="{A8057FDE-C035-4440-AFC7-74142D0BCA68}" type="presOf" srcId="{5D28304E-F088-4402-906F-E0DF89E01228}" destId="{1CAE2269-BCDA-4B31-9EE0-7606AA13CFDE}" srcOrd="0" destOrd="0" presId="urn:microsoft.com/office/officeart/2005/8/layout/vList2"/>
    <dgm:cxn modelId="{22F63E18-89BB-48A0-8867-2E44044B2FCE}" type="presParOf" srcId="{1CAE2269-BCDA-4B31-9EE0-7606AA13CFDE}" destId="{F12AB708-90B3-4555-8616-90459FA6EA35}" srcOrd="0" destOrd="0" presId="urn:microsoft.com/office/officeart/2005/8/layout/vList2"/>
    <dgm:cxn modelId="{423E2D6B-6C4C-484D-9DCA-77111E94F11B}" type="presParOf" srcId="{1CAE2269-BCDA-4B31-9EE0-7606AA13CFDE}" destId="{46C39A65-B0F0-4520-BF53-6123E0A17ED7}" srcOrd="1" destOrd="0" presId="urn:microsoft.com/office/officeart/2005/8/layout/vList2"/>
    <dgm:cxn modelId="{791D3489-5345-401A-9536-A41193C0A7F5}" type="presParOf" srcId="{1CAE2269-BCDA-4B31-9EE0-7606AA13CFDE}" destId="{1CECBC32-EE52-43FF-8490-FAB0B5CE956D}" srcOrd="2" destOrd="0" presId="urn:microsoft.com/office/officeart/2005/8/layout/vList2"/>
    <dgm:cxn modelId="{023CD536-F74A-4A1C-89D9-6A458313156A}" type="presParOf" srcId="{1CAE2269-BCDA-4B31-9EE0-7606AA13CFDE}" destId="{219926FB-7AB8-4F58-A7E8-3DFB90DC3845}" srcOrd="3" destOrd="0" presId="urn:microsoft.com/office/officeart/2005/8/layout/vList2"/>
    <dgm:cxn modelId="{87F46E5A-E441-4103-84A7-30FEEE2FFD2A}" type="presParOf" srcId="{1CAE2269-BCDA-4B31-9EE0-7606AA13CFDE}" destId="{42B1DCAD-0FD3-4BDB-9F01-EA0A5B450D92}" srcOrd="4" destOrd="0" presId="urn:microsoft.com/office/officeart/2005/8/layout/vList2"/>
    <dgm:cxn modelId="{AF0E92A3-9B0B-4A60-B48C-2A369B600B64}" type="presParOf" srcId="{1CAE2269-BCDA-4B31-9EE0-7606AA13CFDE}" destId="{BADF734D-51F9-4E7F-8652-00AF3235C003}" srcOrd="5" destOrd="0" presId="urn:microsoft.com/office/officeart/2005/8/layout/vList2"/>
    <dgm:cxn modelId="{0EAA18AA-EDCD-48DA-BA30-9D7A6AB1F1FF}" type="presParOf" srcId="{1CAE2269-BCDA-4B31-9EE0-7606AA13CFDE}" destId="{A7BA0445-17E6-4514-A4BB-A004ED909F4B}" srcOrd="6" destOrd="0" presId="urn:microsoft.com/office/officeart/2005/8/layout/vList2"/>
    <dgm:cxn modelId="{B8E8FECF-C903-4F9D-8B84-B3B9DD6D8B6D}" type="presParOf" srcId="{1CAE2269-BCDA-4B31-9EE0-7606AA13CFDE}" destId="{7EBD943F-75EE-4487-8C02-A9E725E6A2F8}" srcOrd="7" destOrd="0" presId="urn:microsoft.com/office/officeart/2005/8/layout/vList2"/>
    <dgm:cxn modelId="{E22FBED6-7901-4F8A-AAB4-EAE5F4EC5BF0}" type="presParOf" srcId="{1CAE2269-BCDA-4B31-9EE0-7606AA13CFDE}" destId="{693516C6-4193-41DD-90E2-7F5EE3445B1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29B351-A7FF-4CDB-9785-E24E4F774CD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8799A78-D414-4AD8-9D12-042C514F9650}">
      <dgm:prSet/>
      <dgm:spPr/>
      <dgm:t>
        <a:bodyPr/>
        <a:lstStyle/>
        <a:p>
          <a:r>
            <a:rPr lang="en-GB"/>
            <a:t>‘On-entry’ assessment – to provide a baseline assessment</a:t>
          </a:r>
          <a:endParaRPr lang="en-US"/>
        </a:p>
      </dgm:t>
    </dgm:pt>
    <dgm:pt modelId="{991878E9-C1DA-493D-A050-16215E7AF727}" type="parTrans" cxnId="{BC206512-A2F2-4577-88E5-2C0A6A45D1A6}">
      <dgm:prSet/>
      <dgm:spPr/>
      <dgm:t>
        <a:bodyPr/>
        <a:lstStyle/>
        <a:p>
          <a:endParaRPr lang="en-US"/>
        </a:p>
      </dgm:t>
    </dgm:pt>
    <dgm:pt modelId="{4671F068-9264-4B12-8C7D-11073830BF09}" type="sibTrans" cxnId="{BC206512-A2F2-4577-88E5-2C0A6A45D1A6}">
      <dgm:prSet/>
      <dgm:spPr/>
      <dgm:t>
        <a:bodyPr/>
        <a:lstStyle/>
        <a:p>
          <a:endParaRPr lang="en-US"/>
        </a:p>
      </dgm:t>
    </dgm:pt>
    <dgm:pt modelId="{3DBFC57A-5FFE-426C-BA1E-CBAE94AD5282}">
      <dgm:prSet/>
      <dgm:spPr/>
      <dgm:t>
        <a:bodyPr/>
        <a:lstStyle/>
        <a:p>
          <a:r>
            <a:rPr lang="en-GB"/>
            <a:t>To be carried out within six weeks of starting the Foundation Phase</a:t>
          </a:r>
          <a:endParaRPr lang="en-US"/>
        </a:p>
      </dgm:t>
    </dgm:pt>
    <dgm:pt modelId="{712A91AF-7D25-48CE-B99A-15694E456E63}" type="parTrans" cxnId="{1E650176-E0B2-4B86-8A22-39BC1CA29C65}">
      <dgm:prSet/>
      <dgm:spPr/>
      <dgm:t>
        <a:bodyPr/>
        <a:lstStyle/>
        <a:p>
          <a:endParaRPr lang="en-US"/>
        </a:p>
      </dgm:t>
    </dgm:pt>
    <dgm:pt modelId="{23E71AF6-24D5-4827-BA47-3F998E9D59BE}" type="sibTrans" cxnId="{1E650176-E0B2-4B86-8A22-39BC1CA29C65}">
      <dgm:prSet/>
      <dgm:spPr/>
      <dgm:t>
        <a:bodyPr/>
        <a:lstStyle/>
        <a:p>
          <a:endParaRPr lang="en-US"/>
        </a:p>
      </dgm:t>
    </dgm:pt>
    <dgm:pt modelId="{CA92F765-E73B-4DD4-AF2F-052AAD345CD4}">
      <dgm:prSet/>
      <dgm:spPr/>
      <dgm:t>
        <a:bodyPr/>
        <a:lstStyle/>
        <a:p>
          <a:r>
            <a:rPr lang="en-GB"/>
            <a:t>Will access the six areas of development - Personal, Social and Emotional • Speaking and Listening • Reading and Writing • Sort, Order and Number • Approach to Learning, Thinking and Reasoning • Physical. </a:t>
          </a:r>
          <a:endParaRPr lang="en-US"/>
        </a:p>
      </dgm:t>
    </dgm:pt>
    <dgm:pt modelId="{2B068A8F-7EDE-4AFF-A460-8B4B64153796}" type="parTrans" cxnId="{93F9CD88-DD24-4515-9346-09D7003672CE}">
      <dgm:prSet/>
      <dgm:spPr/>
      <dgm:t>
        <a:bodyPr/>
        <a:lstStyle/>
        <a:p>
          <a:endParaRPr lang="en-US"/>
        </a:p>
      </dgm:t>
    </dgm:pt>
    <dgm:pt modelId="{845E6F60-C693-4198-9CFB-ACCD0357BA0D}" type="sibTrans" cxnId="{93F9CD88-DD24-4515-9346-09D7003672CE}">
      <dgm:prSet/>
      <dgm:spPr/>
      <dgm:t>
        <a:bodyPr/>
        <a:lstStyle/>
        <a:p>
          <a:endParaRPr lang="en-US"/>
        </a:p>
      </dgm:t>
    </dgm:pt>
    <dgm:pt modelId="{1B55A53C-85B1-4B01-B377-F68FE4C1E732}">
      <dgm:prSet/>
      <dgm:spPr/>
      <dgm:t>
        <a:bodyPr/>
        <a:lstStyle/>
        <a:p>
          <a:r>
            <a:rPr lang="en-GB"/>
            <a:t>There are two documents – the Foundation Phase child development assessment profile record form for practitioners to record their observations and the guidance materials</a:t>
          </a:r>
          <a:endParaRPr lang="en-US"/>
        </a:p>
      </dgm:t>
    </dgm:pt>
    <dgm:pt modelId="{B592910C-AB7F-4108-97C5-133D3BCBC050}" type="parTrans" cxnId="{1203A76E-EFD7-449A-B0F9-6C4330FBA447}">
      <dgm:prSet/>
      <dgm:spPr/>
      <dgm:t>
        <a:bodyPr/>
        <a:lstStyle/>
        <a:p>
          <a:endParaRPr lang="en-US"/>
        </a:p>
      </dgm:t>
    </dgm:pt>
    <dgm:pt modelId="{9E03BCDE-2FC7-4E72-BD3C-47CEC154B44B}" type="sibTrans" cxnId="{1203A76E-EFD7-449A-B0F9-6C4330FBA447}">
      <dgm:prSet/>
      <dgm:spPr/>
      <dgm:t>
        <a:bodyPr/>
        <a:lstStyle/>
        <a:p>
          <a:endParaRPr lang="en-US"/>
        </a:p>
      </dgm:t>
    </dgm:pt>
    <dgm:pt modelId="{DA0EA2F8-41C5-4E05-A5B3-D11F6A1E2BF3}" type="pres">
      <dgm:prSet presAssocID="{8A29B351-A7FF-4CDB-9785-E24E4F774CD4}" presName="linear" presStyleCnt="0">
        <dgm:presLayoutVars>
          <dgm:animLvl val="lvl"/>
          <dgm:resizeHandles val="exact"/>
        </dgm:presLayoutVars>
      </dgm:prSet>
      <dgm:spPr/>
    </dgm:pt>
    <dgm:pt modelId="{045DAEF8-DF3B-4254-8554-88EC9B4439D7}" type="pres">
      <dgm:prSet presAssocID="{C8799A78-D414-4AD8-9D12-042C514F9650}" presName="parentText" presStyleLbl="node1" presStyleIdx="0" presStyleCnt="4">
        <dgm:presLayoutVars>
          <dgm:chMax val="0"/>
          <dgm:bulletEnabled val="1"/>
        </dgm:presLayoutVars>
      </dgm:prSet>
      <dgm:spPr/>
    </dgm:pt>
    <dgm:pt modelId="{320B682D-42FE-4C7A-977F-E2F61C8B1C00}" type="pres">
      <dgm:prSet presAssocID="{4671F068-9264-4B12-8C7D-11073830BF09}" presName="spacer" presStyleCnt="0"/>
      <dgm:spPr/>
    </dgm:pt>
    <dgm:pt modelId="{0CAEF787-D819-46BC-BFEE-AC4A18109420}" type="pres">
      <dgm:prSet presAssocID="{3DBFC57A-5FFE-426C-BA1E-CBAE94AD5282}" presName="parentText" presStyleLbl="node1" presStyleIdx="1" presStyleCnt="4">
        <dgm:presLayoutVars>
          <dgm:chMax val="0"/>
          <dgm:bulletEnabled val="1"/>
        </dgm:presLayoutVars>
      </dgm:prSet>
      <dgm:spPr/>
    </dgm:pt>
    <dgm:pt modelId="{A9D0B683-831F-4A27-B35C-9C803FCA06A7}" type="pres">
      <dgm:prSet presAssocID="{23E71AF6-24D5-4827-BA47-3F998E9D59BE}" presName="spacer" presStyleCnt="0"/>
      <dgm:spPr/>
    </dgm:pt>
    <dgm:pt modelId="{1A4AC325-EB20-4054-8D20-A3B84D01A458}" type="pres">
      <dgm:prSet presAssocID="{CA92F765-E73B-4DD4-AF2F-052AAD345CD4}" presName="parentText" presStyleLbl="node1" presStyleIdx="2" presStyleCnt="4">
        <dgm:presLayoutVars>
          <dgm:chMax val="0"/>
          <dgm:bulletEnabled val="1"/>
        </dgm:presLayoutVars>
      </dgm:prSet>
      <dgm:spPr/>
    </dgm:pt>
    <dgm:pt modelId="{5665B895-F3CE-4D44-A7DB-AD04096CBF52}" type="pres">
      <dgm:prSet presAssocID="{845E6F60-C693-4198-9CFB-ACCD0357BA0D}" presName="spacer" presStyleCnt="0"/>
      <dgm:spPr/>
    </dgm:pt>
    <dgm:pt modelId="{E30B3E0C-7ADB-4674-B474-C655194A9E92}" type="pres">
      <dgm:prSet presAssocID="{1B55A53C-85B1-4B01-B377-F68FE4C1E732}" presName="parentText" presStyleLbl="node1" presStyleIdx="3" presStyleCnt="4">
        <dgm:presLayoutVars>
          <dgm:chMax val="0"/>
          <dgm:bulletEnabled val="1"/>
        </dgm:presLayoutVars>
      </dgm:prSet>
      <dgm:spPr/>
    </dgm:pt>
  </dgm:ptLst>
  <dgm:cxnLst>
    <dgm:cxn modelId="{BC206512-A2F2-4577-88E5-2C0A6A45D1A6}" srcId="{8A29B351-A7FF-4CDB-9785-E24E4F774CD4}" destId="{C8799A78-D414-4AD8-9D12-042C514F9650}" srcOrd="0" destOrd="0" parTransId="{991878E9-C1DA-493D-A050-16215E7AF727}" sibTransId="{4671F068-9264-4B12-8C7D-11073830BF09}"/>
    <dgm:cxn modelId="{0A75405C-473C-4A85-8A3F-3C13771380F7}" type="presOf" srcId="{CA92F765-E73B-4DD4-AF2F-052AAD345CD4}" destId="{1A4AC325-EB20-4054-8D20-A3B84D01A458}" srcOrd="0" destOrd="0" presId="urn:microsoft.com/office/officeart/2005/8/layout/vList2"/>
    <dgm:cxn modelId="{2B1E0160-28BB-4B98-9605-3A23E8FB230C}" type="presOf" srcId="{1B55A53C-85B1-4B01-B377-F68FE4C1E732}" destId="{E30B3E0C-7ADB-4674-B474-C655194A9E92}" srcOrd="0" destOrd="0" presId="urn:microsoft.com/office/officeart/2005/8/layout/vList2"/>
    <dgm:cxn modelId="{6D435265-DF5A-4F33-8AC7-A99A30E4A266}" type="presOf" srcId="{3DBFC57A-5FFE-426C-BA1E-CBAE94AD5282}" destId="{0CAEF787-D819-46BC-BFEE-AC4A18109420}" srcOrd="0" destOrd="0" presId="urn:microsoft.com/office/officeart/2005/8/layout/vList2"/>
    <dgm:cxn modelId="{3E37B06D-44DE-4B06-A9CA-3142E4572708}" type="presOf" srcId="{C8799A78-D414-4AD8-9D12-042C514F9650}" destId="{045DAEF8-DF3B-4254-8554-88EC9B4439D7}" srcOrd="0" destOrd="0" presId="urn:microsoft.com/office/officeart/2005/8/layout/vList2"/>
    <dgm:cxn modelId="{1203A76E-EFD7-449A-B0F9-6C4330FBA447}" srcId="{8A29B351-A7FF-4CDB-9785-E24E4F774CD4}" destId="{1B55A53C-85B1-4B01-B377-F68FE4C1E732}" srcOrd="3" destOrd="0" parTransId="{B592910C-AB7F-4108-97C5-133D3BCBC050}" sibTransId="{9E03BCDE-2FC7-4E72-BD3C-47CEC154B44B}"/>
    <dgm:cxn modelId="{207D9E74-A06F-4F97-ACDA-0F10090CBD2E}" type="presOf" srcId="{8A29B351-A7FF-4CDB-9785-E24E4F774CD4}" destId="{DA0EA2F8-41C5-4E05-A5B3-D11F6A1E2BF3}" srcOrd="0" destOrd="0" presId="urn:microsoft.com/office/officeart/2005/8/layout/vList2"/>
    <dgm:cxn modelId="{1E650176-E0B2-4B86-8A22-39BC1CA29C65}" srcId="{8A29B351-A7FF-4CDB-9785-E24E4F774CD4}" destId="{3DBFC57A-5FFE-426C-BA1E-CBAE94AD5282}" srcOrd="1" destOrd="0" parTransId="{712A91AF-7D25-48CE-B99A-15694E456E63}" sibTransId="{23E71AF6-24D5-4827-BA47-3F998E9D59BE}"/>
    <dgm:cxn modelId="{93F9CD88-DD24-4515-9346-09D7003672CE}" srcId="{8A29B351-A7FF-4CDB-9785-E24E4F774CD4}" destId="{CA92F765-E73B-4DD4-AF2F-052AAD345CD4}" srcOrd="2" destOrd="0" parTransId="{2B068A8F-7EDE-4AFF-A460-8B4B64153796}" sibTransId="{845E6F60-C693-4198-9CFB-ACCD0357BA0D}"/>
    <dgm:cxn modelId="{F776FD76-1B84-4A99-9167-338CB7BC8D91}" type="presParOf" srcId="{DA0EA2F8-41C5-4E05-A5B3-D11F6A1E2BF3}" destId="{045DAEF8-DF3B-4254-8554-88EC9B4439D7}" srcOrd="0" destOrd="0" presId="urn:microsoft.com/office/officeart/2005/8/layout/vList2"/>
    <dgm:cxn modelId="{C94A565A-4842-4E72-B8C9-963F65E9F79A}" type="presParOf" srcId="{DA0EA2F8-41C5-4E05-A5B3-D11F6A1E2BF3}" destId="{320B682D-42FE-4C7A-977F-E2F61C8B1C00}" srcOrd="1" destOrd="0" presId="urn:microsoft.com/office/officeart/2005/8/layout/vList2"/>
    <dgm:cxn modelId="{D9BCD2F6-1FBA-4589-9922-9D14FCA37E31}" type="presParOf" srcId="{DA0EA2F8-41C5-4E05-A5B3-D11F6A1E2BF3}" destId="{0CAEF787-D819-46BC-BFEE-AC4A18109420}" srcOrd="2" destOrd="0" presId="urn:microsoft.com/office/officeart/2005/8/layout/vList2"/>
    <dgm:cxn modelId="{C49AD9BF-E72E-4BE8-AF7E-2FAD94797D28}" type="presParOf" srcId="{DA0EA2F8-41C5-4E05-A5B3-D11F6A1E2BF3}" destId="{A9D0B683-831F-4A27-B35C-9C803FCA06A7}" srcOrd="3" destOrd="0" presId="urn:microsoft.com/office/officeart/2005/8/layout/vList2"/>
    <dgm:cxn modelId="{BBE615FD-639A-48EA-91B8-2AC44BBCA42D}" type="presParOf" srcId="{DA0EA2F8-41C5-4E05-A5B3-D11F6A1E2BF3}" destId="{1A4AC325-EB20-4054-8D20-A3B84D01A458}" srcOrd="4" destOrd="0" presId="urn:microsoft.com/office/officeart/2005/8/layout/vList2"/>
    <dgm:cxn modelId="{64362DA9-0E7A-4182-B9E5-74CBC1A99B24}" type="presParOf" srcId="{DA0EA2F8-41C5-4E05-A5B3-D11F6A1E2BF3}" destId="{5665B895-F3CE-4D44-A7DB-AD04096CBF52}" srcOrd="5" destOrd="0" presId="urn:microsoft.com/office/officeart/2005/8/layout/vList2"/>
    <dgm:cxn modelId="{D2D69864-8320-4283-A5D9-540349A0C71C}" type="presParOf" srcId="{DA0EA2F8-41C5-4E05-A5B3-D11F6A1E2BF3}" destId="{E30B3E0C-7ADB-4674-B474-C655194A9E9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B4A216E-E686-4697-A10D-83C044FE477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9021FC1-080D-4979-8C18-B774BDE90EB3}">
      <dgm:prSet/>
      <dgm:spPr/>
      <dgm:t>
        <a:bodyPr/>
        <a:lstStyle/>
        <a:p>
          <a:r>
            <a:rPr lang="en-GB" b="0" i="0"/>
            <a:t>The Learning Story is not only a set of observations, but is a positive way to assess children’s learning</a:t>
          </a:r>
          <a:endParaRPr lang="en-US"/>
        </a:p>
      </dgm:t>
    </dgm:pt>
    <dgm:pt modelId="{A4EB4552-3BC3-4773-A41E-10167676E41D}" type="parTrans" cxnId="{FEE5074F-535C-4553-B025-93DE2089CA6D}">
      <dgm:prSet/>
      <dgm:spPr/>
      <dgm:t>
        <a:bodyPr/>
        <a:lstStyle/>
        <a:p>
          <a:endParaRPr lang="en-US"/>
        </a:p>
      </dgm:t>
    </dgm:pt>
    <dgm:pt modelId="{E0A964CF-A071-4D9E-B457-4B96A1F029C7}" type="sibTrans" cxnId="{FEE5074F-535C-4553-B025-93DE2089CA6D}">
      <dgm:prSet/>
      <dgm:spPr/>
      <dgm:t>
        <a:bodyPr/>
        <a:lstStyle/>
        <a:p>
          <a:endParaRPr lang="en-US"/>
        </a:p>
      </dgm:t>
    </dgm:pt>
    <dgm:pt modelId="{64489D9B-3E0A-4D83-8536-F38217A901BA}">
      <dgm:prSet/>
      <dgm:spPr/>
      <dgm:t>
        <a:bodyPr/>
        <a:lstStyle/>
        <a:p>
          <a:r>
            <a:rPr lang="en-GB" b="0" i="0"/>
            <a:t>Many areas of learning and development will be recorded by observing a full activity or experience </a:t>
          </a:r>
          <a:endParaRPr lang="en-US"/>
        </a:p>
      </dgm:t>
    </dgm:pt>
    <dgm:pt modelId="{6071A6FF-F726-4CA9-BA0C-C822A6CC6E33}" type="parTrans" cxnId="{D4C492DA-F3C5-421B-B470-F8BCFBF8116B}">
      <dgm:prSet/>
      <dgm:spPr/>
      <dgm:t>
        <a:bodyPr/>
        <a:lstStyle/>
        <a:p>
          <a:endParaRPr lang="en-US"/>
        </a:p>
      </dgm:t>
    </dgm:pt>
    <dgm:pt modelId="{B5B0E906-4BE6-459D-B89E-187244BBE5C9}" type="sibTrans" cxnId="{D4C492DA-F3C5-421B-B470-F8BCFBF8116B}">
      <dgm:prSet/>
      <dgm:spPr/>
      <dgm:t>
        <a:bodyPr/>
        <a:lstStyle/>
        <a:p>
          <a:endParaRPr lang="en-US"/>
        </a:p>
      </dgm:t>
    </dgm:pt>
    <dgm:pt modelId="{F0F65849-8D04-4350-9B62-153E307FB8C4}">
      <dgm:prSet/>
      <dgm:spPr/>
      <dgm:t>
        <a:bodyPr/>
        <a:lstStyle/>
        <a:p>
          <a:r>
            <a:rPr lang="en-GB"/>
            <a:t>A</a:t>
          </a:r>
          <a:r>
            <a:rPr lang="en-GB" b="0" i="0"/>
            <a:t> Learning Story is a full colour video of a child’s achievements</a:t>
          </a:r>
          <a:endParaRPr lang="en-US"/>
        </a:p>
      </dgm:t>
    </dgm:pt>
    <dgm:pt modelId="{6160DC63-48BC-47F2-9D32-DF532C43DFDE}" type="parTrans" cxnId="{D36D1C6F-2698-4740-B483-1331C3C5A59C}">
      <dgm:prSet/>
      <dgm:spPr/>
      <dgm:t>
        <a:bodyPr/>
        <a:lstStyle/>
        <a:p>
          <a:endParaRPr lang="en-US"/>
        </a:p>
      </dgm:t>
    </dgm:pt>
    <dgm:pt modelId="{30803814-9D79-4DCF-A833-DE0A0B417693}" type="sibTrans" cxnId="{D36D1C6F-2698-4740-B483-1331C3C5A59C}">
      <dgm:prSet/>
      <dgm:spPr/>
      <dgm:t>
        <a:bodyPr/>
        <a:lstStyle/>
        <a:p>
          <a:endParaRPr lang="en-US"/>
        </a:p>
      </dgm:t>
    </dgm:pt>
    <dgm:pt modelId="{73FD6C0E-D62E-48E9-BF14-8102AD6AFC97}">
      <dgm:prSet/>
      <dgm:spPr/>
      <dgm:t>
        <a:bodyPr/>
        <a:lstStyle/>
        <a:p>
          <a:r>
            <a:rPr lang="en-GB" b="0" i="0" dirty="0"/>
            <a:t>They give a holistic view of development, which is, after all, the way that children develop.</a:t>
          </a:r>
          <a:endParaRPr lang="en-US" dirty="0"/>
        </a:p>
      </dgm:t>
    </dgm:pt>
    <dgm:pt modelId="{0DBD4C3D-2F56-49E9-B7EF-600A1256F3DD}" type="parTrans" cxnId="{1430897F-6301-4499-8477-460F2A5083E1}">
      <dgm:prSet/>
      <dgm:spPr/>
      <dgm:t>
        <a:bodyPr/>
        <a:lstStyle/>
        <a:p>
          <a:endParaRPr lang="en-US"/>
        </a:p>
      </dgm:t>
    </dgm:pt>
    <dgm:pt modelId="{3E3A4546-E90F-42A8-B36C-0488C185D8FD}" type="sibTrans" cxnId="{1430897F-6301-4499-8477-460F2A5083E1}">
      <dgm:prSet/>
      <dgm:spPr/>
      <dgm:t>
        <a:bodyPr/>
        <a:lstStyle/>
        <a:p>
          <a:endParaRPr lang="en-US"/>
        </a:p>
      </dgm:t>
    </dgm:pt>
    <dgm:pt modelId="{209C2197-5A86-4407-AFAA-B388AC8ED944}">
      <dgm:prSet/>
      <dgm:spPr/>
      <dgm:t>
        <a:bodyPr/>
        <a:lstStyle/>
        <a:p>
          <a:r>
            <a:rPr lang="en-GB" b="0" i="0"/>
            <a:t>In addition to all that, it is a lovely record for you, parents and carers to keep.</a:t>
          </a:r>
          <a:endParaRPr lang="en-US"/>
        </a:p>
      </dgm:t>
    </dgm:pt>
    <dgm:pt modelId="{66A2312F-D41A-4C82-B190-2C8A7850D651}" type="parTrans" cxnId="{7EED4BFC-A16B-4FA2-9679-029EDA4397DB}">
      <dgm:prSet/>
      <dgm:spPr/>
      <dgm:t>
        <a:bodyPr/>
        <a:lstStyle/>
        <a:p>
          <a:endParaRPr lang="en-US"/>
        </a:p>
      </dgm:t>
    </dgm:pt>
    <dgm:pt modelId="{81BBCFF8-2CD5-4688-8161-943DDA5B4713}" type="sibTrans" cxnId="{7EED4BFC-A16B-4FA2-9679-029EDA4397DB}">
      <dgm:prSet/>
      <dgm:spPr/>
      <dgm:t>
        <a:bodyPr/>
        <a:lstStyle/>
        <a:p>
          <a:endParaRPr lang="en-US"/>
        </a:p>
      </dgm:t>
    </dgm:pt>
    <dgm:pt modelId="{D8DE1F9D-8A97-4638-AA91-6A33AFEDB985}" type="pres">
      <dgm:prSet presAssocID="{6B4A216E-E686-4697-A10D-83C044FE4771}" presName="linear" presStyleCnt="0">
        <dgm:presLayoutVars>
          <dgm:animLvl val="lvl"/>
          <dgm:resizeHandles val="exact"/>
        </dgm:presLayoutVars>
      </dgm:prSet>
      <dgm:spPr/>
    </dgm:pt>
    <dgm:pt modelId="{273A24A2-FD44-4C0E-A4DC-620507B2649B}" type="pres">
      <dgm:prSet presAssocID="{B9021FC1-080D-4979-8C18-B774BDE90EB3}" presName="parentText" presStyleLbl="node1" presStyleIdx="0" presStyleCnt="5">
        <dgm:presLayoutVars>
          <dgm:chMax val="0"/>
          <dgm:bulletEnabled val="1"/>
        </dgm:presLayoutVars>
      </dgm:prSet>
      <dgm:spPr/>
    </dgm:pt>
    <dgm:pt modelId="{704EDA1C-AEF7-41C0-8DA4-3BCDBC017CCC}" type="pres">
      <dgm:prSet presAssocID="{E0A964CF-A071-4D9E-B457-4B96A1F029C7}" presName="spacer" presStyleCnt="0"/>
      <dgm:spPr/>
    </dgm:pt>
    <dgm:pt modelId="{9D4DCD79-2E02-455E-8A2E-2B1747C1813B}" type="pres">
      <dgm:prSet presAssocID="{64489D9B-3E0A-4D83-8536-F38217A901BA}" presName="parentText" presStyleLbl="node1" presStyleIdx="1" presStyleCnt="5">
        <dgm:presLayoutVars>
          <dgm:chMax val="0"/>
          <dgm:bulletEnabled val="1"/>
        </dgm:presLayoutVars>
      </dgm:prSet>
      <dgm:spPr/>
    </dgm:pt>
    <dgm:pt modelId="{370AE522-AAB6-4FC7-824E-C42C38F63E11}" type="pres">
      <dgm:prSet presAssocID="{B5B0E906-4BE6-459D-B89E-187244BBE5C9}" presName="spacer" presStyleCnt="0"/>
      <dgm:spPr/>
    </dgm:pt>
    <dgm:pt modelId="{24E00750-3AA6-4333-B57C-1CAC69DA99E5}" type="pres">
      <dgm:prSet presAssocID="{F0F65849-8D04-4350-9B62-153E307FB8C4}" presName="parentText" presStyleLbl="node1" presStyleIdx="2" presStyleCnt="5">
        <dgm:presLayoutVars>
          <dgm:chMax val="0"/>
          <dgm:bulletEnabled val="1"/>
        </dgm:presLayoutVars>
      </dgm:prSet>
      <dgm:spPr/>
    </dgm:pt>
    <dgm:pt modelId="{D820645C-8168-4BCC-BDE2-CAE013A4B805}" type="pres">
      <dgm:prSet presAssocID="{30803814-9D79-4DCF-A833-DE0A0B417693}" presName="spacer" presStyleCnt="0"/>
      <dgm:spPr/>
    </dgm:pt>
    <dgm:pt modelId="{322B9548-7509-4188-9AAD-47AD8248454B}" type="pres">
      <dgm:prSet presAssocID="{73FD6C0E-D62E-48E9-BF14-8102AD6AFC97}" presName="parentText" presStyleLbl="node1" presStyleIdx="3" presStyleCnt="5">
        <dgm:presLayoutVars>
          <dgm:chMax val="0"/>
          <dgm:bulletEnabled val="1"/>
        </dgm:presLayoutVars>
      </dgm:prSet>
      <dgm:spPr/>
    </dgm:pt>
    <dgm:pt modelId="{AAACAEC5-2E82-461B-A860-32A948DFB45B}" type="pres">
      <dgm:prSet presAssocID="{3E3A4546-E90F-42A8-B36C-0488C185D8FD}" presName="spacer" presStyleCnt="0"/>
      <dgm:spPr/>
    </dgm:pt>
    <dgm:pt modelId="{37AA6E65-2E53-446A-BFE2-AD93CE9E1E5D}" type="pres">
      <dgm:prSet presAssocID="{209C2197-5A86-4407-AFAA-B388AC8ED944}" presName="parentText" presStyleLbl="node1" presStyleIdx="4" presStyleCnt="5">
        <dgm:presLayoutVars>
          <dgm:chMax val="0"/>
          <dgm:bulletEnabled val="1"/>
        </dgm:presLayoutVars>
      </dgm:prSet>
      <dgm:spPr/>
    </dgm:pt>
  </dgm:ptLst>
  <dgm:cxnLst>
    <dgm:cxn modelId="{FEE5074F-535C-4553-B025-93DE2089CA6D}" srcId="{6B4A216E-E686-4697-A10D-83C044FE4771}" destId="{B9021FC1-080D-4979-8C18-B774BDE90EB3}" srcOrd="0" destOrd="0" parTransId="{A4EB4552-3BC3-4773-A41E-10167676E41D}" sibTransId="{E0A964CF-A071-4D9E-B457-4B96A1F029C7}"/>
    <dgm:cxn modelId="{D36D1C6F-2698-4740-B483-1331C3C5A59C}" srcId="{6B4A216E-E686-4697-A10D-83C044FE4771}" destId="{F0F65849-8D04-4350-9B62-153E307FB8C4}" srcOrd="2" destOrd="0" parTransId="{6160DC63-48BC-47F2-9D32-DF532C43DFDE}" sibTransId="{30803814-9D79-4DCF-A833-DE0A0B417693}"/>
    <dgm:cxn modelId="{4C7D3959-ABBE-488F-B206-E4CD1CE360FF}" type="presOf" srcId="{73FD6C0E-D62E-48E9-BF14-8102AD6AFC97}" destId="{322B9548-7509-4188-9AAD-47AD8248454B}" srcOrd="0" destOrd="0" presId="urn:microsoft.com/office/officeart/2005/8/layout/vList2"/>
    <dgm:cxn modelId="{43252C7F-AFB5-4BEA-9A25-15C991B51876}" type="presOf" srcId="{F0F65849-8D04-4350-9B62-153E307FB8C4}" destId="{24E00750-3AA6-4333-B57C-1CAC69DA99E5}" srcOrd="0" destOrd="0" presId="urn:microsoft.com/office/officeart/2005/8/layout/vList2"/>
    <dgm:cxn modelId="{1430897F-6301-4499-8477-460F2A5083E1}" srcId="{6B4A216E-E686-4697-A10D-83C044FE4771}" destId="{73FD6C0E-D62E-48E9-BF14-8102AD6AFC97}" srcOrd="3" destOrd="0" parTransId="{0DBD4C3D-2F56-49E9-B7EF-600A1256F3DD}" sibTransId="{3E3A4546-E90F-42A8-B36C-0488C185D8FD}"/>
    <dgm:cxn modelId="{8DA166A8-EB11-48DA-86E6-4ED1B018DB63}" type="presOf" srcId="{64489D9B-3E0A-4D83-8536-F38217A901BA}" destId="{9D4DCD79-2E02-455E-8A2E-2B1747C1813B}" srcOrd="0" destOrd="0" presId="urn:microsoft.com/office/officeart/2005/8/layout/vList2"/>
    <dgm:cxn modelId="{9E2DC0C1-605A-4991-861D-D842B046331D}" type="presOf" srcId="{B9021FC1-080D-4979-8C18-B774BDE90EB3}" destId="{273A24A2-FD44-4C0E-A4DC-620507B2649B}" srcOrd="0" destOrd="0" presId="urn:microsoft.com/office/officeart/2005/8/layout/vList2"/>
    <dgm:cxn modelId="{861C63CC-90B4-4999-A5FF-262B867B04A3}" type="presOf" srcId="{6B4A216E-E686-4697-A10D-83C044FE4771}" destId="{D8DE1F9D-8A97-4638-AA91-6A33AFEDB985}" srcOrd="0" destOrd="0" presId="urn:microsoft.com/office/officeart/2005/8/layout/vList2"/>
    <dgm:cxn modelId="{D4C492DA-F3C5-421B-B470-F8BCFBF8116B}" srcId="{6B4A216E-E686-4697-A10D-83C044FE4771}" destId="{64489D9B-3E0A-4D83-8536-F38217A901BA}" srcOrd="1" destOrd="0" parTransId="{6071A6FF-F726-4CA9-BA0C-C822A6CC6E33}" sibTransId="{B5B0E906-4BE6-459D-B89E-187244BBE5C9}"/>
    <dgm:cxn modelId="{2D39DFE1-4544-46D5-9F48-E45A59CBD117}" type="presOf" srcId="{209C2197-5A86-4407-AFAA-B388AC8ED944}" destId="{37AA6E65-2E53-446A-BFE2-AD93CE9E1E5D}" srcOrd="0" destOrd="0" presId="urn:microsoft.com/office/officeart/2005/8/layout/vList2"/>
    <dgm:cxn modelId="{7EED4BFC-A16B-4FA2-9679-029EDA4397DB}" srcId="{6B4A216E-E686-4697-A10D-83C044FE4771}" destId="{209C2197-5A86-4407-AFAA-B388AC8ED944}" srcOrd="4" destOrd="0" parTransId="{66A2312F-D41A-4C82-B190-2C8A7850D651}" sibTransId="{81BBCFF8-2CD5-4688-8161-943DDA5B4713}"/>
    <dgm:cxn modelId="{9A12E812-3DE2-4D7D-A962-F89AC2ABA2A5}" type="presParOf" srcId="{D8DE1F9D-8A97-4638-AA91-6A33AFEDB985}" destId="{273A24A2-FD44-4C0E-A4DC-620507B2649B}" srcOrd="0" destOrd="0" presId="urn:microsoft.com/office/officeart/2005/8/layout/vList2"/>
    <dgm:cxn modelId="{772DA4BC-1296-4DB3-8C36-6B2F006B8A8A}" type="presParOf" srcId="{D8DE1F9D-8A97-4638-AA91-6A33AFEDB985}" destId="{704EDA1C-AEF7-41C0-8DA4-3BCDBC017CCC}" srcOrd="1" destOrd="0" presId="urn:microsoft.com/office/officeart/2005/8/layout/vList2"/>
    <dgm:cxn modelId="{92A702BA-C044-4C19-A13F-50AF3F20783D}" type="presParOf" srcId="{D8DE1F9D-8A97-4638-AA91-6A33AFEDB985}" destId="{9D4DCD79-2E02-455E-8A2E-2B1747C1813B}" srcOrd="2" destOrd="0" presId="urn:microsoft.com/office/officeart/2005/8/layout/vList2"/>
    <dgm:cxn modelId="{D882F428-FAFC-45E3-B1DE-BDE839055601}" type="presParOf" srcId="{D8DE1F9D-8A97-4638-AA91-6A33AFEDB985}" destId="{370AE522-AAB6-4FC7-824E-C42C38F63E11}" srcOrd="3" destOrd="0" presId="urn:microsoft.com/office/officeart/2005/8/layout/vList2"/>
    <dgm:cxn modelId="{316823D6-F363-467B-836D-391887021D26}" type="presParOf" srcId="{D8DE1F9D-8A97-4638-AA91-6A33AFEDB985}" destId="{24E00750-3AA6-4333-B57C-1CAC69DA99E5}" srcOrd="4" destOrd="0" presId="urn:microsoft.com/office/officeart/2005/8/layout/vList2"/>
    <dgm:cxn modelId="{E68375DF-484E-44B3-BBF1-E45B6738499F}" type="presParOf" srcId="{D8DE1F9D-8A97-4638-AA91-6A33AFEDB985}" destId="{D820645C-8168-4BCC-BDE2-CAE013A4B805}" srcOrd="5" destOrd="0" presId="urn:microsoft.com/office/officeart/2005/8/layout/vList2"/>
    <dgm:cxn modelId="{4C444661-8AAA-48C5-A00E-F46C65C77E39}" type="presParOf" srcId="{D8DE1F9D-8A97-4638-AA91-6A33AFEDB985}" destId="{322B9548-7509-4188-9AAD-47AD8248454B}" srcOrd="6" destOrd="0" presId="urn:microsoft.com/office/officeart/2005/8/layout/vList2"/>
    <dgm:cxn modelId="{4EECAD98-C0ED-44EF-8727-0BD7924BDC2C}" type="presParOf" srcId="{D8DE1F9D-8A97-4638-AA91-6A33AFEDB985}" destId="{AAACAEC5-2E82-461B-A860-32A948DFB45B}" srcOrd="7" destOrd="0" presId="urn:microsoft.com/office/officeart/2005/8/layout/vList2"/>
    <dgm:cxn modelId="{74717431-18DC-484B-8173-C53FC3DE4BD9}" type="presParOf" srcId="{D8DE1F9D-8A97-4638-AA91-6A33AFEDB985}" destId="{37AA6E65-2E53-446A-BFE2-AD93CE9E1E5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1F12584-E1ED-4886-ADEC-DEC13492A1D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D9B153-DF01-4EB6-898A-0263DF2A3620}">
      <dgm:prSet/>
      <dgm:spPr/>
      <dgm:t>
        <a:bodyPr/>
        <a:lstStyle/>
        <a:p>
          <a:r>
            <a:rPr lang="en-GB"/>
            <a:t>The Foundation Phase expect teachers to develop a curriculum planned around the knowledge of how children develop</a:t>
          </a:r>
          <a:endParaRPr lang="en-US"/>
        </a:p>
      </dgm:t>
    </dgm:pt>
    <dgm:pt modelId="{59D7AED0-4013-4D84-BB59-7E1BF1037B6F}" type="parTrans" cxnId="{FB15B752-75EE-4DDC-AA2C-F995C4972BF2}">
      <dgm:prSet/>
      <dgm:spPr/>
      <dgm:t>
        <a:bodyPr/>
        <a:lstStyle/>
        <a:p>
          <a:endParaRPr lang="en-US"/>
        </a:p>
      </dgm:t>
    </dgm:pt>
    <dgm:pt modelId="{A13BCEB4-0A3F-427D-97F8-E73E23630CC4}" type="sibTrans" cxnId="{FB15B752-75EE-4DDC-AA2C-F995C4972BF2}">
      <dgm:prSet/>
      <dgm:spPr/>
      <dgm:t>
        <a:bodyPr/>
        <a:lstStyle/>
        <a:p>
          <a:endParaRPr lang="en-US"/>
        </a:p>
      </dgm:t>
    </dgm:pt>
    <dgm:pt modelId="{D76398B9-0966-481F-AA2C-DB2527F9AEA2}">
      <dgm:prSet/>
      <dgm:spPr/>
      <dgm:t>
        <a:bodyPr/>
        <a:lstStyle/>
        <a:p>
          <a:r>
            <a:rPr lang="en-GB"/>
            <a:t>Jean Piaget’s theory is clearly seen in provision using the concept that children learn through cognitive stages</a:t>
          </a:r>
          <a:endParaRPr lang="en-US"/>
        </a:p>
      </dgm:t>
    </dgm:pt>
    <dgm:pt modelId="{8477F9D9-F724-4FA0-9A2B-E031F74023FA}" type="parTrans" cxnId="{5F52B917-A59D-4D3A-986C-B57744537E2B}">
      <dgm:prSet/>
      <dgm:spPr/>
      <dgm:t>
        <a:bodyPr/>
        <a:lstStyle/>
        <a:p>
          <a:endParaRPr lang="en-US"/>
        </a:p>
      </dgm:t>
    </dgm:pt>
    <dgm:pt modelId="{EB7CC816-DC3A-410E-BF61-8B966ED943D1}" type="sibTrans" cxnId="{5F52B917-A59D-4D3A-986C-B57744537E2B}">
      <dgm:prSet/>
      <dgm:spPr/>
      <dgm:t>
        <a:bodyPr/>
        <a:lstStyle/>
        <a:p>
          <a:endParaRPr lang="en-US"/>
        </a:p>
      </dgm:t>
    </dgm:pt>
    <dgm:pt modelId="{B822409E-5DFB-4E1E-82C5-B0657228A7B1}">
      <dgm:prSet/>
      <dgm:spPr/>
      <dgm:t>
        <a:bodyPr/>
        <a:lstStyle/>
        <a:p>
          <a:r>
            <a:rPr lang="en-GB"/>
            <a:t>By reflecting on children’s developmental requirements, a teacher can concentrate on taking a child through stages at their own pace..</a:t>
          </a:r>
          <a:endParaRPr lang="en-US"/>
        </a:p>
      </dgm:t>
    </dgm:pt>
    <dgm:pt modelId="{D7051A6E-BFEC-42CA-A962-B635921BE92D}" type="parTrans" cxnId="{95BDC5DF-F14C-48AD-9DD9-0F0DC2E85970}">
      <dgm:prSet/>
      <dgm:spPr/>
      <dgm:t>
        <a:bodyPr/>
        <a:lstStyle/>
        <a:p>
          <a:endParaRPr lang="en-US"/>
        </a:p>
      </dgm:t>
    </dgm:pt>
    <dgm:pt modelId="{DFBEB0A2-7FC4-4BD4-850E-9CF17C1275FA}" type="sibTrans" cxnId="{95BDC5DF-F14C-48AD-9DD9-0F0DC2E85970}">
      <dgm:prSet/>
      <dgm:spPr/>
      <dgm:t>
        <a:bodyPr/>
        <a:lstStyle/>
        <a:p>
          <a:endParaRPr lang="en-US"/>
        </a:p>
      </dgm:t>
    </dgm:pt>
    <dgm:pt modelId="{4A406D56-4EB3-42E3-83A8-06BC070430EB}" type="pres">
      <dgm:prSet presAssocID="{71F12584-E1ED-4886-ADEC-DEC13492A1DC}" presName="linear" presStyleCnt="0">
        <dgm:presLayoutVars>
          <dgm:animLvl val="lvl"/>
          <dgm:resizeHandles val="exact"/>
        </dgm:presLayoutVars>
      </dgm:prSet>
      <dgm:spPr/>
    </dgm:pt>
    <dgm:pt modelId="{79A5BE46-B2B4-4ABE-ACD5-5AF4577DA60B}" type="pres">
      <dgm:prSet presAssocID="{DED9B153-DF01-4EB6-898A-0263DF2A3620}" presName="parentText" presStyleLbl="node1" presStyleIdx="0" presStyleCnt="3">
        <dgm:presLayoutVars>
          <dgm:chMax val="0"/>
          <dgm:bulletEnabled val="1"/>
        </dgm:presLayoutVars>
      </dgm:prSet>
      <dgm:spPr/>
    </dgm:pt>
    <dgm:pt modelId="{6C22EF96-E59E-4843-BDA7-E5737F9622D9}" type="pres">
      <dgm:prSet presAssocID="{A13BCEB4-0A3F-427D-97F8-E73E23630CC4}" presName="spacer" presStyleCnt="0"/>
      <dgm:spPr/>
    </dgm:pt>
    <dgm:pt modelId="{0C11F989-E464-4655-BF64-C05D58B32E7D}" type="pres">
      <dgm:prSet presAssocID="{D76398B9-0966-481F-AA2C-DB2527F9AEA2}" presName="parentText" presStyleLbl="node1" presStyleIdx="1" presStyleCnt="3">
        <dgm:presLayoutVars>
          <dgm:chMax val="0"/>
          <dgm:bulletEnabled val="1"/>
        </dgm:presLayoutVars>
      </dgm:prSet>
      <dgm:spPr/>
    </dgm:pt>
    <dgm:pt modelId="{FC06892B-A1DC-4C48-BDFC-97FD6FAFBCBF}" type="pres">
      <dgm:prSet presAssocID="{EB7CC816-DC3A-410E-BF61-8B966ED943D1}" presName="spacer" presStyleCnt="0"/>
      <dgm:spPr/>
    </dgm:pt>
    <dgm:pt modelId="{A4F7509A-9B55-42E8-9B7D-EC57357A6FCC}" type="pres">
      <dgm:prSet presAssocID="{B822409E-5DFB-4E1E-82C5-B0657228A7B1}" presName="parentText" presStyleLbl="node1" presStyleIdx="2" presStyleCnt="3">
        <dgm:presLayoutVars>
          <dgm:chMax val="0"/>
          <dgm:bulletEnabled val="1"/>
        </dgm:presLayoutVars>
      </dgm:prSet>
      <dgm:spPr/>
    </dgm:pt>
  </dgm:ptLst>
  <dgm:cxnLst>
    <dgm:cxn modelId="{5F52B917-A59D-4D3A-986C-B57744537E2B}" srcId="{71F12584-E1ED-4886-ADEC-DEC13492A1DC}" destId="{D76398B9-0966-481F-AA2C-DB2527F9AEA2}" srcOrd="1" destOrd="0" parTransId="{8477F9D9-F724-4FA0-9A2B-E031F74023FA}" sibTransId="{EB7CC816-DC3A-410E-BF61-8B966ED943D1}"/>
    <dgm:cxn modelId="{256C3F42-065C-441A-8CC7-9FABCBB9A923}" type="presOf" srcId="{B822409E-5DFB-4E1E-82C5-B0657228A7B1}" destId="{A4F7509A-9B55-42E8-9B7D-EC57357A6FCC}" srcOrd="0" destOrd="0" presId="urn:microsoft.com/office/officeart/2005/8/layout/vList2"/>
    <dgm:cxn modelId="{FB15B752-75EE-4DDC-AA2C-F995C4972BF2}" srcId="{71F12584-E1ED-4886-ADEC-DEC13492A1DC}" destId="{DED9B153-DF01-4EB6-898A-0263DF2A3620}" srcOrd="0" destOrd="0" parTransId="{59D7AED0-4013-4D84-BB59-7E1BF1037B6F}" sibTransId="{A13BCEB4-0A3F-427D-97F8-E73E23630CC4}"/>
    <dgm:cxn modelId="{033D44BA-876C-43EA-A006-2C336F1292B7}" type="presOf" srcId="{71F12584-E1ED-4886-ADEC-DEC13492A1DC}" destId="{4A406D56-4EB3-42E3-83A8-06BC070430EB}" srcOrd="0" destOrd="0" presId="urn:microsoft.com/office/officeart/2005/8/layout/vList2"/>
    <dgm:cxn modelId="{3BF063BC-4F35-4A97-9303-E797B286445D}" type="presOf" srcId="{DED9B153-DF01-4EB6-898A-0263DF2A3620}" destId="{79A5BE46-B2B4-4ABE-ACD5-5AF4577DA60B}" srcOrd="0" destOrd="0" presId="urn:microsoft.com/office/officeart/2005/8/layout/vList2"/>
    <dgm:cxn modelId="{EF2F41CC-7C19-4380-BDC8-9894D2208BA7}" type="presOf" srcId="{D76398B9-0966-481F-AA2C-DB2527F9AEA2}" destId="{0C11F989-E464-4655-BF64-C05D58B32E7D}" srcOrd="0" destOrd="0" presId="urn:microsoft.com/office/officeart/2005/8/layout/vList2"/>
    <dgm:cxn modelId="{95BDC5DF-F14C-48AD-9DD9-0F0DC2E85970}" srcId="{71F12584-E1ED-4886-ADEC-DEC13492A1DC}" destId="{B822409E-5DFB-4E1E-82C5-B0657228A7B1}" srcOrd="2" destOrd="0" parTransId="{D7051A6E-BFEC-42CA-A962-B635921BE92D}" sibTransId="{DFBEB0A2-7FC4-4BD4-850E-9CF17C1275FA}"/>
    <dgm:cxn modelId="{AB9AA4AE-2D8C-4A6A-834D-A061E598C89B}" type="presParOf" srcId="{4A406D56-4EB3-42E3-83A8-06BC070430EB}" destId="{79A5BE46-B2B4-4ABE-ACD5-5AF4577DA60B}" srcOrd="0" destOrd="0" presId="urn:microsoft.com/office/officeart/2005/8/layout/vList2"/>
    <dgm:cxn modelId="{99CF6936-EE5C-443D-8E2F-8F7E0AAE2D8A}" type="presParOf" srcId="{4A406D56-4EB3-42E3-83A8-06BC070430EB}" destId="{6C22EF96-E59E-4843-BDA7-E5737F9622D9}" srcOrd="1" destOrd="0" presId="urn:microsoft.com/office/officeart/2005/8/layout/vList2"/>
    <dgm:cxn modelId="{E552F6FA-6C70-4BE5-B29C-8C6EA5C182E9}" type="presParOf" srcId="{4A406D56-4EB3-42E3-83A8-06BC070430EB}" destId="{0C11F989-E464-4655-BF64-C05D58B32E7D}" srcOrd="2" destOrd="0" presId="urn:microsoft.com/office/officeart/2005/8/layout/vList2"/>
    <dgm:cxn modelId="{86C57D41-B180-4CC3-85DA-5348F8AE9CF5}" type="presParOf" srcId="{4A406D56-4EB3-42E3-83A8-06BC070430EB}" destId="{FC06892B-A1DC-4C48-BDFC-97FD6FAFBCBF}" srcOrd="3" destOrd="0" presId="urn:microsoft.com/office/officeart/2005/8/layout/vList2"/>
    <dgm:cxn modelId="{6494428A-7EEA-4EA4-A477-CFE0D6BFA58A}" type="presParOf" srcId="{4A406D56-4EB3-42E3-83A8-06BC070430EB}" destId="{A4F7509A-9B55-42E8-9B7D-EC57357A6FC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0398E34-661E-4E1F-85E5-D7A144E810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CDCC519-080E-46EE-A0AB-3B18AC16B994}">
      <dgm:prSet custT="1"/>
      <dgm:spPr/>
      <dgm:t>
        <a:bodyPr/>
        <a:lstStyle/>
        <a:p>
          <a:r>
            <a:rPr lang="en-GB" sz="2400" dirty="0">
              <a:hlinkClick xmlns:r="http://schemas.openxmlformats.org/officeDocument/2006/relationships" r:id="rId1"/>
            </a:rPr>
            <a:t>https://youtu.be/_dUNWW2D3BM</a:t>
          </a:r>
          <a:r>
            <a:rPr lang="en-GB" sz="2400" dirty="0"/>
            <a:t> </a:t>
          </a:r>
          <a:endParaRPr lang="en-US" sz="2400" dirty="0"/>
        </a:p>
      </dgm:t>
    </dgm:pt>
    <dgm:pt modelId="{D5B3B7C3-F085-4821-9A9F-07EDAB16865B}" type="parTrans" cxnId="{85C502F0-0CFC-4499-BBC7-0B565DD27087}">
      <dgm:prSet/>
      <dgm:spPr/>
      <dgm:t>
        <a:bodyPr/>
        <a:lstStyle/>
        <a:p>
          <a:endParaRPr lang="en-US"/>
        </a:p>
      </dgm:t>
    </dgm:pt>
    <dgm:pt modelId="{DE91B97F-C7FD-4ACD-970C-6F87E5D77860}" type="sibTrans" cxnId="{85C502F0-0CFC-4499-BBC7-0B565DD27087}">
      <dgm:prSet/>
      <dgm:spPr/>
      <dgm:t>
        <a:bodyPr/>
        <a:lstStyle/>
        <a:p>
          <a:endParaRPr lang="en-US"/>
        </a:p>
      </dgm:t>
    </dgm:pt>
    <dgm:pt modelId="{B5C7489D-3D5C-4C88-8C88-0019441D428F}">
      <dgm:prSet custT="1"/>
      <dgm:spPr/>
      <dgm:t>
        <a:bodyPr/>
        <a:lstStyle/>
        <a:p>
          <a:r>
            <a:rPr lang="en-GB" sz="2400" dirty="0"/>
            <a:t>Watch this and consider the unique child, think about how teachers can implement successful assessment and evaluation when all pupils are taught as unique.</a:t>
          </a:r>
          <a:endParaRPr lang="en-US" sz="2400" dirty="0"/>
        </a:p>
      </dgm:t>
    </dgm:pt>
    <dgm:pt modelId="{8E76E722-BC42-4D30-B535-6F5BE70BC7A0}" type="parTrans" cxnId="{C005EA07-CE20-4EB0-ADDC-6BB9FF828922}">
      <dgm:prSet/>
      <dgm:spPr/>
      <dgm:t>
        <a:bodyPr/>
        <a:lstStyle/>
        <a:p>
          <a:endParaRPr lang="en-US"/>
        </a:p>
      </dgm:t>
    </dgm:pt>
    <dgm:pt modelId="{046E7C5C-4AED-4C35-B986-3A4D08D01263}" type="sibTrans" cxnId="{C005EA07-CE20-4EB0-ADDC-6BB9FF828922}">
      <dgm:prSet/>
      <dgm:spPr/>
      <dgm:t>
        <a:bodyPr/>
        <a:lstStyle/>
        <a:p>
          <a:endParaRPr lang="en-US"/>
        </a:p>
      </dgm:t>
    </dgm:pt>
    <dgm:pt modelId="{1F09797A-66CF-45FB-8C17-26B04C256F0B}" type="pres">
      <dgm:prSet presAssocID="{00398E34-661E-4E1F-85E5-D7A144E81014}" presName="root" presStyleCnt="0">
        <dgm:presLayoutVars>
          <dgm:dir/>
          <dgm:resizeHandles val="exact"/>
        </dgm:presLayoutVars>
      </dgm:prSet>
      <dgm:spPr/>
    </dgm:pt>
    <dgm:pt modelId="{DA27A0F8-62BE-4AA1-B400-22BD916E7D7B}" type="pres">
      <dgm:prSet presAssocID="{3CDCC519-080E-46EE-A0AB-3B18AC16B994}" presName="compNode" presStyleCnt="0"/>
      <dgm:spPr/>
    </dgm:pt>
    <dgm:pt modelId="{11E0472E-C19F-4723-99AD-80F9A27DDDC3}" type="pres">
      <dgm:prSet presAssocID="{3CDCC519-080E-46EE-A0AB-3B18AC16B994}" presName="bgRect" presStyleLbl="bgShp" presStyleIdx="0" presStyleCnt="2"/>
      <dgm:spPr/>
    </dgm:pt>
    <dgm:pt modelId="{5200F922-2CB6-43ED-8069-946470DFDCCE}" type="pres">
      <dgm:prSet presAssocID="{3CDCC519-080E-46EE-A0AB-3B18AC16B994}"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B7BF00EC-1738-47FA-AFED-03C41B83FD19}" type="pres">
      <dgm:prSet presAssocID="{3CDCC519-080E-46EE-A0AB-3B18AC16B994}" presName="spaceRect" presStyleCnt="0"/>
      <dgm:spPr/>
    </dgm:pt>
    <dgm:pt modelId="{EC211DC5-DC2E-487D-B5F1-F418BFBACC2D}" type="pres">
      <dgm:prSet presAssocID="{3CDCC519-080E-46EE-A0AB-3B18AC16B994}" presName="parTx" presStyleLbl="revTx" presStyleIdx="0" presStyleCnt="2">
        <dgm:presLayoutVars>
          <dgm:chMax val="0"/>
          <dgm:chPref val="0"/>
        </dgm:presLayoutVars>
      </dgm:prSet>
      <dgm:spPr/>
    </dgm:pt>
    <dgm:pt modelId="{561E0A6D-A64A-4EF1-ACAA-A62B4A97D442}" type="pres">
      <dgm:prSet presAssocID="{DE91B97F-C7FD-4ACD-970C-6F87E5D77860}" presName="sibTrans" presStyleCnt="0"/>
      <dgm:spPr/>
    </dgm:pt>
    <dgm:pt modelId="{9E127244-7DCB-47B0-8391-981362486C33}" type="pres">
      <dgm:prSet presAssocID="{B5C7489D-3D5C-4C88-8C88-0019441D428F}" presName="compNode" presStyleCnt="0"/>
      <dgm:spPr/>
    </dgm:pt>
    <dgm:pt modelId="{9817EB5E-86AF-42E6-9D1D-ACCD66D22A29}" type="pres">
      <dgm:prSet presAssocID="{B5C7489D-3D5C-4C88-8C88-0019441D428F}" presName="bgRect" presStyleLbl="bgShp" presStyleIdx="1" presStyleCnt="2"/>
      <dgm:spPr/>
    </dgm:pt>
    <dgm:pt modelId="{30FF1B9C-4E30-4A58-B0FE-87FC8FAB2975}" type="pres">
      <dgm:prSet presAssocID="{B5C7489D-3D5C-4C88-8C88-0019441D428F}"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lassroom"/>
        </a:ext>
      </dgm:extLst>
    </dgm:pt>
    <dgm:pt modelId="{E33A6944-7166-4E2F-AA9B-B15EE6ED7306}" type="pres">
      <dgm:prSet presAssocID="{B5C7489D-3D5C-4C88-8C88-0019441D428F}" presName="spaceRect" presStyleCnt="0"/>
      <dgm:spPr/>
    </dgm:pt>
    <dgm:pt modelId="{C6E06705-EF3D-4772-84CF-B4307435E12D}" type="pres">
      <dgm:prSet presAssocID="{B5C7489D-3D5C-4C88-8C88-0019441D428F}" presName="parTx" presStyleLbl="revTx" presStyleIdx="1" presStyleCnt="2">
        <dgm:presLayoutVars>
          <dgm:chMax val="0"/>
          <dgm:chPref val="0"/>
        </dgm:presLayoutVars>
      </dgm:prSet>
      <dgm:spPr/>
    </dgm:pt>
  </dgm:ptLst>
  <dgm:cxnLst>
    <dgm:cxn modelId="{C005EA07-CE20-4EB0-ADDC-6BB9FF828922}" srcId="{00398E34-661E-4E1F-85E5-D7A144E81014}" destId="{B5C7489D-3D5C-4C88-8C88-0019441D428F}" srcOrd="1" destOrd="0" parTransId="{8E76E722-BC42-4D30-B535-6F5BE70BC7A0}" sibTransId="{046E7C5C-4AED-4C35-B986-3A4D08D01263}"/>
    <dgm:cxn modelId="{DAC68F25-B9C4-497E-A1B8-9F6171DB503D}" type="presOf" srcId="{B5C7489D-3D5C-4C88-8C88-0019441D428F}" destId="{C6E06705-EF3D-4772-84CF-B4307435E12D}" srcOrd="0" destOrd="0" presId="urn:microsoft.com/office/officeart/2018/2/layout/IconVerticalSolidList"/>
    <dgm:cxn modelId="{FDCF4A68-AF5C-43B1-8E35-62E440361C92}" type="presOf" srcId="{00398E34-661E-4E1F-85E5-D7A144E81014}" destId="{1F09797A-66CF-45FB-8C17-26B04C256F0B}" srcOrd="0" destOrd="0" presId="urn:microsoft.com/office/officeart/2018/2/layout/IconVerticalSolidList"/>
    <dgm:cxn modelId="{7D5E90C4-D9DC-4196-BDDA-1F374407E687}" type="presOf" srcId="{3CDCC519-080E-46EE-A0AB-3B18AC16B994}" destId="{EC211DC5-DC2E-487D-B5F1-F418BFBACC2D}" srcOrd="0" destOrd="0" presId="urn:microsoft.com/office/officeart/2018/2/layout/IconVerticalSolidList"/>
    <dgm:cxn modelId="{85C502F0-0CFC-4499-BBC7-0B565DD27087}" srcId="{00398E34-661E-4E1F-85E5-D7A144E81014}" destId="{3CDCC519-080E-46EE-A0AB-3B18AC16B994}" srcOrd="0" destOrd="0" parTransId="{D5B3B7C3-F085-4821-9A9F-07EDAB16865B}" sibTransId="{DE91B97F-C7FD-4ACD-970C-6F87E5D77860}"/>
    <dgm:cxn modelId="{AA6CD573-845F-4C48-9751-85BF925781C9}" type="presParOf" srcId="{1F09797A-66CF-45FB-8C17-26B04C256F0B}" destId="{DA27A0F8-62BE-4AA1-B400-22BD916E7D7B}" srcOrd="0" destOrd="0" presId="urn:microsoft.com/office/officeart/2018/2/layout/IconVerticalSolidList"/>
    <dgm:cxn modelId="{256F70E8-44B6-4EB2-A4B4-6F29AD0ADB3A}" type="presParOf" srcId="{DA27A0F8-62BE-4AA1-B400-22BD916E7D7B}" destId="{11E0472E-C19F-4723-99AD-80F9A27DDDC3}" srcOrd="0" destOrd="0" presId="urn:microsoft.com/office/officeart/2018/2/layout/IconVerticalSolidList"/>
    <dgm:cxn modelId="{A6C6FFE9-2BB8-473E-A651-80E4BFAD87F8}" type="presParOf" srcId="{DA27A0F8-62BE-4AA1-B400-22BD916E7D7B}" destId="{5200F922-2CB6-43ED-8069-946470DFDCCE}" srcOrd="1" destOrd="0" presId="urn:microsoft.com/office/officeart/2018/2/layout/IconVerticalSolidList"/>
    <dgm:cxn modelId="{E5038E32-5550-4E53-B298-67A9A9201E8C}" type="presParOf" srcId="{DA27A0F8-62BE-4AA1-B400-22BD916E7D7B}" destId="{B7BF00EC-1738-47FA-AFED-03C41B83FD19}" srcOrd="2" destOrd="0" presId="urn:microsoft.com/office/officeart/2018/2/layout/IconVerticalSolidList"/>
    <dgm:cxn modelId="{F2E9AB33-E17C-4A88-8BC2-8873C0040A3B}" type="presParOf" srcId="{DA27A0F8-62BE-4AA1-B400-22BD916E7D7B}" destId="{EC211DC5-DC2E-487D-B5F1-F418BFBACC2D}" srcOrd="3" destOrd="0" presId="urn:microsoft.com/office/officeart/2018/2/layout/IconVerticalSolidList"/>
    <dgm:cxn modelId="{4B2BC919-6A3A-4C93-9EB5-705160534DAE}" type="presParOf" srcId="{1F09797A-66CF-45FB-8C17-26B04C256F0B}" destId="{561E0A6D-A64A-4EF1-ACAA-A62B4A97D442}" srcOrd="1" destOrd="0" presId="urn:microsoft.com/office/officeart/2018/2/layout/IconVerticalSolidList"/>
    <dgm:cxn modelId="{0049CDE2-9417-473C-BC60-22700135C6A4}" type="presParOf" srcId="{1F09797A-66CF-45FB-8C17-26B04C256F0B}" destId="{9E127244-7DCB-47B0-8391-981362486C33}" srcOrd="2" destOrd="0" presId="urn:microsoft.com/office/officeart/2018/2/layout/IconVerticalSolidList"/>
    <dgm:cxn modelId="{940DD8E6-1D93-4EFE-96CF-E479B3F603CE}" type="presParOf" srcId="{9E127244-7DCB-47B0-8391-981362486C33}" destId="{9817EB5E-86AF-42E6-9D1D-ACCD66D22A29}" srcOrd="0" destOrd="0" presId="urn:microsoft.com/office/officeart/2018/2/layout/IconVerticalSolidList"/>
    <dgm:cxn modelId="{064EF3A1-109D-4FA4-9034-B8C8AE138469}" type="presParOf" srcId="{9E127244-7DCB-47B0-8391-981362486C33}" destId="{30FF1B9C-4E30-4A58-B0FE-87FC8FAB2975}" srcOrd="1" destOrd="0" presId="urn:microsoft.com/office/officeart/2018/2/layout/IconVerticalSolidList"/>
    <dgm:cxn modelId="{DF1C612E-52BA-421B-8F41-944D07ADEC26}" type="presParOf" srcId="{9E127244-7DCB-47B0-8391-981362486C33}" destId="{E33A6944-7166-4E2F-AA9B-B15EE6ED7306}" srcOrd="2" destOrd="0" presId="urn:microsoft.com/office/officeart/2018/2/layout/IconVerticalSolidList"/>
    <dgm:cxn modelId="{690ADB83-4688-410A-9300-71FD80ECFD88}" type="presParOf" srcId="{9E127244-7DCB-47B0-8391-981362486C33}" destId="{C6E06705-EF3D-4772-84CF-B4307435E1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0FFE5-A223-4807-A412-D4BEC9458C8D}">
      <dsp:nvSpPr>
        <dsp:cNvPr id="0" name=""/>
        <dsp:cNvSpPr/>
      </dsp:nvSpPr>
      <dsp:spPr>
        <a:xfrm>
          <a:off x="13170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E4CD90-D1FC-4258-BE06-6C0787BEBF6A}">
      <dsp:nvSpPr>
        <dsp:cNvPr id="0" name=""/>
        <dsp:cNvSpPr/>
      </dsp:nvSpPr>
      <dsp:spPr>
        <a:xfrm>
          <a:off x="62383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‘Formative assessment is a process used by teachers and students during instruction that provides feedback to adjust ongoing teaching and learning to improve students’ achievements of intended instructional outcomes’ (Brookhart and Lazarus, 2017:  8).</a:t>
          </a:r>
          <a:endParaRPr lang="en-US" sz="2200" kern="1200" dirty="0"/>
        </a:p>
      </dsp:txBody>
      <dsp:txXfrm>
        <a:off x="706207" y="551349"/>
        <a:ext cx="4264426" cy="2647776"/>
      </dsp:txXfrm>
    </dsp:sp>
    <dsp:sp modelId="{A4F63448-F83D-455D-AFAC-94FDCBF634F4}">
      <dsp:nvSpPr>
        <dsp:cNvPr id="0" name=""/>
        <dsp:cNvSpPr/>
      </dsp:nvSpPr>
      <dsp:spPr>
        <a:xfrm>
          <a:off x="554514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4F976F-8506-4B80-A1D4-15CF62E42AD3}">
      <dsp:nvSpPr>
        <dsp:cNvPr id="0" name=""/>
        <dsp:cNvSpPr/>
      </dsp:nvSpPr>
      <dsp:spPr>
        <a:xfrm>
          <a:off x="603727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 is a process where teachers and students retrieve evidence, through varies methods, and use this to further learning. It can be motivating as well building cognitive development (Brookhart and Lazarus, 2017).</a:t>
          </a:r>
          <a:endParaRPr lang="en-US" sz="2200" kern="1200"/>
        </a:p>
      </dsp:txBody>
      <dsp:txXfrm>
        <a:off x="6119647" y="551349"/>
        <a:ext cx="4264426" cy="2647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C1362-6BF3-48B7-9F8B-C76ACD563162}">
      <dsp:nvSpPr>
        <dsp:cNvPr id="0" name=""/>
        <dsp:cNvSpPr/>
      </dsp:nvSpPr>
      <dsp:spPr>
        <a:xfrm>
          <a:off x="0" y="118135"/>
          <a:ext cx="10598150" cy="15397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This is a formal way of in school assessing; it is normally carried out at the end of an assignment and the end of a year. It is used to evaluate a students’ learning by grading against a set criterion (standards)</a:t>
          </a:r>
          <a:endParaRPr lang="en-US" sz="2800" kern="1200" dirty="0"/>
        </a:p>
      </dsp:txBody>
      <dsp:txXfrm>
        <a:off x="75163" y="193298"/>
        <a:ext cx="10447824" cy="1389393"/>
      </dsp:txXfrm>
    </dsp:sp>
    <dsp:sp modelId="{D6238EDA-8E40-44F2-B834-3BE72DC842B9}">
      <dsp:nvSpPr>
        <dsp:cNvPr id="0" name=""/>
        <dsp:cNvSpPr/>
      </dsp:nvSpPr>
      <dsp:spPr>
        <a:xfrm>
          <a:off x="0" y="1657855"/>
          <a:ext cx="10598150" cy="150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491"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Tests</a:t>
          </a:r>
          <a:endParaRPr lang="en-US" sz="2200" kern="1200"/>
        </a:p>
        <a:p>
          <a:pPr marL="228600" lvl="1" indent="-228600" algn="l" defTabSz="977900">
            <a:lnSpc>
              <a:spcPct val="90000"/>
            </a:lnSpc>
            <a:spcBef>
              <a:spcPct val="0"/>
            </a:spcBef>
            <a:spcAft>
              <a:spcPct val="20000"/>
            </a:spcAft>
            <a:buChar char="•"/>
          </a:pPr>
          <a:r>
            <a:rPr lang="en-GB" sz="2200" kern="1200"/>
            <a:t>Exams</a:t>
          </a:r>
          <a:endParaRPr lang="en-US" sz="2200" kern="1200"/>
        </a:p>
        <a:p>
          <a:pPr marL="228600" lvl="1" indent="-228600" algn="l" defTabSz="977900">
            <a:lnSpc>
              <a:spcPct val="90000"/>
            </a:lnSpc>
            <a:spcBef>
              <a:spcPct val="0"/>
            </a:spcBef>
            <a:spcAft>
              <a:spcPct val="20000"/>
            </a:spcAft>
            <a:buChar char="•"/>
          </a:pPr>
          <a:r>
            <a:rPr lang="en-GB" sz="2200" kern="1200" dirty="0"/>
            <a:t>Essays</a:t>
          </a:r>
          <a:endParaRPr lang="en-US" sz="2200" kern="1200" dirty="0"/>
        </a:p>
        <a:p>
          <a:pPr marL="228600" lvl="1" indent="-228600" algn="l" defTabSz="977900">
            <a:lnSpc>
              <a:spcPct val="90000"/>
            </a:lnSpc>
            <a:spcBef>
              <a:spcPct val="0"/>
            </a:spcBef>
            <a:spcAft>
              <a:spcPct val="20000"/>
            </a:spcAft>
            <a:buChar char="•"/>
          </a:pPr>
          <a:r>
            <a:rPr lang="en-US" sz="2200" kern="1200" dirty="0"/>
            <a:t>Then there are national statutory summative assessments. </a:t>
          </a:r>
        </a:p>
      </dsp:txBody>
      <dsp:txXfrm>
        <a:off x="0" y="1657855"/>
        <a:ext cx="10598150" cy="15069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E1F9A0-B348-43F9-B5FE-0F360730EE2B}">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89A9D-2E04-46CA-A942-25EB56AE12C2}">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are the positives of formative assessment?</a:t>
          </a:r>
          <a:endParaRPr lang="en-US" sz="2500" kern="1200"/>
        </a:p>
      </dsp:txBody>
      <dsp:txXfrm>
        <a:off x="1007221" y="627745"/>
        <a:ext cx="1937228" cy="1937228"/>
      </dsp:txXfrm>
    </dsp:sp>
    <dsp:sp modelId="{AD7A9969-C042-41B3-91FD-51554CE89346}">
      <dsp:nvSpPr>
        <dsp:cNvPr id="0" name=""/>
        <dsp:cNvSpPr/>
      </dsp:nvSpPr>
      <dsp:spPr>
        <a:xfrm>
          <a:off x="3214390" y="522945"/>
          <a:ext cx="2146828" cy="214682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Are there criticisms of formative assessment?</a:t>
          </a:r>
          <a:endParaRPr lang="en-US" sz="2500" kern="1200"/>
        </a:p>
      </dsp:txBody>
      <dsp:txXfrm>
        <a:off x="3319190" y="627745"/>
        <a:ext cx="1937228" cy="1937228"/>
      </dsp:txXfrm>
    </dsp:sp>
    <dsp:sp modelId="{418B0364-4C38-4F19-8B1A-6C04E5DDA217}">
      <dsp:nvSpPr>
        <dsp:cNvPr id="0" name=""/>
        <dsp:cNvSpPr/>
      </dsp:nvSpPr>
      <dsp:spPr>
        <a:xfrm>
          <a:off x="902421" y="2834914"/>
          <a:ext cx="2146828" cy="214682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are the positives of summative assessment?</a:t>
          </a:r>
          <a:endParaRPr lang="en-US" sz="2500" kern="1200"/>
        </a:p>
      </dsp:txBody>
      <dsp:txXfrm>
        <a:off x="1007221" y="2939714"/>
        <a:ext cx="1937228" cy="1937228"/>
      </dsp:txXfrm>
    </dsp:sp>
    <dsp:sp modelId="{849228F0-B51E-4B33-9F80-15E61B228A5C}">
      <dsp:nvSpPr>
        <dsp:cNvPr id="0" name=""/>
        <dsp:cNvSpPr/>
      </dsp:nvSpPr>
      <dsp:spPr>
        <a:xfrm>
          <a:off x="3214390" y="2834914"/>
          <a:ext cx="2146828" cy="21468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Are there criticisms of summative assessment?</a:t>
          </a:r>
          <a:endParaRPr lang="en-US" sz="2500" kern="1200"/>
        </a:p>
      </dsp:txBody>
      <dsp:txXfrm>
        <a:off x="3319190" y="2939714"/>
        <a:ext cx="1937228" cy="19372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935A3-B2DC-47D3-BE61-77E717BA614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7D094-A06F-4216-8802-5E5EED124397}">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Observation (participant and spontaneous)</a:t>
          </a:r>
          <a:endParaRPr lang="en-US" sz="2500" kern="1200"/>
        </a:p>
      </dsp:txBody>
      <dsp:txXfrm>
        <a:off x="0" y="2703"/>
        <a:ext cx="6900512" cy="921789"/>
      </dsp:txXfrm>
    </dsp:sp>
    <dsp:sp modelId="{15726358-5346-470E-81FD-3E31ECC08C53}">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5A0C6B-79AD-4BD0-A79A-DD125F7DC6F0}">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Open conversation offers opportunity to see what an individual or group has learnt </a:t>
          </a:r>
          <a:endParaRPr lang="en-US" sz="2500" kern="1200"/>
        </a:p>
      </dsp:txBody>
      <dsp:txXfrm>
        <a:off x="0" y="924492"/>
        <a:ext cx="6900512" cy="921789"/>
      </dsp:txXfrm>
    </dsp:sp>
    <dsp:sp modelId="{A81A5750-E001-48DB-9FD7-CAC1E060B961}">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CC267D-E143-4957-89B0-047096B22EED}">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Photographs</a:t>
          </a:r>
          <a:endParaRPr lang="en-US" sz="2500" kern="1200"/>
        </a:p>
      </dsp:txBody>
      <dsp:txXfrm>
        <a:off x="0" y="1846281"/>
        <a:ext cx="6900512" cy="921789"/>
      </dsp:txXfrm>
    </dsp:sp>
    <dsp:sp modelId="{B3A9CAB0-88A5-4C29-A12B-442E21850275}">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7A79A2-57A4-47F7-ABFA-E1537459F0C2}">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Work samples</a:t>
          </a:r>
          <a:endParaRPr lang="en-US" sz="2500" kern="1200"/>
        </a:p>
      </dsp:txBody>
      <dsp:txXfrm>
        <a:off x="0" y="2768070"/>
        <a:ext cx="6900512" cy="921789"/>
      </dsp:txXfrm>
    </dsp:sp>
    <dsp:sp modelId="{FE81BB53-002F-4957-8068-71E47946EF36}">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A65B7-095C-453A-B9CD-32654234E154}">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Questioning</a:t>
          </a:r>
          <a:endParaRPr lang="en-US" sz="2500" kern="1200"/>
        </a:p>
      </dsp:txBody>
      <dsp:txXfrm>
        <a:off x="0" y="3689859"/>
        <a:ext cx="6900512" cy="921789"/>
      </dsp:txXfrm>
    </dsp:sp>
    <dsp:sp modelId="{375C4132-1436-480F-9DBF-6EB724167C10}">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4ECFF-0295-4F13-8FA2-C9E2CB97F6C8}">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Quizzes</a:t>
          </a:r>
          <a:endParaRPr lang="en-US" sz="2500" kern="1200"/>
        </a:p>
      </dsp:txBody>
      <dsp:txXfrm>
        <a:off x="0" y="4611648"/>
        <a:ext cx="6900512" cy="921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14B45-D0B4-4F27-982C-03D786723DF7}">
      <dsp:nvSpPr>
        <dsp:cNvPr id="0" name=""/>
        <dsp:cNvSpPr/>
      </dsp:nvSpPr>
      <dsp:spPr>
        <a:xfrm>
          <a:off x="0" y="288876"/>
          <a:ext cx="3475197" cy="20851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Physical development</a:t>
          </a:r>
          <a:endParaRPr lang="en-US" sz="4200" kern="1200"/>
        </a:p>
      </dsp:txBody>
      <dsp:txXfrm>
        <a:off x="0" y="288876"/>
        <a:ext cx="3475197" cy="2085118"/>
      </dsp:txXfrm>
    </dsp:sp>
    <dsp:sp modelId="{88FD9533-4CC6-420B-AB39-0D58AF5D1EF9}">
      <dsp:nvSpPr>
        <dsp:cNvPr id="0" name=""/>
        <dsp:cNvSpPr/>
      </dsp:nvSpPr>
      <dsp:spPr>
        <a:xfrm>
          <a:off x="3822717" y="288876"/>
          <a:ext cx="3475197" cy="20851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Emotional and social development</a:t>
          </a:r>
          <a:endParaRPr lang="en-US" sz="4200" kern="1200"/>
        </a:p>
      </dsp:txBody>
      <dsp:txXfrm>
        <a:off x="3822717" y="288876"/>
        <a:ext cx="3475197" cy="2085118"/>
      </dsp:txXfrm>
    </dsp:sp>
    <dsp:sp modelId="{83170ABB-36C5-4A20-9BDE-BC7DB2FA3855}">
      <dsp:nvSpPr>
        <dsp:cNvPr id="0" name=""/>
        <dsp:cNvSpPr/>
      </dsp:nvSpPr>
      <dsp:spPr>
        <a:xfrm>
          <a:off x="7645435" y="288876"/>
          <a:ext cx="3475197" cy="20851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Approaches to learning</a:t>
          </a:r>
          <a:endParaRPr lang="en-US" sz="4200" kern="1200"/>
        </a:p>
      </dsp:txBody>
      <dsp:txXfrm>
        <a:off x="7645435" y="288876"/>
        <a:ext cx="3475197" cy="2085118"/>
      </dsp:txXfrm>
    </dsp:sp>
    <dsp:sp modelId="{337EAA50-1B3D-4D73-AA71-5B15C2F2F984}">
      <dsp:nvSpPr>
        <dsp:cNvPr id="0" name=""/>
        <dsp:cNvSpPr/>
      </dsp:nvSpPr>
      <dsp:spPr>
        <a:xfrm>
          <a:off x="1911358" y="2721514"/>
          <a:ext cx="3475197" cy="20851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Cognitive abilities</a:t>
          </a:r>
          <a:endParaRPr lang="en-US" sz="4200" kern="1200"/>
        </a:p>
      </dsp:txBody>
      <dsp:txXfrm>
        <a:off x="1911358" y="2721514"/>
        <a:ext cx="3475197" cy="2085118"/>
      </dsp:txXfrm>
    </dsp:sp>
    <dsp:sp modelId="{E504D9EC-1011-4EC5-92D9-5452EB5B2799}">
      <dsp:nvSpPr>
        <dsp:cNvPr id="0" name=""/>
        <dsp:cNvSpPr/>
      </dsp:nvSpPr>
      <dsp:spPr>
        <a:xfrm>
          <a:off x="5734076" y="2721514"/>
          <a:ext cx="3475197" cy="20851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Language</a:t>
          </a:r>
          <a:endParaRPr lang="en-US" sz="4200" kern="1200"/>
        </a:p>
      </dsp:txBody>
      <dsp:txXfrm>
        <a:off x="5734076" y="2721514"/>
        <a:ext cx="3475197" cy="2085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6B64F-0A7E-414D-BFDC-5520CA98B8ED}">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18F48-0973-46B8-A205-E61C5460C169}">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C2443C-8382-4972-BF6D-8FAEB1D8D45C}">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Knowledge and understanding</a:t>
          </a:r>
          <a:endParaRPr lang="en-US" sz="2500" kern="1200"/>
        </a:p>
      </dsp:txBody>
      <dsp:txXfrm>
        <a:off x="100682" y="2684598"/>
        <a:ext cx="2370489" cy="720000"/>
      </dsp:txXfrm>
    </dsp:sp>
    <dsp:sp modelId="{F1A558F2-FDB6-4DEA-AF5A-46B0250A3BB0}">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C2071-9E7F-40B4-96E6-CF1205407CA6}">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7835DF-171A-4DC8-B2D7-88F6AAFB9EA0}">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Skills</a:t>
          </a:r>
          <a:endParaRPr lang="en-US" sz="2500" kern="1200"/>
        </a:p>
      </dsp:txBody>
      <dsp:txXfrm>
        <a:off x="2886007" y="2684598"/>
        <a:ext cx="2370489" cy="720000"/>
      </dsp:txXfrm>
    </dsp:sp>
    <dsp:sp modelId="{DD4265D1-736A-455A-8BE6-9B9F148D2B87}">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1F843-62F7-4809-8568-EC7D12BF61C1}">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9C36E2-6950-4C7B-8D1D-C6C781CDE5D5}">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Attitudes and values</a:t>
          </a:r>
          <a:endParaRPr lang="en-US" sz="2500" kern="1200"/>
        </a:p>
      </dsp:txBody>
      <dsp:txXfrm>
        <a:off x="5671332" y="2684598"/>
        <a:ext cx="2370489" cy="720000"/>
      </dsp:txXfrm>
    </dsp:sp>
    <dsp:sp modelId="{5A2692F2-8BD7-468F-9864-0092E0943A23}">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9602E-16F8-48AA-9450-0D7202A0A014}">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82B47-836F-42B3-975C-57651CE4A2E9}">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dirty="0"/>
            <a:t>Behaviour</a:t>
          </a:r>
          <a:endParaRPr lang="en-US" sz="2500" kern="1200" dirty="0"/>
        </a:p>
      </dsp:txBody>
      <dsp:txXfrm>
        <a:off x="8456657" y="2684598"/>
        <a:ext cx="237048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592FF-C8F5-4AFC-B57C-85B42D4D1BE1}">
      <dsp:nvSpPr>
        <dsp:cNvPr id="0" name=""/>
        <dsp:cNvSpPr/>
      </dsp:nvSpPr>
      <dsp:spPr>
        <a:xfrm>
          <a:off x="3542814" y="2664"/>
          <a:ext cx="3985666" cy="12815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Brain – experience</a:t>
          </a:r>
          <a:endParaRPr lang="en-US" sz="2500" kern="1200"/>
        </a:p>
      </dsp:txBody>
      <dsp:txXfrm>
        <a:off x="3605375" y="65225"/>
        <a:ext cx="3860544" cy="1156450"/>
      </dsp:txXfrm>
    </dsp:sp>
    <dsp:sp modelId="{8EE046AE-8BEE-446D-85F8-333F3A0C651F}">
      <dsp:nvSpPr>
        <dsp:cNvPr id="0" name=""/>
        <dsp:cNvSpPr/>
      </dsp:nvSpPr>
      <dsp:spPr>
        <a:xfrm>
          <a:off x="3542814" y="1348315"/>
          <a:ext cx="3985666" cy="128157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Body – physical size, gross motor and fine motor skills, health</a:t>
          </a:r>
          <a:endParaRPr lang="en-US" sz="2500" kern="1200"/>
        </a:p>
      </dsp:txBody>
      <dsp:txXfrm>
        <a:off x="3605375" y="1410876"/>
        <a:ext cx="3860544" cy="1156450"/>
      </dsp:txXfrm>
    </dsp:sp>
    <dsp:sp modelId="{442C4BE3-AE41-4D11-A9C2-A7C763AF95CE}">
      <dsp:nvSpPr>
        <dsp:cNvPr id="0" name=""/>
        <dsp:cNvSpPr/>
      </dsp:nvSpPr>
      <dsp:spPr>
        <a:xfrm>
          <a:off x="3542814" y="2693966"/>
          <a:ext cx="3985666" cy="128157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Mind – thinking, language, problem solving</a:t>
          </a:r>
          <a:endParaRPr lang="en-US" sz="2500" kern="1200"/>
        </a:p>
      </dsp:txBody>
      <dsp:txXfrm>
        <a:off x="3605375" y="2756527"/>
        <a:ext cx="3860544" cy="1156450"/>
      </dsp:txXfrm>
    </dsp:sp>
    <dsp:sp modelId="{0436562A-786E-4F20-B7C0-CC11C9E125D3}">
      <dsp:nvSpPr>
        <dsp:cNvPr id="0" name=""/>
        <dsp:cNvSpPr/>
      </dsp:nvSpPr>
      <dsp:spPr>
        <a:xfrm>
          <a:off x="3542814" y="4039617"/>
          <a:ext cx="3985666" cy="128157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a:t>Person – relationships, personal understanding, emotion</a:t>
          </a:r>
          <a:endParaRPr lang="en-US" sz="2500" kern="1200"/>
        </a:p>
      </dsp:txBody>
      <dsp:txXfrm>
        <a:off x="3605375" y="4102178"/>
        <a:ext cx="3860544" cy="11564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AB708-90B3-4555-8616-90459FA6EA35}">
      <dsp:nvSpPr>
        <dsp:cNvPr id="0" name=""/>
        <dsp:cNvSpPr/>
      </dsp:nvSpPr>
      <dsp:spPr>
        <a:xfrm>
          <a:off x="0" y="16883"/>
          <a:ext cx="6263640"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Observation can be used straight away to support teaching and learning</a:t>
          </a:r>
          <a:endParaRPr lang="en-US" sz="2600" kern="1200"/>
        </a:p>
      </dsp:txBody>
      <dsp:txXfrm>
        <a:off x="50489" y="67372"/>
        <a:ext cx="6162662" cy="933302"/>
      </dsp:txXfrm>
    </dsp:sp>
    <dsp:sp modelId="{1CECBC32-EE52-43FF-8490-FAB0B5CE956D}">
      <dsp:nvSpPr>
        <dsp:cNvPr id="0" name=""/>
        <dsp:cNvSpPr/>
      </dsp:nvSpPr>
      <dsp:spPr>
        <a:xfrm>
          <a:off x="0" y="1126043"/>
          <a:ext cx="6263640"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Observe play</a:t>
          </a:r>
          <a:endParaRPr lang="en-US" sz="2600" kern="1200"/>
        </a:p>
      </dsp:txBody>
      <dsp:txXfrm>
        <a:off x="50489" y="1176532"/>
        <a:ext cx="6162662" cy="933302"/>
      </dsp:txXfrm>
    </dsp:sp>
    <dsp:sp modelId="{42B1DCAD-0FD3-4BDB-9F01-EA0A5B450D92}">
      <dsp:nvSpPr>
        <dsp:cNvPr id="0" name=""/>
        <dsp:cNvSpPr/>
      </dsp:nvSpPr>
      <dsp:spPr>
        <a:xfrm>
          <a:off x="0" y="2235203"/>
          <a:ext cx="6263640"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Everyone can contribute to observations</a:t>
          </a:r>
          <a:endParaRPr lang="en-US" sz="2600" kern="1200"/>
        </a:p>
      </dsp:txBody>
      <dsp:txXfrm>
        <a:off x="50489" y="2285692"/>
        <a:ext cx="6162662" cy="933302"/>
      </dsp:txXfrm>
    </dsp:sp>
    <dsp:sp modelId="{A7BA0445-17E6-4514-A4BB-A004ED909F4B}">
      <dsp:nvSpPr>
        <dsp:cNvPr id="0" name=""/>
        <dsp:cNvSpPr/>
      </dsp:nvSpPr>
      <dsp:spPr>
        <a:xfrm>
          <a:off x="0" y="3344363"/>
          <a:ext cx="6263640"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Think – What am I seeing? What am I hearing (do not make assumptions)</a:t>
          </a:r>
          <a:endParaRPr lang="en-US" sz="2600" kern="1200"/>
        </a:p>
      </dsp:txBody>
      <dsp:txXfrm>
        <a:off x="50489" y="3394852"/>
        <a:ext cx="6162662" cy="933302"/>
      </dsp:txXfrm>
    </dsp:sp>
    <dsp:sp modelId="{693516C6-4193-41DD-90E2-7F5EE3445B1B}">
      <dsp:nvSpPr>
        <dsp:cNvPr id="0" name=""/>
        <dsp:cNvSpPr/>
      </dsp:nvSpPr>
      <dsp:spPr>
        <a:xfrm>
          <a:off x="0" y="4453523"/>
          <a:ext cx="6263640"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Observations should focus on children’s interests and how they learn</a:t>
          </a:r>
          <a:endParaRPr lang="en-US" sz="2600" kern="1200"/>
        </a:p>
      </dsp:txBody>
      <dsp:txXfrm>
        <a:off x="50489" y="4504012"/>
        <a:ext cx="6162662" cy="933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DAEF8-DF3B-4254-8554-88EC9B4439D7}">
      <dsp:nvSpPr>
        <dsp:cNvPr id="0" name=""/>
        <dsp:cNvSpPr/>
      </dsp:nvSpPr>
      <dsp:spPr>
        <a:xfrm>
          <a:off x="0" y="127208"/>
          <a:ext cx="6263640" cy="12736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‘On-entry’ assessment – to provide a baseline assessment</a:t>
          </a:r>
          <a:endParaRPr lang="en-US" sz="1800" kern="1200"/>
        </a:p>
      </dsp:txBody>
      <dsp:txXfrm>
        <a:off x="62176" y="189384"/>
        <a:ext cx="6139288" cy="1149335"/>
      </dsp:txXfrm>
    </dsp:sp>
    <dsp:sp modelId="{0CAEF787-D819-46BC-BFEE-AC4A18109420}">
      <dsp:nvSpPr>
        <dsp:cNvPr id="0" name=""/>
        <dsp:cNvSpPr/>
      </dsp:nvSpPr>
      <dsp:spPr>
        <a:xfrm>
          <a:off x="0" y="1452736"/>
          <a:ext cx="6263640" cy="1273687"/>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be carried out within six weeks of starting the Foundation Phase</a:t>
          </a:r>
          <a:endParaRPr lang="en-US" sz="1800" kern="1200"/>
        </a:p>
      </dsp:txBody>
      <dsp:txXfrm>
        <a:off x="62176" y="1514912"/>
        <a:ext cx="6139288" cy="1149335"/>
      </dsp:txXfrm>
    </dsp:sp>
    <dsp:sp modelId="{1A4AC325-EB20-4054-8D20-A3B84D01A458}">
      <dsp:nvSpPr>
        <dsp:cNvPr id="0" name=""/>
        <dsp:cNvSpPr/>
      </dsp:nvSpPr>
      <dsp:spPr>
        <a:xfrm>
          <a:off x="0" y="2778263"/>
          <a:ext cx="6263640" cy="1273687"/>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Will access the six areas of development - Personal, Social and Emotional • Speaking and Listening • Reading and Writing • Sort, Order and Number • Approach to Learning, Thinking and Reasoning • Physical. </a:t>
          </a:r>
          <a:endParaRPr lang="en-US" sz="1800" kern="1200"/>
        </a:p>
      </dsp:txBody>
      <dsp:txXfrm>
        <a:off x="62176" y="2840439"/>
        <a:ext cx="6139288" cy="1149335"/>
      </dsp:txXfrm>
    </dsp:sp>
    <dsp:sp modelId="{E30B3E0C-7ADB-4674-B474-C655194A9E92}">
      <dsp:nvSpPr>
        <dsp:cNvPr id="0" name=""/>
        <dsp:cNvSpPr/>
      </dsp:nvSpPr>
      <dsp:spPr>
        <a:xfrm>
          <a:off x="0" y="4103791"/>
          <a:ext cx="6263640" cy="127368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There are two documents – the Foundation Phase child development assessment profile record form for practitioners to record their observations and the guidance materials</a:t>
          </a:r>
          <a:endParaRPr lang="en-US" sz="1800" kern="1200"/>
        </a:p>
      </dsp:txBody>
      <dsp:txXfrm>
        <a:off x="62176" y="4165967"/>
        <a:ext cx="6139288" cy="11493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A24A2-FD44-4C0E-A4DC-620507B2649B}">
      <dsp:nvSpPr>
        <dsp:cNvPr id="0" name=""/>
        <dsp:cNvSpPr/>
      </dsp:nvSpPr>
      <dsp:spPr>
        <a:xfrm>
          <a:off x="0" y="30878"/>
          <a:ext cx="525780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The Learning Story is not only a set of observations, but is a positive way to assess children’s learning</a:t>
          </a:r>
          <a:endParaRPr lang="en-US" sz="1900" kern="1200"/>
        </a:p>
      </dsp:txBody>
      <dsp:txXfrm>
        <a:off x="51003" y="81881"/>
        <a:ext cx="5155794" cy="942803"/>
      </dsp:txXfrm>
    </dsp:sp>
    <dsp:sp modelId="{9D4DCD79-2E02-455E-8A2E-2B1747C1813B}">
      <dsp:nvSpPr>
        <dsp:cNvPr id="0" name=""/>
        <dsp:cNvSpPr/>
      </dsp:nvSpPr>
      <dsp:spPr>
        <a:xfrm>
          <a:off x="0" y="1130408"/>
          <a:ext cx="525780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Many areas of learning and development will be recorded by observing a full activity or experience </a:t>
          </a:r>
          <a:endParaRPr lang="en-US" sz="1900" kern="1200"/>
        </a:p>
      </dsp:txBody>
      <dsp:txXfrm>
        <a:off x="51003" y="1181411"/>
        <a:ext cx="5155794" cy="942803"/>
      </dsp:txXfrm>
    </dsp:sp>
    <dsp:sp modelId="{24E00750-3AA6-4333-B57C-1CAC69DA99E5}">
      <dsp:nvSpPr>
        <dsp:cNvPr id="0" name=""/>
        <dsp:cNvSpPr/>
      </dsp:nvSpPr>
      <dsp:spPr>
        <a:xfrm>
          <a:off x="0" y="2229939"/>
          <a:ext cx="525780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a:t>
          </a:r>
          <a:r>
            <a:rPr lang="en-GB" sz="1900" b="0" i="0" kern="1200"/>
            <a:t> Learning Story is a full colour video of a child’s achievements</a:t>
          </a:r>
          <a:endParaRPr lang="en-US" sz="1900" kern="1200"/>
        </a:p>
      </dsp:txBody>
      <dsp:txXfrm>
        <a:off x="51003" y="2280942"/>
        <a:ext cx="5155794" cy="942803"/>
      </dsp:txXfrm>
    </dsp:sp>
    <dsp:sp modelId="{322B9548-7509-4188-9AAD-47AD8248454B}">
      <dsp:nvSpPr>
        <dsp:cNvPr id="0" name=""/>
        <dsp:cNvSpPr/>
      </dsp:nvSpPr>
      <dsp:spPr>
        <a:xfrm>
          <a:off x="0" y="3329468"/>
          <a:ext cx="525780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They give a holistic view of development, which is, after all, the way that children develop.</a:t>
          </a:r>
          <a:endParaRPr lang="en-US" sz="1900" kern="1200" dirty="0"/>
        </a:p>
      </dsp:txBody>
      <dsp:txXfrm>
        <a:off x="51003" y="3380471"/>
        <a:ext cx="5155794" cy="942803"/>
      </dsp:txXfrm>
    </dsp:sp>
    <dsp:sp modelId="{37AA6E65-2E53-446A-BFE2-AD93CE9E1E5D}">
      <dsp:nvSpPr>
        <dsp:cNvPr id="0" name=""/>
        <dsp:cNvSpPr/>
      </dsp:nvSpPr>
      <dsp:spPr>
        <a:xfrm>
          <a:off x="0" y="4428998"/>
          <a:ext cx="525780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In addition to all that, it is a lovely record for you, parents and carers to keep.</a:t>
          </a:r>
          <a:endParaRPr lang="en-US" sz="1900" kern="1200"/>
        </a:p>
      </dsp:txBody>
      <dsp:txXfrm>
        <a:off x="51003" y="4480001"/>
        <a:ext cx="5155794" cy="94280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5BE46-B2B4-4ABE-ACD5-5AF4577DA60B}">
      <dsp:nvSpPr>
        <dsp:cNvPr id="0" name=""/>
        <dsp:cNvSpPr/>
      </dsp:nvSpPr>
      <dsp:spPr>
        <a:xfrm>
          <a:off x="0" y="113904"/>
          <a:ext cx="5257800" cy="1712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Foundation Phase expect teachers to develop a curriculum planned around the knowledge of how children develop</a:t>
          </a:r>
          <a:endParaRPr lang="en-US" sz="2400" kern="1200"/>
        </a:p>
      </dsp:txBody>
      <dsp:txXfrm>
        <a:off x="83616" y="197520"/>
        <a:ext cx="5090568" cy="1545648"/>
      </dsp:txXfrm>
    </dsp:sp>
    <dsp:sp modelId="{0C11F989-E464-4655-BF64-C05D58B32E7D}">
      <dsp:nvSpPr>
        <dsp:cNvPr id="0" name=""/>
        <dsp:cNvSpPr/>
      </dsp:nvSpPr>
      <dsp:spPr>
        <a:xfrm>
          <a:off x="0" y="1895904"/>
          <a:ext cx="5257800" cy="1712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Jean Piaget’s theory is clearly seen in provision using the concept that children learn through cognitive stages</a:t>
          </a:r>
          <a:endParaRPr lang="en-US" sz="2400" kern="1200"/>
        </a:p>
      </dsp:txBody>
      <dsp:txXfrm>
        <a:off x="83616" y="1979520"/>
        <a:ext cx="5090568" cy="1545648"/>
      </dsp:txXfrm>
    </dsp:sp>
    <dsp:sp modelId="{A4F7509A-9B55-42E8-9B7D-EC57357A6FCC}">
      <dsp:nvSpPr>
        <dsp:cNvPr id="0" name=""/>
        <dsp:cNvSpPr/>
      </dsp:nvSpPr>
      <dsp:spPr>
        <a:xfrm>
          <a:off x="0" y="3677904"/>
          <a:ext cx="5257800" cy="1712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By reflecting on children’s developmental requirements, a teacher can concentrate on taking a child through stages at their own pace..</a:t>
          </a:r>
          <a:endParaRPr lang="en-US" sz="2400" kern="1200"/>
        </a:p>
      </dsp:txBody>
      <dsp:txXfrm>
        <a:off x="83616" y="3761520"/>
        <a:ext cx="5090568" cy="15456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0472E-C19F-4723-99AD-80F9A27DDDC3}">
      <dsp:nvSpPr>
        <dsp:cNvPr id="0" name=""/>
        <dsp:cNvSpPr/>
      </dsp:nvSpPr>
      <dsp:spPr>
        <a:xfrm>
          <a:off x="0" y="846632"/>
          <a:ext cx="6263640" cy="1598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0F922-2CB6-43ED-8069-946470DFDCCE}">
      <dsp:nvSpPr>
        <dsp:cNvPr id="0" name=""/>
        <dsp:cNvSpPr/>
      </dsp:nvSpPr>
      <dsp:spPr>
        <a:xfrm>
          <a:off x="483466" y="1206236"/>
          <a:ext cx="879889" cy="8790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211DC5-DC2E-487D-B5F1-F418BFBACC2D}">
      <dsp:nvSpPr>
        <dsp:cNvPr id="0" name=""/>
        <dsp:cNvSpPr/>
      </dsp:nvSpPr>
      <dsp:spPr>
        <a:xfrm>
          <a:off x="1846823" y="846632"/>
          <a:ext cx="4359103" cy="1699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884" tIns="179884" rIns="179884" bIns="179884" numCol="1" spcCol="1270" anchor="ctr" anchorCtr="0">
          <a:noAutofit/>
        </a:bodyPr>
        <a:lstStyle/>
        <a:p>
          <a:pPr marL="0" lvl="0" indent="0" algn="l" defTabSz="1066800">
            <a:lnSpc>
              <a:spcPct val="90000"/>
            </a:lnSpc>
            <a:spcBef>
              <a:spcPct val="0"/>
            </a:spcBef>
            <a:spcAft>
              <a:spcPct val="35000"/>
            </a:spcAft>
            <a:buNone/>
          </a:pPr>
          <a:r>
            <a:rPr lang="en-GB" sz="2400" kern="1200" dirty="0">
              <a:hlinkClick xmlns:r="http://schemas.openxmlformats.org/officeDocument/2006/relationships" r:id="rId3"/>
            </a:rPr>
            <a:t>https://youtu.be/_dUNWW2D3BM</a:t>
          </a:r>
          <a:r>
            <a:rPr lang="en-GB" sz="2400" kern="1200" dirty="0"/>
            <a:t> </a:t>
          </a:r>
          <a:endParaRPr lang="en-US" sz="2400" kern="1200" dirty="0"/>
        </a:p>
      </dsp:txBody>
      <dsp:txXfrm>
        <a:off x="1846823" y="846632"/>
        <a:ext cx="4359103" cy="1699688"/>
      </dsp:txXfrm>
    </dsp:sp>
    <dsp:sp modelId="{9817EB5E-86AF-42E6-9D1D-ACCD66D22A29}">
      <dsp:nvSpPr>
        <dsp:cNvPr id="0" name=""/>
        <dsp:cNvSpPr/>
      </dsp:nvSpPr>
      <dsp:spPr>
        <a:xfrm>
          <a:off x="0" y="2958366"/>
          <a:ext cx="6263640" cy="1598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FF1B9C-4E30-4A58-B0FE-87FC8FAB2975}">
      <dsp:nvSpPr>
        <dsp:cNvPr id="0" name=""/>
        <dsp:cNvSpPr/>
      </dsp:nvSpPr>
      <dsp:spPr>
        <a:xfrm>
          <a:off x="483466" y="3317970"/>
          <a:ext cx="879889" cy="87903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E06705-EF3D-4772-84CF-B4307435E12D}">
      <dsp:nvSpPr>
        <dsp:cNvPr id="0" name=""/>
        <dsp:cNvSpPr/>
      </dsp:nvSpPr>
      <dsp:spPr>
        <a:xfrm>
          <a:off x="1846823" y="2958366"/>
          <a:ext cx="4359103" cy="1699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884" tIns="179884" rIns="179884" bIns="179884" numCol="1" spcCol="1270" anchor="ctr" anchorCtr="0">
          <a:noAutofit/>
        </a:bodyPr>
        <a:lstStyle/>
        <a:p>
          <a:pPr marL="0" lvl="0" indent="0" algn="l" defTabSz="1066800">
            <a:lnSpc>
              <a:spcPct val="90000"/>
            </a:lnSpc>
            <a:spcBef>
              <a:spcPct val="0"/>
            </a:spcBef>
            <a:spcAft>
              <a:spcPct val="35000"/>
            </a:spcAft>
            <a:buNone/>
          </a:pPr>
          <a:r>
            <a:rPr lang="en-GB" sz="2400" kern="1200" dirty="0"/>
            <a:t>Watch this and consider the unique child, think about how teachers can implement successful assessment and evaluation when all pupils are taught as unique.</a:t>
          </a:r>
          <a:endParaRPr lang="en-US" sz="2400" kern="1200" dirty="0"/>
        </a:p>
      </dsp:txBody>
      <dsp:txXfrm>
        <a:off x="1846823" y="2958366"/>
        <a:ext cx="4359103" cy="16996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BAE5-7C60-4A94-BD0B-4233655B9E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8E26C5-B79B-4AEE-A1AF-72AEC562E1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ADFD4C-385A-40DD-9880-845BCC573A63}"/>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5" name="Footer Placeholder 4">
            <a:extLst>
              <a:ext uri="{FF2B5EF4-FFF2-40B4-BE49-F238E27FC236}">
                <a16:creationId xmlns:a16="http://schemas.microsoft.com/office/drawing/2014/main" id="{3C5C2FF8-59F3-4F8A-9356-E19E3DCE1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DDE114-2BD0-484C-AB7E-85C9A9A210E1}"/>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3236047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34E4-A56B-471C-B618-C1698D06A4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C6FBDF-21ED-48B3-A6BF-2680C308BD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D5B2DD-4485-462B-9E5F-80B6580B687E}"/>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5" name="Footer Placeholder 4">
            <a:extLst>
              <a:ext uri="{FF2B5EF4-FFF2-40B4-BE49-F238E27FC236}">
                <a16:creationId xmlns:a16="http://schemas.microsoft.com/office/drawing/2014/main" id="{95C44D36-237C-41A2-80CB-DB0B1C89AD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1DCE49-8683-4A88-A3DA-AB06890F137B}"/>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3775616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DA49-1976-4ED9-8CF7-AB5697466B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449219-B057-4BAA-B0FC-0B7F845EBC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E317A7-39B0-474C-9CF9-2E6AB307E6E5}"/>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5" name="Footer Placeholder 4">
            <a:extLst>
              <a:ext uri="{FF2B5EF4-FFF2-40B4-BE49-F238E27FC236}">
                <a16:creationId xmlns:a16="http://schemas.microsoft.com/office/drawing/2014/main" id="{EEECECC5-660B-44A4-8E04-7BC1EAEC03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8BBB2-27F3-4571-9636-730738C219A3}"/>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3628634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80A4-F467-4C57-86B0-FA3154716B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2E189D-0E02-4A2A-86F6-1FD654F4C6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6ADC77-A1DA-41F4-AECD-6AAD0A8CD4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F78B60-28DD-4C8D-A35A-2BC7090A60B2}"/>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6" name="Footer Placeholder 5">
            <a:extLst>
              <a:ext uri="{FF2B5EF4-FFF2-40B4-BE49-F238E27FC236}">
                <a16:creationId xmlns:a16="http://schemas.microsoft.com/office/drawing/2014/main" id="{2D44D0D7-C3FC-45A9-BA63-ACF8CE1708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2ED3A0-69C9-4846-96C5-119905EE86DD}"/>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3886583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3748D-0458-4B57-BE5A-18C4C19A8F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6B1898-2F37-4003-9BEB-DA7B80F059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E7F903-39A3-4E71-82DD-42EFB91220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AA0D4E-F3E0-4693-80E4-63F1809E3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D555A0-7716-4F7E-9E44-C556524035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ABBEA1-76BB-4231-B047-6651FA61069E}"/>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8" name="Footer Placeholder 7">
            <a:extLst>
              <a:ext uri="{FF2B5EF4-FFF2-40B4-BE49-F238E27FC236}">
                <a16:creationId xmlns:a16="http://schemas.microsoft.com/office/drawing/2014/main" id="{B5EBD964-A419-43D4-BCFC-74A18D9CB9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3F0292-F739-486E-A4B0-B96861ACC8EF}"/>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1780369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196E6-647E-459C-9EF8-C2CDE70F7B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9F0AC3-3C3F-4024-B3B4-D22FEE016A0F}"/>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4" name="Footer Placeholder 3">
            <a:extLst>
              <a:ext uri="{FF2B5EF4-FFF2-40B4-BE49-F238E27FC236}">
                <a16:creationId xmlns:a16="http://schemas.microsoft.com/office/drawing/2014/main" id="{B3FCDF99-676A-489D-B555-45961E0747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349919-5E4E-4EAD-A3EF-81CA55CBD777}"/>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4052859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B77DA0-C6A5-410C-A32E-C18A4C5E372C}"/>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3" name="Footer Placeholder 2">
            <a:extLst>
              <a:ext uri="{FF2B5EF4-FFF2-40B4-BE49-F238E27FC236}">
                <a16:creationId xmlns:a16="http://schemas.microsoft.com/office/drawing/2014/main" id="{84396690-EF7F-4298-971E-8E2C59216F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06FBB0-3AF9-4D76-9657-A55773932F4A}"/>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2890026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AB015-DE5B-4FE3-A073-156EFEA61A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351D23-4BD0-4558-B2D4-D86703DB83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9B288F-7B68-4E13-956F-7A98A4ABE1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BD9FBA-88C7-4124-8C87-1B061C5EE437}"/>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6" name="Footer Placeholder 5">
            <a:extLst>
              <a:ext uri="{FF2B5EF4-FFF2-40B4-BE49-F238E27FC236}">
                <a16:creationId xmlns:a16="http://schemas.microsoft.com/office/drawing/2014/main" id="{F6AC8C26-3C91-46BF-971C-23D4AD11C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C4EE76-7033-4CDC-AB1B-ED703AE5AB86}"/>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2842428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C6D6A-D737-4B6D-A187-A9B6CB746E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C7E7E8-7AD5-4465-83CB-FC5ECA2883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2E78A8-0303-4F01-9237-8F19064D7C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97821A-5820-424F-9AEC-511570C065CA}"/>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6" name="Footer Placeholder 5">
            <a:extLst>
              <a:ext uri="{FF2B5EF4-FFF2-40B4-BE49-F238E27FC236}">
                <a16:creationId xmlns:a16="http://schemas.microsoft.com/office/drawing/2014/main" id="{30A90181-21E2-4BAB-B412-8ADE000795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29C80E-4EA2-42EE-A683-A7B5DD240767}"/>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1879860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CD820-D129-4601-A97E-B8328D8A1D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7C0438-B1DE-4E9C-BB7C-4A8A6950AB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0F51B0-8886-4689-9060-8EAADB0A60C1}"/>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5" name="Footer Placeholder 4">
            <a:extLst>
              <a:ext uri="{FF2B5EF4-FFF2-40B4-BE49-F238E27FC236}">
                <a16:creationId xmlns:a16="http://schemas.microsoft.com/office/drawing/2014/main" id="{88732BBF-5488-418E-91E3-5E2B4F43A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DA830-7FDC-4E96-86FE-0249C018F3C4}"/>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1990462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E8B02C-D023-4B69-9E90-DE922B37EC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246E06-9AB0-49AD-AE94-242EE31721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B9F15-2DDE-4696-AFB8-A4365BBC8B52}"/>
              </a:ext>
            </a:extLst>
          </p:cNvPr>
          <p:cNvSpPr>
            <a:spLocks noGrp="1"/>
          </p:cNvSpPr>
          <p:nvPr>
            <p:ph type="dt" sz="half" idx="10"/>
          </p:nvPr>
        </p:nvSpPr>
        <p:spPr/>
        <p:txBody>
          <a:bodyPr/>
          <a:lstStyle/>
          <a:p>
            <a:fld id="{62090393-BFC7-40DB-9DC9-1521670A78D7}" type="datetimeFigureOut">
              <a:rPr lang="en-GB" smtClean="0"/>
              <a:t>05/02/2021</a:t>
            </a:fld>
            <a:endParaRPr lang="en-GB"/>
          </a:p>
        </p:txBody>
      </p:sp>
      <p:sp>
        <p:nvSpPr>
          <p:cNvPr id="5" name="Footer Placeholder 4">
            <a:extLst>
              <a:ext uri="{FF2B5EF4-FFF2-40B4-BE49-F238E27FC236}">
                <a16:creationId xmlns:a16="http://schemas.microsoft.com/office/drawing/2014/main" id="{B052FCC9-84A1-4EC6-B084-5AB6918A2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1886C-9F3F-45A4-8631-B0535CE060EA}"/>
              </a:ext>
            </a:extLst>
          </p:cNvPr>
          <p:cNvSpPr>
            <a:spLocks noGrp="1"/>
          </p:cNvSpPr>
          <p:nvPr>
            <p:ph type="sldNum" sz="quarter" idx="12"/>
          </p:nvPr>
        </p:nvSpPr>
        <p:spPr/>
        <p:txBody>
          <a:bodyPr/>
          <a:lstStyle/>
          <a:p>
            <a:fld id="{6254C09B-14B0-4C9E-9F4C-8BAE9B481A2D}" type="slidenum">
              <a:rPr lang="en-GB" smtClean="0"/>
              <a:t>‹#›</a:t>
            </a:fld>
            <a:endParaRPr lang="en-GB"/>
          </a:p>
        </p:txBody>
      </p:sp>
    </p:spTree>
    <p:extLst>
      <p:ext uri="{BB962C8B-B14F-4D97-AF65-F5344CB8AC3E}">
        <p14:creationId xmlns:p14="http://schemas.microsoft.com/office/powerpoint/2010/main" val="4211951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7CC5A5-B2B9-4A1A-9D21-F489648FF7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189C46-78D5-4AC4-96D1-2E4BED2EB8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D7CE6E-45D3-4032-8C95-D22AC53C21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090393-BFC7-40DB-9DC9-1521670A78D7}" type="datetimeFigureOut">
              <a:rPr lang="en-GB" smtClean="0"/>
              <a:t>05/02/2021</a:t>
            </a:fld>
            <a:endParaRPr lang="en-GB"/>
          </a:p>
        </p:txBody>
      </p:sp>
      <p:sp>
        <p:nvSpPr>
          <p:cNvPr id="5" name="Footer Placeholder 4">
            <a:extLst>
              <a:ext uri="{FF2B5EF4-FFF2-40B4-BE49-F238E27FC236}">
                <a16:creationId xmlns:a16="http://schemas.microsoft.com/office/drawing/2014/main" id="{8DB25BCF-4E51-4995-A449-DBEA693798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EB7F39-09C7-40B2-8F50-2E32D4837B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54C09B-14B0-4C9E-9F4C-8BAE9B481A2D}" type="slidenum">
              <a:rPr lang="en-GB" smtClean="0"/>
              <a:t>‹#›</a:t>
            </a:fld>
            <a:endParaRPr lang="en-GB"/>
          </a:p>
        </p:txBody>
      </p:sp>
    </p:spTree>
    <p:extLst>
      <p:ext uri="{BB962C8B-B14F-4D97-AF65-F5344CB8AC3E}">
        <p14:creationId xmlns:p14="http://schemas.microsoft.com/office/powerpoint/2010/main" val="28975442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dera.ioe.ac.uk/3642/1/110517foundassessmenten.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3.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2" Type="http://schemas.openxmlformats.org/officeDocument/2006/relationships/hyperlink" Target="file:///C:\Users\mlady\AppData\Local\Packages\Microsoft.MicrosoftEdge_8wekyb3d8bbwe\TempState\Downloads\Arnott_et_al-2018-British_Journal_of_Educational_Technology%20(1).pdf"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bera.ac.uk/blog/hopes-and-fears-the-development-of-a-new-curriculum-in-wales" TargetMode="External"/><Relationship Id="rId2" Type="http://schemas.openxmlformats.org/officeDocument/2006/relationships/hyperlink" Target="file:///C:\Users\mlady\AppData\Local\Packages\Microsoft.MicrosoftEdge_8wekyb3d8bbwe\TempState\Downloads\Donaldson%20Report%20-%20Successful%20Futures%20-%20Independent%20Review%20of%20Curriculum%20and%20Assessment%20Arrangements%20in%20Wales%20(1).pdf" TargetMode="External"/><Relationship Id="rId1" Type="http://schemas.openxmlformats.org/officeDocument/2006/relationships/slideLayout" Target="../slideLayouts/slideLayout2.xml"/><Relationship Id="rId4" Type="http://schemas.openxmlformats.org/officeDocument/2006/relationships/hyperlink" Target="https://www.oecd.org/education/2030/E2030%20Position%20Paper%20(05.04.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0898B-333D-4F3B-970D-F9F35201DC1E}"/>
              </a:ext>
            </a:extLst>
          </p:cNvPr>
          <p:cNvSpPr>
            <a:spLocks noGrp="1"/>
          </p:cNvSpPr>
          <p:nvPr>
            <p:ph type="ctrTitle"/>
          </p:nvPr>
        </p:nvSpPr>
        <p:spPr/>
        <p:txBody>
          <a:bodyPr/>
          <a:lstStyle/>
          <a:p>
            <a:r>
              <a:rPr lang="en-GB" dirty="0"/>
              <a:t>Assessment and Evaluation in Primary School</a:t>
            </a:r>
          </a:p>
        </p:txBody>
      </p:sp>
      <p:sp>
        <p:nvSpPr>
          <p:cNvPr id="3" name="Subtitle 2">
            <a:extLst>
              <a:ext uri="{FF2B5EF4-FFF2-40B4-BE49-F238E27FC236}">
                <a16:creationId xmlns:a16="http://schemas.microsoft.com/office/drawing/2014/main" id="{B480C61D-755A-44A5-BF84-B0CB03A8E63F}"/>
              </a:ext>
            </a:extLst>
          </p:cNvPr>
          <p:cNvSpPr>
            <a:spLocks noGrp="1"/>
          </p:cNvSpPr>
          <p:nvPr>
            <p:ph type="subTitle" idx="1"/>
          </p:nvPr>
        </p:nvSpPr>
        <p:spPr/>
        <p:txBody>
          <a:bodyPr/>
          <a:lstStyle/>
          <a:p>
            <a:r>
              <a:rPr lang="en-GB" dirty="0"/>
              <a:t>Sarah Knight</a:t>
            </a:r>
          </a:p>
        </p:txBody>
      </p:sp>
    </p:spTree>
    <p:extLst>
      <p:ext uri="{BB962C8B-B14F-4D97-AF65-F5344CB8AC3E}">
        <p14:creationId xmlns:p14="http://schemas.microsoft.com/office/powerpoint/2010/main" val="3672973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289F0-C333-41BF-9628-57E1914237A5}"/>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Aims and objectives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4CA6AD6-5439-483B-98C2-AE88E9FA396B}"/>
              </a:ext>
            </a:extLst>
          </p:cNvPr>
          <p:cNvSpPr>
            <a:spLocks noGrp="1"/>
          </p:cNvSpPr>
          <p:nvPr>
            <p:ph idx="1"/>
          </p:nvPr>
        </p:nvSpPr>
        <p:spPr>
          <a:xfrm>
            <a:off x="6297233" y="518400"/>
            <a:ext cx="4771607" cy="5837949"/>
          </a:xfrm>
        </p:spPr>
        <p:txBody>
          <a:bodyPr anchor="ctr">
            <a:normAutofit/>
          </a:bodyPr>
          <a:lstStyle/>
          <a:p>
            <a:pPr marL="0" indent="0">
              <a:buNone/>
            </a:pPr>
            <a:r>
              <a:rPr lang="en-GB" sz="2400" b="1" dirty="0">
                <a:solidFill>
                  <a:schemeClr val="tx1">
                    <a:alpha val="80000"/>
                  </a:schemeClr>
                </a:solidFill>
              </a:rPr>
              <a:t>Aims</a:t>
            </a:r>
          </a:p>
          <a:p>
            <a:r>
              <a:rPr lang="en-GB" sz="2400" dirty="0">
                <a:solidFill>
                  <a:schemeClr val="tx1">
                    <a:alpha val="80000"/>
                  </a:schemeClr>
                </a:solidFill>
              </a:rPr>
              <a:t>Consider what is assessment and evaluation in primary school</a:t>
            </a:r>
          </a:p>
          <a:p>
            <a:r>
              <a:rPr lang="en-GB" sz="2400" dirty="0">
                <a:solidFill>
                  <a:schemeClr val="tx1">
                    <a:alpha val="80000"/>
                  </a:schemeClr>
                </a:solidFill>
              </a:rPr>
              <a:t>Analyse assessment strategies</a:t>
            </a:r>
          </a:p>
          <a:p>
            <a:r>
              <a:rPr lang="en-GB" sz="2400" dirty="0">
                <a:solidFill>
                  <a:schemeClr val="tx1">
                    <a:alpha val="80000"/>
                  </a:schemeClr>
                </a:solidFill>
              </a:rPr>
              <a:t>Reflect on assessment in the new curriculum for Wales</a:t>
            </a:r>
          </a:p>
          <a:p>
            <a:endParaRPr lang="en-GB" sz="2400" dirty="0">
              <a:solidFill>
                <a:schemeClr val="tx1">
                  <a:alpha val="80000"/>
                </a:schemeClr>
              </a:solidFill>
            </a:endParaRPr>
          </a:p>
          <a:p>
            <a:pPr marL="0" indent="0">
              <a:buNone/>
            </a:pPr>
            <a:r>
              <a:rPr lang="en-GB" sz="2400" b="1" dirty="0">
                <a:solidFill>
                  <a:schemeClr val="tx1">
                    <a:alpha val="80000"/>
                  </a:schemeClr>
                </a:solidFill>
              </a:rPr>
              <a:t>Objectives</a:t>
            </a:r>
          </a:p>
          <a:p>
            <a:r>
              <a:rPr lang="en-GB" sz="2400" dirty="0">
                <a:solidFill>
                  <a:schemeClr val="tx1">
                    <a:alpha val="80000"/>
                  </a:schemeClr>
                </a:solidFill>
              </a:rPr>
              <a:t>Gain an insight into assessment and evaluation in primary schools</a:t>
            </a:r>
          </a:p>
          <a:p>
            <a:r>
              <a:rPr lang="en-GB" sz="2400" dirty="0">
                <a:solidFill>
                  <a:schemeClr val="tx1">
                    <a:alpha val="80000"/>
                  </a:schemeClr>
                </a:solidFill>
              </a:rPr>
              <a:t>Identify assessment strategies</a:t>
            </a:r>
          </a:p>
          <a:p>
            <a:r>
              <a:rPr lang="en-GB" sz="2400" dirty="0">
                <a:solidFill>
                  <a:schemeClr val="tx1">
                    <a:alpha val="80000"/>
                  </a:schemeClr>
                </a:solidFill>
              </a:rPr>
              <a:t>Recognise the changes in the new curriculum for Wales</a:t>
            </a: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3625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D18A613-E525-4E81-9F3B-340727B90C5B}"/>
              </a:ext>
            </a:extLst>
          </p:cNvPr>
          <p:cNvSpPr>
            <a:spLocks noGrp="1"/>
          </p:cNvSpPr>
          <p:nvPr>
            <p:ph type="title"/>
          </p:nvPr>
        </p:nvSpPr>
        <p:spPr>
          <a:xfrm>
            <a:off x="6094105" y="802955"/>
            <a:ext cx="4977976" cy="1454051"/>
          </a:xfrm>
        </p:spPr>
        <p:txBody>
          <a:bodyPr>
            <a:normAutofit/>
          </a:bodyPr>
          <a:lstStyle/>
          <a:p>
            <a:r>
              <a:rPr lang="en-GB">
                <a:solidFill>
                  <a:srgbClr val="000000"/>
                </a:solidFill>
              </a:rPr>
              <a:t>A little insight </a:t>
            </a:r>
          </a:p>
        </p:txBody>
      </p:sp>
      <p:sp>
        <p:nvSpPr>
          <p:cNvPr id="26"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EE173725-B177-4E32-BCAE-1603AB6834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27" name="Content Placeholder 2">
            <a:extLst>
              <a:ext uri="{FF2B5EF4-FFF2-40B4-BE49-F238E27FC236}">
                <a16:creationId xmlns:a16="http://schemas.microsoft.com/office/drawing/2014/main" id="{ACC303BB-0A14-49B9-A1F7-22DE5A079842}"/>
              </a:ext>
            </a:extLst>
          </p:cNvPr>
          <p:cNvSpPr>
            <a:spLocks noGrp="1"/>
          </p:cNvSpPr>
          <p:nvPr>
            <p:ph idx="1"/>
          </p:nvPr>
        </p:nvSpPr>
        <p:spPr>
          <a:xfrm>
            <a:off x="6065129" y="1997612"/>
            <a:ext cx="5273431" cy="4360985"/>
          </a:xfrm>
        </p:spPr>
        <p:txBody>
          <a:bodyPr anchor="ctr">
            <a:normAutofit/>
          </a:bodyPr>
          <a:lstStyle/>
          <a:p>
            <a:r>
              <a:rPr lang="en-GB" sz="2400" dirty="0">
                <a:solidFill>
                  <a:srgbClr val="000000"/>
                </a:solidFill>
              </a:rPr>
              <a:t>What is your current knowledge of assessment in primary schools?</a:t>
            </a:r>
          </a:p>
          <a:p>
            <a:r>
              <a:rPr lang="en-GB" sz="2400" dirty="0">
                <a:solidFill>
                  <a:srgbClr val="000000"/>
                </a:solidFill>
              </a:rPr>
              <a:t>What is the purpose of assessment in learning?</a:t>
            </a:r>
          </a:p>
          <a:p>
            <a:r>
              <a:rPr lang="en-GB" sz="2400" dirty="0">
                <a:solidFill>
                  <a:srgbClr val="000000"/>
                </a:solidFill>
              </a:rPr>
              <a:t>How can we show, they know what they know?</a:t>
            </a:r>
          </a:p>
          <a:p>
            <a:r>
              <a:rPr lang="en-GB" sz="2400" dirty="0">
                <a:solidFill>
                  <a:srgbClr val="000000"/>
                </a:solidFill>
              </a:rPr>
              <a:t>What do you feel are the priorities for assessment?</a:t>
            </a:r>
          </a:p>
          <a:p>
            <a:endParaRPr lang="en-GB" sz="2400" dirty="0">
              <a:solidFill>
                <a:srgbClr val="000000"/>
              </a:solidFill>
            </a:endParaRPr>
          </a:p>
          <a:p>
            <a:pPr marL="0" indent="0">
              <a:buNone/>
            </a:pPr>
            <a:r>
              <a:rPr lang="en-GB" sz="2400" dirty="0">
                <a:solidFill>
                  <a:srgbClr val="000000"/>
                </a:solidFill>
              </a:rPr>
              <a:t>Think about how you like to learn</a:t>
            </a:r>
          </a:p>
          <a:p>
            <a:endParaRPr lang="en-GB" sz="2000"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57483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BBA851D-4042-413B-B830-02274FD0E75B}"/>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What is formative assessment?</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AE03A0-8F3D-4080-95B8-15970927DF2F}"/>
              </a:ext>
            </a:extLst>
          </p:cNvPr>
          <p:cNvGraphicFramePr>
            <a:graphicFrameLocks noGrp="1"/>
          </p:cNvGraphicFramePr>
          <p:nvPr>
            <p:ph idx="1"/>
            <p:extLst>
              <p:ext uri="{D42A27DB-BD31-4B8C-83A1-F6EECF244321}">
                <p14:modId xmlns:p14="http://schemas.microsoft.com/office/powerpoint/2010/main" val="2425775351"/>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558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FF6BE49-33BB-41A1-8B41-8C0C1D57856E}"/>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What is summative assessment?</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C354EC1-3CC7-40FA-858A-F0D95A22BA9C}"/>
              </a:ext>
            </a:extLst>
          </p:cNvPr>
          <p:cNvGraphicFramePr>
            <a:graphicFrameLocks noGrp="1"/>
          </p:cNvGraphicFramePr>
          <p:nvPr>
            <p:ph idx="1"/>
            <p:extLst>
              <p:ext uri="{D42A27DB-BD31-4B8C-83A1-F6EECF244321}">
                <p14:modId xmlns:p14="http://schemas.microsoft.com/office/powerpoint/2010/main" val="517032766"/>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3291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1D8A-F556-47FB-A12E-DC90830AD3BA}"/>
              </a:ext>
            </a:extLst>
          </p:cNvPr>
          <p:cNvSpPr>
            <a:spLocks noGrp="1"/>
          </p:cNvSpPr>
          <p:nvPr>
            <p:ph type="title"/>
          </p:nvPr>
        </p:nvSpPr>
        <p:spPr>
          <a:xfrm>
            <a:off x="524741" y="620392"/>
            <a:ext cx="3808268" cy="5504688"/>
          </a:xfrm>
        </p:spPr>
        <p:txBody>
          <a:bodyPr>
            <a:normAutofit/>
          </a:bodyPr>
          <a:lstStyle/>
          <a:p>
            <a:r>
              <a:rPr lang="en-GB" sz="6000" dirty="0"/>
              <a:t>Recap </a:t>
            </a:r>
          </a:p>
        </p:txBody>
      </p:sp>
      <p:sp>
        <p:nvSpPr>
          <p:cNvPr id="9" name="Rectangle 8">
            <a:extLst>
              <a:ext uri="{FF2B5EF4-FFF2-40B4-BE49-F238E27FC236}">
                <a16:creationId xmlns:a16="http://schemas.microsoft.com/office/drawing/2014/main" id="{5D84EFE8-C53A-44C4-B289-D1B42CF69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13B8F9F-D941-4EA1-A03D-11B8B41274BE}"/>
              </a:ext>
            </a:extLst>
          </p:cNvPr>
          <p:cNvGraphicFramePr>
            <a:graphicFrameLocks noGrp="1"/>
          </p:cNvGraphicFramePr>
          <p:nvPr>
            <p:ph idx="1"/>
            <p:extLst>
              <p:ext uri="{D42A27DB-BD31-4B8C-83A1-F6EECF244321}">
                <p14:modId xmlns:p14="http://schemas.microsoft.com/office/powerpoint/2010/main" val="74622086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9993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2B212-6DA8-441C-BAAF-C5D3681A7801}"/>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Criticisms of assessment</a:t>
            </a:r>
          </a:p>
        </p:txBody>
      </p:sp>
      <p:sp>
        <p:nvSpPr>
          <p:cNvPr id="1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5A0E453-FC03-4C57-A271-5B7CAB519721}"/>
              </a:ext>
            </a:extLst>
          </p:cNvPr>
          <p:cNvSpPr>
            <a:spLocks noGrp="1"/>
          </p:cNvSpPr>
          <p:nvPr>
            <p:ph idx="1"/>
          </p:nvPr>
        </p:nvSpPr>
        <p:spPr>
          <a:xfrm>
            <a:off x="6141245" y="152640"/>
            <a:ext cx="5295781" cy="6696482"/>
          </a:xfrm>
        </p:spPr>
        <p:txBody>
          <a:bodyPr anchor="ctr">
            <a:normAutofit/>
          </a:bodyPr>
          <a:lstStyle/>
          <a:p>
            <a:pPr marL="0" indent="0">
              <a:buNone/>
            </a:pPr>
            <a:r>
              <a:rPr lang="en-GB" sz="2400" b="1" dirty="0">
                <a:solidFill>
                  <a:schemeClr val="tx1">
                    <a:alpha val="80000"/>
                  </a:schemeClr>
                </a:solidFill>
              </a:rPr>
              <a:t>Formative assessment</a:t>
            </a:r>
          </a:p>
          <a:p>
            <a:r>
              <a:rPr lang="en-GB" sz="2400" dirty="0">
                <a:solidFill>
                  <a:schemeClr val="tx1">
                    <a:alpha val="80000"/>
                  </a:schemeClr>
                </a:solidFill>
              </a:rPr>
              <a:t>Is it consistent?</a:t>
            </a:r>
          </a:p>
          <a:p>
            <a:r>
              <a:rPr lang="en-GB" sz="2400" dirty="0">
                <a:solidFill>
                  <a:schemeClr val="tx1">
                    <a:alpha val="80000"/>
                  </a:schemeClr>
                </a:solidFill>
              </a:rPr>
              <a:t>Does personal opinion play a part?</a:t>
            </a:r>
          </a:p>
          <a:p>
            <a:endParaRPr lang="en-GB" sz="2400" dirty="0">
              <a:solidFill>
                <a:schemeClr val="tx1">
                  <a:alpha val="80000"/>
                </a:schemeClr>
              </a:solidFill>
            </a:endParaRPr>
          </a:p>
          <a:p>
            <a:pPr marL="0" indent="0">
              <a:buNone/>
            </a:pPr>
            <a:r>
              <a:rPr lang="en-GB" sz="2400" b="1" dirty="0">
                <a:solidFill>
                  <a:schemeClr val="tx1">
                    <a:alpha val="80000"/>
                  </a:schemeClr>
                </a:solidFill>
              </a:rPr>
              <a:t>Summative assessment </a:t>
            </a:r>
            <a:r>
              <a:rPr lang="en-GB" sz="2400" dirty="0">
                <a:solidFill>
                  <a:schemeClr val="tx1">
                    <a:alpha val="80000"/>
                  </a:schemeClr>
                </a:solidFill>
              </a:rPr>
              <a:t>(in school not national)</a:t>
            </a:r>
          </a:p>
          <a:p>
            <a:r>
              <a:rPr lang="en-GB" sz="2400" dirty="0">
                <a:solidFill>
                  <a:schemeClr val="tx1">
                    <a:alpha val="80000"/>
                  </a:schemeClr>
                </a:solidFill>
              </a:rPr>
              <a:t>Are essays marked consistently?</a:t>
            </a:r>
          </a:p>
          <a:p>
            <a:r>
              <a:rPr lang="en-GB" sz="2400" dirty="0">
                <a:solidFill>
                  <a:schemeClr val="tx1">
                    <a:alpha val="80000"/>
                  </a:schemeClr>
                </a:solidFill>
              </a:rPr>
              <a:t>Are tests fair?</a:t>
            </a:r>
          </a:p>
          <a:p>
            <a:endParaRPr lang="en-GB" sz="2400" dirty="0">
              <a:solidFill>
                <a:schemeClr val="tx1">
                  <a:alpha val="80000"/>
                </a:schemeClr>
              </a:solidFill>
            </a:endParaRPr>
          </a:p>
          <a:p>
            <a:pPr marL="0" indent="0">
              <a:buNone/>
            </a:pPr>
            <a:r>
              <a:rPr lang="en-GB" sz="2400" dirty="0">
                <a:solidFill>
                  <a:schemeClr val="tx1">
                    <a:alpha val="80000"/>
                  </a:schemeClr>
                </a:solidFill>
              </a:rPr>
              <a:t>Have a think about our current situation, students are going to be accessed by teachers. Do you think teachers have the knowledge and experience to give grades that could affect a students future?</a:t>
            </a: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813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CAE5-B9F3-4AC1-B947-672FFDB51356}"/>
              </a:ext>
            </a:extLst>
          </p:cNvPr>
          <p:cNvSpPr>
            <a:spLocks noGrp="1"/>
          </p:cNvSpPr>
          <p:nvPr>
            <p:ph type="title"/>
          </p:nvPr>
        </p:nvSpPr>
        <p:spPr>
          <a:xfrm>
            <a:off x="6234330" y="803325"/>
            <a:ext cx="5314536" cy="1325563"/>
          </a:xfrm>
        </p:spPr>
        <p:txBody>
          <a:bodyPr>
            <a:normAutofit/>
          </a:bodyPr>
          <a:lstStyle/>
          <a:p>
            <a:r>
              <a:rPr lang="en-GB" sz="3700"/>
              <a:t>Can you think of ways for formative assessment?</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Empty speech bubbles">
            <a:extLst>
              <a:ext uri="{FF2B5EF4-FFF2-40B4-BE49-F238E27FC236}">
                <a16:creationId xmlns:a16="http://schemas.microsoft.com/office/drawing/2014/main" id="{36728D78-333F-44A0-9FAC-899D58F9DEC3}"/>
              </a:ext>
            </a:extLst>
          </p:cNvPr>
          <p:cNvPicPr>
            <a:picLocks noChangeAspect="1"/>
          </p:cNvPicPr>
          <p:nvPr/>
        </p:nvPicPr>
        <p:blipFill rotWithShape="1">
          <a:blip r:embed="rId2">
            <a:extLst>
              <a:ext uri="{28A0092B-C50C-407E-A947-70E740481C1C}">
                <a14:useLocalDpi xmlns:a14="http://schemas.microsoft.com/office/drawing/2010/main" val="0"/>
              </a:ext>
            </a:extLst>
          </a:blip>
          <a:srcRect l="22163" r="13604"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559A7075-87C1-4C31-9E1D-5272DA92AF08}"/>
              </a:ext>
            </a:extLst>
          </p:cNvPr>
          <p:cNvSpPr>
            <a:spLocks noGrp="1"/>
          </p:cNvSpPr>
          <p:nvPr>
            <p:ph idx="1"/>
          </p:nvPr>
        </p:nvSpPr>
        <p:spPr>
          <a:xfrm>
            <a:off x="6234329" y="2279018"/>
            <a:ext cx="5314543" cy="3375920"/>
          </a:xfrm>
        </p:spPr>
        <p:txBody>
          <a:bodyPr anchor="t">
            <a:normAutofit/>
          </a:bodyPr>
          <a:lstStyle/>
          <a:p>
            <a:endParaRPr lang="en-GB" sz="1800"/>
          </a:p>
          <a:p>
            <a:endParaRPr lang="en-GB" sz="1800"/>
          </a:p>
        </p:txBody>
      </p:sp>
    </p:spTree>
    <p:extLst>
      <p:ext uri="{BB962C8B-B14F-4D97-AF65-F5344CB8AC3E}">
        <p14:creationId xmlns:p14="http://schemas.microsoft.com/office/powerpoint/2010/main" val="177437816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EA3A2-BBFF-49CB-903B-71D1068BF9DB}"/>
              </a:ext>
            </a:extLst>
          </p:cNvPr>
          <p:cNvSpPr>
            <a:spLocks noGrp="1"/>
          </p:cNvSpPr>
          <p:nvPr>
            <p:ph type="title"/>
          </p:nvPr>
        </p:nvSpPr>
        <p:spPr>
          <a:xfrm>
            <a:off x="635000" y="640823"/>
            <a:ext cx="3418659" cy="5583148"/>
          </a:xfrm>
        </p:spPr>
        <p:txBody>
          <a:bodyPr anchor="ctr">
            <a:normAutofit/>
          </a:bodyPr>
          <a:lstStyle/>
          <a:p>
            <a:r>
              <a:rPr lang="en-GB" sz="5400"/>
              <a:t>A few ideas</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E90609D7-2BD3-4DA7-9673-06D613A2C170}"/>
              </a:ext>
            </a:extLst>
          </p:cNvPr>
          <p:cNvGraphicFramePr>
            <a:graphicFrameLocks noGrp="1"/>
          </p:cNvGraphicFramePr>
          <p:nvPr>
            <p:ph idx="1"/>
            <p:extLst>
              <p:ext uri="{D42A27DB-BD31-4B8C-83A1-F6EECF244321}">
                <p14:modId xmlns:p14="http://schemas.microsoft.com/office/powerpoint/2010/main" val="6909163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0002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AE28C07F-11A9-46C7-90BD-E946656B621B}"/>
              </a:ext>
            </a:extLst>
          </p:cNvPr>
          <p:cNvSpPr/>
          <p:nvPr/>
        </p:nvSpPr>
        <p:spPr>
          <a:xfrm>
            <a:off x="2372139" y="1404730"/>
            <a:ext cx="3723861" cy="2305879"/>
          </a:xfrm>
          <a:prstGeom prst="cloudCallou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How can I make student thinking visible?</a:t>
            </a:r>
          </a:p>
        </p:txBody>
      </p:sp>
      <p:sp>
        <p:nvSpPr>
          <p:cNvPr id="3" name="Thought Bubble: Cloud 2">
            <a:extLst>
              <a:ext uri="{FF2B5EF4-FFF2-40B4-BE49-F238E27FC236}">
                <a16:creationId xmlns:a16="http://schemas.microsoft.com/office/drawing/2014/main" id="{0DD95E91-0D38-4CAE-97EA-5F10C2453E65}"/>
              </a:ext>
            </a:extLst>
          </p:cNvPr>
          <p:cNvSpPr/>
          <p:nvPr/>
        </p:nvSpPr>
        <p:spPr>
          <a:xfrm>
            <a:off x="5499651" y="1285461"/>
            <a:ext cx="2968488" cy="2123396"/>
          </a:xfrm>
          <a:prstGeom prst="cloudCallou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How can I capture student voice?</a:t>
            </a:r>
          </a:p>
        </p:txBody>
      </p:sp>
      <p:sp>
        <p:nvSpPr>
          <p:cNvPr id="4" name="TextBox 3">
            <a:extLst>
              <a:ext uri="{FF2B5EF4-FFF2-40B4-BE49-F238E27FC236}">
                <a16:creationId xmlns:a16="http://schemas.microsoft.com/office/drawing/2014/main" id="{9B37DE9C-7E8A-4A6B-BBE9-527B58059F47}"/>
              </a:ext>
            </a:extLst>
          </p:cNvPr>
          <p:cNvSpPr txBox="1"/>
          <p:nvPr/>
        </p:nvSpPr>
        <p:spPr>
          <a:xfrm>
            <a:off x="4717774" y="808383"/>
            <a:ext cx="1722783" cy="369332"/>
          </a:xfrm>
          <a:prstGeom prst="rect">
            <a:avLst/>
          </a:prstGeom>
          <a:noFill/>
        </p:spPr>
        <p:txBody>
          <a:bodyPr wrap="square" rtlCol="0">
            <a:spAutoFit/>
          </a:bodyPr>
          <a:lstStyle/>
          <a:p>
            <a:r>
              <a:rPr lang="en-GB" dirty="0"/>
              <a:t>Learning Stories</a:t>
            </a:r>
          </a:p>
        </p:txBody>
      </p:sp>
      <p:sp>
        <p:nvSpPr>
          <p:cNvPr id="5" name="TextBox 4">
            <a:extLst>
              <a:ext uri="{FF2B5EF4-FFF2-40B4-BE49-F238E27FC236}">
                <a16:creationId xmlns:a16="http://schemas.microsoft.com/office/drawing/2014/main" id="{8468B8FD-7E7D-48B3-BE19-CD350B5FE081}"/>
              </a:ext>
            </a:extLst>
          </p:cNvPr>
          <p:cNvSpPr txBox="1"/>
          <p:nvPr/>
        </p:nvSpPr>
        <p:spPr>
          <a:xfrm>
            <a:off x="8295861" y="1177715"/>
            <a:ext cx="2001078" cy="369332"/>
          </a:xfrm>
          <a:prstGeom prst="rect">
            <a:avLst/>
          </a:prstGeom>
          <a:noFill/>
        </p:spPr>
        <p:txBody>
          <a:bodyPr wrap="square" rtlCol="0">
            <a:spAutoFit/>
          </a:bodyPr>
          <a:lstStyle/>
          <a:p>
            <a:r>
              <a:rPr lang="en-GB" dirty="0"/>
              <a:t>Recordings</a:t>
            </a:r>
          </a:p>
        </p:txBody>
      </p:sp>
      <p:sp>
        <p:nvSpPr>
          <p:cNvPr id="6" name="TextBox 5">
            <a:extLst>
              <a:ext uri="{FF2B5EF4-FFF2-40B4-BE49-F238E27FC236}">
                <a16:creationId xmlns:a16="http://schemas.microsoft.com/office/drawing/2014/main" id="{09555D02-4B59-4A94-A15F-58E15CD12535}"/>
              </a:ext>
            </a:extLst>
          </p:cNvPr>
          <p:cNvSpPr txBox="1"/>
          <p:nvPr/>
        </p:nvSpPr>
        <p:spPr>
          <a:xfrm>
            <a:off x="8799443" y="2623930"/>
            <a:ext cx="1842053" cy="369332"/>
          </a:xfrm>
          <a:prstGeom prst="rect">
            <a:avLst/>
          </a:prstGeom>
          <a:noFill/>
        </p:spPr>
        <p:txBody>
          <a:bodyPr wrap="square" rtlCol="0">
            <a:spAutoFit/>
          </a:bodyPr>
          <a:lstStyle/>
          <a:p>
            <a:r>
              <a:rPr lang="en-GB" dirty="0"/>
              <a:t>Written Work</a:t>
            </a:r>
          </a:p>
        </p:txBody>
      </p:sp>
      <p:sp>
        <p:nvSpPr>
          <p:cNvPr id="7" name="TextBox 6">
            <a:extLst>
              <a:ext uri="{FF2B5EF4-FFF2-40B4-BE49-F238E27FC236}">
                <a16:creationId xmlns:a16="http://schemas.microsoft.com/office/drawing/2014/main" id="{5CEFB726-26CE-40D8-AFED-7F0B602B7C0B}"/>
              </a:ext>
            </a:extLst>
          </p:cNvPr>
          <p:cNvSpPr txBox="1"/>
          <p:nvPr/>
        </p:nvSpPr>
        <p:spPr>
          <a:xfrm>
            <a:off x="7527235" y="3864739"/>
            <a:ext cx="2186608" cy="369332"/>
          </a:xfrm>
          <a:prstGeom prst="rect">
            <a:avLst/>
          </a:prstGeom>
          <a:noFill/>
        </p:spPr>
        <p:txBody>
          <a:bodyPr wrap="square" rtlCol="0">
            <a:spAutoFit/>
          </a:bodyPr>
          <a:lstStyle/>
          <a:p>
            <a:r>
              <a:rPr lang="en-GB" dirty="0"/>
              <a:t>Observation</a:t>
            </a:r>
          </a:p>
        </p:txBody>
      </p:sp>
      <p:sp>
        <p:nvSpPr>
          <p:cNvPr id="8" name="TextBox 7">
            <a:extLst>
              <a:ext uri="{FF2B5EF4-FFF2-40B4-BE49-F238E27FC236}">
                <a16:creationId xmlns:a16="http://schemas.microsoft.com/office/drawing/2014/main" id="{5511955D-395D-4106-903F-57198AF122C5}"/>
              </a:ext>
            </a:extLst>
          </p:cNvPr>
          <p:cNvSpPr txBox="1"/>
          <p:nvPr/>
        </p:nvSpPr>
        <p:spPr>
          <a:xfrm>
            <a:off x="4267200" y="4485740"/>
            <a:ext cx="2173357" cy="646331"/>
          </a:xfrm>
          <a:prstGeom prst="rect">
            <a:avLst/>
          </a:prstGeom>
          <a:noFill/>
        </p:spPr>
        <p:txBody>
          <a:bodyPr wrap="square" rtlCol="0">
            <a:spAutoFit/>
          </a:bodyPr>
          <a:lstStyle/>
          <a:p>
            <a:r>
              <a:rPr lang="en-GB" dirty="0"/>
              <a:t>Record of reading behaviours</a:t>
            </a:r>
          </a:p>
        </p:txBody>
      </p:sp>
      <p:sp>
        <p:nvSpPr>
          <p:cNvPr id="9" name="TextBox 8">
            <a:extLst>
              <a:ext uri="{FF2B5EF4-FFF2-40B4-BE49-F238E27FC236}">
                <a16:creationId xmlns:a16="http://schemas.microsoft.com/office/drawing/2014/main" id="{DED624CB-2D91-46E6-AF42-AFF283EA314C}"/>
              </a:ext>
            </a:extLst>
          </p:cNvPr>
          <p:cNvSpPr txBox="1"/>
          <p:nvPr/>
        </p:nvSpPr>
        <p:spPr>
          <a:xfrm>
            <a:off x="1086678" y="4002157"/>
            <a:ext cx="1855305" cy="369332"/>
          </a:xfrm>
          <a:prstGeom prst="rect">
            <a:avLst/>
          </a:prstGeom>
          <a:noFill/>
        </p:spPr>
        <p:txBody>
          <a:bodyPr wrap="square" rtlCol="0">
            <a:spAutoFit/>
          </a:bodyPr>
          <a:lstStyle/>
          <a:p>
            <a:r>
              <a:rPr lang="en-GB" dirty="0"/>
              <a:t>Photos/videos</a:t>
            </a:r>
          </a:p>
        </p:txBody>
      </p:sp>
      <p:sp>
        <p:nvSpPr>
          <p:cNvPr id="10" name="TextBox 9">
            <a:extLst>
              <a:ext uri="{FF2B5EF4-FFF2-40B4-BE49-F238E27FC236}">
                <a16:creationId xmlns:a16="http://schemas.microsoft.com/office/drawing/2014/main" id="{9A7E5328-9788-4333-866E-05BF77D0C909}"/>
              </a:ext>
            </a:extLst>
          </p:cNvPr>
          <p:cNvSpPr txBox="1"/>
          <p:nvPr/>
        </p:nvSpPr>
        <p:spPr>
          <a:xfrm>
            <a:off x="689113" y="2372139"/>
            <a:ext cx="1683026" cy="369332"/>
          </a:xfrm>
          <a:prstGeom prst="rect">
            <a:avLst/>
          </a:prstGeom>
          <a:noFill/>
        </p:spPr>
        <p:txBody>
          <a:bodyPr wrap="square" rtlCol="0">
            <a:spAutoFit/>
          </a:bodyPr>
          <a:lstStyle/>
          <a:p>
            <a:r>
              <a:rPr lang="en-GB" dirty="0"/>
              <a:t>Work Samples</a:t>
            </a:r>
          </a:p>
        </p:txBody>
      </p:sp>
      <p:sp>
        <p:nvSpPr>
          <p:cNvPr id="13" name="TextBox 12">
            <a:extLst>
              <a:ext uri="{FF2B5EF4-FFF2-40B4-BE49-F238E27FC236}">
                <a16:creationId xmlns:a16="http://schemas.microsoft.com/office/drawing/2014/main" id="{D4F0C4F2-46E0-4E69-B995-EBD5349690F1}"/>
              </a:ext>
            </a:extLst>
          </p:cNvPr>
          <p:cNvSpPr txBox="1"/>
          <p:nvPr/>
        </p:nvSpPr>
        <p:spPr>
          <a:xfrm>
            <a:off x="954157" y="1404730"/>
            <a:ext cx="1683026" cy="369332"/>
          </a:xfrm>
          <a:prstGeom prst="rect">
            <a:avLst/>
          </a:prstGeom>
          <a:noFill/>
        </p:spPr>
        <p:txBody>
          <a:bodyPr wrap="square" rtlCol="0">
            <a:spAutoFit/>
          </a:bodyPr>
          <a:lstStyle/>
          <a:p>
            <a:r>
              <a:rPr lang="en-GB" dirty="0"/>
              <a:t>Questioning</a:t>
            </a:r>
          </a:p>
        </p:txBody>
      </p:sp>
    </p:spTree>
    <p:extLst>
      <p:ext uri="{BB962C8B-B14F-4D97-AF65-F5344CB8AC3E}">
        <p14:creationId xmlns:p14="http://schemas.microsoft.com/office/powerpoint/2010/main" val="1003754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E1284-4C7E-4E3E-BA66-C3AA5C9B6EC3}"/>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Discussion</a:t>
            </a:r>
          </a:p>
        </p:txBody>
      </p:sp>
      <p:sp>
        <p:nvSpPr>
          <p:cNvPr id="3" name="Content Placeholder 2">
            <a:extLst>
              <a:ext uri="{FF2B5EF4-FFF2-40B4-BE49-F238E27FC236}">
                <a16:creationId xmlns:a16="http://schemas.microsoft.com/office/drawing/2014/main" id="{17099088-24CE-4318-A776-DAFEDCA18596}"/>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dirty="0"/>
              <a:t>How should assessment be carried out?</a:t>
            </a:r>
          </a:p>
        </p:txBody>
      </p:sp>
      <p:sp>
        <p:nvSpPr>
          <p:cNvPr id="18"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Question mark against red wall">
            <a:extLst>
              <a:ext uri="{FF2B5EF4-FFF2-40B4-BE49-F238E27FC236}">
                <a16:creationId xmlns:a16="http://schemas.microsoft.com/office/drawing/2014/main" id="{DABB1EB0-3C22-48EA-8959-59355D22446C}"/>
              </a:ext>
            </a:extLst>
          </p:cNvPr>
          <p:cNvPicPr>
            <a:picLocks noChangeAspect="1"/>
          </p:cNvPicPr>
          <p:nvPr/>
        </p:nvPicPr>
        <p:blipFill rotWithShape="1">
          <a:blip r:embed="rId2">
            <a:extLst>
              <a:ext uri="{28A0092B-C50C-407E-A947-70E740481C1C}">
                <a14:useLocalDpi xmlns:a14="http://schemas.microsoft.com/office/drawing/2010/main" val="0"/>
              </a:ext>
            </a:extLst>
          </a:blip>
          <a:srcRect l="3799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8346996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46C0F-6370-4957-8937-AF92BE2B28B5}"/>
              </a:ext>
            </a:extLst>
          </p:cNvPr>
          <p:cNvSpPr>
            <a:spLocks noGrp="1"/>
          </p:cNvSpPr>
          <p:nvPr>
            <p:ph type="title"/>
          </p:nvPr>
        </p:nvSpPr>
        <p:spPr>
          <a:xfrm>
            <a:off x="762001" y="803325"/>
            <a:ext cx="5314536" cy="1325563"/>
          </a:xfrm>
        </p:spPr>
        <p:txBody>
          <a:bodyPr>
            <a:normAutofit/>
          </a:bodyPr>
          <a:lstStyle/>
          <a:p>
            <a:r>
              <a:rPr lang="en-GB" dirty="0"/>
              <a:t>Assessment</a:t>
            </a:r>
          </a:p>
        </p:txBody>
      </p:sp>
      <p:sp>
        <p:nvSpPr>
          <p:cNvPr id="3" name="Content Placeholder 2">
            <a:extLst>
              <a:ext uri="{FF2B5EF4-FFF2-40B4-BE49-F238E27FC236}">
                <a16:creationId xmlns:a16="http://schemas.microsoft.com/office/drawing/2014/main" id="{E69E6133-C623-4A1D-BA96-2251BFC4E8EF}"/>
              </a:ext>
            </a:extLst>
          </p:cNvPr>
          <p:cNvSpPr>
            <a:spLocks noGrp="1"/>
          </p:cNvSpPr>
          <p:nvPr>
            <p:ph idx="1"/>
          </p:nvPr>
        </p:nvSpPr>
        <p:spPr>
          <a:xfrm>
            <a:off x="762000" y="2279018"/>
            <a:ext cx="5314543" cy="3375920"/>
          </a:xfrm>
        </p:spPr>
        <p:txBody>
          <a:bodyPr anchor="t">
            <a:noAutofit/>
          </a:bodyPr>
          <a:lstStyle/>
          <a:p>
            <a:r>
              <a:rPr lang="en-GB" sz="2400" dirty="0"/>
              <a:t>Teachers should use a variety of assessments to determine a child’s development level</a:t>
            </a:r>
          </a:p>
          <a:p>
            <a:r>
              <a:rPr lang="en-GB" sz="2400" dirty="0"/>
              <a:t>Assessment must be continuous in the classroom</a:t>
            </a:r>
          </a:p>
          <a:p>
            <a:r>
              <a:rPr lang="en-GB" sz="2400" dirty="0"/>
              <a:t>It must be developmentally appropriate for the age of the learner</a:t>
            </a:r>
          </a:p>
          <a:p>
            <a:r>
              <a:rPr lang="en-GB" sz="2400" dirty="0"/>
              <a:t>And it needs to be integrated throughout the curriculum</a:t>
            </a:r>
          </a:p>
        </p:txBody>
      </p:sp>
      <p:sp>
        <p:nvSpPr>
          <p:cNvPr id="32" name="Freeform: Shape 2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3" name="Picture 19">
            <a:extLst>
              <a:ext uri="{FF2B5EF4-FFF2-40B4-BE49-F238E27FC236}">
                <a16:creationId xmlns:a16="http://schemas.microsoft.com/office/drawing/2014/main" id="{446D4C10-9785-40F7-B244-2767D825ED65}"/>
              </a:ext>
            </a:extLst>
          </p:cNvPr>
          <p:cNvPicPr>
            <a:picLocks noChangeAspect="1"/>
          </p:cNvPicPr>
          <p:nvPr/>
        </p:nvPicPr>
        <p:blipFill rotWithShape="1">
          <a:blip r:embed="rId2"/>
          <a:srcRect l="14802" r="20964"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4343929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49704-4939-470C-ABA6-6D50B21AE973}"/>
              </a:ext>
            </a:extLst>
          </p:cNvPr>
          <p:cNvSpPr>
            <a:spLocks noGrp="1"/>
          </p:cNvSpPr>
          <p:nvPr>
            <p:ph type="title"/>
          </p:nvPr>
        </p:nvSpPr>
        <p:spPr>
          <a:xfrm>
            <a:off x="841248" y="548640"/>
            <a:ext cx="3600860" cy="5431536"/>
          </a:xfrm>
        </p:spPr>
        <p:txBody>
          <a:bodyPr>
            <a:normAutofit/>
          </a:bodyPr>
          <a:lstStyle/>
          <a:p>
            <a:r>
              <a:rPr lang="en-GB" sz="5400"/>
              <a:t>Formative assessment should be: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D9C936-F954-47EC-8898-C14B30157B72}"/>
              </a:ext>
            </a:extLst>
          </p:cNvPr>
          <p:cNvSpPr>
            <a:spLocks noGrp="1"/>
          </p:cNvSpPr>
          <p:nvPr>
            <p:ph idx="1"/>
          </p:nvPr>
        </p:nvSpPr>
        <p:spPr>
          <a:xfrm>
            <a:off x="5126418" y="552091"/>
            <a:ext cx="6224335" cy="5431536"/>
          </a:xfrm>
        </p:spPr>
        <p:txBody>
          <a:bodyPr anchor="ctr">
            <a:normAutofit/>
          </a:bodyPr>
          <a:lstStyle/>
          <a:p>
            <a:r>
              <a:rPr lang="en-GB" sz="2400" dirty="0"/>
              <a:t>Goal oriented; be specific and measurable</a:t>
            </a:r>
          </a:p>
          <a:p>
            <a:r>
              <a:rPr lang="en-GB" sz="2400" dirty="0"/>
              <a:t>Focused on higher order thinking skills; are the learners using knowledge, thinking about what they have learnt and developing from this</a:t>
            </a:r>
          </a:p>
          <a:p>
            <a:r>
              <a:rPr lang="en-GB" sz="2400" dirty="0"/>
              <a:t>Student accountable; directed at each individual student</a:t>
            </a:r>
          </a:p>
          <a:p>
            <a:r>
              <a:rPr lang="en-GB" sz="2400" dirty="0"/>
              <a:t>Seamless; build assessment into lessons, some can be spontaneous, some can be planned.</a:t>
            </a:r>
          </a:p>
        </p:txBody>
      </p:sp>
    </p:spTree>
    <p:extLst>
      <p:ext uri="{BB962C8B-B14F-4D97-AF65-F5344CB8AC3E}">
        <p14:creationId xmlns:p14="http://schemas.microsoft.com/office/powerpoint/2010/main" val="2205134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2D33C9E4-B8F4-4B97-B787-C118168CFCEB}"/>
              </a:ext>
            </a:extLst>
          </p:cNvPr>
          <p:cNvSpPr txBox="1"/>
          <p:nvPr/>
        </p:nvSpPr>
        <p:spPr>
          <a:xfrm>
            <a:off x="6762190" y="2616592"/>
            <a:ext cx="4634467" cy="2948356"/>
          </a:xfrm>
          <a:prstGeom prst="rect">
            <a:avLst/>
          </a:prstGeom>
        </p:spPr>
        <p:txBody>
          <a:bodyPr vert="horz" lIns="91440" tIns="45720" rIns="91440" bIns="45720" rtlCol="0" anchor="t">
            <a:normAutofit/>
          </a:bodyPr>
          <a:lstStyle/>
          <a:p>
            <a:pPr>
              <a:lnSpc>
                <a:spcPct val="90000"/>
              </a:lnSpc>
              <a:spcBef>
                <a:spcPct val="0"/>
              </a:spcBef>
              <a:spcAft>
                <a:spcPts val="600"/>
              </a:spcAft>
            </a:pPr>
            <a:endParaRPr kumimoji="0" lang="en-US" sz="2400" b="0" i="0" u="none" strike="noStrike" kern="1200" cap="none" spc="0" normalizeH="0" baseline="0" noProof="0" dirty="0">
              <a:ln>
                <a:noFill/>
              </a:ln>
              <a:solidFill>
                <a:srgbClr val="000000"/>
              </a:solidFill>
              <a:effectLst/>
              <a:uLnTx/>
              <a:uFillTx/>
              <a:latin typeface="+mj-lt"/>
              <a:ea typeface="+mj-ea"/>
              <a:cs typeface="+mj-cs"/>
            </a:endParaRPr>
          </a:p>
          <a:p>
            <a:pPr>
              <a:lnSpc>
                <a:spcPct val="90000"/>
              </a:lnSpc>
              <a:spcBef>
                <a:spcPct val="0"/>
              </a:spcBef>
              <a:spcAft>
                <a:spcPts val="600"/>
              </a:spcAft>
            </a:pPr>
            <a:endParaRPr lang="en-US" sz="2400" kern="1200" dirty="0">
              <a:solidFill>
                <a:srgbClr val="000000"/>
              </a:solidFill>
              <a:latin typeface="+mj-lt"/>
              <a:ea typeface="+mj-ea"/>
              <a:cs typeface="+mj-cs"/>
            </a:endParaRPr>
          </a:p>
          <a:p>
            <a:pPr>
              <a:lnSpc>
                <a:spcPct val="90000"/>
              </a:lnSpc>
              <a:spcBef>
                <a:spcPct val="0"/>
              </a:spcBef>
              <a:spcAft>
                <a:spcPts val="600"/>
              </a:spcAft>
            </a:pPr>
            <a:r>
              <a:rPr kumimoji="0" lang="en-US" sz="3600" b="0" i="0" u="none" strike="noStrike" kern="1200" cap="none" spc="0" normalizeH="0" baseline="0" noProof="0" dirty="0">
                <a:ln>
                  <a:noFill/>
                </a:ln>
                <a:solidFill>
                  <a:srgbClr val="000000"/>
                </a:solidFill>
                <a:effectLst/>
                <a:uLnTx/>
                <a:uFillTx/>
                <a:latin typeface="+mj-lt"/>
                <a:ea typeface="+mj-ea"/>
                <a:cs typeface="+mj-cs"/>
              </a:rPr>
              <a:t>What should we be assessing?</a:t>
            </a:r>
            <a:endParaRPr lang="en-US" sz="3600" kern="1200" dirty="0">
              <a:solidFill>
                <a:srgbClr val="000000"/>
              </a:solidFill>
              <a:latin typeface="+mj-lt"/>
              <a:ea typeface="+mj-ea"/>
              <a:cs typeface="+mj-cs"/>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s">
            <a:extLst>
              <a:ext uri="{FF2B5EF4-FFF2-40B4-BE49-F238E27FC236}">
                <a16:creationId xmlns:a16="http://schemas.microsoft.com/office/drawing/2014/main" id="{3BE7E318-BFAB-48B4-B859-269CA6150EC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3085778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graphicFrame>
        <p:nvGraphicFramePr>
          <p:cNvPr id="5" name="Content Placeholder 2">
            <a:extLst>
              <a:ext uri="{FF2B5EF4-FFF2-40B4-BE49-F238E27FC236}">
                <a16:creationId xmlns:a16="http://schemas.microsoft.com/office/drawing/2014/main" id="{B2E53A4F-F545-4C32-B9DB-B40EDBB3A550}"/>
              </a:ext>
            </a:extLst>
          </p:cNvPr>
          <p:cNvGraphicFramePr>
            <a:graphicFrameLocks noGrp="1"/>
          </p:cNvGraphicFramePr>
          <p:nvPr>
            <p:ph idx="1"/>
            <p:extLst>
              <p:ext uri="{D42A27DB-BD31-4B8C-83A1-F6EECF244321}">
                <p14:modId xmlns:p14="http://schemas.microsoft.com/office/powerpoint/2010/main" val="3029615803"/>
              </p:ext>
            </p:extLst>
          </p:nvPr>
        </p:nvGraphicFramePr>
        <p:xfrm>
          <a:off x="520505" y="1195754"/>
          <a:ext cx="11120633" cy="5095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117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6823FE-C6BA-4D88-BF0D-681C8158A42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This can be broken down to:</a:t>
            </a:r>
          </a:p>
        </p:txBody>
      </p:sp>
      <p:graphicFrame>
        <p:nvGraphicFramePr>
          <p:cNvPr id="5" name="Content Placeholder 2">
            <a:extLst>
              <a:ext uri="{FF2B5EF4-FFF2-40B4-BE49-F238E27FC236}">
                <a16:creationId xmlns:a16="http://schemas.microsoft.com/office/drawing/2014/main" id="{FF4BCF1E-C20B-4BBB-9340-92D484821AE2}"/>
              </a:ext>
            </a:extLst>
          </p:cNvPr>
          <p:cNvGraphicFramePr>
            <a:graphicFrameLocks noGrp="1"/>
          </p:cNvGraphicFramePr>
          <p:nvPr>
            <p:ph idx="1"/>
            <p:extLst>
              <p:ext uri="{D42A27DB-BD31-4B8C-83A1-F6EECF244321}">
                <p14:modId xmlns:p14="http://schemas.microsoft.com/office/powerpoint/2010/main" val="94964041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4152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A4CEF08-110E-499B-B092-904BE3B7D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175" y="330200"/>
            <a:ext cx="11169651" cy="58991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1C2A449-56E1-48D2-932F-7EE977074528}"/>
              </a:ext>
            </a:extLst>
          </p:cNvPr>
          <p:cNvSpPr txBox="1"/>
          <p:nvPr/>
        </p:nvSpPr>
        <p:spPr>
          <a:xfrm>
            <a:off x="908050" y="1451610"/>
            <a:ext cx="7245350" cy="3656330"/>
          </a:xfrm>
          <a:prstGeom prst="rect">
            <a:avLst/>
          </a:prstGeom>
        </p:spPr>
        <p:txBody>
          <a:bodyPr vert="horz" lIns="91440" tIns="45720" rIns="91440" bIns="45720" rtlCol="0" anchor="ctr">
            <a:normAutofit/>
          </a:bodyPr>
          <a:lstStyle/>
          <a:p>
            <a:pPr>
              <a:lnSpc>
                <a:spcPct val="90000"/>
              </a:lnSpc>
              <a:spcBef>
                <a:spcPct val="0"/>
              </a:spcBef>
              <a:spcAft>
                <a:spcPts val="600"/>
              </a:spcAft>
            </a:pPr>
            <a:r>
              <a:rPr kumimoji="0" lang="en-US" sz="6600" b="0" i="0" u="none" strike="noStrike" kern="1200" cap="none" spc="0" normalizeH="0" baseline="0" noProof="0">
                <a:ln>
                  <a:noFill/>
                </a:ln>
                <a:solidFill>
                  <a:srgbClr val="FFFFFF"/>
                </a:solidFill>
                <a:effectLst/>
                <a:uLnTx/>
                <a:uFillTx/>
                <a:latin typeface="+mj-lt"/>
                <a:ea typeface="+mj-ea"/>
                <a:cs typeface="+mj-cs"/>
              </a:rPr>
              <a:t>What can affect a child’s development?</a:t>
            </a:r>
            <a:endParaRPr lang="en-US" sz="6600" kern="1200">
              <a:solidFill>
                <a:srgbClr val="FFFFFF"/>
              </a:solidFill>
              <a:latin typeface="+mj-lt"/>
              <a:ea typeface="+mj-ea"/>
              <a:cs typeface="+mj-cs"/>
            </a:endParaRPr>
          </a:p>
        </p:txBody>
      </p:sp>
    </p:spTree>
    <p:extLst>
      <p:ext uri="{BB962C8B-B14F-4D97-AF65-F5344CB8AC3E}">
        <p14:creationId xmlns:p14="http://schemas.microsoft.com/office/powerpoint/2010/main" val="814366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graphicFrame>
        <p:nvGraphicFramePr>
          <p:cNvPr id="5" name="Content Placeholder 2">
            <a:extLst>
              <a:ext uri="{FF2B5EF4-FFF2-40B4-BE49-F238E27FC236}">
                <a16:creationId xmlns:a16="http://schemas.microsoft.com/office/drawing/2014/main" id="{C8ABE188-6915-42BE-A5D1-A5F2F6FF83EC}"/>
              </a:ext>
            </a:extLst>
          </p:cNvPr>
          <p:cNvGraphicFramePr>
            <a:graphicFrameLocks noGrp="1"/>
          </p:cNvGraphicFramePr>
          <p:nvPr>
            <p:ph idx="1"/>
            <p:extLst>
              <p:ext uri="{D42A27DB-BD31-4B8C-83A1-F6EECF244321}">
                <p14:modId xmlns:p14="http://schemas.microsoft.com/office/powerpoint/2010/main" val="2685574767"/>
              </p:ext>
            </p:extLst>
          </p:nvPr>
        </p:nvGraphicFramePr>
        <p:xfrm>
          <a:off x="569842" y="967409"/>
          <a:ext cx="11071295" cy="5323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2471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82C31D29-1414-4F6D-9BE5-E65C83EB94AC}"/>
              </a:ext>
            </a:extLst>
          </p:cNvPr>
          <p:cNvSpPr/>
          <p:nvPr/>
        </p:nvSpPr>
        <p:spPr>
          <a:xfrm>
            <a:off x="4121426" y="1205948"/>
            <a:ext cx="1934818" cy="861391"/>
          </a:xfrm>
          <a:prstGeom prst="ellipse">
            <a:avLst/>
          </a:prstGeom>
          <a:ln>
            <a:solidFill>
              <a:schemeClr val="accent6"/>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Observation</a:t>
            </a:r>
          </a:p>
        </p:txBody>
      </p:sp>
      <p:sp>
        <p:nvSpPr>
          <p:cNvPr id="4" name="Oval 3">
            <a:extLst>
              <a:ext uri="{FF2B5EF4-FFF2-40B4-BE49-F238E27FC236}">
                <a16:creationId xmlns:a16="http://schemas.microsoft.com/office/drawing/2014/main" id="{CEC34862-55FC-4A5B-A264-AF27D8D46307}"/>
              </a:ext>
            </a:extLst>
          </p:cNvPr>
          <p:cNvSpPr/>
          <p:nvPr/>
        </p:nvSpPr>
        <p:spPr>
          <a:xfrm>
            <a:off x="5685182" y="2067339"/>
            <a:ext cx="2093844" cy="1046922"/>
          </a:xfrm>
          <a:prstGeom prst="ellipse">
            <a:avLst/>
          </a:prstGeom>
          <a:ln>
            <a:solidFill>
              <a:schemeClr val="accent6"/>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Assessment</a:t>
            </a:r>
          </a:p>
        </p:txBody>
      </p:sp>
      <p:sp>
        <p:nvSpPr>
          <p:cNvPr id="5" name="Oval 4">
            <a:extLst>
              <a:ext uri="{FF2B5EF4-FFF2-40B4-BE49-F238E27FC236}">
                <a16:creationId xmlns:a16="http://schemas.microsoft.com/office/drawing/2014/main" id="{E44870C9-51FA-46B3-A6B1-8C6069AC2019}"/>
              </a:ext>
            </a:extLst>
          </p:cNvPr>
          <p:cNvSpPr/>
          <p:nvPr/>
        </p:nvSpPr>
        <p:spPr>
          <a:xfrm>
            <a:off x="2690191" y="2160104"/>
            <a:ext cx="2093844" cy="954157"/>
          </a:xfrm>
          <a:prstGeom prst="ellipse">
            <a:avLst/>
          </a:prstGeom>
          <a:ln>
            <a:solidFill>
              <a:schemeClr val="accent6"/>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Planning</a:t>
            </a:r>
          </a:p>
        </p:txBody>
      </p:sp>
      <p:cxnSp>
        <p:nvCxnSpPr>
          <p:cNvPr id="7" name="Straight Arrow Connector 6">
            <a:extLst>
              <a:ext uri="{FF2B5EF4-FFF2-40B4-BE49-F238E27FC236}">
                <a16:creationId xmlns:a16="http://schemas.microsoft.com/office/drawing/2014/main" id="{E9D24DC2-EDA3-4976-98E0-26A4759D966F}"/>
              </a:ext>
            </a:extLst>
          </p:cNvPr>
          <p:cNvCxnSpPr>
            <a:cxnSpLocks/>
          </p:cNvCxnSpPr>
          <p:nvPr/>
        </p:nvCxnSpPr>
        <p:spPr>
          <a:xfrm>
            <a:off x="6135757" y="1477618"/>
            <a:ext cx="821634" cy="48370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69F25CAC-FECC-4440-AEDB-C889C1E97982}"/>
              </a:ext>
            </a:extLst>
          </p:cNvPr>
          <p:cNvCxnSpPr>
            <a:cxnSpLocks/>
          </p:cNvCxnSpPr>
          <p:nvPr/>
        </p:nvCxnSpPr>
        <p:spPr>
          <a:xfrm flipH="1">
            <a:off x="4784035" y="2630556"/>
            <a:ext cx="901147" cy="4638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3CD2B06-7A9F-4A10-B2A6-F13C02B1FF3A}"/>
              </a:ext>
            </a:extLst>
          </p:cNvPr>
          <p:cNvCxnSpPr/>
          <p:nvPr/>
        </p:nvCxnSpPr>
        <p:spPr>
          <a:xfrm flipV="1">
            <a:off x="3127513" y="1550504"/>
            <a:ext cx="914400" cy="60960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7" name="Thought Bubble: Cloud 16">
            <a:extLst>
              <a:ext uri="{FF2B5EF4-FFF2-40B4-BE49-F238E27FC236}">
                <a16:creationId xmlns:a16="http://schemas.microsoft.com/office/drawing/2014/main" id="{25F04445-C2AF-4589-AB05-6066E038C253}"/>
              </a:ext>
            </a:extLst>
          </p:cNvPr>
          <p:cNvSpPr/>
          <p:nvPr/>
        </p:nvSpPr>
        <p:spPr>
          <a:xfrm>
            <a:off x="5393634" y="159027"/>
            <a:ext cx="1934818" cy="1046922"/>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Look, listen and note</a:t>
            </a:r>
          </a:p>
        </p:txBody>
      </p:sp>
      <p:sp>
        <p:nvSpPr>
          <p:cNvPr id="18" name="Thought Bubble: Cloud 17">
            <a:extLst>
              <a:ext uri="{FF2B5EF4-FFF2-40B4-BE49-F238E27FC236}">
                <a16:creationId xmlns:a16="http://schemas.microsoft.com/office/drawing/2014/main" id="{D45B45F5-AA91-433C-99EB-470B0A92E2DC}"/>
              </a:ext>
            </a:extLst>
          </p:cNvPr>
          <p:cNvSpPr/>
          <p:nvPr/>
        </p:nvSpPr>
        <p:spPr>
          <a:xfrm>
            <a:off x="7699514" y="821635"/>
            <a:ext cx="2093844" cy="1669774"/>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Analyse and determine what it tells us</a:t>
            </a:r>
          </a:p>
        </p:txBody>
      </p:sp>
      <p:sp>
        <p:nvSpPr>
          <p:cNvPr id="20" name="Thought Bubble: Cloud 19">
            <a:extLst>
              <a:ext uri="{FF2B5EF4-FFF2-40B4-BE49-F238E27FC236}">
                <a16:creationId xmlns:a16="http://schemas.microsoft.com/office/drawing/2014/main" id="{57B83C88-9070-4FA8-838B-8B863A1BEF0D}"/>
              </a:ext>
            </a:extLst>
          </p:cNvPr>
          <p:cNvSpPr/>
          <p:nvPr/>
        </p:nvSpPr>
        <p:spPr>
          <a:xfrm>
            <a:off x="2140225" y="463826"/>
            <a:ext cx="1842053" cy="1470991"/>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What next?</a:t>
            </a:r>
          </a:p>
        </p:txBody>
      </p:sp>
      <p:sp>
        <p:nvSpPr>
          <p:cNvPr id="21" name="TextBox 20">
            <a:extLst>
              <a:ext uri="{FF2B5EF4-FFF2-40B4-BE49-F238E27FC236}">
                <a16:creationId xmlns:a16="http://schemas.microsoft.com/office/drawing/2014/main" id="{A5C29D05-C784-4F7B-A09B-7C97B2EEA59B}"/>
              </a:ext>
            </a:extLst>
          </p:cNvPr>
          <p:cNvSpPr txBox="1"/>
          <p:nvPr/>
        </p:nvSpPr>
        <p:spPr>
          <a:xfrm>
            <a:off x="576775" y="3564834"/>
            <a:ext cx="11240087" cy="2308324"/>
          </a:xfrm>
          <a:prstGeom prst="rect">
            <a:avLst/>
          </a:prstGeom>
          <a:noFill/>
        </p:spPr>
        <p:txBody>
          <a:bodyPr wrap="square" rtlCol="0">
            <a:spAutoFit/>
          </a:bodyPr>
          <a:lstStyle/>
          <a:p>
            <a:r>
              <a:rPr lang="en-GB" sz="2400" dirty="0"/>
              <a:t>Myths around observation, assessment and planning</a:t>
            </a:r>
          </a:p>
          <a:p>
            <a:endParaRPr lang="en-GB" sz="2400" dirty="0"/>
          </a:p>
          <a:p>
            <a:r>
              <a:rPr lang="en-GB" sz="2400" dirty="0"/>
              <a:t>‘Assessment should not entail prolonged breaks from interaction with children, nor require excessive paperwork. Paperwork should be limited to that which is absolutely necessary to promote children’s successful learning and development’ (Department for Education, 2017).</a:t>
            </a:r>
          </a:p>
        </p:txBody>
      </p:sp>
    </p:spTree>
    <p:extLst>
      <p:ext uri="{BB962C8B-B14F-4D97-AF65-F5344CB8AC3E}">
        <p14:creationId xmlns:p14="http://schemas.microsoft.com/office/powerpoint/2010/main" val="13276750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50CECE-395B-4839-B9F8-1D718790CDB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Assessment </a:t>
            </a:r>
          </a:p>
        </p:txBody>
      </p:sp>
      <p:sp>
        <p:nvSpPr>
          <p:cNvPr id="3" name="Content Placeholder 2">
            <a:extLst>
              <a:ext uri="{FF2B5EF4-FFF2-40B4-BE49-F238E27FC236}">
                <a16:creationId xmlns:a16="http://schemas.microsoft.com/office/drawing/2014/main" id="{7FBCFFA1-043C-41F1-B280-20D68F017F0F}"/>
              </a:ext>
            </a:extLst>
          </p:cNvPr>
          <p:cNvSpPr>
            <a:spLocks noGrp="1"/>
          </p:cNvSpPr>
          <p:nvPr>
            <p:ph idx="1"/>
          </p:nvPr>
        </p:nvSpPr>
        <p:spPr>
          <a:xfrm>
            <a:off x="4134810" y="112542"/>
            <a:ext cx="8054142" cy="6755595"/>
          </a:xfrm>
        </p:spPr>
        <p:txBody>
          <a:bodyPr anchor="ctr">
            <a:normAutofit/>
          </a:bodyPr>
          <a:lstStyle/>
          <a:p>
            <a:pPr>
              <a:spcAft>
                <a:spcPts val="800"/>
              </a:spcAft>
            </a:pPr>
            <a:r>
              <a:rPr lang="en-GB" sz="2400" b="1" kern="0" dirty="0">
                <a:effectLst/>
                <a:latin typeface="Arial" panose="020B0604020202020204" pitchFamily="34" charset="0"/>
                <a:ea typeface="Calibri" panose="020F0502020204030204" pitchFamily="34" charset="0"/>
                <a:cs typeface="Times New Roman" panose="02020603050405020304" pitchFamily="18" charset="0"/>
              </a:rPr>
              <a:t>Assessment: </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helps us gain an informed picture of a child’s development, we can watch role play, playing with friends and observe skills and abilities</a:t>
            </a:r>
          </a:p>
          <a:p>
            <a:pPr marL="0" indent="0">
              <a:spcAft>
                <a:spcPts val="800"/>
              </a:spcAft>
              <a:buNone/>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In Wales, despite its rhetoric of being play focused, the Early Years Foundation Phase is assessment driven. Too great an emphasis upon early assessment can be a barrier to young children’s inclusion and participation. </a:t>
            </a:r>
          </a:p>
          <a:p>
            <a:pPr marL="0" indent="0">
              <a:spcAft>
                <a:spcPts val="800"/>
              </a:spcAft>
              <a:buNone/>
            </a:pPr>
            <a:r>
              <a:rPr lang="en-GB" sz="2400" b="1" kern="0" dirty="0">
                <a:effectLst/>
                <a:latin typeface="Arial" panose="020B0604020202020204" pitchFamily="34" charset="0"/>
                <a:ea typeface="Calibri" panose="020F0502020204030204" pitchFamily="34" charset="0"/>
                <a:cs typeface="Times New Roman" panose="02020603050405020304" pitchFamily="18" charset="0"/>
              </a:rPr>
              <a:t>Do you agree?</a:t>
            </a:r>
            <a:endParaRPr lang="en-GB" sz="2400" b="1" kern="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dirty="0"/>
          </a:p>
        </p:txBody>
      </p:sp>
    </p:spTree>
    <p:extLst>
      <p:ext uri="{BB962C8B-B14F-4D97-AF65-F5344CB8AC3E}">
        <p14:creationId xmlns:p14="http://schemas.microsoft.com/office/powerpoint/2010/main" val="3305368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8E40C-5089-4BA9-AA62-45EBAE71C4DE}"/>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Planning and observation</a:t>
            </a:r>
          </a:p>
        </p:txBody>
      </p:sp>
      <p:sp>
        <p:nvSpPr>
          <p:cNvPr id="3" name="Content Placeholder 2">
            <a:extLst>
              <a:ext uri="{FF2B5EF4-FFF2-40B4-BE49-F238E27FC236}">
                <a16:creationId xmlns:a16="http://schemas.microsoft.com/office/drawing/2014/main" id="{B4F6EE12-16A7-48B1-8957-C5BE21F8E545}"/>
              </a:ext>
            </a:extLst>
          </p:cNvPr>
          <p:cNvSpPr>
            <a:spLocks noGrp="1"/>
          </p:cNvSpPr>
          <p:nvPr>
            <p:ph idx="1"/>
          </p:nvPr>
        </p:nvSpPr>
        <p:spPr>
          <a:xfrm>
            <a:off x="4810259" y="649480"/>
            <a:ext cx="6555347" cy="5546047"/>
          </a:xfrm>
        </p:spPr>
        <p:txBody>
          <a:bodyPr anchor="ctr">
            <a:normAutofit/>
          </a:bodyPr>
          <a:lstStyle/>
          <a:p>
            <a:pPr>
              <a:spcAft>
                <a:spcPts val="800"/>
              </a:spcAft>
            </a:pPr>
            <a:r>
              <a:rPr lang="en-GB" sz="2400" b="1" kern="0" dirty="0">
                <a:effectLst/>
                <a:latin typeface="Arial" panose="020B0604020202020204" pitchFamily="34" charset="0"/>
                <a:ea typeface="Calibri" panose="020F0502020204030204" pitchFamily="34" charset="0"/>
                <a:cs typeface="Times New Roman" panose="02020603050405020304" pitchFamily="18" charset="0"/>
              </a:rPr>
              <a:t>Planning: </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comes from observations, it can be centred around the children’s interests that inspire the child</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400" b="1" kern="0" dirty="0">
                <a:effectLst/>
                <a:latin typeface="Arial" panose="020B0604020202020204" pitchFamily="34" charset="0"/>
                <a:ea typeface="Calibri" panose="020F0502020204030204" pitchFamily="34" charset="0"/>
                <a:cs typeface="Times New Roman" panose="02020603050405020304" pitchFamily="18" charset="0"/>
              </a:rPr>
              <a:t>Observation: </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Thomas and Lewis (2016:  99) quote from the Welsh Government’s guidance, ‘by observing children carefully to note their progress, involvement and enjoyment, as well as focusing on the attainment of predetermined outcomes, practitioners should be able to plan a more appropriate curriculum that supports children’s development according to individual needs’. </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4197087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F2E24-7621-4975-984B-7E8EF802CB85}"/>
              </a:ext>
            </a:extLst>
          </p:cNvPr>
          <p:cNvSpPr>
            <a:spLocks noGrp="1"/>
          </p:cNvSpPr>
          <p:nvPr>
            <p:ph type="title"/>
          </p:nvPr>
        </p:nvSpPr>
        <p:spPr>
          <a:xfrm>
            <a:off x="524741" y="620392"/>
            <a:ext cx="3808268" cy="5504688"/>
          </a:xfrm>
        </p:spPr>
        <p:txBody>
          <a:bodyPr>
            <a:normAutofit/>
          </a:bodyPr>
          <a:lstStyle/>
          <a:p>
            <a:r>
              <a:rPr lang="en-GB" sz="5100"/>
              <a:t>Observation, what should you consider?</a:t>
            </a:r>
          </a:p>
        </p:txBody>
      </p:sp>
      <p:sp>
        <p:nvSpPr>
          <p:cNvPr id="9" name="Rectangle 8">
            <a:extLst>
              <a:ext uri="{FF2B5EF4-FFF2-40B4-BE49-F238E27FC236}">
                <a16:creationId xmlns:a16="http://schemas.microsoft.com/office/drawing/2014/main" id="{5D84EFE8-C53A-44C4-B289-D1B42CF69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3AE27B9-3F41-4D8A-B9F5-9E085570C4A7}"/>
              </a:ext>
            </a:extLst>
          </p:cNvPr>
          <p:cNvGraphicFramePr>
            <a:graphicFrameLocks noGrp="1"/>
          </p:cNvGraphicFramePr>
          <p:nvPr>
            <p:ph idx="1"/>
            <p:extLst>
              <p:ext uri="{D42A27DB-BD31-4B8C-83A1-F6EECF244321}">
                <p14:modId xmlns:p14="http://schemas.microsoft.com/office/powerpoint/2010/main" val="418566490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6270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BD3E7-0183-4BB1-9201-7A968ECCC511}"/>
              </a:ext>
            </a:extLst>
          </p:cNvPr>
          <p:cNvSpPr>
            <a:spLocks noGrp="1"/>
          </p:cNvSpPr>
          <p:nvPr>
            <p:ph type="title"/>
          </p:nvPr>
        </p:nvSpPr>
        <p:spPr>
          <a:xfrm>
            <a:off x="686834" y="1153572"/>
            <a:ext cx="3200400" cy="4461163"/>
          </a:xfrm>
        </p:spPr>
        <p:txBody>
          <a:bodyPr>
            <a:normAutofit/>
          </a:bodyPr>
          <a:lstStyle/>
          <a:p>
            <a:r>
              <a:rPr lang="en-GB">
                <a:solidFill>
                  <a:srgbClr val="FFFFFF"/>
                </a:solidFill>
              </a:rPr>
              <a:t>We need to consider: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9E4D936-02FD-425A-A415-1EC4AFB3CDFB}"/>
              </a:ext>
            </a:extLst>
          </p:cNvPr>
          <p:cNvSpPr>
            <a:spLocks noGrp="1"/>
          </p:cNvSpPr>
          <p:nvPr>
            <p:ph idx="1"/>
          </p:nvPr>
        </p:nvSpPr>
        <p:spPr>
          <a:xfrm>
            <a:off x="4447308" y="591344"/>
            <a:ext cx="6906491" cy="5585619"/>
          </a:xfrm>
        </p:spPr>
        <p:txBody>
          <a:bodyPr anchor="ctr">
            <a:normAutofit/>
          </a:bodyPr>
          <a:lstStyle/>
          <a:p>
            <a:r>
              <a:rPr lang="en-GB" dirty="0"/>
              <a:t>Learning objectives are made clear to students</a:t>
            </a:r>
          </a:p>
          <a:p>
            <a:r>
              <a:rPr lang="en-GB" dirty="0"/>
              <a:t>Learning is reviewed at the end of each lesson</a:t>
            </a:r>
          </a:p>
          <a:p>
            <a:r>
              <a:rPr lang="en-GB" dirty="0"/>
              <a:t>Oral and written feedback is offered</a:t>
            </a:r>
          </a:p>
          <a:p>
            <a:r>
              <a:rPr lang="en-GB" dirty="0"/>
              <a:t>Students are involved</a:t>
            </a:r>
          </a:p>
          <a:p>
            <a:r>
              <a:rPr lang="en-GB" dirty="0"/>
              <a:t>Personal, achievable goals are set</a:t>
            </a:r>
          </a:p>
          <a:p>
            <a:r>
              <a:rPr lang="en-GB" dirty="0"/>
              <a:t>Teachers and students work together.</a:t>
            </a:r>
          </a:p>
          <a:p>
            <a:endParaRPr lang="en-GB" dirty="0"/>
          </a:p>
          <a:p>
            <a:endParaRPr lang="en-GB" dirty="0"/>
          </a:p>
        </p:txBody>
      </p:sp>
    </p:spTree>
    <p:extLst>
      <p:ext uri="{BB962C8B-B14F-4D97-AF65-F5344CB8AC3E}">
        <p14:creationId xmlns:p14="http://schemas.microsoft.com/office/powerpoint/2010/main" val="672829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35544-D075-4777-A0E5-1A431808D581}"/>
              </a:ext>
            </a:extLst>
          </p:cNvPr>
          <p:cNvSpPr>
            <a:spLocks noGrp="1"/>
          </p:cNvSpPr>
          <p:nvPr>
            <p:ph type="title"/>
          </p:nvPr>
        </p:nvSpPr>
        <p:spPr>
          <a:xfrm>
            <a:off x="841248" y="548640"/>
            <a:ext cx="3600860" cy="5431536"/>
          </a:xfrm>
        </p:spPr>
        <p:txBody>
          <a:bodyPr>
            <a:normAutofit/>
          </a:bodyPr>
          <a:lstStyle/>
          <a:p>
            <a:r>
              <a:rPr lang="en-GB" sz="5400" dirty="0"/>
              <a:t>New curriculum for Wales</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3B64E5-9E59-4932-9198-DB2F7B9A63F8}"/>
              </a:ext>
            </a:extLst>
          </p:cNvPr>
          <p:cNvSpPr>
            <a:spLocks noGrp="1"/>
          </p:cNvSpPr>
          <p:nvPr>
            <p:ph idx="1"/>
          </p:nvPr>
        </p:nvSpPr>
        <p:spPr>
          <a:xfrm>
            <a:off x="5057336" y="281354"/>
            <a:ext cx="6835491" cy="6316393"/>
          </a:xfrm>
        </p:spPr>
        <p:txBody>
          <a:bodyPr anchor="ctr">
            <a:normAutofit/>
          </a:bodyPr>
          <a:lstStyle/>
          <a:p>
            <a:pPr>
              <a:spcAft>
                <a:spcPts val="800"/>
              </a:spcAft>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New assessment strategies are being piloted according to the recommendations of the Donaldson Report, some of these are:</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Assess what matters </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Be clear about reasons for assessment and plan </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Involve pupils in their own assessment (Donaldson, 2015).</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latin typeface="Arial" panose="020B0604020202020204" pitchFamily="34" charset="0"/>
                <a:ea typeface="Calibri" panose="020F0502020204030204" pitchFamily="34" charset="0"/>
                <a:cs typeface="Times New Roman" panose="02020603050405020304" pitchFamily="18" charset="0"/>
              </a:rPr>
              <a:t>S</a:t>
            </a:r>
            <a:r>
              <a:rPr lang="en-GB" sz="2400" dirty="0">
                <a:effectLst/>
                <a:latin typeface="Arial" panose="020B0604020202020204" pitchFamily="34" charset="0"/>
                <a:ea typeface="Calibri" panose="020F0502020204030204" pitchFamily="34" charset="0"/>
                <a:cs typeface="Times New Roman" panose="02020603050405020304" pitchFamily="18" charset="0"/>
              </a:rPr>
              <a:t>ocial cognitive theory is recommended as a strong foundation for successful assessment of children. It takes many factors into account, and is flexible, it can have solid implications to link assessment data to plan interventions. This would be a way forward in a SEN setting.</a:t>
            </a:r>
            <a:endParaRPr lang="en-GB" sz="2400" dirty="0"/>
          </a:p>
        </p:txBody>
      </p:sp>
    </p:spTree>
    <p:extLst>
      <p:ext uri="{BB962C8B-B14F-4D97-AF65-F5344CB8AC3E}">
        <p14:creationId xmlns:p14="http://schemas.microsoft.com/office/powerpoint/2010/main" val="580269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C04F-7695-441F-9118-4DFF72BBBAB2}"/>
              </a:ext>
            </a:extLst>
          </p:cNvPr>
          <p:cNvSpPr>
            <a:spLocks noGrp="1"/>
          </p:cNvSpPr>
          <p:nvPr>
            <p:ph type="title"/>
          </p:nvPr>
        </p:nvSpPr>
        <p:spPr>
          <a:xfrm>
            <a:off x="524741" y="620392"/>
            <a:ext cx="3808268" cy="5504688"/>
          </a:xfrm>
        </p:spPr>
        <p:txBody>
          <a:bodyPr>
            <a:normAutofit/>
          </a:bodyPr>
          <a:lstStyle/>
          <a:p>
            <a:r>
              <a:rPr lang="en-GB" sz="5100"/>
              <a:t>The Foundation Phase child development assessment profile</a:t>
            </a:r>
          </a:p>
        </p:txBody>
      </p:sp>
      <p:sp>
        <p:nvSpPr>
          <p:cNvPr id="9" name="Rectangle 8">
            <a:extLst>
              <a:ext uri="{FF2B5EF4-FFF2-40B4-BE49-F238E27FC236}">
                <a16:creationId xmlns:a16="http://schemas.microsoft.com/office/drawing/2014/main" id="{5D84EFE8-C53A-44C4-B289-D1B42CF69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AD06D949-FB0B-4B3D-96EB-2BB3D8CD560E}"/>
              </a:ext>
            </a:extLst>
          </p:cNvPr>
          <p:cNvGraphicFramePr>
            <a:graphicFrameLocks noGrp="1"/>
          </p:cNvGraphicFramePr>
          <p:nvPr>
            <p:ph idx="1"/>
            <p:extLst>
              <p:ext uri="{D42A27DB-BD31-4B8C-83A1-F6EECF244321}">
                <p14:modId xmlns:p14="http://schemas.microsoft.com/office/powerpoint/2010/main" val="417013178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3211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2DC0E-57FD-4141-809C-3785A07B170F}"/>
              </a:ext>
            </a:extLst>
          </p:cNvPr>
          <p:cNvSpPr>
            <a:spLocks noGrp="1"/>
          </p:cNvSpPr>
          <p:nvPr>
            <p:ph type="title"/>
          </p:nvPr>
        </p:nvSpPr>
        <p:spPr>
          <a:xfrm>
            <a:off x="630936" y="640080"/>
            <a:ext cx="4818888" cy="1481328"/>
          </a:xfrm>
        </p:spPr>
        <p:txBody>
          <a:bodyPr anchor="b">
            <a:normAutofit/>
          </a:bodyPr>
          <a:lstStyle/>
          <a:p>
            <a:r>
              <a:rPr lang="en-GB" sz="4200"/>
              <a:t>What does this initial assessment do?</a:t>
            </a:r>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5638A4-ACF0-45BC-882D-61896EF204FF}"/>
              </a:ext>
            </a:extLst>
          </p:cNvPr>
          <p:cNvSpPr>
            <a:spLocks noGrp="1"/>
          </p:cNvSpPr>
          <p:nvPr>
            <p:ph idx="1"/>
          </p:nvPr>
        </p:nvSpPr>
        <p:spPr>
          <a:xfrm>
            <a:off x="630936" y="2660904"/>
            <a:ext cx="4818888" cy="3547872"/>
          </a:xfrm>
        </p:spPr>
        <p:txBody>
          <a:bodyPr anchor="t">
            <a:normAutofit/>
          </a:bodyPr>
          <a:lstStyle/>
          <a:p>
            <a:r>
              <a:rPr lang="en-GB" sz="2400" dirty="0"/>
              <a:t>It establishes the development age range of the child</a:t>
            </a:r>
          </a:p>
          <a:p>
            <a:r>
              <a:rPr lang="en-GB" sz="2400" dirty="0"/>
              <a:t>It is important to understand some children may be at an early stage of their development and others may be more competent. The marker will access each stage</a:t>
            </a:r>
          </a:p>
          <a:p>
            <a:endParaRPr lang="en-GB" sz="2200" dirty="0"/>
          </a:p>
          <a:p>
            <a:endParaRPr lang="en-GB" sz="2200" dirty="0"/>
          </a:p>
        </p:txBody>
      </p:sp>
      <p:graphicFrame>
        <p:nvGraphicFramePr>
          <p:cNvPr id="4" name="Table 4">
            <a:extLst>
              <a:ext uri="{FF2B5EF4-FFF2-40B4-BE49-F238E27FC236}">
                <a16:creationId xmlns:a16="http://schemas.microsoft.com/office/drawing/2014/main" id="{CDB8D07E-4011-4984-8304-9871F2A05C91}"/>
              </a:ext>
            </a:extLst>
          </p:cNvPr>
          <p:cNvGraphicFramePr>
            <a:graphicFrameLocks noGrp="1"/>
          </p:cNvGraphicFramePr>
          <p:nvPr>
            <p:extLst>
              <p:ext uri="{D42A27DB-BD31-4B8C-83A1-F6EECF244321}">
                <p14:modId xmlns:p14="http://schemas.microsoft.com/office/powerpoint/2010/main" val="3845582254"/>
              </p:ext>
            </p:extLst>
          </p:nvPr>
        </p:nvGraphicFramePr>
        <p:xfrm>
          <a:off x="6099048" y="872553"/>
          <a:ext cx="5458968" cy="5112900"/>
        </p:xfrm>
        <a:graphic>
          <a:graphicData uri="http://schemas.openxmlformats.org/drawingml/2006/table">
            <a:tbl>
              <a:tblPr firstRow="1" bandRow="1">
                <a:tableStyleId>{5C22544A-7EE6-4342-B048-85BDC9FD1C3A}</a:tableStyleId>
              </a:tblPr>
              <a:tblGrid>
                <a:gridCol w="1656158">
                  <a:extLst>
                    <a:ext uri="{9D8B030D-6E8A-4147-A177-3AD203B41FA5}">
                      <a16:colId xmlns:a16="http://schemas.microsoft.com/office/drawing/2014/main" val="1055911808"/>
                    </a:ext>
                  </a:extLst>
                </a:gridCol>
                <a:gridCol w="3802810">
                  <a:extLst>
                    <a:ext uri="{9D8B030D-6E8A-4147-A177-3AD203B41FA5}">
                      <a16:colId xmlns:a16="http://schemas.microsoft.com/office/drawing/2014/main" val="1187570347"/>
                    </a:ext>
                  </a:extLst>
                </a:gridCol>
              </a:tblGrid>
              <a:tr h="568100">
                <a:tc>
                  <a:txBody>
                    <a:bodyPr/>
                    <a:lstStyle/>
                    <a:p>
                      <a:r>
                        <a:rPr lang="en-GB" sz="2500"/>
                        <a:t>Step</a:t>
                      </a:r>
                    </a:p>
                  </a:txBody>
                  <a:tcPr marL="129113" marR="129113" marT="64557" marB="64557"/>
                </a:tc>
                <a:tc>
                  <a:txBody>
                    <a:bodyPr/>
                    <a:lstStyle/>
                    <a:p>
                      <a:r>
                        <a:rPr lang="en-GB" sz="2500"/>
                        <a:t>Age in months</a:t>
                      </a:r>
                    </a:p>
                  </a:txBody>
                  <a:tcPr marL="129113" marR="129113" marT="64557" marB="64557"/>
                </a:tc>
                <a:extLst>
                  <a:ext uri="{0D108BD9-81ED-4DB2-BD59-A6C34878D82A}">
                    <a16:rowId xmlns:a16="http://schemas.microsoft.com/office/drawing/2014/main" val="3520460150"/>
                  </a:ext>
                </a:extLst>
              </a:tr>
              <a:tr h="568100">
                <a:tc>
                  <a:txBody>
                    <a:bodyPr/>
                    <a:lstStyle/>
                    <a:p>
                      <a:r>
                        <a:rPr lang="en-GB" sz="2500"/>
                        <a:t>1</a:t>
                      </a:r>
                    </a:p>
                  </a:txBody>
                  <a:tcPr marL="129113" marR="129113" marT="64557" marB="64557"/>
                </a:tc>
                <a:tc>
                  <a:txBody>
                    <a:bodyPr/>
                    <a:lstStyle/>
                    <a:p>
                      <a:r>
                        <a:rPr lang="en-GB" sz="2500"/>
                        <a:t>18-24</a:t>
                      </a:r>
                    </a:p>
                  </a:txBody>
                  <a:tcPr marL="129113" marR="129113" marT="64557" marB="64557"/>
                </a:tc>
                <a:extLst>
                  <a:ext uri="{0D108BD9-81ED-4DB2-BD59-A6C34878D82A}">
                    <a16:rowId xmlns:a16="http://schemas.microsoft.com/office/drawing/2014/main" val="1197148475"/>
                  </a:ext>
                </a:extLst>
              </a:tr>
              <a:tr h="568100">
                <a:tc>
                  <a:txBody>
                    <a:bodyPr/>
                    <a:lstStyle/>
                    <a:p>
                      <a:r>
                        <a:rPr lang="en-GB" sz="2500"/>
                        <a:t>2</a:t>
                      </a:r>
                    </a:p>
                  </a:txBody>
                  <a:tcPr marL="129113" marR="129113" marT="64557" marB="64557"/>
                </a:tc>
                <a:tc>
                  <a:txBody>
                    <a:bodyPr/>
                    <a:lstStyle/>
                    <a:p>
                      <a:r>
                        <a:rPr lang="en-GB" sz="2500"/>
                        <a:t>24-30</a:t>
                      </a:r>
                    </a:p>
                  </a:txBody>
                  <a:tcPr marL="129113" marR="129113" marT="64557" marB="64557"/>
                </a:tc>
                <a:extLst>
                  <a:ext uri="{0D108BD9-81ED-4DB2-BD59-A6C34878D82A}">
                    <a16:rowId xmlns:a16="http://schemas.microsoft.com/office/drawing/2014/main" val="143571877"/>
                  </a:ext>
                </a:extLst>
              </a:tr>
              <a:tr h="568100">
                <a:tc>
                  <a:txBody>
                    <a:bodyPr/>
                    <a:lstStyle/>
                    <a:p>
                      <a:r>
                        <a:rPr lang="en-GB" sz="2500"/>
                        <a:t>3</a:t>
                      </a:r>
                    </a:p>
                  </a:txBody>
                  <a:tcPr marL="129113" marR="129113" marT="64557" marB="64557"/>
                </a:tc>
                <a:tc>
                  <a:txBody>
                    <a:bodyPr/>
                    <a:lstStyle/>
                    <a:p>
                      <a:r>
                        <a:rPr lang="en-GB" sz="2500"/>
                        <a:t>30-36</a:t>
                      </a:r>
                    </a:p>
                  </a:txBody>
                  <a:tcPr marL="129113" marR="129113" marT="64557" marB="64557"/>
                </a:tc>
                <a:extLst>
                  <a:ext uri="{0D108BD9-81ED-4DB2-BD59-A6C34878D82A}">
                    <a16:rowId xmlns:a16="http://schemas.microsoft.com/office/drawing/2014/main" val="821575763"/>
                  </a:ext>
                </a:extLst>
              </a:tr>
              <a:tr h="568100">
                <a:tc>
                  <a:txBody>
                    <a:bodyPr/>
                    <a:lstStyle/>
                    <a:p>
                      <a:r>
                        <a:rPr lang="en-GB" sz="2500"/>
                        <a:t>4</a:t>
                      </a:r>
                    </a:p>
                  </a:txBody>
                  <a:tcPr marL="129113" marR="129113" marT="64557" marB="64557"/>
                </a:tc>
                <a:tc>
                  <a:txBody>
                    <a:bodyPr/>
                    <a:lstStyle/>
                    <a:p>
                      <a:r>
                        <a:rPr lang="en-GB" sz="2500"/>
                        <a:t>36-48</a:t>
                      </a:r>
                    </a:p>
                  </a:txBody>
                  <a:tcPr marL="129113" marR="129113" marT="64557" marB="64557"/>
                </a:tc>
                <a:extLst>
                  <a:ext uri="{0D108BD9-81ED-4DB2-BD59-A6C34878D82A}">
                    <a16:rowId xmlns:a16="http://schemas.microsoft.com/office/drawing/2014/main" val="1120054461"/>
                  </a:ext>
                </a:extLst>
              </a:tr>
              <a:tr h="568100">
                <a:tc>
                  <a:txBody>
                    <a:bodyPr/>
                    <a:lstStyle/>
                    <a:p>
                      <a:r>
                        <a:rPr lang="en-GB" sz="2500"/>
                        <a:t>5</a:t>
                      </a:r>
                    </a:p>
                  </a:txBody>
                  <a:tcPr marL="129113" marR="129113" marT="64557" marB="64557"/>
                </a:tc>
                <a:tc>
                  <a:txBody>
                    <a:bodyPr/>
                    <a:lstStyle/>
                    <a:p>
                      <a:r>
                        <a:rPr lang="en-GB" sz="2500"/>
                        <a:t>48-60</a:t>
                      </a:r>
                    </a:p>
                  </a:txBody>
                  <a:tcPr marL="129113" marR="129113" marT="64557" marB="64557"/>
                </a:tc>
                <a:extLst>
                  <a:ext uri="{0D108BD9-81ED-4DB2-BD59-A6C34878D82A}">
                    <a16:rowId xmlns:a16="http://schemas.microsoft.com/office/drawing/2014/main" val="1061336141"/>
                  </a:ext>
                </a:extLst>
              </a:tr>
              <a:tr h="568100">
                <a:tc>
                  <a:txBody>
                    <a:bodyPr/>
                    <a:lstStyle/>
                    <a:p>
                      <a:r>
                        <a:rPr lang="en-GB" sz="2500"/>
                        <a:t>6</a:t>
                      </a:r>
                    </a:p>
                  </a:txBody>
                  <a:tcPr marL="129113" marR="129113" marT="64557" marB="64557"/>
                </a:tc>
                <a:tc>
                  <a:txBody>
                    <a:bodyPr/>
                    <a:lstStyle/>
                    <a:p>
                      <a:r>
                        <a:rPr lang="en-GB" sz="2500"/>
                        <a:t>60-72</a:t>
                      </a:r>
                    </a:p>
                  </a:txBody>
                  <a:tcPr marL="129113" marR="129113" marT="64557" marB="64557"/>
                </a:tc>
                <a:extLst>
                  <a:ext uri="{0D108BD9-81ED-4DB2-BD59-A6C34878D82A}">
                    <a16:rowId xmlns:a16="http://schemas.microsoft.com/office/drawing/2014/main" val="4246319684"/>
                  </a:ext>
                </a:extLst>
              </a:tr>
              <a:tr h="568100">
                <a:tc>
                  <a:txBody>
                    <a:bodyPr/>
                    <a:lstStyle/>
                    <a:p>
                      <a:r>
                        <a:rPr lang="en-GB" sz="2500"/>
                        <a:t>7</a:t>
                      </a:r>
                    </a:p>
                  </a:txBody>
                  <a:tcPr marL="129113" marR="129113" marT="64557" marB="64557"/>
                </a:tc>
                <a:tc>
                  <a:txBody>
                    <a:bodyPr/>
                    <a:lstStyle/>
                    <a:p>
                      <a:r>
                        <a:rPr lang="en-GB" sz="2500"/>
                        <a:t>72-84</a:t>
                      </a:r>
                    </a:p>
                  </a:txBody>
                  <a:tcPr marL="129113" marR="129113" marT="64557" marB="64557"/>
                </a:tc>
                <a:extLst>
                  <a:ext uri="{0D108BD9-81ED-4DB2-BD59-A6C34878D82A}">
                    <a16:rowId xmlns:a16="http://schemas.microsoft.com/office/drawing/2014/main" val="4199100830"/>
                  </a:ext>
                </a:extLst>
              </a:tr>
              <a:tr h="568100">
                <a:tc gridSpan="2">
                  <a:txBody>
                    <a:bodyPr/>
                    <a:lstStyle/>
                    <a:p>
                      <a:r>
                        <a:rPr lang="en-GB" sz="2500"/>
                        <a:t>This is a guide</a:t>
                      </a:r>
                    </a:p>
                  </a:txBody>
                  <a:tcPr marL="129113" marR="129113" marT="64557" marB="64557"/>
                </a:tc>
                <a:tc hMerge="1">
                  <a:txBody>
                    <a:bodyPr/>
                    <a:lstStyle/>
                    <a:p>
                      <a:endParaRPr lang="en-GB" dirty="0"/>
                    </a:p>
                  </a:txBody>
                  <a:tcPr/>
                </a:tc>
                <a:extLst>
                  <a:ext uri="{0D108BD9-81ED-4DB2-BD59-A6C34878D82A}">
                    <a16:rowId xmlns:a16="http://schemas.microsoft.com/office/drawing/2014/main" val="966900999"/>
                  </a:ext>
                </a:extLst>
              </a:tr>
            </a:tbl>
          </a:graphicData>
        </a:graphic>
      </p:graphicFrame>
    </p:spTree>
    <p:extLst>
      <p:ext uri="{BB962C8B-B14F-4D97-AF65-F5344CB8AC3E}">
        <p14:creationId xmlns:p14="http://schemas.microsoft.com/office/powerpoint/2010/main" val="26162112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B683611-E8D4-47FD-94FC-CB1FE167F299}"/>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Continued use</a:t>
            </a:r>
          </a:p>
        </p:txBody>
      </p:sp>
      <p:sp>
        <p:nvSpPr>
          <p:cNvPr id="3" name="Content Placeholder 2">
            <a:extLst>
              <a:ext uri="{FF2B5EF4-FFF2-40B4-BE49-F238E27FC236}">
                <a16:creationId xmlns:a16="http://schemas.microsoft.com/office/drawing/2014/main" id="{DD88EBFE-3830-4C63-9A48-F10EC0EECFD0}"/>
              </a:ext>
            </a:extLst>
          </p:cNvPr>
          <p:cNvSpPr>
            <a:spLocks noGrp="1"/>
          </p:cNvSpPr>
          <p:nvPr>
            <p:ph idx="1"/>
          </p:nvPr>
        </p:nvSpPr>
        <p:spPr>
          <a:xfrm>
            <a:off x="838200" y="2586789"/>
            <a:ext cx="10515600" cy="3590174"/>
          </a:xfrm>
        </p:spPr>
        <p:txBody>
          <a:bodyPr>
            <a:normAutofit/>
          </a:bodyPr>
          <a:lstStyle/>
          <a:p>
            <a:r>
              <a:rPr lang="en-GB" sz="2400" dirty="0"/>
              <a:t>The Profile can be used to access progress against the six criteria’s</a:t>
            </a:r>
          </a:p>
          <a:p>
            <a:r>
              <a:rPr lang="en-GB" sz="2400" dirty="0"/>
              <a:t>Teachers can use this alongside formative assessment to plan the next step in a child’s learning</a:t>
            </a:r>
          </a:p>
          <a:p>
            <a:endParaRPr lang="en-GB" sz="2400" dirty="0"/>
          </a:p>
          <a:p>
            <a:r>
              <a:rPr lang="en-GB" sz="2400" dirty="0">
                <a:hlinkClick r:id="rId2"/>
              </a:rPr>
              <a:t>untitled (ioe.ac.uk)</a:t>
            </a:r>
            <a:endParaRPr lang="en-GB" sz="2400" dirty="0"/>
          </a:p>
          <a:p>
            <a:endParaRPr lang="en-GB" sz="2200" dirty="0"/>
          </a:p>
        </p:txBody>
      </p:sp>
    </p:spTree>
    <p:extLst>
      <p:ext uri="{BB962C8B-B14F-4D97-AF65-F5344CB8AC3E}">
        <p14:creationId xmlns:p14="http://schemas.microsoft.com/office/powerpoint/2010/main" val="2968531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C0D2F-800D-4222-82C4-8F971396DDF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 practitioners perspective</a:t>
            </a:r>
          </a:p>
        </p:txBody>
      </p:sp>
      <p:sp>
        <p:nvSpPr>
          <p:cNvPr id="3" name="Content Placeholder 2">
            <a:extLst>
              <a:ext uri="{FF2B5EF4-FFF2-40B4-BE49-F238E27FC236}">
                <a16:creationId xmlns:a16="http://schemas.microsoft.com/office/drawing/2014/main" id="{5D6F4776-28E2-45C0-9609-F2D2C155A892}"/>
              </a:ext>
            </a:extLst>
          </p:cNvPr>
          <p:cNvSpPr>
            <a:spLocks noGrp="1"/>
          </p:cNvSpPr>
          <p:nvPr>
            <p:ph idx="1"/>
          </p:nvPr>
        </p:nvSpPr>
        <p:spPr>
          <a:xfrm>
            <a:off x="4504548" y="182880"/>
            <a:ext cx="7565531" cy="6400800"/>
          </a:xfrm>
        </p:spPr>
        <p:txBody>
          <a:bodyPr anchor="ctr">
            <a:normAutofit/>
          </a:bodyPr>
          <a:lstStyle/>
          <a:p>
            <a:pPr>
              <a:spcAft>
                <a:spcPts val="800"/>
              </a:spcAft>
            </a:pPr>
            <a:r>
              <a:rPr lang="en-GB" sz="2400" kern="0" dirty="0">
                <a:latin typeface="Arial" panose="020B0604020202020204" pitchFamily="34" charset="0"/>
                <a:ea typeface="Calibri" panose="020F0502020204030204" pitchFamily="34" charset="0"/>
                <a:cs typeface="Times New Roman" panose="02020603050405020304" pitchFamily="18" charset="0"/>
              </a:rPr>
              <a:t>T</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eachers are starting to plan for key skills across the curriculum</a:t>
            </a:r>
            <a:endParaRPr lang="en-GB" sz="2400" kern="0" dirty="0">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sz="2400" kern="0" dirty="0">
                <a:latin typeface="Arial" panose="020B0604020202020204" pitchFamily="34" charset="0"/>
                <a:ea typeface="Calibri" panose="020F0502020204030204" pitchFamily="34" charset="0"/>
                <a:cs typeface="Times New Roman" panose="02020603050405020304" pitchFamily="18" charset="0"/>
              </a:rPr>
              <a:t>P</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upils have appropriate targets set for literacy and numeracy.  </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Pupils with more complex needs receive intervention strategies to help develop their literacy and numeracy skills</a:t>
            </a:r>
            <a:r>
              <a:rPr lang="en-GB" sz="2400" kern="0" dirty="0">
                <a:latin typeface="Arial" panose="020B0604020202020204" pitchFamily="34" charset="0"/>
                <a:ea typeface="Calibri" panose="020F0502020204030204" pitchFamily="34" charset="0"/>
                <a:cs typeface="Times New Roman" panose="02020603050405020304" pitchFamily="18" charset="0"/>
              </a:rPr>
              <a:t> - </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intensive interaction such as Touch </a:t>
            </a:r>
            <a:r>
              <a:rPr lang="en-GB" sz="2400" kern="0" dirty="0">
                <a:latin typeface="Arial" panose="020B0604020202020204" pitchFamily="34" charset="0"/>
                <a:ea typeface="Calibri" panose="020F0502020204030204" pitchFamily="34" charset="0"/>
                <a:cs typeface="Times New Roman" panose="02020603050405020304" pitchFamily="18" charset="0"/>
              </a:rPr>
              <a:t>T</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rust and Rebound </a:t>
            </a:r>
            <a:r>
              <a:rPr lang="en-GB" sz="2400" kern="0" dirty="0">
                <a:latin typeface="Arial" panose="020B0604020202020204" pitchFamily="34" charset="0"/>
                <a:ea typeface="Calibri" panose="020F0502020204030204" pitchFamily="34" charset="0"/>
                <a:cs typeface="Times New Roman" panose="02020603050405020304" pitchFamily="18" charset="0"/>
              </a:rPr>
              <a:t>T</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herapy</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The school I have been working in provides a very good range of extra-curricular activities, clubs and residential experiences, which develop pupils’ skills, including choir, gardening, yoga and cookery </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A wide range of activities successfully enables pupils to learn about and understand Welsh culture and heritage, for example an annual eisteddfod and residential trips to </a:t>
            </a:r>
            <a:r>
              <a:rPr lang="en-GB" sz="2400" kern="0" dirty="0" err="1">
                <a:effectLst/>
                <a:latin typeface="Arial" panose="020B0604020202020204" pitchFamily="34" charset="0"/>
                <a:ea typeface="Calibri" panose="020F0502020204030204" pitchFamily="34" charset="0"/>
                <a:cs typeface="Times New Roman" panose="02020603050405020304" pitchFamily="18" charset="0"/>
              </a:rPr>
              <a:t>Llangrannog</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a:t>
            </a:r>
            <a:endParaRPr lang="en-GB" sz="2400" kern="0" dirty="0">
              <a:latin typeface="Arial" panose="020B0604020202020204" pitchFamily="34" charset="0"/>
              <a:ea typeface="Calibri" panose="020F0502020204030204" pitchFamily="34" charset="0"/>
              <a:cs typeface="Times New Roman" panose="02020603050405020304" pitchFamily="18" charset="0"/>
            </a:endParaRPr>
          </a:p>
          <a:p>
            <a:endParaRPr lang="en-GB" sz="1700" dirty="0"/>
          </a:p>
        </p:txBody>
      </p:sp>
    </p:spTree>
    <p:extLst>
      <p:ext uri="{BB962C8B-B14F-4D97-AF65-F5344CB8AC3E}">
        <p14:creationId xmlns:p14="http://schemas.microsoft.com/office/powerpoint/2010/main" val="2175547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DF66A53-CB86-4C65-8682-08D6FA4E0D2F}"/>
              </a:ext>
            </a:extLst>
          </p:cNvPr>
          <p:cNvSpPr>
            <a:spLocks noGrp="1"/>
          </p:cNvSpPr>
          <p:nvPr>
            <p:ph type="title"/>
          </p:nvPr>
        </p:nvSpPr>
        <p:spPr>
          <a:xfrm>
            <a:off x="1098468" y="885651"/>
            <a:ext cx="3229803" cy="4624603"/>
          </a:xfrm>
        </p:spPr>
        <p:txBody>
          <a:bodyPr>
            <a:normAutofit/>
          </a:bodyPr>
          <a:lstStyle/>
          <a:p>
            <a:r>
              <a:rPr lang="en-GB">
                <a:solidFill>
                  <a:srgbClr val="FFFFFF"/>
                </a:solidFill>
              </a:rPr>
              <a:t>My opinion</a:t>
            </a:r>
          </a:p>
        </p:txBody>
      </p:sp>
      <p:sp>
        <p:nvSpPr>
          <p:cNvPr id="3" name="Content Placeholder 2">
            <a:extLst>
              <a:ext uri="{FF2B5EF4-FFF2-40B4-BE49-F238E27FC236}">
                <a16:creationId xmlns:a16="http://schemas.microsoft.com/office/drawing/2014/main" id="{D1ACC92E-C27F-4B46-9563-7FE0CAD4359F}"/>
              </a:ext>
            </a:extLst>
          </p:cNvPr>
          <p:cNvSpPr>
            <a:spLocks noGrp="1"/>
          </p:cNvSpPr>
          <p:nvPr>
            <p:ph idx="1"/>
          </p:nvPr>
        </p:nvSpPr>
        <p:spPr>
          <a:xfrm>
            <a:off x="4797082" y="225083"/>
            <a:ext cx="7230795" cy="6632917"/>
          </a:xfrm>
        </p:spPr>
        <p:txBody>
          <a:bodyPr anchor="ctr">
            <a:normAutofit/>
          </a:bodyPr>
          <a:lstStyle/>
          <a:p>
            <a:pPr>
              <a:spcAft>
                <a:spcPts val="800"/>
              </a:spcAft>
            </a:pPr>
            <a:r>
              <a:rPr lang="en-GB" sz="2400" kern="0" dirty="0">
                <a:latin typeface="Arial" panose="020B0604020202020204" pitchFamily="34" charset="0"/>
                <a:ea typeface="Calibri" panose="020F0502020204030204" pitchFamily="34" charset="0"/>
                <a:cs typeface="Times New Roman" panose="02020603050405020304" pitchFamily="18" charset="0"/>
              </a:rPr>
              <a:t>S</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upport programmes, for example those that support pupils in developing specific literacy skills or wider key skills, are not consistent </a:t>
            </a:r>
          </a:p>
          <a:p>
            <a:pPr>
              <a:spcAft>
                <a:spcPts val="800"/>
              </a:spcAft>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Teachers have high expectations of all pupils </a:t>
            </a:r>
          </a:p>
          <a:p>
            <a:pPr>
              <a:spcAft>
                <a:spcPts val="800"/>
              </a:spcAft>
            </a:pPr>
            <a:r>
              <a:rPr lang="en-GB" sz="2400" kern="0" dirty="0">
                <a:latin typeface="Arial" panose="020B0604020202020204" pitchFamily="34" charset="0"/>
                <a:ea typeface="Calibri" panose="020F0502020204030204" pitchFamily="34" charset="0"/>
                <a:cs typeface="Times New Roman" panose="02020603050405020304" pitchFamily="18" charset="0"/>
              </a:rPr>
              <a:t>O</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ccasionally support staff are not fully utilised and opportunities for learning and pace is slow.   </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400" b="1" kern="0" dirty="0">
                <a:effectLst/>
                <a:latin typeface="Arial" panose="020B0604020202020204" pitchFamily="34" charset="0"/>
                <a:ea typeface="Calibri" panose="020F0502020204030204" pitchFamily="34" charset="0"/>
                <a:cs typeface="Times New Roman" panose="02020603050405020304" pitchFamily="18" charset="0"/>
              </a:rPr>
              <a:t>Assessmen</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t: good use is made of questioning enabling students to </a:t>
            </a:r>
            <a:r>
              <a:rPr lang="en-GB" sz="2400" kern="0" dirty="0">
                <a:latin typeface="Arial" panose="020B0604020202020204" pitchFamily="34" charset="0"/>
                <a:ea typeface="Calibri" panose="020F0502020204030204" pitchFamily="34" charset="0"/>
                <a:cs typeface="Times New Roman" panose="02020603050405020304" pitchFamily="18" charset="0"/>
              </a:rPr>
              <a:t>think</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 express and expand their knowledge and understanding </a:t>
            </a:r>
          </a:p>
          <a:p>
            <a:pPr>
              <a:spcAft>
                <a:spcPts val="800"/>
              </a:spcAft>
            </a:pPr>
            <a:r>
              <a:rPr lang="en-GB" sz="2400" kern="0" dirty="0">
                <a:latin typeface="Arial" panose="020B0604020202020204" pitchFamily="34" charset="0"/>
                <a:ea typeface="Calibri" panose="020F0502020204030204" pitchFamily="34" charset="0"/>
                <a:cs typeface="Times New Roman" panose="02020603050405020304" pitchFamily="18" charset="0"/>
              </a:rPr>
              <a:t>R</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esources are used effectively to meet learners’.</a:t>
            </a:r>
            <a:endParaRPr lang="en-GB" sz="1700" dirty="0"/>
          </a:p>
        </p:txBody>
      </p:sp>
    </p:spTree>
    <p:extLst>
      <p:ext uri="{BB962C8B-B14F-4D97-AF65-F5344CB8AC3E}">
        <p14:creationId xmlns:p14="http://schemas.microsoft.com/office/powerpoint/2010/main" val="26488740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E138F83-67F1-4D09-A7EE-2A887DD7AEB7}"/>
              </a:ext>
            </a:extLst>
          </p:cNvPr>
          <p:cNvSpPr>
            <a:spLocks noGrp="1"/>
          </p:cNvSpPr>
          <p:nvPr>
            <p:ph type="title"/>
          </p:nvPr>
        </p:nvSpPr>
        <p:spPr>
          <a:xfrm>
            <a:off x="1098468" y="885651"/>
            <a:ext cx="3229803" cy="4624603"/>
          </a:xfrm>
        </p:spPr>
        <p:txBody>
          <a:bodyPr>
            <a:normAutofit/>
          </a:bodyPr>
          <a:lstStyle/>
          <a:p>
            <a:r>
              <a:rPr lang="en-GB">
                <a:solidFill>
                  <a:srgbClr val="FFFFFF"/>
                </a:solidFill>
              </a:rPr>
              <a:t>Assessment  </a:t>
            </a:r>
          </a:p>
        </p:txBody>
      </p:sp>
      <p:sp>
        <p:nvSpPr>
          <p:cNvPr id="3" name="Content Placeholder 2">
            <a:extLst>
              <a:ext uri="{FF2B5EF4-FFF2-40B4-BE49-F238E27FC236}">
                <a16:creationId xmlns:a16="http://schemas.microsoft.com/office/drawing/2014/main" id="{FB13CDB3-58AE-490C-996A-17F7F990FCBD}"/>
              </a:ext>
            </a:extLst>
          </p:cNvPr>
          <p:cNvSpPr>
            <a:spLocks noGrp="1"/>
          </p:cNvSpPr>
          <p:nvPr>
            <p:ph idx="1"/>
          </p:nvPr>
        </p:nvSpPr>
        <p:spPr>
          <a:xfrm>
            <a:off x="4654300" y="196949"/>
            <a:ext cx="7345442" cy="6661052"/>
          </a:xfrm>
        </p:spPr>
        <p:txBody>
          <a:bodyPr anchor="ctr">
            <a:normAutofit/>
          </a:bodyPr>
          <a:lstStyle/>
          <a:p>
            <a:pPr>
              <a:spcAft>
                <a:spcPts val="800"/>
              </a:spcAft>
            </a:pPr>
            <a:r>
              <a:rPr lang="en-GB" sz="2400" kern="0" dirty="0">
                <a:latin typeface="Arial" panose="020B0604020202020204" pitchFamily="34" charset="0"/>
                <a:ea typeface="Calibri" panose="020F0502020204030204" pitchFamily="34" charset="0"/>
                <a:cs typeface="Times New Roman" panose="02020603050405020304" pitchFamily="18" charset="0"/>
              </a:rPr>
              <a:t>P</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upils have personalised goals that are </a:t>
            </a:r>
            <a:r>
              <a:rPr lang="en-GB" sz="2400" kern="0" dirty="0">
                <a:latin typeface="Arial" panose="020B0604020202020204" pitchFamily="34" charset="0"/>
                <a:ea typeface="Calibri" panose="020F0502020204030204" pitchFamily="34" charset="0"/>
                <a:cs typeface="Times New Roman" panose="02020603050405020304" pitchFamily="18" charset="0"/>
              </a:rPr>
              <a:t>of interest</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 to them</a:t>
            </a:r>
          </a:p>
          <a:p>
            <a:pPr>
              <a:spcAft>
                <a:spcPts val="800"/>
              </a:spcAft>
            </a:pPr>
            <a:r>
              <a:rPr lang="en-GB" sz="2400" kern="0" dirty="0">
                <a:latin typeface="Arial" panose="020B0604020202020204" pitchFamily="34" charset="0"/>
                <a:ea typeface="Calibri" panose="020F0502020204030204" pitchFamily="34" charset="0"/>
                <a:cs typeface="Times New Roman" panose="02020603050405020304" pitchFamily="18" charset="0"/>
              </a:rPr>
              <a:t>There is efficient</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 assessment systems/tools to record pupils’ progress in English, mathematics, personal and social education and science. This information is used to enhance targets on pupils’ </a:t>
            </a:r>
            <a:r>
              <a:rPr lang="en-GB" sz="2400" kern="0" dirty="0">
                <a:latin typeface="Arial" panose="020B0604020202020204" pitchFamily="34" charset="0"/>
                <a:ea typeface="Calibri" panose="020F0502020204030204" pitchFamily="34" charset="0"/>
                <a:cs typeface="Times New Roman" panose="02020603050405020304" pitchFamily="18" charset="0"/>
              </a:rPr>
              <a:t>I</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ndividual </a:t>
            </a:r>
            <a:r>
              <a:rPr lang="en-GB" sz="2400" kern="0" dirty="0">
                <a:latin typeface="Arial" panose="020B0604020202020204" pitchFamily="34" charset="0"/>
                <a:ea typeface="Calibri" panose="020F0502020204030204" pitchFamily="34" charset="0"/>
                <a:cs typeface="Times New Roman" panose="02020603050405020304" pitchFamily="18" charset="0"/>
              </a:rPr>
              <a:t>D</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evelopment </a:t>
            </a:r>
            <a:r>
              <a:rPr lang="en-GB" sz="2400" kern="0" dirty="0">
                <a:latin typeface="Arial" panose="020B0604020202020204" pitchFamily="34" charset="0"/>
                <a:ea typeface="Calibri" panose="020F0502020204030204" pitchFamily="34" charset="0"/>
                <a:cs typeface="Times New Roman" panose="02020603050405020304" pitchFamily="18" charset="0"/>
              </a:rPr>
              <a:t>P</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lans (IDPs) </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400" kern="0" dirty="0">
                <a:effectLst/>
                <a:latin typeface="Arial" panose="020B0604020202020204" pitchFamily="34" charset="0"/>
                <a:ea typeface="Calibri" panose="020F0502020204030204" pitchFamily="34" charset="0"/>
                <a:cs typeface="Times New Roman" panose="02020603050405020304" pitchFamily="18" charset="0"/>
              </a:rPr>
              <a:t>Daily and periodically, reports are shared with parents and carers to provide a thorough evaluation of pupils’ achievements, wellbeing and development.</a:t>
            </a:r>
            <a:endParaRPr lang="en-GB" sz="2400" kern="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2000" kern="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1893788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E276C-F127-4851-B2DA-5303FE2FDCF4}"/>
              </a:ext>
            </a:extLst>
          </p:cNvPr>
          <p:cNvSpPr>
            <a:spLocks noGrp="1"/>
          </p:cNvSpPr>
          <p:nvPr>
            <p:ph type="title"/>
          </p:nvPr>
        </p:nvSpPr>
        <p:spPr>
          <a:xfrm>
            <a:off x="640080" y="325369"/>
            <a:ext cx="4368602" cy="1956841"/>
          </a:xfrm>
        </p:spPr>
        <p:txBody>
          <a:bodyPr anchor="b">
            <a:normAutofit/>
          </a:bodyPr>
          <a:lstStyle/>
          <a:p>
            <a:r>
              <a:rPr lang="en-GB" sz="4200"/>
              <a:t>Something to look at: Learning stories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77F36E-7942-4F11-A175-35215CA21745}"/>
              </a:ext>
            </a:extLst>
          </p:cNvPr>
          <p:cNvSpPr>
            <a:spLocks noGrp="1"/>
          </p:cNvSpPr>
          <p:nvPr>
            <p:ph idx="1"/>
          </p:nvPr>
        </p:nvSpPr>
        <p:spPr>
          <a:xfrm>
            <a:off x="112542" y="2586994"/>
            <a:ext cx="5669280" cy="4271005"/>
          </a:xfrm>
        </p:spPr>
        <p:txBody>
          <a:bodyPr>
            <a:normAutofit/>
          </a:bodyPr>
          <a:lstStyle/>
          <a:p>
            <a:pPr fontAlgn="base"/>
            <a:r>
              <a:rPr lang="en-GB" sz="2400" b="0" i="0" dirty="0">
                <a:effectLst/>
                <a:latin typeface="Lato"/>
              </a:rPr>
              <a:t>A learning story is an account of a significant experience in a child’s life. This may be as simple as watching paint dribble down the page or climbing the steps for the first time</a:t>
            </a:r>
          </a:p>
          <a:p>
            <a:pPr fontAlgn="base"/>
            <a:r>
              <a:rPr lang="en-GB" sz="2400" dirty="0">
                <a:latin typeface="Lato"/>
              </a:rPr>
              <a:t>T</a:t>
            </a:r>
            <a:r>
              <a:rPr lang="en-GB" sz="2400" b="0" i="0" dirty="0">
                <a:effectLst/>
                <a:latin typeface="Lato"/>
              </a:rPr>
              <a:t>hey create a conversation between </a:t>
            </a:r>
            <a:r>
              <a:rPr lang="en-GB" sz="2400" dirty="0">
                <a:latin typeface="Lato"/>
              </a:rPr>
              <a:t>the teacher</a:t>
            </a:r>
            <a:r>
              <a:rPr lang="en-GB" sz="2400" b="0" i="0" dirty="0">
                <a:effectLst/>
                <a:latin typeface="Lato"/>
              </a:rPr>
              <a:t> and child</a:t>
            </a:r>
            <a:endParaRPr lang="en-GB" sz="2400" dirty="0">
              <a:latin typeface="Lato"/>
            </a:endParaRPr>
          </a:p>
          <a:p>
            <a:pPr fontAlgn="base"/>
            <a:r>
              <a:rPr lang="en-GB" sz="2400" b="0" i="0" dirty="0">
                <a:effectLst/>
                <a:latin typeface="Lato"/>
              </a:rPr>
              <a:t>They are very personal</a:t>
            </a:r>
          </a:p>
          <a:p>
            <a:pPr fontAlgn="base"/>
            <a:r>
              <a:rPr lang="en-GB" sz="2400" b="0" i="0" dirty="0">
                <a:effectLst/>
                <a:latin typeface="Lato"/>
              </a:rPr>
              <a:t>They are a celebration of a child’s abilities and interests.</a:t>
            </a:r>
          </a:p>
          <a:p>
            <a:pPr marL="0" indent="0" fontAlgn="base">
              <a:buNone/>
            </a:pPr>
            <a:r>
              <a:rPr lang="en-GB" sz="2400" b="1" dirty="0">
                <a:latin typeface="Lato"/>
              </a:rPr>
              <a:t>How do we write a learning story?</a:t>
            </a:r>
            <a:endParaRPr lang="en-GB" sz="2400" b="1" i="0" dirty="0">
              <a:effectLst/>
              <a:latin typeface="Lato"/>
            </a:endParaRPr>
          </a:p>
          <a:p>
            <a:endParaRPr lang="en-GB" sz="1700" dirty="0"/>
          </a:p>
        </p:txBody>
      </p:sp>
      <p:pic>
        <p:nvPicPr>
          <p:cNvPr id="5" name="Picture 4">
            <a:extLst>
              <a:ext uri="{FF2B5EF4-FFF2-40B4-BE49-F238E27FC236}">
                <a16:creationId xmlns:a16="http://schemas.microsoft.com/office/drawing/2014/main" id="{51C74AC6-5676-41A9-8352-11143A1A7A5A}"/>
              </a:ext>
            </a:extLst>
          </p:cNvPr>
          <p:cNvPicPr>
            <a:picLocks noChangeAspect="1"/>
          </p:cNvPicPr>
          <p:nvPr/>
        </p:nvPicPr>
        <p:blipFill rotWithShape="1">
          <a:blip r:embed="rId2"/>
          <a:srcRect l="13444" r="196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27263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7702B1-E98A-42D7-9FBA-CD71EEC2E467}"/>
              </a:ext>
            </a:extLst>
          </p:cNvPr>
          <p:cNvSpPr>
            <a:spLocks noGrp="1"/>
          </p:cNvSpPr>
          <p:nvPr>
            <p:ph type="title"/>
          </p:nvPr>
        </p:nvSpPr>
        <p:spPr>
          <a:xfrm>
            <a:off x="1137038" y="609597"/>
            <a:ext cx="9770022" cy="1330841"/>
          </a:xfrm>
        </p:spPr>
        <p:txBody>
          <a:bodyPr>
            <a:normAutofit/>
          </a:bodyPr>
          <a:lstStyle/>
          <a:p>
            <a:r>
              <a:rPr lang="en-GB" dirty="0"/>
              <a:t>How to write a learning story</a:t>
            </a:r>
          </a:p>
        </p:txBody>
      </p:sp>
      <p:sp>
        <p:nvSpPr>
          <p:cNvPr id="3" name="Content Placeholder 2">
            <a:extLst>
              <a:ext uri="{FF2B5EF4-FFF2-40B4-BE49-F238E27FC236}">
                <a16:creationId xmlns:a16="http://schemas.microsoft.com/office/drawing/2014/main" id="{6C5C92AA-EA4D-44B1-A341-4B736CFFC6EE}"/>
              </a:ext>
            </a:extLst>
          </p:cNvPr>
          <p:cNvSpPr>
            <a:spLocks noGrp="1"/>
          </p:cNvSpPr>
          <p:nvPr>
            <p:ph idx="1"/>
          </p:nvPr>
        </p:nvSpPr>
        <p:spPr>
          <a:xfrm>
            <a:off x="0" y="1589649"/>
            <a:ext cx="8338130" cy="5268351"/>
          </a:xfrm>
        </p:spPr>
        <p:txBody>
          <a:bodyPr>
            <a:normAutofit fontScale="92500" lnSpcReduction="10000"/>
          </a:bodyPr>
          <a:lstStyle/>
          <a:p>
            <a:pPr marL="0" indent="0" fontAlgn="base">
              <a:buNone/>
            </a:pPr>
            <a:endParaRPr lang="en-GB" sz="2400" b="1" i="0" dirty="0">
              <a:effectLst/>
              <a:latin typeface="Lato"/>
            </a:endParaRPr>
          </a:p>
          <a:p>
            <a:pPr marL="0" indent="0" fontAlgn="base">
              <a:buNone/>
            </a:pPr>
            <a:r>
              <a:rPr lang="en-GB" sz="2400" b="0" i="0" dirty="0">
                <a:effectLst/>
                <a:latin typeface="Lato"/>
              </a:rPr>
              <a:t>Remember that first and foremost it is a story, a tale to be told, and should be written in that style. The narrative begins with something initiated by the child, whether that is an activity or achievement or idea</a:t>
            </a:r>
          </a:p>
          <a:p>
            <a:pPr fontAlgn="base"/>
            <a:r>
              <a:rPr lang="en-GB" sz="2400" b="0" i="0" dirty="0">
                <a:effectLst/>
                <a:latin typeface="Lato"/>
              </a:rPr>
              <a:t>The structure usually has four stages:</a:t>
            </a:r>
          </a:p>
          <a:p>
            <a:pPr fontAlgn="base">
              <a:buFont typeface="+mj-lt"/>
              <a:buAutoNum type="arabicPeriod"/>
            </a:pPr>
            <a:r>
              <a:rPr lang="en-GB" sz="2400" b="0" i="0" dirty="0">
                <a:effectLst/>
                <a:latin typeface="Lato"/>
              </a:rPr>
              <a:t>Initiation of the activity</a:t>
            </a:r>
          </a:p>
          <a:p>
            <a:pPr fontAlgn="base">
              <a:buFont typeface="+mj-lt"/>
              <a:buAutoNum type="arabicPeriod"/>
            </a:pPr>
            <a:r>
              <a:rPr lang="en-GB" sz="2400" b="0" i="0" dirty="0">
                <a:effectLst/>
                <a:latin typeface="Lato"/>
              </a:rPr>
              <a:t>Becoming involved,; </a:t>
            </a:r>
            <a:r>
              <a:rPr lang="en-GB" sz="2400" dirty="0">
                <a:latin typeface="Lato"/>
              </a:rPr>
              <a:t>t</a:t>
            </a:r>
            <a:r>
              <a:rPr lang="en-GB" sz="2400" b="0" i="0" dirty="0">
                <a:effectLst/>
                <a:latin typeface="Lato"/>
              </a:rPr>
              <a:t>his is where </a:t>
            </a:r>
            <a:r>
              <a:rPr lang="en-GB" sz="2400" dirty="0">
                <a:latin typeface="Lato"/>
              </a:rPr>
              <a:t>the</a:t>
            </a:r>
            <a:r>
              <a:rPr lang="en-GB" sz="2400" b="0" i="0" dirty="0">
                <a:effectLst/>
                <a:latin typeface="Lato"/>
              </a:rPr>
              <a:t> child is engaged and using their learning dispositions</a:t>
            </a:r>
          </a:p>
          <a:p>
            <a:pPr fontAlgn="base">
              <a:buFont typeface="+mj-lt"/>
              <a:buAutoNum type="arabicPeriod"/>
            </a:pPr>
            <a:r>
              <a:rPr lang="en-GB" sz="2400" b="0" i="0" dirty="0">
                <a:effectLst/>
                <a:latin typeface="Lato"/>
              </a:rPr>
              <a:t>Causing something to happen; </a:t>
            </a:r>
            <a:r>
              <a:rPr lang="en-GB" sz="2400" dirty="0">
                <a:latin typeface="Lato"/>
              </a:rPr>
              <a:t>t</a:t>
            </a:r>
            <a:r>
              <a:rPr lang="en-GB" sz="2400" b="0" i="0" dirty="0">
                <a:effectLst/>
                <a:latin typeface="Lato"/>
              </a:rPr>
              <a:t>his is the intentionality of the activity and is at the heart of the observation, What was it that you observed? What does this tell you about the child? How does this demonstrate learning, knowledge or understanding?</a:t>
            </a:r>
          </a:p>
          <a:p>
            <a:pPr fontAlgn="base">
              <a:buFont typeface="+mj-lt"/>
              <a:buAutoNum type="arabicPeriod"/>
            </a:pPr>
            <a:r>
              <a:rPr lang="en-GB" sz="2400" b="0" i="0" dirty="0">
                <a:effectLst/>
                <a:latin typeface="Lato"/>
              </a:rPr>
              <a:t>Implications; </a:t>
            </a:r>
            <a:r>
              <a:rPr lang="en-GB" sz="2400" dirty="0">
                <a:latin typeface="Lato"/>
              </a:rPr>
              <a:t>w</a:t>
            </a:r>
            <a:r>
              <a:rPr lang="en-GB" sz="2400" b="0" i="0" dirty="0">
                <a:effectLst/>
                <a:latin typeface="Lato"/>
              </a:rPr>
              <a:t>hat does this mean for </a:t>
            </a:r>
            <a:r>
              <a:rPr lang="en-GB" sz="2400" dirty="0">
                <a:latin typeface="Lato"/>
              </a:rPr>
              <a:t>the</a:t>
            </a:r>
            <a:r>
              <a:rPr lang="en-GB" sz="2400" b="0" i="0" dirty="0">
                <a:effectLst/>
                <a:latin typeface="Lato"/>
              </a:rPr>
              <a:t> child? Is it something new or novel? How can you extent or embed the learning? How can you support or encourage further learning?</a:t>
            </a:r>
          </a:p>
          <a:p>
            <a:endParaRPr lang="en-GB" sz="1400" dirty="0"/>
          </a:p>
        </p:txBody>
      </p:sp>
      <p:sp>
        <p:nvSpPr>
          <p:cNvPr id="31" name="Freeform: Shape 30">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3318FDC0-DD95-48FF-99FB-6AEB9F0739C7}"/>
              </a:ext>
            </a:extLst>
          </p:cNvPr>
          <p:cNvPicPr>
            <a:picLocks noChangeAspect="1"/>
          </p:cNvPicPr>
          <p:nvPr/>
        </p:nvPicPr>
        <p:blipFill rotWithShape="1">
          <a:blip r:embed="rId2"/>
          <a:srcRect l="39461" r="14238" b="1"/>
          <a:stretch/>
        </p:blipFill>
        <p:spPr>
          <a:xfrm>
            <a:off x="8338130" y="2183362"/>
            <a:ext cx="2589373" cy="3732941"/>
          </a:xfrm>
          <a:prstGeom prst="rect">
            <a:avLst/>
          </a:prstGeom>
        </p:spPr>
      </p:pic>
      <p:sp>
        <p:nvSpPr>
          <p:cNvPr id="33"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80669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91D242-428D-4D67-84E1-B87C420106D7}"/>
              </a:ext>
            </a:extLst>
          </p:cNvPr>
          <p:cNvSpPr>
            <a:spLocks noGrp="1"/>
          </p:cNvSpPr>
          <p:nvPr>
            <p:ph type="title"/>
          </p:nvPr>
        </p:nvSpPr>
        <p:spPr>
          <a:xfrm>
            <a:off x="827907" y="855396"/>
            <a:ext cx="6155988" cy="1182927"/>
          </a:xfrm>
        </p:spPr>
        <p:txBody>
          <a:bodyPr anchor="b">
            <a:normAutofit/>
          </a:bodyPr>
          <a:lstStyle/>
          <a:p>
            <a:r>
              <a:rPr lang="en-GB" sz="5600" dirty="0"/>
              <a:t>The learning story</a:t>
            </a:r>
          </a:p>
        </p:txBody>
      </p:sp>
      <p:cxnSp>
        <p:nvCxnSpPr>
          <p:cNvPr id="15"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143BBA03-41C9-472C-BA8F-A9FB39852CFC}"/>
              </a:ext>
            </a:extLst>
          </p:cNvPr>
          <p:cNvSpPr>
            <a:spLocks noGrp="1"/>
          </p:cNvSpPr>
          <p:nvPr>
            <p:ph idx="1"/>
          </p:nvPr>
        </p:nvSpPr>
        <p:spPr>
          <a:xfrm>
            <a:off x="182881" y="1980885"/>
            <a:ext cx="7389772" cy="4877113"/>
          </a:xfrm>
        </p:spPr>
        <p:txBody>
          <a:bodyPr anchor="t">
            <a:normAutofit/>
          </a:bodyPr>
          <a:lstStyle/>
          <a:p>
            <a:pPr fontAlgn="base"/>
            <a:r>
              <a:rPr lang="en-GB" sz="2400" b="0" i="0" dirty="0">
                <a:solidFill>
                  <a:schemeClr val="tx1">
                    <a:alpha val="80000"/>
                  </a:schemeClr>
                </a:solidFill>
                <a:effectLst/>
                <a:latin typeface="Lato"/>
              </a:rPr>
              <a:t>The learning story may end with further developments. These are the opportunities and possibilities that may come from the observation. These may also include conversations and comments from parents and carers, once they have read the Learning Story</a:t>
            </a:r>
          </a:p>
          <a:p>
            <a:pPr fontAlgn="base"/>
            <a:r>
              <a:rPr lang="en-GB" sz="2400" b="0" i="0" dirty="0">
                <a:solidFill>
                  <a:schemeClr val="tx1">
                    <a:alpha val="80000"/>
                  </a:schemeClr>
                </a:solidFill>
                <a:effectLst/>
                <a:latin typeface="Lato"/>
              </a:rPr>
              <a:t>The language should be supportive and written as a positive account. It is most effective when written in the first person, just as you would talk to your child</a:t>
            </a:r>
          </a:p>
          <a:p>
            <a:pPr fontAlgn="base"/>
            <a:r>
              <a:rPr lang="en-GB" sz="2400" b="0" i="0" dirty="0">
                <a:solidFill>
                  <a:schemeClr val="tx1">
                    <a:alpha val="80000"/>
                  </a:schemeClr>
                </a:solidFill>
                <a:effectLst/>
                <a:latin typeface="Lato"/>
              </a:rPr>
              <a:t>A range of accompanying photographs help to illustrate the observation.</a:t>
            </a:r>
          </a:p>
          <a:p>
            <a:endParaRPr lang="en-GB" sz="1900" dirty="0">
              <a:solidFill>
                <a:schemeClr val="tx1">
                  <a:alpha val="80000"/>
                </a:schemeClr>
              </a:solidFill>
            </a:endParaRPr>
          </a:p>
        </p:txBody>
      </p:sp>
      <p:pic>
        <p:nvPicPr>
          <p:cNvPr id="7" name="Graphic 6" descr="Newspaper">
            <a:extLst>
              <a:ext uri="{FF2B5EF4-FFF2-40B4-BE49-F238E27FC236}">
                <a16:creationId xmlns:a16="http://schemas.microsoft.com/office/drawing/2014/main" id="{7FD04817-907E-4807-8E66-FB0393369A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5329605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F6159-184B-48FF-93B9-53A95857AC93}"/>
              </a:ext>
            </a:extLst>
          </p:cNvPr>
          <p:cNvSpPr>
            <a:spLocks noGrp="1"/>
          </p:cNvSpPr>
          <p:nvPr>
            <p:ph type="title"/>
          </p:nvPr>
        </p:nvSpPr>
        <p:spPr>
          <a:xfrm>
            <a:off x="519545" y="621792"/>
            <a:ext cx="5181503" cy="5504688"/>
          </a:xfrm>
        </p:spPr>
        <p:txBody>
          <a:bodyPr>
            <a:normAutofit/>
          </a:bodyPr>
          <a:lstStyle/>
          <a:p>
            <a:r>
              <a:rPr lang="en-GB" sz="4800" dirty="0"/>
              <a:t>Assessment through learning stories</a:t>
            </a:r>
          </a:p>
        </p:txBody>
      </p:sp>
      <p:graphicFrame>
        <p:nvGraphicFramePr>
          <p:cNvPr id="5" name="Content Placeholder 2">
            <a:extLst>
              <a:ext uri="{FF2B5EF4-FFF2-40B4-BE49-F238E27FC236}">
                <a16:creationId xmlns:a16="http://schemas.microsoft.com/office/drawing/2014/main" id="{3BAAE32D-6383-4AB7-B772-D522C0728BE4}"/>
              </a:ext>
            </a:extLst>
          </p:cNvPr>
          <p:cNvGraphicFramePr>
            <a:graphicFrameLocks noGrp="1"/>
          </p:cNvGraphicFramePr>
          <p:nvPr>
            <p:ph idx="1"/>
            <p:extLst>
              <p:ext uri="{D42A27DB-BD31-4B8C-83A1-F6EECF244321}">
                <p14:modId xmlns:p14="http://schemas.microsoft.com/office/powerpoint/2010/main" val="2765227279"/>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75379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03FD3-E5C5-4A25-8398-DFBA123BD338}"/>
              </a:ext>
            </a:extLst>
          </p:cNvPr>
          <p:cNvSpPr>
            <a:spLocks noGrp="1"/>
          </p:cNvSpPr>
          <p:nvPr>
            <p:ph type="title"/>
          </p:nvPr>
        </p:nvSpPr>
        <p:spPr>
          <a:xfrm>
            <a:off x="519545" y="621792"/>
            <a:ext cx="5181503" cy="5504688"/>
          </a:xfrm>
        </p:spPr>
        <p:txBody>
          <a:bodyPr>
            <a:normAutofit/>
          </a:bodyPr>
          <a:lstStyle/>
          <a:p>
            <a:r>
              <a:rPr lang="en-GB" sz="4800"/>
              <a:t>Foundation Phase assessment</a:t>
            </a:r>
          </a:p>
        </p:txBody>
      </p:sp>
      <p:graphicFrame>
        <p:nvGraphicFramePr>
          <p:cNvPr id="5" name="Content Placeholder 2">
            <a:extLst>
              <a:ext uri="{FF2B5EF4-FFF2-40B4-BE49-F238E27FC236}">
                <a16:creationId xmlns:a16="http://schemas.microsoft.com/office/drawing/2014/main" id="{78252702-B81C-4A38-9CB6-31D320349182}"/>
              </a:ext>
            </a:extLst>
          </p:cNvPr>
          <p:cNvGraphicFramePr>
            <a:graphicFrameLocks noGrp="1"/>
          </p:cNvGraphicFramePr>
          <p:nvPr>
            <p:ph idx="1"/>
            <p:extLst>
              <p:ext uri="{D42A27DB-BD31-4B8C-83A1-F6EECF244321}">
                <p14:modId xmlns:p14="http://schemas.microsoft.com/office/powerpoint/2010/main" val="75729292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3223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D1E69-E310-4F10-8C26-568AFF9B040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Concerns around the new curriculum for Wales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9E4CBF3-7938-4E95-82C9-2ACEA2F9AF11}"/>
              </a:ext>
            </a:extLst>
          </p:cNvPr>
          <p:cNvSpPr>
            <a:spLocks noGrp="1"/>
          </p:cNvSpPr>
          <p:nvPr>
            <p:ph idx="1"/>
          </p:nvPr>
        </p:nvSpPr>
        <p:spPr>
          <a:xfrm>
            <a:off x="6297233" y="518400"/>
            <a:ext cx="4771607" cy="5837949"/>
          </a:xfrm>
        </p:spPr>
        <p:txBody>
          <a:bodyPr anchor="ctr">
            <a:normAutofit/>
          </a:bodyPr>
          <a:lstStyle/>
          <a:p>
            <a:r>
              <a:rPr lang="en-GB" sz="2400" dirty="0">
                <a:solidFill>
                  <a:schemeClr val="tx1">
                    <a:alpha val="80000"/>
                  </a:schemeClr>
                </a:solidFill>
                <a:latin typeface="Arial" panose="020B0604020202020204" pitchFamily="34" charset="0"/>
                <a:ea typeface="Calibri" panose="020F0502020204030204" pitchFamily="34" charset="0"/>
                <a:cs typeface="Times New Roman" panose="02020603050405020304" pitchFamily="18" charset="0"/>
              </a:rPr>
              <a:t>T</a:t>
            </a:r>
            <a:r>
              <a:rPr lang="en-GB" sz="24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here is a consensus that leadership skills, reflective practice and an understanding of children’s learning and development needs improvement</a:t>
            </a:r>
            <a:endParaRPr lang="en-GB" sz="2400" dirty="0">
              <a:solidFill>
                <a:schemeClr val="tx1">
                  <a:alpha val="80000"/>
                </a:schemeClr>
              </a:solidFill>
              <a:latin typeface="Arial" panose="020B0604020202020204" pitchFamily="34" charset="0"/>
              <a:ea typeface="Calibri" panose="020F0502020204030204" pitchFamily="34" charset="0"/>
              <a:cs typeface="Times New Roman" panose="02020603050405020304" pitchFamily="18" charset="0"/>
            </a:endParaRPr>
          </a:p>
          <a:p>
            <a:r>
              <a:rPr lang="en-GB" sz="2400" dirty="0">
                <a:solidFill>
                  <a:schemeClr val="tx1">
                    <a:alpha val="80000"/>
                  </a:schemeClr>
                </a:solidFill>
                <a:latin typeface="Arial" panose="020B0604020202020204" pitchFamily="34" charset="0"/>
                <a:ea typeface="Calibri" panose="020F0502020204030204" pitchFamily="34" charset="0"/>
                <a:cs typeface="Times New Roman" panose="02020603050405020304" pitchFamily="18" charset="0"/>
              </a:rPr>
              <a:t>It is </a:t>
            </a:r>
            <a:r>
              <a:rPr lang="en-GB" sz="24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felt necessary to consider compulsory placing of a qualified teacher in all FP classrooms </a:t>
            </a:r>
          </a:p>
          <a:p>
            <a:r>
              <a:rPr lang="en-GB" sz="2400" dirty="0">
                <a:solidFill>
                  <a:schemeClr val="tx1">
                    <a:alpha val="80000"/>
                  </a:schemeClr>
                </a:solidFill>
                <a:latin typeface="Arial" panose="020B0604020202020204" pitchFamily="34" charset="0"/>
                <a:ea typeface="Calibri" panose="020F0502020204030204" pitchFamily="34" charset="0"/>
                <a:cs typeface="Times New Roman" panose="02020603050405020304" pitchFamily="18" charset="0"/>
              </a:rPr>
              <a:t>It has been </a:t>
            </a:r>
            <a:r>
              <a:rPr lang="en-GB" sz="24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recommended that the government identify a need to enhance quality of teaching by targeting training and support for head teachers, teachers and practitioners.</a:t>
            </a: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30126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B5B32-3986-4F4A-8D0F-79899516E70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Assessment and evaluation concerns</a:t>
            </a:r>
          </a:p>
        </p:txBody>
      </p:sp>
      <p:sp>
        <p:nvSpPr>
          <p:cNvPr id="3" name="Content Placeholder 2">
            <a:extLst>
              <a:ext uri="{FF2B5EF4-FFF2-40B4-BE49-F238E27FC236}">
                <a16:creationId xmlns:a16="http://schemas.microsoft.com/office/drawing/2014/main" id="{1A228CD2-F074-489B-9DD7-06A4BD85E632}"/>
              </a:ext>
            </a:extLst>
          </p:cNvPr>
          <p:cNvSpPr>
            <a:spLocks noGrp="1"/>
          </p:cNvSpPr>
          <p:nvPr>
            <p:ph idx="1"/>
          </p:nvPr>
        </p:nvSpPr>
        <p:spPr>
          <a:xfrm>
            <a:off x="3957642" y="150815"/>
            <a:ext cx="8291027" cy="6858000"/>
          </a:xfrm>
        </p:spPr>
        <p:txBody>
          <a:bodyPr anchor="ctr">
            <a:normAutofit/>
          </a:bodyPr>
          <a:lstStyle/>
          <a:p>
            <a:r>
              <a:rPr lang="en-GB" sz="2400" dirty="0">
                <a:effectLst/>
                <a:latin typeface="Arial" panose="020B0604020202020204" pitchFamily="34" charset="0"/>
                <a:ea typeface="Calibri" panose="020F0502020204030204" pitchFamily="34" charset="0"/>
                <a:cs typeface="Times New Roman" panose="02020603050405020304" pitchFamily="18" charset="0"/>
              </a:rPr>
              <a:t>Regardless of the initiatives and reforms the Welsh government presented, there remains an amount of fundamental and practical concerns with the current curriculum and assessment procedures</a:t>
            </a:r>
          </a:p>
          <a:p>
            <a:r>
              <a:rPr lang="en-GB" sz="2400" dirty="0">
                <a:effectLst/>
                <a:latin typeface="Arial" panose="020B0604020202020204" pitchFamily="34" charset="0"/>
                <a:ea typeface="Calibri" panose="020F0502020204030204" pitchFamily="34" charset="0"/>
                <a:cs typeface="Times New Roman" panose="02020603050405020304" pitchFamily="18" charset="0"/>
              </a:rPr>
              <a:t>Programme for International Student Assessment (PISA) and Estyn’s evidence displays that levels of achievement </a:t>
            </a:r>
            <a:r>
              <a:rPr lang="en-GB" sz="2400" dirty="0">
                <a:latin typeface="Arial" panose="020B0604020202020204" pitchFamily="34" charset="0"/>
                <a:ea typeface="Calibri" panose="020F0502020204030204" pitchFamily="34" charset="0"/>
                <a:cs typeface="Times New Roman" panose="02020603050405020304" pitchFamily="18" charset="0"/>
              </a:rPr>
              <a:t>are</a:t>
            </a:r>
            <a:r>
              <a:rPr lang="en-GB" sz="2400" dirty="0">
                <a:effectLst/>
                <a:latin typeface="Arial" panose="020B0604020202020204" pitchFamily="34" charset="0"/>
                <a:ea typeface="Calibri" panose="020F0502020204030204" pitchFamily="34" charset="0"/>
                <a:cs typeface="Times New Roman" panose="02020603050405020304" pitchFamily="18" charset="0"/>
              </a:rPr>
              <a:t> not as high as they should be </a:t>
            </a:r>
          </a:p>
          <a:p>
            <a:r>
              <a:rPr lang="en-GB" sz="2400" dirty="0">
                <a:effectLst/>
                <a:latin typeface="Arial" panose="020B0604020202020204" pitchFamily="34" charset="0"/>
                <a:ea typeface="Calibri" panose="020F0502020204030204" pitchFamily="34" charset="0"/>
                <a:cs typeface="Times New Roman" panose="02020603050405020304" pitchFamily="18" charset="0"/>
              </a:rPr>
              <a:t>The Organisation for Economic Cooperation and Development (OECD) published a report in 2014 highlighting a high percentage of children in Welsh schools had low performance, and they felt this was due to inadequate assessment and evaluation (Donaldson, 2015).</a:t>
            </a:r>
          </a:p>
          <a:p>
            <a:endParaRPr lang="en-GB" sz="1700" dirty="0"/>
          </a:p>
        </p:txBody>
      </p:sp>
    </p:spTree>
    <p:extLst>
      <p:ext uri="{BB962C8B-B14F-4D97-AF65-F5344CB8AC3E}">
        <p14:creationId xmlns:p14="http://schemas.microsoft.com/office/powerpoint/2010/main" val="316389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AAFC1C-E160-44B9-AE20-C95BEB87AAD9}"/>
              </a:ext>
            </a:extLst>
          </p:cNvPr>
          <p:cNvSpPr>
            <a:spLocks noGrp="1"/>
          </p:cNvSpPr>
          <p:nvPr>
            <p:ph idx="1"/>
          </p:nvPr>
        </p:nvSpPr>
        <p:spPr>
          <a:xfrm>
            <a:off x="970671" y="1055077"/>
            <a:ext cx="9854022" cy="4817690"/>
          </a:xfrm>
        </p:spPr>
        <p:txBody>
          <a:bodyPr anchor="t">
            <a:normAutofit/>
          </a:bodyPr>
          <a:lstStyle/>
          <a:p>
            <a:r>
              <a:rPr lang="en-GB" sz="2400" dirty="0">
                <a:effectLst/>
                <a:latin typeface="Arial" panose="020B0604020202020204" pitchFamily="34" charset="0"/>
                <a:ea typeface="Calibri" panose="020F0502020204030204" pitchFamily="34" charset="0"/>
                <a:cs typeface="Times New Roman" panose="02020603050405020304" pitchFamily="18" charset="0"/>
              </a:rPr>
              <a:t>In 2015 a report came from Graham Donaldson who had been instructed to evaluate the current curriculum and make recommendations for improvement</a:t>
            </a:r>
            <a:endParaRPr lang="en-GB" sz="2400" dirty="0">
              <a:latin typeface="Arial" panose="020B0604020202020204" pitchFamily="34" charset="0"/>
              <a:ea typeface="Calibri" panose="020F0502020204030204" pitchFamily="34" charset="0"/>
              <a:cs typeface="Times New Roman" panose="02020603050405020304" pitchFamily="18" charset="0"/>
            </a:endParaRPr>
          </a:p>
          <a:p>
            <a:r>
              <a:rPr lang="en-GB" sz="2400" dirty="0">
                <a:effectLst/>
                <a:latin typeface="Arial" panose="020B0604020202020204" pitchFamily="34" charset="0"/>
                <a:ea typeface="Calibri" panose="020F0502020204030204" pitchFamily="34" charset="0"/>
                <a:cs typeface="Times New Roman" panose="02020603050405020304" pitchFamily="18" charset="0"/>
              </a:rPr>
              <a:t>The new curriculum guidance he wrote reflected the enshrined principles of the UNCRC, considered health and well-being, and concentrated on digital competency, the Welsh language and culture. It also offered bespoke learning and included an economical strategic plan (Donaldson, 2015). </a:t>
            </a:r>
          </a:p>
          <a:p>
            <a:pPr marL="0" indent="0">
              <a:buNone/>
            </a:pPr>
            <a:endParaRPr lang="en-GB" sz="2000" dirty="0"/>
          </a:p>
        </p:txBody>
      </p:sp>
      <p:sp>
        <p:nvSpPr>
          <p:cNvPr id="40" name="Rectangle 3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2686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C2879E-ABDD-4E44-8051-3A56E0133F37}"/>
              </a:ext>
            </a:extLst>
          </p:cNvPr>
          <p:cNvSpPr>
            <a:spLocks noGrp="1"/>
          </p:cNvSpPr>
          <p:nvPr>
            <p:ph idx="1"/>
          </p:nvPr>
        </p:nvSpPr>
        <p:spPr>
          <a:xfrm>
            <a:off x="126610" y="1597432"/>
            <a:ext cx="12065382" cy="5260568"/>
          </a:xfrm>
        </p:spPr>
        <p:txBody>
          <a:bodyPr anchor="ctr">
            <a:normAutofit/>
          </a:bodyPr>
          <a:lstStyle/>
          <a:p>
            <a:r>
              <a:rPr lang="en-GB" sz="2400" dirty="0">
                <a:latin typeface="Arial" panose="020B0604020202020204" pitchFamily="34" charset="0"/>
                <a:ea typeface="Calibri" panose="020F0502020204030204" pitchFamily="34" charset="0"/>
                <a:cs typeface="Times New Roman" panose="02020603050405020304" pitchFamily="18" charset="0"/>
              </a:rPr>
              <a:t>T</a:t>
            </a:r>
            <a:r>
              <a:rPr lang="en-GB" sz="2400" dirty="0">
                <a:effectLst/>
                <a:latin typeface="Arial" panose="020B0604020202020204" pitchFamily="34" charset="0"/>
                <a:ea typeface="Calibri" panose="020F0502020204030204" pitchFamily="34" charset="0"/>
                <a:cs typeface="Times New Roman" panose="02020603050405020304" pitchFamily="18" charset="0"/>
              </a:rPr>
              <a:t>he British Educational Research association (BERA) in 2018, wrote about this new curriculum and their hopes and fears. Evaluating interviews form thirty teachers from pioneer schools, they were inspired by teachers references to the mastery approach, the Singapore method and Leonardo effect. These approaches are consistent with the framework set out in the new curriculum. </a:t>
            </a:r>
          </a:p>
          <a:p>
            <a:r>
              <a:rPr lang="en-GB" sz="2400" dirty="0">
                <a:effectLst/>
                <a:latin typeface="Arial" panose="020B0604020202020204" pitchFamily="34" charset="0"/>
                <a:ea typeface="Calibri" panose="020F0502020204030204" pitchFamily="34" charset="0"/>
                <a:cs typeface="Times New Roman" panose="02020603050405020304" pitchFamily="18" charset="0"/>
              </a:rPr>
              <a:t>However, BERA say we must be mindful that the teachers interviewed had an extensive wealth of professional development. Practitioners involved during the 2022 roll out may not have the time and support to apply these initiatives effectively (Newton, 2018)  . </a:t>
            </a:r>
          </a:p>
          <a:p>
            <a:endParaRPr lang="en-GB" sz="2400" dirty="0">
              <a:latin typeface="Arial" panose="020B0604020202020204" pitchFamily="34" charset="0"/>
              <a:cs typeface="Times New Roman" panose="02020603050405020304" pitchFamily="18" charset="0"/>
            </a:endParaRPr>
          </a:p>
          <a:p>
            <a:pPr marL="0" indent="0">
              <a:buNone/>
            </a:pPr>
            <a:r>
              <a:rPr lang="en-GB" sz="2400" b="1" dirty="0">
                <a:latin typeface="Arial" panose="020B0604020202020204" pitchFamily="34" charset="0"/>
                <a:cs typeface="Times New Roman" panose="02020603050405020304" pitchFamily="18" charset="0"/>
              </a:rPr>
              <a:t>What are your thoughts on this?</a:t>
            </a:r>
            <a:endParaRPr lang="en-GB" sz="2400" b="1" dirty="0"/>
          </a:p>
        </p:txBody>
      </p:sp>
    </p:spTree>
    <p:extLst>
      <p:ext uri="{BB962C8B-B14F-4D97-AF65-F5344CB8AC3E}">
        <p14:creationId xmlns:p14="http://schemas.microsoft.com/office/powerpoint/2010/main" val="4188562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C7A15-ABFA-486D-9A9F-5E2F05C9F4D5}"/>
              </a:ext>
            </a:extLst>
          </p:cNvPr>
          <p:cNvSpPr>
            <a:spLocks noGrp="1"/>
          </p:cNvSpPr>
          <p:nvPr>
            <p:ph type="title"/>
          </p:nvPr>
        </p:nvSpPr>
        <p:spPr>
          <a:xfrm>
            <a:off x="640080" y="325369"/>
            <a:ext cx="4368602" cy="1956841"/>
          </a:xfrm>
        </p:spPr>
        <p:txBody>
          <a:bodyPr anchor="b">
            <a:normAutofit/>
          </a:bodyPr>
          <a:lstStyle/>
          <a:p>
            <a:r>
              <a:rPr lang="en-GB" sz="5400"/>
              <a:t>Just a thought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8AB2E0-2A7D-4FAD-8697-06F8672663AF}"/>
              </a:ext>
            </a:extLst>
          </p:cNvPr>
          <p:cNvSpPr>
            <a:spLocks noGrp="1"/>
          </p:cNvSpPr>
          <p:nvPr>
            <p:ph idx="1"/>
          </p:nvPr>
        </p:nvSpPr>
        <p:spPr>
          <a:xfrm>
            <a:off x="0" y="2872898"/>
            <a:ext cx="5310177" cy="3985101"/>
          </a:xfrm>
        </p:spPr>
        <p:txBody>
          <a:bodyPr>
            <a:normAutofit/>
          </a:bodyPr>
          <a:lstStyle/>
          <a:p>
            <a:r>
              <a:rPr lang="en-GB" sz="2400" dirty="0">
                <a:latin typeface="Arial" panose="020B0604020202020204" pitchFamily="34" charset="0"/>
                <a:ea typeface="Calibri" panose="020F0502020204030204" pitchFamily="34" charset="0"/>
                <a:cs typeface="Times New Roman" panose="02020603050405020304" pitchFamily="18" charset="0"/>
              </a:rPr>
              <a:t>T</a:t>
            </a:r>
            <a:r>
              <a:rPr lang="en-GB" sz="2400" dirty="0">
                <a:effectLst/>
                <a:latin typeface="Arial" panose="020B0604020202020204" pitchFamily="34" charset="0"/>
                <a:ea typeface="Calibri" panose="020F0502020204030204" pitchFamily="34" charset="0"/>
                <a:cs typeface="Times New Roman" panose="02020603050405020304" pitchFamily="18" charset="0"/>
              </a:rPr>
              <a:t>he fact the original </a:t>
            </a:r>
            <a:r>
              <a:rPr lang="en-GB" sz="2400" dirty="0">
                <a:latin typeface="Arial" panose="020B0604020202020204" pitchFamily="34" charset="0"/>
                <a:ea typeface="Calibri" panose="020F0502020204030204" pitchFamily="34" charset="0"/>
                <a:cs typeface="Times New Roman" panose="02020603050405020304" pitchFamily="18" charset="0"/>
              </a:rPr>
              <a:t>Foundation Phase</a:t>
            </a:r>
            <a:r>
              <a:rPr lang="en-GB" sz="2400" dirty="0">
                <a:effectLst/>
                <a:latin typeface="Arial" panose="020B0604020202020204" pitchFamily="34" charset="0"/>
                <a:ea typeface="Calibri" panose="020F0502020204030204" pitchFamily="34" charset="0"/>
                <a:cs typeface="Times New Roman" panose="02020603050405020304" pitchFamily="18" charset="0"/>
              </a:rPr>
              <a:t> outlined much of the same pedagogy as the new curriculum, and if the original Foundation Phase had short comings, how is the new curriculum going to be any different? </a:t>
            </a:r>
          </a:p>
          <a:p>
            <a:r>
              <a:rPr lang="en-GB" sz="2400" dirty="0">
                <a:effectLst/>
                <a:latin typeface="Arial" panose="020B0604020202020204" pitchFamily="34" charset="0"/>
                <a:ea typeface="Calibri" panose="020F0502020204030204" pitchFamily="34" charset="0"/>
                <a:cs typeface="Times New Roman" panose="02020603050405020304" pitchFamily="18" charset="0"/>
              </a:rPr>
              <a:t>If time and resources are not addressed, in ten years from now we might be having the same discussion.</a:t>
            </a:r>
            <a:endParaRPr lang="en-GB" sz="2400" dirty="0"/>
          </a:p>
        </p:txBody>
      </p:sp>
      <p:pic>
        <p:nvPicPr>
          <p:cNvPr id="5" name="Picture 4">
            <a:extLst>
              <a:ext uri="{FF2B5EF4-FFF2-40B4-BE49-F238E27FC236}">
                <a16:creationId xmlns:a16="http://schemas.microsoft.com/office/drawing/2014/main" id="{A4260D92-8964-4C66-9C6A-8C2716EE0BD4}"/>
              </a:ext>
            </a:extLst>
          </p:cNvPr>
          <p:cNvPicPr>
            <a:picLocks noChangeAspect="1"/>
          </p:cNvPicPr>
          <p:nvPr/>
        </p:nvPicPr>
        <p:blipFill rotWithShape="1">
          <a:blip r:embed="rId2"/>
          <a:srcRect l="8589" r="2445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00869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498B2-2F25-4116-B223-86B026F93B56}"/>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The unique child</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FD197AD-F715-4DCF-AE17-2BC4DCDBB97B}"/>
              </a:ext>
            </a:extLst>
          </p:cNvPr>
          <p:cNvSpPr>
            <a:spLocks noGrp="1"/>
          </p:cNvSpPr>
          <p:nvPr>
            <p:ph idx="1"/>
          </p:nvPr>
        </p:nvSpPr>
        <p:spPr>
          <a:xfrm>
            <a:off x="6297233" y="518400"/>
            <a:ext cx="4771607" cy="5837949"/>
          </a:xfrm>
        </p:spPr>
        <p:txBody>
          <a:bodyPr anchor="ctr">
            <a:normAutofit/>
          </a:bodyPr>
          <a:lstStyle/>
          <a:p>
            <a:r>
              <a:rPr lang="en-GB" sz="2400" b="1" dirty="0">
                <a:solidFill>
                  <a:schemeClr val="tx1">
                    <a:alpha val="80000"/>
                  </a:schemeClr>
                </a:solidFill>
              </a:rPr>
              <a:t>What do you think the definition a unique child means?</a:t>
            </a: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96160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9E5A8-9C42-40F1-B351-90FF229C2912}"/>
              </a:ext>
            </a:extLst>
          </p:cNvPr>
          <p:cNvSpPr>
            <a:spLocks noGrp="1"/>
          </p:cNvSpPr>
          <p:nvPr>
            <p:ph type="title"/>
          </p:nvPr>
        </p:nvSpPr>
        <p:spPr>
          <a:xfrm>
            <a:off x="524741" y="620392"/>
            <a:ext cx="3808268" cy="5504688"/>
          </a:xfrm>
        </p:spPr>
        <p:txBody>
          <a:bodyPr>
            <a:normAutofit/>
          </a:bodyPr>
          <a:lstStyle/>
          <a:p>
            <a:r>
              <a:rPr lang="en-GB" sz="6000"/>
              <a:t>Sir Ken Robinson</a:t>
            </a:r>
          </a:p>
        </p:txBody>
      </p:sp>
      <p:sp>
        <p:nvSpPr>
          <p:cNvPr id="9" name="Rectangle 8">
            <a:extLst>
              <a:ext uri="{FF2B5EF4-FFF2-40B4-BE49-F238E27FC236}">
                <a16:creationId xmlns:a16="http://schemas.microsoft.com/office/drawing/2014/main" id="{5D84EFE8-C53A-44C4-B289-D1B42CF69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803A211-B1B4-4CF1-AEC9-1A4D7C442414}"/>
              </a:ext>
            </a:extLst>
          </p:cNvPr>
          <p:cNvGraphicFramePr>
            <a:graphicFrameLocks noGrp="1"/>
          </p:cNvGraphicFramePr>
          <p:nvPr>
            <p:ph idx="1"/>
            <p:extLst>
              <p:ext uri="{D42A27DB-BD31-4B8C-83A1-F6EECF244321}">
                <p14:modId xmlns:p14="http://schemas.microsoft.com/office/powerpoint/2010/main" val="168797064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82100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5D09-6211-4D77-BB8B-68E4888580B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5F94726-DACB-4866-AA5C-D41D8D2C9E92}"/>
              </a:ext>
            </a:extLst>
          </p:cNvPr>
          <p:cNvSpPr>
            <a:spLocks noGrp="1"/>
          </p:cNvSpPr>
          <p:nvPr>
            <p:ph idx="1"/>
          </p:nvPr>
        </p:nvSpPr>
        <p:spPr/>
        <p:txBody>
          <a:bodyPr>
            <a:norm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British Educational Research Association.  (2018)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‘Digital Devices, Internet-Enabled Toys and Digital Games, the Changing Nature of Young Children’s Learning Ecologies, Experiences and Pedagogies’, </a:t>
            </a:r>
            <a:r>
              <a:rPr lang="en-GB" sz="1800" i="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The Journal of Educational Technology</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Volume 49, Issue 5, pp.  803-806.  [On-line].  Available at:</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file:///C:/Users/mlady/AppData/Local/Packages/Microsoft.MicrosoftEdge_8wekyb3d8bbwe/TempState/Downloads/Arnott_et_al-2018-British_Journal_of_Educational_Technology%20(1).pdf</a:t>
            </a:r>
            <a:r>
              <a:rPr lang="en-GB" sz="1800" dirty="0">
                <a:effectLst/>
                <a:latin typeface="Arial" panose="020B0604020202020204" pitchFamily="34" charset="0"/>
                <a:ea typeface="Calibri" panose="020F0502020204030204" pitchFamily="34" charset="0"/>
                <a:cs typeface="Times New Roman" panose="02020603050405020304" pitchFamily="18" charset="0"/>
              </a:rPr>
              <a:t> (First accessed: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February 2020).</a:t>
            </a:r>
          </a:p>
          <a:p>
            <a:r>
              <a:rPr lang="en-GB" sz="1800" dirty="0">
                <a:latin typeface="Arial" panose="020B0604020202020204" pitchFamily="34" charset="0"/>
                <a:ea typeface="Calibri" panose="020F0502020204030204" pitchFamily="34" charset="0"/>
                <a:cs typeface="Times New Roman" panose="02020603050405020304" pitchFamily="18" charset="0"/>
              </a:rPr>
              <a:t>Brookhart, S.  And </a:t>
            </a:r>
            <a:r>
              <a:rPr lang="en-GB" sz="1800" dirty="0" err="1">
                <a:latin typeface="Arial" panose="020B0604020202020204" pitchFamily="34" charset="0"/>
                <a:ea typeface="Calibri" panose="020F0502020204030204" pitchFamily="34" charset="0"/>
                <a:cs typeface="Times New Roman" panose="02020603050405020304" pitchFamily="18" charset="0"/>
              </a:rPr>
              <a:t>Lazurus</a:t>
            </a:r>
            <a:r>
              <a:rPr lang="en-GB" sz="1800" dirty="0">
                <a:latin typeface="Arial" panose="020B0604020202020204" pitchFamily="34" charset="0"/>
                <a:ea typeface="Calibri" panose="020F0502020204030204" pitchFamily="34" charset="0"/>
                <a:cs typeface="Times New Roman" panose="02020603050405020304" pitchFamily="18" charset="0"/>
              </a:rPr>
              <a:t>, S.  (2017) Formative Assessment for Students with Disabilities.  Special Education Students and Formative Assessment</a:t>
            </a:r>
            <a:r>
              <a:rPr lang="en-GB" sz="1800">
                <a:latin typeface="Arial" panose="020B0604020202020204" pitchFamily="34" charset="0"/>
                <a:ea typeface="Calibri" panose="020F0502020204030204" pitchFamily="34" charset="0"/>
                <a:cs typeface="Times New Roman" panose="02020603050405020304" pitchFamily="18" charset="0"/>
              </a:rPr>
              <a:t>:  Washington.</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b="0" i="0" u="none" strike="noStrike" dirty="0">
                <a:solidFill>
                  <a:srgbClr val="202124"/>
                </a:solidFill>
                <a:effectLst/>
                <a:latin typeface="Roboto" pitchFamily="2" charset="0"/>
              </a:rPr>
              <a:t>Department for Education (</a:t>
            </a:r>
            <a:r>
              <a:rPr lang="en-GB" sz="1800" i="0" u="none" strike="noStrike" dirty="0">
                <a:solidFill>
                  <a:srgbClr val="202124"/>
                </a:solidFill>
                <a:effectLst/>
                <a:latin typeface="Roboto" pitchFamily="2" charset="0"/>
              </a:rPr>
              <a:t>2017</a:t>
            </a:r>
            <a:r>
              <a:rPr lang="en-GB" sz="1800" b="0" i="0" u="none" strike="noStrike" dirty="0">
                <a:solidFill>
                  <a:srgbClr val="202124"/>
                </a:solidFill>
                <a:effectLst/>
                <a:latin typeface="Roboto" pitchFamily="2" charset="0"/>
              </a:rPr>
              <a:t>) </a:t>
            </a:r>
            <a:r>
              <a:rPr lang="en-GB" sz="1800" i="0" u="none" strike="noStrike" dirty="0">
                <a:solidFill>
                  <a:srgbClr val="202124"/>
                </a:solidFill>
                <a:effectLst/>
                <a:latin typeface="Roboto" pitchFamily="2" charset="0"/>
              </a:rPr>
              <a:t>Statutory Framework </a:t>
            </a:r>
            <a:r>
              <a:rPr lang="en-GB" sz="1800" b="0" i="0" u="none" strike="noStrike" dirty="0">
                <a:solidFill>
                  <a:srgbClr val="202124"/>
                </a:solidFill>
                <a:effectLst/>
                <a:latin typeface="Roboto" pitchFamily="2" charset="0"/>
              </a:rPr>
              <a:t>for the </a:t>
            </a:r>
            <a:r>
              <a:rPr lang="en-GB" sz="1800" i="0" u="none" strike="noStrike" dirty="0">
                <a:solidFill>
                  <a:srgbClr val="202124"/>
                </a:solidFill>
                <a:effectLst/>
                <a:latin typeface="Roboto" pitchFamily="2" charset="0"/>
              </a:rPr>
              <a:t>Early Years Foundation Stage</a:t>
            </a:r>
            <a:r>
              <a:rPr lang="en-GB" sz="1800" b="0" i="0" u="none" strike="noStrike" dirty="0">
                <a:solidFill>
                  <a:srgbClr val="202124"/>
                </a:solidFill>
                <a:effectLst/>
                <a:latin typeface="Roboto" pitchFamily="2" charset="0"/>
              </a:rPr>
              <a:t>.  Available at: </a:t>
            </a:r>
            <a:r>
              <a:rPr lang="en-GB" sz="1800" b="0" i="0" u="none" strike="noStrike" dirty="0">
                <a:solidFill>
                  <a:srgbClr val="202124"/>
                </a:solidFill>
                <a:effectLst/>
                <a:latin typeface="Roboto" pitchFamily="2" charset="0"/>
                <a:hlinkClick r:id="rId3"/>
              </a:rPr>
              <a:t>https://www.gov.uk/government/publications/</a:t>
            </a:r>
            <a:r>
              <a:rPr lang="en-GB" sz="1800" i="0" u="none" strike="noStrike" dirty="0">
                <a:solidFill>
                  <a:srgbClr val="202124"/>
                </a:solidFill>
                <a:effectLst/>
                <a:latin typeface="Roboto" pitchFamily="2" charset="0"/>
                <a:hlinkClick r:id="rId3"/>
              </a:rPr>
              <a:t>early-years-foundation-stage-framework-</a:t>
            </a:r>
            <a:r>
              <a:rPr lang="en-GB" sz="1800" b="0" i="0" u="none" strike="noStrike" dirty="0">
                <a:solidFill>
                  <a:srgbClr val="202124"/>
                </a:solidFill>
                <a:effectLst/>
                <a:latin typeface="Roboto" pitchFamily="2" charset="0"/>
                <a:hlinkClick r:id="rId3"/>
              </a:rPr>
              <a:t>-2</a:t>
            </a:r>
            <a:r>
              <a:rPr lang="en-GB" sz="1800" b="0" i="0" u="none" strike="noStrike" dirty="0">
                <a:solidFill>
                  <a:srgbClr val="202124"/>
                </a:solidFill>
                <a:effectLst/>
                <a:latin typeface="Roboto" pitchFamily="2" charset="0"/>
              </a:rPr>
              <a:t> (First accessed: 12 May 2020).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422080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A544F-9DE7-45B5-B035-A32B5918FD2B}"/>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EF1954D0-BB74-4627-86B6-F68134F96086}"/>
              </a:ext>
            </a:extLst>
          </p:cNvPr>
          <p:cNvSpPr>
            <a:spLocks noGrp="1"/>
          </p:cNvSpPr>
          <p:nvPr>
            <p:ph idx="1"/>
          </p:nvPr>
        </p:nvSpPr>
        <p:spPr/>
        <p:txBody>
          <a:bodyPr>
            <a:norm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Donaldson, G.  (2015) </a:t>
            </a:r>
            <a:r>
              <a:rPr lang="en-GB" sz="1800" i="1" dirty="0">
                <a:effectLst/>
                <a:latin typeface="Arial" panose="020B0604020202020204" pitchFamily="34" charset="0"/>
                <a:ea typeface="Calibri" panose="020F0502020204030204" pitchFamily="34" charset="0"/>
                <a:cs typeface="Times New Roman" panose="02020603050405020304" pitchFamily="18" charset="0"/>
              </a:rPr>
              <a:t>Successful Futures, Independent Review of Curriculum and Assessment in Wales</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file:///C:/Users/mlady/AppData/Local/Packages/Microsoft.MicrosoftEdge_8wekyb3d8bbwe/TempState/Downloads/Donaldson%20Report%20-%20Successful%20Futures%20-%20Independent%20Review%20of%20Curriculum%20and%20Assessment%20Arrangements%20in%20Wales%20(1).pdf</a:t>
            </a:r>
            <a:r>
              <a:rPr lang="en-GB" sz="1800" dirty="0">
                <a:effectLst/>
                <a:latin typeface="Arial" panose="020B0604020202020204" pitchFamily="34" charset="0"/>
                <a:ea typeface="Calibri" panose="020F0502020204030204" pitchFamily="34" charset="0"/>
                <a:cs typeface="Times New Roman" panose="02020603050405020304" pitchFamily="18" charset="0"/>
              </a:rPr>
              <a:t> (First accessed:  13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March 2020).</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Newton, N.  (2018) </a:t>
            </a:r>
            <a:r>
              <a:rPr lang="en-GB" sz="1800" i="1" dirty="0">
                <a:effectLst/>
                <a:latin typeface="Arial" panose="020B0604020202020204" pitchFamily="34" charset="0"/>
                <a:ea typeface="Calibri" panose="020F0502020204030204" pitchFamily="34" charset="0"/>
                <a:cs typeface="Times New Roman" panose="02020603050405020304" pitchFamily="18" charset="0"/>
              </a:rPr>
              <a:t>Hopes and Fears, the Development of a New Curriculum in Wales.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https://www.bera.ac.uk/blog/hopes-and-fears-the-development-of-a-new-curriculum-in-wales</a:t>
            </a:r>
            <a:r>
              <a:rPr lang="en-GB" sz="1800" dirty="0">
                <a:effectLst/>
                <a:latin typeface="Arial" panose="020B0604020202020204" pitchFamily="34" charset="0"/>
                <a:ea typeface="Calibri" panose="020F0502020204030204" pitchFamily="34" charset="0"/>
                <a:cs typeface="Times New Roman" panose="02020603050405020304" pitchFamily="18" charset="0"/>
              </a:rPr>
              <a:t> (First accessed:  15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March 2020).</a:t>
            </a:r>
            <a:endParaRPr lang="en-GB" sz="1800" dirty="0">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OECD (2018)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Future of Education and Skills Education 2030, the Future We Want</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https://www.oecd.org/education/2030/E2030%20Position%20Paper%20(05.04.2018).pdf</a:t>
            </a:r>
            <a:r>
              <a:rPr lang="en-GB" sz="1800" dirty="0">
                <a:effectLst/>
                <a:latin typeface="Arial" panose="020B0604020202020204" pitchFamily="34" charset="0"/>
                <a:ea typeface="Calibri" panose="020F0502020204030204" pitchFamily="34" charset="0"/>
                <a:cs typeface="Times New Roman" panose="02020603050405020304" pitchFamily="18" charset="0"/>
              </a:rPr>
              <a:t> (First accessed:  19</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March 2020].</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Thomas, A.  and Lewis, A.  (2016) </a:t>
            </a:r>
            <a:r>
              <a:rPr lang="en-GB" sz="1800" i="1" dirty="0">
                <a:effectLst/>
                <a:latin typeface="Arial" panose="020B0604020202020204" pitchFamily="34" charset="0"/>
                <a:ea typeface="Calibri" panose="020F0502020204030204" pitchFamily="34" charset="0"/>
                <a:cs typeface="Times New Roman" panose="02020603050405020304" pitchFamily="18" charset="0"/>
              </a:rPr>
              <a:t>An Introduction to the Foundation Phase. </a:t>
            </a:r>
            <a:r>
              <a:rPr lang="en-GB" sz="1800" dirty="0">
                <a:effectLst/>
                <a:latin typeface="Arial" panose="020B0604020202020204" pitchFamily="34" charset="0"/>
                <a:ea typeface="Calibri" panose="020F0502020204030204" pitchFamily="34" charset="0"/>
                <a:cs typeface="Times New Roman" panose="02020603050405020304" pitchFamily="18" charset="0"/>
              </a:rPr>
              <a:t> Norfolk:  Bloomsbury Publishing Plc.</a:t>
            </a: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9252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2783</Words>
  <Application>Microsoft Office PowerPoint</Application>
  <PresentationFormat>Widescreen</PresentationFormat>
  <Paragraphs>231</Paragraphs>
  <Slides>44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Lato</vt:lpstr>
      <vt:lpstr>Roboto</vt:lpstr>
      <vt:lpstr>Symbol</vt:lpstr>
      <vt:lpstr>Office Theme</vt:lpstr>
      <vt:lpstr>Assessment and Evaluation in Primary School</vt:lpstr>
      <vt:lpstr>Aims and objectives</vt:lpstr>
      <vt:lpstr>A little insight </vt:lpstr>
      <vt:lpstr>What is formative assessment?</vt:lpstr>
      <vt:lpstr>What is summative assessment?</vt:lpstr>
      <vt:lpstr>Recap </vt:lpstr>
      <vt:lpstr>Criticisms of assessment</vt:lpstr>
      <vt:lpstr>Can you think of ways for formative assessment?</vt:lpstr>
      <vt:lpstr>A few ideas</vt:lpstr>
      <vt:lpstr>PowerPoint Presentation</vt:lpstr>
      <vt:lpstr>Discussion</vt:lpstr>
      <vt:lpstr>Assessment</vt:lpstr>
      <vt:lpstr>Formative assessment should be:</vt:lpstr>
      <vt:lpstr>PowerPoint Presentation</vt:lpstr>
      <vt:lpstr>PowerPoint Presentation</vt:lpstr>
      <vt:lpstr>This can be broken down to:</vt:lpstr>
      <vt:lpstr>PowerPoint Presentation</vt:lpstr>
      <vt:lpstr>PowerPoint Presentation</vt:lpstr>
      <vt:lpstr>PowerPoint Presentation</vt:lpstr>
      <vt:lpstr>Assessment </vt:lpstr>
      <vt:lpstr>Planning and observation</vt:lpstr>
      <vt:lpstr>Observation, what should you consider?</vt:lpstr>
      <vt:lpstr>We need to consider:</vt:lpstr>
      <vt:lpstr>New curriculum for Wales</vt:lpstr>
      <vt:lpstr>The Foundation Phase child development assessment profile</vt:lpstr>
      <vt:lpstr>What does this initial assessment do?</vt:lpstr>
      <vt:lpstr>Continued use</vt:lpstr>
      <vt:lpstr>A practitioners perspective</vt:lpstr>
      <vt:lpstr>My opinion</vt:lpstr>
      <vt:lpstr>Assessment  </vt:lpstr>
      <vt:lpstr>Something to look at: Learning stories</vt:lpstr>
      <vt:lpstr>How to write a learning story</vt:lpstr>
      <vt:lpstr>The learning story</vt:lpstr>
      <vt:lpstr>Assessment through learning stories</vt:lpstr>
      <vt:lpstr>Foundation Phase assessment</vt:lpstr>
      <vt:lpstr>Concerns around the new curriculum for Wales</vt:lpstr>
      <vt:lpstr>Assessment and evaluation concerns</vt:lpstr>
      <vt:lpstr>PowerPoint Presentation</vt:lpstr>
      <vt:lpstr>PowerPoint Presentation</vt:lpstr>
      <vt:lpstr>Just a thought</vt:lpstr>
      <vt:lpstr>The unique child</vt:lpstr>
      <vt:lpstr>Sir Ken Robinson</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and Evaluation in Primary School</dc:title>
  <dc:creator>Sarah Knight</dc:creator>
  <cp:lastModifiedBy>Sarah Knight</cp:lastModifiedBy>
  <cp:revision>5</cp:revision>
  <dcterms:created xsi:type="dcterms:W3CDTF">2021-01-31T11:43:20Z</dcterms:created>
  <dcterms:modified xsi:type="dcterms:W3CDTF">2021-02-05T08:27:53Z</dcterms:modified>
</cp:coreProperties>
</file>