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04" r:id="rId4"/>
    <p:sldMasterId id="2147483710" r:id="rId5"/>
    <p:sldMasterId id="2147483716" r:id="rId6"/>
    <p:sldMasterId id="2147483724" r:id="rId7"/>
    <p:sldMasterId id="2147483727" r:id="rId8"/>
    <p:sldMasterId id="2147483731" r:id="rId9"/>
    <p:sldMasterId id="2147483735" r:id="rId10"/>
  </p:sldMasterIdLst>
  <p:notesMasterIdLst>
    <p:notesMasterId r:id="rId57"/>
  </p:notesMasterIdLst>
  <p:handoutMasterIdLst>
    <p:handoutMasterId r:id="rId58"/>
  </p:handoutMasterIdLst>
  <p:sldIdLst>
    <p:sldId id="348" r:id="rId11"/>
    <p:sldId id="350" r:id="rId12"/>
    <p:sldId id="351" r:id="rId13"/>
    <p:sldId id="352" r:id="rId14"/>
    <p:sldId id="314" r:id="rId15"/>
    <p:sldId id="393" r:id="rId16"/>
    <p:sldId id="296" r:id="rId17"/>
    <p:sldId id="298" r:id="rId18"/>
    <p:sldId id="394" r:id="rId19"/>
    <p:sldId id="299" r:id="rId20"/>
    <p:sldId id="333" r:id="rId21"/>
    <p:sldId id="300" r:id="rId22"/>
    <p:sldId id="332" r:id="rId23"/>
    <p:sldId id="325" r:id="rId24"/>
    <p:sldId id="328" r:id="rId25"/>
    <p:sldId id="326" r:id="rId26"/>
    <p:sldId id="302" r:id="rId27"/>
    <p:sldId id="395" r:id="rId28"/>
    <p:sldId id="335" r:id="rId29"/>
    <p:sldId id="396" r:id="rId30"/>
    <p:sldId id="324" r:id="rId31"/>
    <p:sldId id="339" r:id="rId32"/>
    <p:sldId id="397" r:id="rId33"/>
    <p:sldId id="385" r:id="rId34"/>
    <p:sldId id="315" r:id="rId35"/>
    <p:sldId id="386" r:id="rId36"/>
    <p:sldId id="387" r:id="rId37"/>
    <p:sldId id="388" r:id="rId38"/>
    <p:sldId id="389" r:id="rId39"/>
    <p:sldId id="390" r:id="rId40"/>
    <p:sldId id="391" r:id="rId41"/>
    <p:sldId id="392" r:id="rId42"/>
    <p:sldId id="316" r:id="rId43"/>
    <p:sldId id="355" r:id="rId44"/>
    <p:sldId id="357" r:id="rId45"/>
    <p:sldId id="360" r:id="rId46"/>
    <p:sldId id="359" r:id="rId47"/>
    <p:sldId id="322" r:id="rId48"/>
    <p:sldId id="383" r:id="rId49"/>
    <p:sldId id="361" r:id="rId50"/>
    <p:sldId id="362" r:id="rId51"/>
    <p:sldId id="363" r:id="rId52"/>
    <p:sldId id="364" r:id="rId53"/>
    <p:sldId id="356" r:id="rId54"/>
    <p:sldId id="384" r:id="rId55"/>
    <p:sldId id="293" r:id="rId56"/>
  </p:sldIdLst>
  <p:sldSz cx="12188825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83026" autoAdjust="0"/>
  </p:normalViewPr>
  <p:slideViewPr>
    <p:cSldViewPr showGuides="1">
      <p:cViewPr varScale="1">
        <p:scale>
          <a:sx n="86" d="100"/>
          <a:sy n="86" d="100"/>
        </p:scale>
        <p:origin x="51" y="150"/>
      </p:cViewPr>
      <p:guideLst>
        <p:guide pos="3839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0095"/>
    </p:cViewPr>
  </p:sorterViewPr>
  <p:notesViewPr>
    <p:cSldViewPr>
      <p:cViewPr varScale="1">
        <p:scale>
          <a:sx n="73" d="100"/>
          <a:sy n="73" d="100"/>
        </p:scale>
        <p:origin x="2493" y="39"/>
      </p:cViewPr>
      <p:guideLst>
        <p:guide orient="horz" pos="2880"/>
        <p:guide pos="2160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slide" Target="slides/slide46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1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presProps" Target="presProps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60192B-59CF-410C-A9AF-2DAE27CF6AD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E3DC59-5E8F-4E79-94D2-61EC946D9B4A}">
      <dgm:prSet/>
      <dgm:spPr/>
      <dgm:t>
        <a:bodyPr/>
        <a:lstStyle/>
        <a:p>
          <a:r>
            <a:rPr lang="cy-GB" noProof="0" dirty="0"/>
            <a:t>Mae pob ymddygiad yn ffurf ar gyfathrebu</a:t>
          </a:r>
        </a:p>
      </dgm:t>
    </dgm:pt>
    <dgm:pt modelId="{2204E71C-36EA-498D-B0B7-9468CD032DB8}" type="parTrans" cxnId="{FFCD0F2E-ED35-4273-B110-81CE99572EE6}">
      <dgm:prSet/>
      <dgm:spPr/>
      <dgm:t>
        <a:bodyPr/>
        <a:lstStyle/>
        <a:p>
          <a:endParaRPr lang="en-US"/>
        </a:p>
      </dgm:t>
    </dgm:pt>
    <dgm:pt modelId="{B287F6DD-6C7E-4427-AA5E-B4364326A3D9}" type="sibTrans" cxnId="{FFCD0F2E-ED35-4273-B110-81CE99572EE6}">
      <dgm:prSet/>
      <dgm:spPr/>
      <dgm:t>
        <a:bodyPr/>
        <a:lstStyle/>
        <a:p>
          <a:endParaRPr lang="en-US"/>
        </a:p>
      </dgm:t>
    </dgm:pt>
    <dgm:pt modelId="{0D37554B-85C3-4E8B-8EA5-14257C444566}">
      <dgm:prSet/>
      <dgm:spPr/>
      <dgm:t>
        <a:bodyPr/>
        <a:lstStyle/>
        <a:p>
          <a:r>
            <a:rPr lang="cy-GB" noProof="0" dirty="0"/>
            <a:t>Mae’n bwysig fod pobl sydd yn gweithio gyda phlant yn cymryd yr amser i ddeall y </a:t>
          </a:r>
          <a:r>
            <a:rPr lang="cy-GB" noProof="0" dirty="0" err="1"/>
            <a:t>negesuon</a:t>
          </a:r>
          <a:r>
            <a:rPr lang="cy-GB" noProof="0" dirty="0"/>
            <a:t> sy'n cael eu rhoi </a:t>
          </a:r>
        </a:p>
      </dgm:t>
    </dgm:pt>
    <dgm:pt modelId="{06946248-33F3-47BB-B12E-2B49D5E69149}" type="parTrans" cxnId="{D971C3A9-4154-45C5-ADB4-D531A0AF0231}">
      <dgm:prSet/>
      <dgm:spPr/>
      <dgm:t>
        <a:bodyPr/>
        <a:lstStyle/>
        <a:p>
          <a:endParaRPr lang="en-US"/>
        </a:p>
      </dgm:t>
    </dgm:pt>
    <dgm:pt modelId="{B41EC625-1D0F-4423-82FB-EA98275D77F6}" type="sibTrans" cxnId="{D971C3A9-4154-45C5-ADB4-D531A0AF0231}">
      <dgm:prSet/>
      <dgm:spPr/>
      <dgm:t>
        <a:bodyPr/>
        <a:lstStyle/>
        <a:p>
          <a:endParaRPr lang="en-US"/>
        </a:p>
      </dgm:t>
    </dgm:pt>
    <dgm:pt modelId="{3DE3FB2C-CAB8-44CE-B95E-4E5B04533B03}" type="pres">
      <dgm:prSet presAssocID="{0C60192B-59CF-410C-A9AF-2DAE27CF6AD5}" presName="linear" presStyleCnt="0">
        <dgm:presLayoutVars>
          <dgm:animLvl val="lvl"/>
          <dgm:resizeHandles val="exact"/>
        </dgm:presLayoutVars>
      </dgm:prSet>
      <dgm:spPr/>
    </dgm:pt>
    <dgm:pt modelId="{1EF4ACA1-0072-4FE2-86CC-DE8AE04F384F}" type="pres">
      <dgm:prSet presAssocID="{22E3DC59-5E8F-4E79-94D2-61EC946D9B4A}" presName="parentText" presStyleLbl="node1" presStyleIdx="0" presStyleCnt="2" custScaleY="57393">
        <dgm:presLayoutVars>
          <dgm:chMax val="0"/>
          <dgm:bulletEnabled val="1"/>
        </dgm:presLayoutVars>
      </dgm:prSet>
      <dgm:spPr/>
    </dgm:pt>
    <dgm:pt modelId="{CC1D4B1B-E54A-435F-8537-00B7223B7E91}" type="pres">
      <dgm:prSet presAssocID="{B287F6DD-6C7E-4427-AA5E-B4364326A3D9}" presName="spacer" presStyleCnt="0"/>
      <dgm:spPr/>
    </dgm:pt>
    <dgm:pt modelId="{C6DE688F-3630-48FD-818D-498986EC6C27}" type="pres">
      <dgm:prSet presAssocID="{0D37554B-85C3-4E8B-8EA5-14257C44456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B4C0716-6FAD-42D0-9556-06CEE27CF5A3}" type="presOf" srcId="{0C60192B-59CF-410C-A9AF-2DAE27CF6AD5}" destId="{3DE3FB2C-CAB8-44CE-B95E-4E5B04533B03}" srcOrd="0" destOrd="0" presId="urn:microsoft.com/office/officeart/2005/8/layout/vList2"/>
    <dgm:cxn modelId="{FFCD0F2E-ED35-4273-B110-81CE99572EE6}" srcId="{0C60192B-59CF-410C-A9AF-2DAE27CF6AD5}" destId="{22E3DC59-5E8F-4E79-94D2-61EC946D9B4A}" srcOrd="0" destOrd="0" parTransId="{2204E71C-36EA-498D-B0B7-9468CD032DB8}" sibTransId="{B287F6DD-6C7E-4427-AA5E-B4364326A3D9}"/>
    <dgm:cxn modelId="{B7022241-DD0B-4D1E-8648-E17C4086180C}" type="presOf" srcId="{22E3DC59-5E8F-4E79-94D2-61EC946D9B4A}" destId="{1EF4ACA1-0072-4FE2-86CC-DE8AE04F384F}" srcOrd="0" destOrd="0" presId="urn:microsoft.com/office/officeart/2005/8/layout/vList2"/>
    <dgm:cxn modelId="{A85A0046-57AD-4E62-9343-913B32685E02}" type="presOf" srcId="{0D37554B-85C3-4E8B-8EA5-14257C444566}" destId="{C6DE688F-3630-48FD-818D-498986EC6C27}" srcOrd="0" destOrd="0" presId="urn:microsoft.com/office/officeart/2005/8/layout/vList2"/>
    <dgm:cxn modelId="{D971C3A9-4154-45C5-ADB4-D531A0AF0231}" srcId="{0C60192B-59CF-410C-A9AF-2DAE27CF6AD5}" destId="{0D37554B-85C3-4E8B-8EA5-14257C444566}" srcOrd="1" destOrd="0" parTransId="{06946248-33F3-47BB-B12E-2B49D5E69149}" sibTransId="{B41EC625-1D0F-4423-82FB-EA98275D77F6}"/>
    <dgm:cxn modelId="{0DC483C1-C79B-454F-A39D-DC4628274106}" type="presParOf" srcId="{3DE3FB2C-CAB8-44CE-B95E-4E5B04533B03}" destId="{1EF4ACA1-0072-4FE2-86CC-DE8AE04F384F}" srcOrd="0" destOrd="0" presId="urn:microsoft.com/office/officeart/2005/8/layout/vList2"/>
    <dgm:cxn modelId="{F2949B1F-B86E-4522-A98C-AF70F95593D7}" type="presParOf" srcId="{3DE3FB2C-CAB8-44CE-B95E-4E5B04533B03}" destId="{CC1D4B1B-E54A-435F-8537-00B7223B7E91}" srcOrd="1" destOrd="0" presId="urn:microsoft.com/office/officeart/2005/8/layout/vList2"/>
    <dgm:cxn modelId="{1E5B2279-E8F1-4969-9D8F-8F1F358D6624}" type="presParOf" srcId="{3DE3FB2C-CAB8-44CE-B95E-4E5B04533B03}" destId="{C6DE688F-3630-48FD-818D-498986EC6C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174D00-F89C-430D-9AF3-3C54F406BE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6321FF-F853-4E68-A6EB-868D93DB8052}">
      <dgm:prSet custT="1"/>
      <dgm:spPr/>
      <dgm:t>
        <a:bodyPr/>
        <a:lstStyle/>
        <a:p>
          <a:r>
            <a:rPr lang="cy-GB" sz="2500" i="0" dirty="0"/>
            <a:t>All </a:t>
          </a:r>
          <a:r>
            <a:rPr lang="cy-GB" sz="2500" i="0" dirty="0" err="1"/>
            <a:t>behaviours</a:t>
          </a:r>
          <a:r>
            <a:rPr lang="cy-GB" sz="2500" i="0" dirty="0"/>
            <a:t> </a:t>
          </a:r>
          <a:r>
            <a:rPr lang="cy-GB" sz="2500" i="0" dirty="0" err="1"/>
            <a:t>are</a:t>
          </a:r>
          <a:r>
            <a:rPr lang="cy-GB" sz="2500" i="0" dirty="0"/>
            <a:t> a </a:t>
          </a:r>
          <a:r>
            <a:rPr lang="cy-GB" sz="2500" i="0" dirty="0" err="1"/>
            <a:t>form</a:t>
          </a:r>
          <a:r>
            <a:rPr lang="cy-GB" sz="2500" i="0" dirty="0"/>
            <a:t> of </a:t>
          </a:r>
          <a:r>
            <a:rPr lang="cy-GB" sz="2500" i="0" dirty="0" err="1"/>
            <a:t>communication</a:t>
          </a:r>
          <a:endParaRPr lang="en-US" sz="2500" i="0" dirty="0"/>
        </a:p>
      </dgm:t>
    </dgm:pt>
    <dgm:pt modelId="{C8A8E8D7-0937-49A3-93A4-8DEB2608C82A}" type="parTrans" cxnId="{73B05430-8DFE-4049-80DE-A2D66A91B766}">
      <dgm:prSet/>
      <dgm:spPr/>
      <dgm:t>
        <a:bodyPr/>
        <a:lstStyle/>
        <a:p>
          <a:endParaRPr lang="en-US"/>
        </a:p>
      </dgm:t>
    </dgm:pt>
    <dgm:pt modelId="{CA809FAD-C6CF-467B-9471-6DD4F5CCC333}" type="sibTrans" cxnId="{73B05430-8DFE-4049-80DE-A2D66A91B766}">
      <dgm:prSet/>
      <dgm:spPr/>
      <dgm:t>
        <a:bodyPr/>
        <a:lstStyle/>
        <a:p>
          <a:endParaRPr lang="en-US"/>
        </a:p>
      </dgm:t>
    </dgm:pt>
    <dgm:pt modelId="{93C0FD67-E88C-47E8-B00B-3870D1A8DA10}">
      <dgm:prSet custT="1"/>
      <dgm:spPr/>
      <dgm:t>
        <a:bodyPr/>
        <a:lstStyle/>
        <a:p>
          <a:r>
            <a:rPr lang="cy-GB" sz="2500" i="0" dirty="0"/>
            <a:t>It is </a:t>
          </a:r>
          <a:r>
            <a:rPr lang="cy-GB" sz="2500" i="0" dirty="0" err="1"/>
            <a:t>important</a:t>
          </a:r>
          <a:r>
            <a:rPr lang="cy-GB" sz="2500" i="0" dirty="0"/>
            <a:t> </a:t>
          </a:r>
          <a:r>
            <a:rPr lang="cy-GB" sz="2500" i="0" dirty="0" err="1"/>
            <a:t>that</a:t>
          </a:r>
          <a:r>
            <a:rPr lang="cy-GB" sz="2500" i="0" dirty="0"/>
            <a:t> </a:t>
          </a:r>
          <a:r>
            <a:rPr lang="cy-GB" sz="2500" i="0" dirty="0" err="1"/>
            <a:t>those</a:t>
          </a:r>
          <a:r>
            <a:rPr lang="cy-GB" sz="2500" i="0" dirty="0"/>
            <a:t> </a:t>
          </a:r>
          <a:r>
            <a:rPr lang="cy-GB" sz="2500" i="0" dirty="0" err="1"/>
            <a:t>who</a:t>
          </a:r>
          <a:r>
            <a:rPr lang="cy-GB" sz="2500" i="0" dirty="0"/>
            <a:t> </a:t>
          </a:r>
          <a:r>
            <a:rPr lang="cy-GB" sz="2500" i="0" dirty="0" err="1"/>
            <a:t>work</a:t>
          </a:r>
          <a:r>
            <a:rPr lang="cy-GB" sz="2500" i="0" dirty="0"/>
            <a:t> </a:t>
          </a:r>
          <a:r>
            <a:rPr lang="cy-GB" sz="2500" i="0" dirty="0" err="1"/>
            <a:t>with</a:t>
          </a:r>
          <a:r>
            <a:rPr lang="cy-GB" sz="2500" i="0" dirty="0"/>
            <a:t> </a:t>
          </a:r>
          <a:r>
            <a:rPr lang="cy-GB" sz="2500" i="0" dirty="0" err="1"/>
            <a:t>children</a:t>
          </a:r>
          <a:r>
            <a:rPr lang="cy-GB" sz="2500" i="0" dirty="0"/>
            <a:t> </a:t>
          </a:r>
          <a:r>
            <a:rPr lang="cy-GB" sz="2500" i="0" dirty="0" err="1"/>
            <a:t>take</a:t>
          </a:r>
          <a:r>
            <a:rPr lang="cy-GB" sz="2500" i="0" dirty="0"/>
            <a:t> the </a:t>
          </a:r>
          <a:r>
            <a:rPr lang="cy-GB" sz="2500" i="0" dirty="0" err="1"/>
            <a:t>time</a:t>
          </a:r>
          <a:r>
            <a:rPr lang="cy-GB" sz="2500" i="0" dirty="0"/>
            <a:t> to </a:t>
          </a:r>
          <a:r>
            <a:rPr lang="cy-GB" sz="2500" i="0" dirty="0" err="1"/>
            <a:t>understand</a:t>
          </a:r>
          <a:r>
            <a:rPr lang="cy-GB" sz="2500" i="0" dirty="0"/>
            <a:t> </a:t>
          </a:r>
          <a:r>
            <a:rPr lang="cy-GB" sz="2500" i="0" dirty="0" err="1"/>
            <a:t>what</a:t>
          </a:r>
          <a:r>
            <a:rPr lang="cy-GB" sz="2500" i="0" dirty="0"/>
            <a:t> </a:t>
          </a:r>
          <a:r>
            <a:rPr lang="cy-GB" sz="2500" i="0" dirty="0" err="1"/>
            <a:t>messages</a:t>
          </a:r>
          <a:r>
            <a:rPr lang="cy-GB" sz="2500" i="0" dirty="0"/>
            <a:t> </a:t>
          </a:r>
          <a:r>
            <a:rPr lang="cy-GB" sz="2500" i="0" dirty="0" err="1"/>
            <a:t>are</a:t>
          </a:r>
          <a:r>
            <a:rPr lang="cy-GB" sz="2500" i="0" dirty="0"/>
            <a:t> </a:t>
          </a:r>
          <a:r>
            <a:rPr lang="cy-GB" sz="2500" i="0" dirty="0" err="1"/>
            <a:t>being</a:t>
          </a:r>
          <a:r>
            <a:rPr lang="cy-GB" sz="2500" i="0" dirty="0"/>
            <a:t> </a:t>
          </a:r>
          <a:r>
            <a:rPr lang="cy-GB" sz="2500" i="0" dirty="0" err="1"/>
            <a:t>given</a:t>
          </a:r>
          <a:r>
            <a:rPr lang="cy-GB" sz="2500" i="0" dirty="0"/>
            <a:t> </a:t>
          </a:r>
          <a:endParaRPr lang="en-US" sz="2500" i="0" dirty="0"/>
        </a:p>
      </dgm:t>
    </dgm:pt>
    <dgm:pt modelId="{D679FD6E-2ED6-4425-893C-86EDD6F2136B}" type="parTrans" cxnId="{CC8BCA7B-D633-4A2C-A1D1-7CEBBA4FE69A}">
      <dgm:prSet/>
      <dgm:spPr/>
      <dgm:t>
        <a:bodyPr/>
        <a:lstStyle/>
        <a:p>
          <a:endParaRPr lang="en-US"/>
        </a:p>
      </dgm:t>
    </dgm:pt>
    <dgm:pt modelId="{159F82CF-C129-4B45-9AE4-39A5BDE71EAD}" type="sibTrans" cxnId="{CC8BCA7B-D633-4A2C-A1D1-7CEBBA4FE69A}">
      <dgm:prSet/>
      <dgm:spPr/>
      <dgm:t>
        <a:bodyPr/>
        <a:lstStyle/>
        <a:p>
          <a:endParaRPr lang="en-US"/>
        </a:p>
      </dgm:t>
    </dgm:pt>
    <dgm:pt modelId="{86F0B6D2-12C2-40D4-A36F-9BD769C1E1BA}" type="pres">
      <dgm:prSet presAssocID="{49174D00-F89C-430D-9AF3-3C54F406BE48}" presName="linear" presStyleCnt="0">
        <dgm:presLayoutVars>
          <dgm:animLvl val="lvl"/>
          <dgm:resizeHandles val="exact"/>
        </dgm:presLayoutVars>
      </dgm:prSet>
      <dgm:spPr/>
    </dgm:pt>
    <dgm:pt modelId="{584A6B51-FA62-4B60-9405-B921FBB15BC4}" type="pres">
      <dgm:prSet presAssocID="{EC6321FF-F853-4E68-A6EB-868D93DB8052}" presName="parentText" presStyleLbl="node1" presStyleIdx="0" presStyleCnt="2" custScaleY="50492" custLinFactY="-25706" custLinFactNeighborX="1140" custLinFactNeighborY="-100000">
        <dgm:presLayoutVars>
          <dgm:chMax val="0"/>
          <dgm:bulletEnabled val="1"/>
        </dgm:presLayoutVars>
      </dgm:prSet>
      <dgm:spPr/>
    </dgm:pt>
    <dgm:pt modelId="{6291A7C0-EF1F-42A5-B8B4-523056A7BBE2}" type="pres">
      <dgm:prSet presAssocID="{CA809FAD-C6CF-467B-9471-6DD4F5CCC333}" presName="spacer" presStyleCnt="0"/>
      <dgm:spPr/>
    </dgm:pt>
    <dgm:pt modelId="{3E3B1904-110E-4405-BE31-C76DAAC0A742}" type="pres">
      <dgm:prSet presAssocID="{93C0FD67-E88C-47E8-B00B-3870D1A8DA10}" presName="parentText" presStyleLbl="node1" presStyleIdx="1" presStyleCnt="2" custScaleY="97935">
        <dgm:presLayoutVars>
          <dgm:chMax val="0"/>
          <dgm:bulletEnabled val="1"/>
        </dgm:presLayoutVars>
      </dgm:prSet>
      <dgm:spPr/>
    </dgm:pt>
  </dgm:ptLst>
  <dgm:cxnLst>
    <dgm:cxn modelId="{73B05430-8DFE-4049-80DE-A2D66A91B766}" srcId="{49174D00-F89C-430D-9AF3-3C54F406BE48}" destId="{EC6321FF-F853-4E68-A6EB-868D93DB8052}" srcOrd="0" destOrd="0" parTransId="{C8A8E8D7-0937-49A3-93A4-8DEB2608C82A}" sibTransId="{CA809FAD-C6CF-467B-9471-6DD4F5CCC333}"/>
    <dgm:cxn modelId="{145D7773-5D69-46A4-9B81-493393D8FE09}" type="presOf" srcId="{49174D00-F89C-430D-9AF3-3C54F406BE48}" destId="{86F0B6D2-12C2-40D4-A36F-9BD769C1E1BA}" srcOrd="0" destOrd="0" presId="urn:microsoft.com/office/officeart/2005/8/layout/vList2"/>
    <dgm:cxn modelId="{CC8BCA7B-D633-4A2C-A1D1-7CEBBA4FE69A}" srcId="{49174D00-F89C-430D-9AF3-3C54F406BE48}" destId="{93C0FD67-E88C-47E8-B00B-3870D1A8DA10}" srcOrd="1" destOrd="0" parTransId="{D679FD6E-2ED6-4425-893C-86EDD6F2136B}" sibTransId="{159F82CF-C129-4B45-9AE4-39A5BDE71EAD}"/>
    <dgm:cxn modelId="{9B69E28B-447E-4F63-B1CC-EBB08FD4DA1E}" type="presOf" srcId="{93C0FD67-E88C-47E8-B00B-3870D1A8DA10}" destId="{3E3B1904-110E-4405-BE31-C76DAAC0A742}" srcOrd="0" destOrd="0" presId="urn:microsoft.com/office/officeart/2005/8/layout/vList2"/>
    <dgm:cxn modelId="{8A00DADE-BEE8-455B-A694-65A614F1BB90}" type="presOf" srcId="{EC6321FF-F853-4E68-A6EB-868D93DB8052}" destId="{584A6B51-FA62-4B60-9405-B921FBB15BC4}" srcOrd="0" destOrd="0" presId="urn:microsoft.com/office/officeart/2005/8/layout/vList2"/>
    <dgm:cxn modelId="{DBA2AD9B-85AE-490D-925D-F1E20810B6A3}" type="presParOf" srcId="{86F0B6D2-12C2-40D4-A36F-9BD769C1E1BA}" destId="{584A6B51-FA62-4B60-9405-B921FBB15BC4}" srcOrd="0" destOrd="0" presId="urn:microsoft.com/office/officeart/2005/8/layout/vList2"/>
    <dgm:cxn modelId="{897CF4B2-AD1E-4C20-ACAE-F3310ACF865C}" type="presParOf" srcId="{86F0B6D2-12C2-40D4-A36F-9BD769C1E1BA}" destId="{6291A7C0-EF1F-42A5-B8B4-523056A7BBE2}" srcOrd="1" destOrd="0" presId="urn:microsoft.com/office/officeart/2005/8/layout/vList2"/>
    <dgm:cxn modelId="{384D4507-DA25-4F10-93A0-1061ADE22BA9}" type="presParOf" srcId="{86F0B6D2-12C2-40D4-A36F-9BD769C1E1BA}" destId="{3E3B1904-110E-4405-BE31-C76DAAC0A74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F4ACA1-0072-4FE2-86CC-DE8AE04F384F}">
      <dsp:nvSpPr>
        <dsp:cNvPr id="0" name=""/>
        <dsp:cNvSpPr/>
      </dsp:nvSpPr>
      <dsp:spPr>
        <a:xfrm>
          <a:off x="0" y="41210"/>
          <a:ext cx="5385514" cy="1016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Mae pob ymddygiad yn ffurf ar gyfathrebu</a:t>
          </a:r>
        </a:p>
      </dsp:txBody>
      <dsp:txXfrm>
        <a:off x="49631" y="90841"/>
        <a:ext cx="5286252" cy="917428"/>
      </dsp:txXfrm>
    </dsp:sp>
    <dsp:sp modelId="{C6DE688F-3630-48FD-818D-498986EC6C27}">
      <dsp:nvSpPr>
        <dsp:cNvPr id="0" name=""/>
        <dsp:cNvSpPr/>
      </dsp:nvSpPr>
      <dsp:spPr>
        <a:xfrm>
          <a:off x="0" y="1129900"/>
          <a:ext cx="5385514" cy="17714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Mae’n bwysig fod pobl sydd yn gweithio gyda phlant yn cymryd yr amser i ddeall y </a:t>
          </a:r>
          <a:r>
            <a:rPr lang="cy-GB" sz="2500" kern="1200" noProof="0" dirty="0" err="1"/>
            <a:t>negesuon</a:t>
          </a:r>
          <a:r>
            <a:rPr lang="cy-GB" sz="2500" kern="1200" noProof="0" dirty="0"/>
            <a:t> sy'n cael eu rhoi </a:t>
          </a:r>
        </a:p>
      </dsp:txBody>
      <dsp:txXfrm>
        <a:off x="86475" y="1216375"/>
        <a:ext cx="5212564" cy="1598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4A6B51-FA62-4B60-9405-B921FBB15BC4}">
      <dsp:nvSpPr>
        <dsp:cNvPr id="0" name=""/>
        <dsp:cNvSpPr/>
      </dsp:nvSpPr>
      <dsp:spPr>
        <a:xfrm>
          <a:off x="0" y="0"/>
          <a:ext cx="5387630" cy="8884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i="0" kern="1200" dirty="0"/>
            <a:t>All </a:t>
          </a:r>
          <a:r>
            <a:rPr lang="cy-GB" sz="2500" i="0" kern="1200" dirty="0" err="1"/>
            <a:t>behaviours</a:t>
          </a:r>
          <a:r>
            <a:rPr lang="cy-GB" sz="2500" i="0" kern="1200" dirty="0"/>
            <a:t> </a:t>
          </a:r>
          <a:r>
            <a:rPr lang="cy-GB" sz="2500" i="0" kern="1200" dirty="0" err="1"/>
            <a:t>are</a:t>
          </a:r>
          <a:r>
            <a:rPr lang="cy-GB" sz="2500" i="0" kern="1200" dirty="0"/>
            <a:t> a </a:t>
          </a:r>
          <a:r>
            <a:rPr lang="cy-GB" sz="2500" i="0" kern="1200" dirty="0" err="1"/>
            <a:t>form</a:t>
          </a:r>
          <a:r>
            <a:rPr lang="cy-GB" sz="2500" i="0" kern="1200" dirty="0"/>
            <a:t> of </a:t>
          </a:r>
          <a:r>
            <a:rPr lang="cy-GB" sz="2500" i="0" kern="1200" dirty="0" err="1"/>
            <a:t>communication</a:t>
          </a:r>
          <a:endParaRPr lang="en-US" sz="2500" i="0" kern="1200" dirty="0"/>
        </a:p>
      </dsp:txBody>
      <dsp:txXfrm>
        <a:off x="43373" y="43373"/>
        <a:ext cx="5300884" cy="801751"/>
      </dsp:txXfrm>
    </dsp:sp>
    <dsp:sp modelId="{3E3B1904-110E-4405-BE31-C76DAAC0A742}">
      <dsp:nvSpPr>
        <dsp:cNvPr id="0" name=""/>
        <dsp:cNvSpPr/>
      </dsp:nvSpPr>
      <dsp:spPr>
        <a:xfrm>
          <a:off x="0" y="1182023"/>
          <a:ext cx="5387630" cy="17233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i="0" kern="1200" dirty="0"/>
            <a:t>It is </a:t>
          </a:r>
          <a:r>
            <a:rPr lang="cy-GB" sz="2500" i="0" kern="1200" dirty="0" err="1"/>
            <a:t>important</a:t>
          </a:r>
          <a:r>
            <a:rPr lang="cy-GB" sz="2500" i="0" kern="1200" dirty="0"/>
            <a:t> </a:t>
          </a:r>
          <a:r>
            <a:rPr lang="cy-GB" sz="2500" i="0" kern="1200" dirty="0" err="1"/>
            <a:t>that</a:t>
          </a:r>
          <a:r>
            <a:rPr lang="cy-GB" sz="2500" i="0" kern="1200" dirty="0"/>
            <a:t> </a:t>
          </a:r>
          <a:r>
            <a:rPr lang="cy-GB" sz="2500" i="0" kern="1200" dirty="0" err="1"/>
            <a:t>those</a:t>
          </a:r>
          <a:r>
            <a:rPr lang="cy-GB" sz="2500" i="0" kern="1200" dirty="0"/>
            <a:t> </a:t>
          </a:r>
          <a:r>
            <a:rPr lang="cy-GB" sz="2500" i="0" kern="1200" dirty="0" err="1"/>
            <a:t>who</a:t>
          </a:r>
          <a:r>
            <a:rPr lang="cy-GB" sz="2500" i="0" kern="1200" dirty="0"/>
            <a:t> </a:t>
          </a:r>
          <a:r>
            <a:rPr lang="cy-GB" sz="2500" i="0" kern="1200" dirty="0" err="1"/>
            <a:t>work</a:t>
          </a:r>
          <a:r>
            <a:rPr lang="cy-GB" sz="2500" i="0" kern="1200" dirty="0"/>
            <a:t> </a:t>
          </a:r>
          <a:r>
            <a:rPr lang="cy-GB" sz="2500" i="0" kern="1200" dirty="0" err="1"/>
            <a:t>with</a:t>
          </a:r>
          <a:r>
            <a:rPr lang="cy-GB" sz="2500" i="0" kern="1200" dirty="0"/>
            <a:t> </a:t>
          </a:r>
          <a:r>
            <a:rPr lang="cy-GB" sz="2500" i="0" kern="1200" dirty="0" err="1"/>
            <a:t>children</a:t>
          </a:r>
          <a:r>
            <a:rPr lang="cy-GB" sz="2500" i="0" kern="1200" dirty="0"/>
            <a:t> </a:t>
          </a:r>
          <a:r>
            <a:rPr lang="cy-GB" sz="2500" i="0" kern="1200" dirty="0" err="1"/>
            <a:t>take</a:t>
          </a:r>
          <a:r>
            <a:rPr lang="cy-GB" sz="2500" i="0" kern="1200" dirty="0"/>
            <a:t> the </a:t>
          </a:r>
          <a:r>
            <a:rPr lang="cy-GB" sz="2500" i="0" kern="1200" dirty="0" err="1"/>
            <a:t>time</a:t>
          </a:r>
          <a:r>
            <a:rPr lang="cy-GB" sz="2500" i="0" kern="1200" dirty="0"/>
            <a:t> to </a:t>
          </a:r>
          <a:r>
            <a:rPr lang="cy-GB" sz="2500" i="0" kern="1200" dirty="0" err="1"/>
            <a:t>understand</a:t>
          </a:r>
          <a:r>
            <a:rPr lang="cy-GB" sz="2500" i="0" kern="1200" dirty="0"/>
            <a:t> </a:t>
          </a:r>
          <a:r>
            <a:rPr lang="cy-GB" sz="2500" i="0" kern="1200" dirty="0" err="1"/>
            <a:t>what</a:t>
          </a:r>
          <a:r>
            <a:rPr lang="cy-GB" sz="2500" i="0" kern="1200" dirty="0"/>
            <a:t> </a:t>
          </a:r>
          <a:r>
            <a:rPr lang="cy-GB" sz="2500" i="0" kern="1200" dirty="0" err="1"/>
            <a:t>messages</a:t>
          </a:r>
          <a:r>
            <a:rPr lang="cy-GB" sz="2500" i="0" kern="1200" dirty="0"/>
            <a:t> </a:t>
          </a:r>
          <a:r>
            <a:rPr lang="cy-GB" sz="2500" i="0" kern="1200" dirty="0" err="1"/>
            <a:t>are</a:t>
          </a:r>
          <a:r>
            <a:rPr lang="cy-GB" sz="2500" i="0" kern="1200" dirty="0"/>
            <a:t> </a:t>
          </a:r>
          <a:r>
            <a:rPr lang="cy-GB" sz="2500" i="0" kern="1200" dirty="0" err="1"/>
            <a:t>being</a:t>
          </a:r>
          <a:r>
            <a:rPr lang="cy-GB" sz="2500" i="0" kern="1200" dirty="0"/>
            <a:t> </a:t>
          </a:r>
          <a:r>
            <a:rPr lang="cy-GB" sz="2500" i="0" kern="1200" dirty="0" err="1"/>
            <a:t>given</a:t>
          </a:r>
          <a:r>
            <a:rPr lang="cy-GB" sz="2500" i="0" kern="1200" dirty="0"/>
            <a:t> </a:t>
          </a:r>
          <a:endParaRPr lang="en-US" sz="2500" i="0" kern="1200" dirty="0"/>
        </a:p>
      </dsp:txBody>
      <dsp:txXfrm>
        <a:off x="84127" y="1266150"/>
        <a:ext cx="5219376" cy="15550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3/3/2025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3/3/2025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10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377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34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147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Gold star reward</a:t>
            </a:r>
          </a:p>
          <a:p>
            <a:r>
              <a:rPr lang="en-GB"/>
              <a:t>Timer consequence eg lose 5 mins playtime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56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381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40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675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646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494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16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266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540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7578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123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582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1760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0691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2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86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707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150" y="802299"/>
            <a:ext cx="8634824" cy="2541431"/>
          </a:xfrm>
        </p:spPr>
        <p:txBody>
          <a:bodyPr bIns="0" anchor="b">
            <a:normAutofit/>
          </a:bodyPr>
          <a:lstStyle>
            <a:lvl1pPr algn="l">
              <a:defRPr sz="65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150" y="3531205"/>
            <a:ext cx="8634823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799" b="0" cap="all" baseline="0">
                <a:solidFill>
                  <a:schemeClr val="tx1"/>
                </a:solidFill>
              </a:defRPr>
            </a:lvl1pPr>
            <a:lvl2pPr marL="457063" indent="0" algn="ctr">
              <a:buNone/>
              <a:defRPr sz="17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9534-14B4-499F-8E23-A138CA6DD77F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5871" y="329308"/>
            <a:ext cx="497262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290" y="798973"/>
            <a:ext cx="810808" cy="503578"/>
          </a:xfrm>
        </p:spPr>
        <p:txBody>
          <a:bodyPr/>
          <a:lstStyle/>
          <a:p>
            <a:fld id="{AF5C6DB4-B9D2-41D5-A364-9EED2DCF4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52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8840" y="804890"/>
            <a:ext cx="9603134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6954" y="2010879"/>
            <a:ext cx="464394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2101" y="2017343"/>
            <a:ext cx="464394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42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815" y="804164"/>
            <a:ext cx="9605159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6814" y="2019550"/>
            <a:ext cx="464394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199" b="0" cap="all" baseline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6814" y="2824270"/>
            <a:ext cx="464394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0692" y="2023004"/>
            <a:ext cx="464394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199" b="0" cap="all" baseline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0692" y="2821491"/>
            <a:ext cx="464394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10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53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5212451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93349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028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864262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1747" y="1470582"/>
            <a:ext cx="4864262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6143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10801089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0482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1"/>
            <a:ext cx="10801089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86046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4282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11443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06067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1654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1946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072852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8779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09794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189090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26" y="365126"/>
            <a:ext cx="114788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126" y="1825625"/>
            <a:ext cx="1147885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624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579" y="1420927"/>
            <a:ext cx="1159194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579" y="2881427"/>
            <a:ext cx="1159194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5972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150" y="802299"/>
            <a:ext cx="8634824" cy="2541431"/>
          </a:xfrm>
        </p:spPr>
        <p:txBody>
          <a:bodyPr bIns="0" anchor="b">
            <a:normAutofit/>
          </a:bodyPr>
          <a:lstStyle>
            <a:lvl1pPr algn="l">
              <a:defRPr sz="65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150" y="3531205"/>
            <a:ext cx="8634823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799" b="0" cap="all" baseline="0">
                <a:solidFill>
                  <a:schemeClr val="tx1"/>
                </a:solidFill>
              </a:defRPr>
            </a:lvl1pPr>
            <a:lvl2pPr marL="457063" indent="0" algn="ctr">
              <a:buNone/>
              <a:defRPr sz="17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9534-14B4-499F-8E23-A138CA6DD77F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5871" y="329308"/>
            <a:ext cx="497262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290" y="798973"/>
            <a:ext cx="810808" cy="503578"/>
          </a:xfrm>
        </p:spPr>
        <p:txBody>
          <a:bodyPr/>
          <a:lstStyle/>
          <a:p>
            <a:fld id="{AF5C6DB4-B9D2-41D5-A364-9EED2DCF4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63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8840" y="804890"/>
            <a:ext cx="9603134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6954" y="2010879"/>
            <a:ext cx="464394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2101" y="2017343"/>
            <a:ext cx="464394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815" y="804164"/>
            <a:ext cx="9605159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6814" y="2019550"/>
            <a:ext cx="464394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199" b="0" cap="all" baseline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6814" y="2824270"/>
            <a:ext cx="464394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0692" y="2023004"/>
            <a:ext cx="464394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199" b="0" cap="all" baseline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0692" y="2821491"/>
            <a:ext cx="464394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32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92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7" y="714376"/>
            <a:ext cx="1588113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27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61933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0334" y="-44726"/>
            <a:ext cx="9111810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4903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0334" y="-44726"/>
            <a:ext cx="9111810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6087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0761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5193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0947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347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0957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5678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5231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17963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1575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798402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0861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216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360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4419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88825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165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5.xml"/><Relationship Id="rId4" Type="http://schemas.openxmlformats.org/officeDocument/2006/relationships/slideLayout" Target="../slideLayouts/slideLayout34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3/3/2025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828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902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646" y="1470582"/>
            <a:ext cx="4533898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656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799" kern="1200">
          <a:solidFill>
            <a:schemeClr val="bg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26" y="365126"/>
            <a:ext cx="114788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126" y="1825625"/>
            <a:ext cx="1147885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937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44" r:id="rId3"/>
    <p:sldLayoutId id="2147483745" r:id="rId4"/>
    <p:sldLayoutId id="2147483746" r:id="rId5"/>
    <p:sldLayoutId id="2147483747" r:id="rId6"/>
    <p:sldLayoutId id="2147483748" r:id="rId7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0334" y="-44726"/>
            <a:ext cx="9111810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99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834954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164" y="365126"/>
            <a:ext cx="79541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9164" y="1825625"/>
            <a:ext cx="7954150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840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1914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lifelonglearningteachers.blogspot.com/2011_07_01_archive.html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airadimes.davidtruss.com/category/humour" TargetMode="External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4" Type="http://schemas.openxmlformats.org/officeDocument/2006/relationships/hyperlink" Target="https://simply2ndresources.blogspot.com/2012/07/caught-you-being-good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Relationship Id="rId4" Type="http://schemas.openxmlformats.org/officeDocument/2006/relationships/hyperlink" Target="http://www.pngall.com/childhood-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theconversation.com/the-difference-between-bullying-and-everyday-life-27861" TargetMode="External"/><Relationship Id="rId3" Type="http://schemas.openxmlformats.org/officeDocument/2006/relationships/image" Target="../media/image36.pn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8.jpeg"/><Relationship Id="rId5" Type="http://schemas.openxmlformats.org/officeDocument/2006/relationships/hyperlink" Target="https://iris.peabody.vanderbilt.edu/module/dbi1/cresource/q2/p09/" TargetMode="External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hyperlink" Target="https://www.youtube.com/watch?v=Mt4N9GSBoMI" TargetMode="External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://shroomery.org/forums/showflat.php/number/20287839" TargetMode="External"/><Relationship Id="rId11" Type="http://schemas.openxmlformats.org/officeDocument/2006/relationships/hyperlink" Target="http://simply2ndresources.blogspot.com/2012/07/caught-you-being-good.html" TargetMode="External"/><Relationship Id="rId5" Type="http://schemas.openxmlformats.org/officeDocument/2006/relationships/image" Target="../media/image41.jpeg"/><Relationship Id="rId10" Type="http://schemas.openxmlformats.org/officeDocument/2006/relationships/image" Target="../media/image44.jpeg"/><Relationship Id="rId4" Type="http://schemas.openxmlformats.org/officeDocument/2006/relationships/image" Target="../media/image40.png"/><Relationship Id="rId9" Type="http://schemas.openxmlformats.org/officeDocument/2006/relationships/hyperlink" Target="https://en.m.wikipedia.org/wiki/Detention_(TV_series)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anbank.durham.sch.uk/parents/class-dojo-reward-syste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9wv93ceUy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5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gif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1.xml"/><Relationship Id="rId4" Type="http://schemas.openxmlformats.org/officeDocument/2006/relationships/hyperlink" Target="http://phrdconnections.weebly.com/blog/creating-a-positive-classroom-community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1.xml"/><Relationship Id="rId4" Type="http://schemas.openxmlformats.org/officeDocument/2006/relationships/hyperlink" Target="https://en.wikipedia.org/wiki/Classroom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elblogdesuperpete.blogspot.com.es/2016/09/el-banco-de-la-amistad.html" TargetMode="External"/><Relationship Id="rId5" Type="http://schemas.openxmlformats.org/officeDocument/2006/relationships/image" Target="../media/image58.jpeg"/><Relationship Id="rId4" Type="http://schemas.openxmlformats.org/officeDocument/2006/relationships/hyperlink" Target="https://bloceconomiaiempresa.wordpress.com/2011/10/07/buddy-programme-2011-2012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hyperlink" Target="https://www.nasuwt.org.uk/static/13f2ef65-5df3-4d66-904ed1a8b58faf9a/Behaviour-in-Schools-Key-Messages-Wales.pdf" TargetMode="Externa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61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6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2.xml"/><Relationship Id="rId4" Type="http://schemas.openxmlformats.org/officeDocument/2006/relationships/hyperlink" Target="http://azharreflections.blogspot.com/2013/06/my-e-dventures-of-writing.html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2.xml"/><Relationship Id="rId4" Type="http://schemas.openxmlformats.org/officeDocument/2006/relationships/hyperlink" Target="http://www.maggiehosmcgrane.com/2016/02/management-v-discipline.html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2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2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ris.peabody.vanderbilt.edu/module/beh2/cresource/q2/p04/beh2_04_link_poster_es_hs/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gif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70.jpeg"/><Relationship Id="rId4" Type="http://schemas.openxmlformats.org/officeDocument/2006/relationships/hyperlink" Target="http://www.3rdgradethoughts.com/2012/06/whole-brain-teaching-reciting-rules-on.html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72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s://thehonkinggoose.wordpress.com/2014/12/08/i-talk-to-myself/" TargetMode="External"/><Relationship Id="rId3" Type="http://schemas.openxmlformats.org/officeDocument/2006/relationships/image" Target="../media/image73.jpeg"/><Relationship Id="rId7" Type="http://schemas.openxmlformats.org/officeDocument/2006/relationships/image" Target="../media/image75.jpeg"/><Relationship Id="rId2" Type="http://schemas.openxmlformats.org/officeDocument/2006/relationships/hyperlink" Target="https://www.youtube.com/watch?v=Q1bIQ1Hg00c" TargetMode="Externa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en.wikipedia.org/wiki/File:No_Cross.svg" TargetMode="External"/><Relationship Id="rId5" Type="http://schemas.openxmlformats.org/officeDocument/2006/relationships/image" Target="../media/image74.png"/><Relationship Id="rId4" Type="http://schemas.openxmlformats.org/officeDocument/2006/relationships/hyperlink" Target="http://ministry-to-children.com/helping-the-angry-child/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2.xml"/><Relationship Id="rId4" Type="http://schemas.openxmlformats.org/officeDocument/2006/relationships/hyperlink" Target="http://eduspiral.com/tag/teacher/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22.xml"/><Relationship Id="rId4" Type="http://schemas.openxmlformats.org/officeDocument/2006/relationships/hyperlink" Target="http://basicblogtips.com/bloog-challenges.html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s://bera-journals.onlinelibrary.wiley.com/doi/epdf/10.1002/berj.3305" TargetMode="External"/><Relationship Id="rId1" Type="http://schemas.openxmlformats.org/officeDocument/2006/relationships/slideLayout" Target="../slideLayouts/slideLayout2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18-12/practical-approaches-to-behaviour-management-in-the-classroom-a-handbook-for-classroom-teachers-in-primary-schools.pdf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5861" y="967167"/>
            <a:ext cx="9607850" cy="2374516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4400" b="1" dirty="0"/>
              <a:t>ECES6023</a:t>
            </a:r>
            <a:br>
              <a:rPr lang="en-GB" sz="4400" b="1" dirty="0"/>
            </a:br>
            <a:r>
              <a:rPr lang="cy-GB" sz="4400" b="1" noProof="0" dirty="0"/>
              <a:t>Hinsoddau Dysgu</a:t>
            </a:r>
            <a:r>
              <a:rPr lang="en-GB" sz="4400" b="1" dirty="0"/>
              <a:t>/Learning Climates</a:t>
            </a:r>
            <a:br>
              <a:rPr lang="en-GB" sz="4400" b="1" dirty="0"/>
            </a:br>
            <a:r>
              <a:rPr lang="cy-GB" sz="4400" b="1" noProof="0" dirty="0"/>
              <a:t>Sesiwn</a:t>
            </a:r>
            <a:r>
              <a:rPr lang="en-GB" sz="4400" b="1" dirty="0"/>
              <a:t>/Session 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77933" y="3529159"/>
            <a:ext cx="4161405" cy="160657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 dirty="0"/>
              <a:t>                       </a:t>
            </a:r>
            <a:endParaRPr lang="en-GB" sz="1600" dirty="0">
              <a:cs typeface="Calibri"/>
            </a:endParaRPr>
          </a:p>
        </p:txBody>
      </p:sp>
      <p:pic>
        <p:nvPicPr>
          <p:cNvPr id="5" name="Picture 4" descr="Children in classroom">
            <a:extLst>
              <a:ext uri="{FF2B5EF4-FFF2-40B4-BE49-F238E27FC236}">
                <a16:creationId xmlns:a16="http://schemas.microsoft.com/office/drawing/2014/main" id="{B080FC02-0F88-5A44-B4D1-1F226D0457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516" y="2996952"/>
            <a:ext cx="3775348" cy="2516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7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63965" y="451668"/>
            <a:ext cx="10512862" cy="1325563"/>
          </a:xfrm>
        </p:spPr>
        <p:txBody>
          <a:bodyPr/>
          <a:lstStyle/>
          <a:p>
            <a:r>
              <a:rPr lang="cy-GB" sz="4350" noProof="0" dirty="0"/>
              <a:t>Deilliannau Dysgu </a:t>
            </a:r>
            <a:r>
              <a:rPr lang="en-GB" sz="4350" dirty="0"/>
              <a:t>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Mynd i’r afael yn feirniadol ag ymchwil cyfoes a damcaniaethau seicolegol a dysgu allweddol er mwyn gwerthuso effeithiolrwydd amrywiaeth o strategaethau dysgu ac addysgu</a:t>
            </a:r>
            <a:r>
              <a:rPr lang="en-GB" dirty="0"/>
              <a:t>.</a:t>
            </a: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 dirty="0"/>
          </a:p>
          <a:p>
            <a:endParaRPr lang="en-GB" dirty="0"/>
          </a:p>
        </p:txBody>
      </p:sp>
      <p:pic>
        <p:nvPicPr>
          <p:cNvPr id="2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CAABA0B5-E8E6-40DA-B0A6-0C60B9803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22683" y="4294591"/>
            <a:ext cx="2230337" cy="200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44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63856" y="458325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Dangos dealltwriaeth feirniadol o’r sgiliau proffesiynol sydd eu hangen i gynllunio, addysgu ac asesu ar gyfer cynnydd  effeithiol a pharhaus mewn dysgu ac addysgu.</a:t>
            </a:r>
            <a:endParaRPr lang="en-GB" dirty="0"/>
          </a:p>
          <a:p>
            <a:pPr fontAlgn="base" hangingPunct="0"/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 dirty="0"/>
          </a:p>
        </p:txBody>
      </p:sp>
      <p:pic>
        <p:nvPicPr>
          <p:cNvPr id="2" name="Picture 2" descr="Four steps to HR Analytics Success - The HR Congress Blog">
            <a:extLst>
              <a:ext uri="{FF2B5EF4-FFF2-40B4-BE49-F238E27FC236}">
                <a16:creationId xmlns:a16="http://schemas.microsoft.com/office/drawing/2014/main" id="{078CD48B-FAE7-4BCB-9044-965B9F6F1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292" y="4399333"/>
            <a:ext cx="2743200" cy="182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671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37110" y="531553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Dadansoddi’n feirniadol elfennau ymddygiad effeithiol ar gyfer dysgu a chymhwyso damcaniaethau rheoli ymddygiad perthnasol mewn amrywiaeth o gyd-destunau addysgol.</a:t>
            </a:r>
            <a:endParaRPr lang="en-GB" dirty="0">
              <a:effectLst/>
            </a:endParaRP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AF8E65E-9B17-4970-B6D0-3A64CCC581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7285" y="4591872"/>
            <a:ext cx="1901648" cy="173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89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1588" y="391754"/>
            <a:ext cx="10512862" cy="1325563"/>
          </a:xfrm>
        </p:spPr>
        <p:txBody>
          <a:bodyPr>
            <a:noAutofit/>
          </a:bodyPr>
          <a:lstStyle/>
          <a:p>
            <a:r>
              <a:rPr lang="en-GB" sz="4800" dirty="0"/>
              <a:t>Heddiw / </a:t>
            </a:r>
            <a:r>
              <a:rPr lang="en-GB" sz="4800" b="1" dirty="0"/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4000" noProof="0" dirty="0"/>
              <a:t>Ymddygiad cadarnhaol fel elfen allweddol o hinsoddau dysgu positif</a:t>
            </a:r>
            <a:endParaRPr lang="cy-GB" sz="4000" noProof="0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4000" i="1" dirty="0"/>
              <a:t>Positive behaviour as a key element of positive learning climates</a:t>
            </a:r>
            <a:endParaRPr lang="en-US"/>
          </a:p>
        </p:txBody>
      </p:sp>
      <p:pic>
        <p:nvPicPr>
          <p:cNvPr id="5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77A36194-AD4A-4A13-92F8-2EAFAF857F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54252" y="4447190"/>
            <a:ext cx="2743199" cy="2004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15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A1759-D855-984E-9E75-8C23ED146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Damcaniaethwyr dysgu ac ymddygiad</a:t>
            </a:r>
            <a:br>
              <a:rPr lang="en-GB" dirty="0"/>
            </a:br>
            <a:r>
              <a:rPr lang="en-GB" dirty="0"/>
              <a:t>Theorists learning and behaviour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46DED-6F0B-CCBB-CC3E-836B5C49E8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Pwy ydyn nhw?</a:t>
            </a:r>
          </a:p>
          <a:p>
            <a:r>
              <a:rPr lang="cy-GB" noProof="0" dirty="0"/>
              <a:t>Sut maen nhw'n dylanwadu ar ymarfer ar lawr dosbarth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D2678-7857-D46E-ED4D-984035E89D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Who are they?</a:t>
            </a:r>
          </a:p>
          <a:p>
            <a:r>
              <a:rPr lang="en-GB" dirty="0"/>
              <a:t>How do they influence classroom practice?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59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3931" y="324757"/>
            <a:ext cx="10050016" cy="130113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3600" dirty="0"/>
              <a:t>Damcaniaethau dysgu perthnasol/</a:t>
            </a:r>
            <a:r>
              <a:rPr lang="cy-GB" sz="3600" dirty="0" err="1"/>
              <a:t>Related</a:t>
            </a:r>
            <a:r>
              <a:rPr lang="cy-GB" sz="3600" dirty="0"/>
              <a:t> </a:t>
            </a:r>
            <a:r>
              <a:rPr lang="cy-GB" sz="3600" dirty="0" err="1"/>
              <a:t>learning</a:t>
            </a:r>
            <a:r>
              <a:rPr lang="cy-GB" sz="3600" dirty="0"/>
              <a:t> </a:t>
            </a:r>
            <a:r>
              <a:rPr lang="cy-GB" sz="3600" dirty="0" err="1">
                <a:effectLst/>
              </a:rPr>
              <a:t>theories</a:t>
            </a:r>
            <a:endParaRPr lang="en-US" dirty="0" err="1"/>
          </a:p>
        </p:txBody>
      </p:sp>
      <p:sp>
        <p:nvSpPr>
          <p:cNvPr id="8197" name="Content Placeholder 4"/>
          <p:cNvSpPr>
            <a:spLocks noGrp="1"/>
          </p:cNvSpPr>
          <p:nvPr>
            <p:ph sz="half" idx="2"/>
          </p:nvPr>
        </p:nvSpPr>
        <p:spPr>
          <a:xfrm>
            <a:off x="1773931" y="1444626"/>
            <a:ext cx="4221023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endParaRPr lang="en-GB" altLang="en-US" sz="32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cy-GB" sz="3600" i="1" noProof="0" dirty="0">
                <a:ea typeface="ＭＳ Ｐゴシック" pitchFamily="34" charset="-128"/>
              </a:rPr>
              <a:t>Ymddygiadol</a:t>
            </a:r>
          </a:p>
          <a:p>
            <a:pPr>
              <a:spcBef>
                <a:spcPct val="0"/>
              </a:spcBef>
            </a:pPr>
            <a:r>
              <a:rPr lang="cy-GB" sz="3600" i="1" noProof="0" dirty="0">
                <a:ea typeface="ＭＳ Ｐゴシック" pitchFamily="34" charset="-128"/>
              </a:rPr>
              <a:t>Gwybyddol</a:t>
            </a:r>
          </a:p>
          <a:p>
            <a:pPr>
              <a:spcBef>
                <a:spcPct val="0"/>
              </a:spcBef>
            </a:pPr>
            <a:r>
              <a:rPr lang="cy-GB" sz="3600" i="1" noProof="0" dirty="0">
                <a:ea typeface="ＭＳ Ｐゴシック" pitchFamily="34" charset="-128"/>
              </a:rPr>
              <a:t>Dynol</a:t>
            </a:r>
          </a:p>
          <a:p>
            <a:pPr>
              <a:spcBef>
                <a:spcPct val="0"/>
              </a:spcBef>
            </a:pPr>
            <a:r>
              <a:rPr lang="cy-GB" sz="3600" i="1" noProof="0" dirty="0">
                <a:ea typeface="ＭＳ Ｐゴシック" pitchFamily="34" charset="-128"/>
              </a:rPr>
              <a:t>Systemig </a:t>
            </a:r>
          </a:p>
          <a:p>
            <a:pPr>
              <a:spcBef>
                <a:spcPct val="0"/>
              </a:spcBef>
            </a:pPr>
            <a:r>
              <a:rPr lang="cy-GB" sz="3600" i="1" noProof="0" dirty="0" err="1">
                <a:ea typeface="ＭＳ Ｐゴシック" pitchFamily="34" charset="-128"/>
              </a:rPr>
              <a:t>Seicodeinamig</a:t>
            </a:r>
            <a:endParaRPr lang="cy-GB" sz="3600" i="1" noProof="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cy-GB" sz="3600" i="1" noProof="0" dirty="0">
                <a:ea typeface="ＭＳ Ｐゴシック" pitchFamily="34" charset="-128"/>
              </a:rPr>
              <a:t>Dysgu cymdeithasol</a:t>
            </a:r>
          </a:p>
        </p:txBody>
      </p:sp>
      <p:sp>
        <p:nvSpPr>
          <p:cNvPr id="8198" name="Content Placeholder 5"/>
          <p:cNvSpPr>
            <a:spLocks noGrp="1"/>
          </p:cNvSpPr>
          <p:nvPr>
            <p:ph sz="quarter" idx="4"/>
          </p:nvPr>
        </p:nvSpPr>
        <p:spPr>
          <a:xfrm>
            <a:off x="7030515" y="1988840"/>
            <a:ext cx="4901759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Behavioural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Humanistic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Systemic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Social learning</a:t>
            </a:r>
            <a:endParaRPr lang="en-US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>
                <a:ea typeface="ＭＳ Ｐゴシック" pitchFamily="34" charset="-128"/>
              </a:rPr>
              <a:t>               </a:t>
            </a:r>
            <a:r>
              <a:rPr lang="cy-GB" altLang="en-US" sz="1100" dirty="0">
                <a:ea typeface="ＭＳ Ｐゴシック" pitchFamily="34" charset="-128"/>
              </a:rPr>
              <a:t>(Grigg, 2015, Welsh Government, 2012)</a:t>
            </a:r>
          </a:p>
        </p:txBody>
      </p:sp>
      <p:pic>
        <p:nvPicPr>
          <p:cNvPr id="3" name="Picture 3" descr="A picture containing toy, food&#10;&#10;Description automatically generated">
            <a:extLst>
              <a:ext uri="{FF2B5EF4-FFF2-40B4-BE49-F238E27FC236}">
                <a16:creationId xmlns:a16="http://schemas.microsoft.com/office/drawing/2014/main" id="{ADBF3F13-506C-4588-8527-FB457A6149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49739" y="5353500"/>
            <a:ext cx="3688706" cy="117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0230" y="75812"/>
            <a:ext cx="10969943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4400" b="0" dirty="0">
                <a:effectLst/>
              </a:rPr>
              <a:t>Ymddygiadol</a:t>
            </a:r>
            <a:r>
              <a:rPr lang="cy-GB" sz="4400" dirty="0"/>
              <a:t> / </a:t>
            </a:r>
            <a:r>
              <a:rPr lang="cy-GB" sz="4400" b="0" dirty="0" err="1">
                <a:effectLst/>
              </a:rPr>
              <a:t>Behavioura</a:t>
            </a:r>
            <a:r>
              <a:rPr lang="cy-GB" sz="4400" dirty="0" err="1">
                <a:effectLst/>
              </a:rPr>
              <a:t>l</a:t>
            </a:r>
          </a:p>
        </p:txBody>
      </p:sp>
      <p:sp>
        <p:nvSpPr>
          <p:cNvPr id="10245" name="Content Placeholder 4"/>
          <p:cNvSpPr>
            <a:spLocks noGrp="1"/>
          </p:cNvSpPr>
          <p:nvPr>
            <p:ph sz="half" idx="2"/>
          </p:nvPr>
        </p:nvSpPr>
        <p:spPr>
          <a:xfrm>
            <a:off x="1053851" y="2636912"/>
            <a:ext cx="4943153" cy="367240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cy-GB" sz="2400" noProof="0" dirty="0">
                <a:ea typeface="ＭＳ Ｐゴシック"/>
              </a:rPr>
              <a:t>Mae ymddygiad yn ganlyniad i’r hyn sy’n cael ei ddysgu yn yr amgylchedd yn hytrach na phroses wybyddol</a:t>
            </a:r>
            <a:endParaRPr lang="cy-GB" sz="24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400" noProof="0" dirty="0">
                <a:ea typeface="ＭＳ Ｐゴシック"/>
              </a:rPr>
              <a:t>Gellir addasu ymddygiad drwy 'gyflyru'</a:t>
            </a:r>
            <a:endParaRPr lang="cy-GB" sz="2400" noProof="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157" y="2636912"/>
            <a:ext cx="5387630" cy="38137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>
              <a:defRPr/>
            </a:pPr>
            <a:r>
              <a:rPr lang="en-GB" sz="2400" dirty="0"/>
              <a:t>Behaviour is the result of learning from the environment rather than cognitive processes</a:t>
            </a:r>
            <a:endParaRPr lang="en-GB" sz="2400" dirty="0">
              <a:cs typeface="Calibri" panose="020F0502020204030204"/>
            </a:endParaRPr>
          </a:p>
          <a:p>
            <a:pPr marL="227965" indent="-227965">
              <a:defRPr/>
            </a:pPr>
            <a:r>
              <a:rPr lang="en-GB" sz="2400" dirty="0"/>
              <a:t>Behaviour can be modified through ‘conditioning‘ </a:t>
            </a:r>
            <a:endParaRPr lang="en-GB" sz="2400" dirty="0">
              <a:cs typeface="Calibri"/>
            </a:endParaRPr>
          </a:p>
        </p:txBody>
      </p:sp>
      <p:pic>
        <p:nvPicPr>
          <p:cNvPr id="10247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679" y="1093560"/>
            <a:ext cx="3897857" cy="140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28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032653" y="206500"/>
            <a:ext cx="10512862" cy="1325563"/>
          </a:xfrm>
        </p:spPr>
        <p:txBody>
          <a:bodyPr>
            <a:normAutofit/>
          </a:bodyPr>
          <a:lstStyle/>
          <a:p>
            <a:r>
              <a:rPr lang="cy-GB" sz="4350" noProof="0" dirty="0">
                <a:ea typeface="ＭＳ Ｐゴシック"/>
              </a:rPr>
              <a:t>Cyflyru clasurol </a:t>
            </a:r>
            <a:r>
              <a:rPr lang="en-GB" altLang="en-US" sz="4350" dirty="0">
                <a:ea typeface="ＭＳ Ｐゴシック"/>
              </a:rPr>
              <a:t>/ </a:t>
            </a:r>
            <a:r>
              <a:rPr lang="en-GB" sz="4350" i="1" dirty="0"/>
              <a:t>Classical conditioning 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1118920" y="3423502"/>
            <a:ext cx="5263524" cy="230975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r>
              <a:rPr lang="cy-GB" sz="2750" noProof="0" dirty="0">
                <a:ea typeface="ＭＳ Ｐゴシック"/>
              </a:rPr>
              <a:t>Ymddygiad yn gysylltiedig â symbyliad penodol</a:t>
            </a:r>
            <a:endParaRPr lang="cy-GB" sz="275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750" noProof="0" dirty="0">
                <a:ea typeface="ＭＳ Ｐゴシック"/>
              </a:rPr>
              <a:t>Yr athro dosbarth yn cyflwyno’r symbyliad</a:t>
            </a:r>
            <a:endParaRPr lang="cy-GB" sz="275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750" b="1" noProof="0" dirty="0">
                <a:ea typeface="ＭＳ Ｐゴシック"/>
              </a:rPr>
              <a:t>Allwch chi feddwl am enghreifftiau o hyn mewn dosbarth? </a:t>
            </a:r>
            <a:endParaRPr lang="cy-GB" sz="2750" b="1" noProof="0" dirty="0">
              <a:ea typeface="ＭＳ Ｐゴシック" pitchFamily="34" charset="-128"/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687043" y="3423502"/>
            <a:ext cx="5112568" cy="403244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Behaviour connected with a certain stimulus</a:t>
            </a:r>
          </a:p>
          <a:p>
            <a:r>
              <a:rPr lang="en-GB" sz="2800" dirty="0"/>
              <a:t>Stimulus is introduced by the classroom teacher</a:t>
            </a:r>
          </a:p>
          <a:p>
            <a:r>
              <a:rPr lang="en-GB" sz="2800" b="1" dirty="0"/>
              <a:t>Can you think of any classroom examples? </a:t>
            </a:r>
            <a:endParaRPr lang="en-GB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60" y="1598148"/>
            <a:ext cx="1832133" cy="1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5" descr="A group of people sitting at a desk&#10;&#10;Description automatically generated">
            <a:extLst>
              <a:ext uri="{FF2B5EF4-FFF2-40B4-BE49-F238E27FC236}">
                <a16:creationId xmlns:a16="http://schemas.microsoft.com/office/drawing/2014/main" id="{4881A8FD-8AB5-4404-938B-7284459825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40274" y="1674784"/>
            <a:ext cx="1420860" cy="12818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8475E7-020E-4924-B41B-024578DC0835}"/>
              </a:ext>
            </a:extLst>
          </p:cNvPr>
          <p:cNvSpPr txBox="1"/>
          <p:nvPr/>
        </p:nvSpPr>
        <p:spPr>
          <a:xfrm>
            <a:off x="8326704" y="3613509"/>
            <a:ext cx="2743200" cy="338053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10000"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11" name="Picture 11" descr="School 39 Free Stock Photo - Public Domain Pictures">
            <a:extLst>
              <a:ext uri="{FF2B5EF4-FFF2-40B4-BE49-F238E27FC236}">
                <a16:creationId xmlns:a16="http://schemas.microsoft.com/office/drawing/2014/main" id="{A1C90742-371E-402F-A0DF-8EC2651508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9292" y="1712191"/>
            <a:ext cx="1588661" cy="1028865"/>
          </a:xfrm>
          <a:prstGeom prst="rect">
            <a:avLst/>
          </a:prstGeom>
        </p:spPr>
      </p:pic>
      <p:pic>
        <p:nvPicPr>
          <p:cNvPr id="12" name="Picture 12" descr="A group of people standing in a parking lot&#10;&#10;Description automatically generated">
            <a:extLst>
              <a:ext uri="{FF2B5EF4-FFF2-40B4-BE49-F238E27FC236}">
                <a16:creationId xmlns:a16="http://schemas.microsoft.com/office/drawing/2014/main" id="{E4991213-8D18-4066-88BE-682E7594EF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532249" y="1883218"/>
            <a:ext cx="2201930" cy="10841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C4D554-A880-4104-9A29-EB5F93F2A264}"/>
              </a:ext>
            </a:extLst>
          </p:cNvPr>
          <p:cNvSpPr txBox="1"/>
          <p:nvPr/>
        </p:nvSpPr>
        <p:spPr>
          <a:xfrm>
            <a:off x="8347258" y="2796705"/>
            <a:ext cx="2201932" cy="207882"/>
          </a:xfrm>
          <a:prstGeom prst="rect">
            <a:avLst/>
          </a:prstGeom>
        </p:spPr>
        <p:txBody>
          <a:bodyPr lIns="91440" tIns="45720" rIns="91440" bIns="45720" anchor="t">
            <a:normAutofit fontScale="475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575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sz="3600" b="1" dirty="0">
                <a:ea typeface="ＭＳ Ｐゴシック"/>
                <a:hlinkClick r:id="rId3"/>
              </a:rPr>
              <a:t>Cyflyru gweithredol / </a:t>
            </a:r>
            <a:r>
              <a:rPr lang="en-GB" sz="3600" b="1" i="1" dirty="0">
                <a:hlinkClick r:id="rId3"/>
              </a:rPr>
              <a:t>Operant conditioning</a:t>
            </a:r>
            <a:endParaRPr lang="cy-GB" sz="36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half" idx="2"/>
          </p:nvPr>
        </p:nvSpPr>
        <p:spPr>
          <a:xfrm>
            <a:off x="837829" y="3356992"/>
            <a:ext cx="5148318" cy="237626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cy-GB" sz="2800" noProof="0" dirty="0">
                <a:ea typeface="ＭＳ Ｐゴシック" pitchFamily="34" charset="-128"/>
              </a:rPr>
              <a:t>Mae ymddygiad yn cael ei ddysgu a’i ailadrodd wrth wobrwyo ymddygiad cadarnhaol a rhoi canlyniad am ymddygiad negyddol. </a:t>
            </a:r>
            <a:endParaRPr lang="cy-GB" noProof="0" dirty="0"/>
          </a:p>
          <a:p>
            <a:pPr marL="227965" indent="-227965"/>
            <a:r>
              <a:rPr lang="cy-GB" sz="2800" noProof="0" dirty="0">
                <a:solidFill>
                  <a:srgbClr val="FF0000"/>
                </a:solidFill>
                <a:ea typeface="ＭＳ Ｐゴシック"/>
              </a:rPr>
              <a:t>Â pha </a:t>
            </a:r>
            <a:r>
              <a:rPr lang="cy-GB" sz="2800" noProof="0" dirty="0" err="1">
                <a:solidFill>
                  <a:srgbClr val="FF0000"/>
                </a:solidFill>
                <a:ea typeface="ＭＳ Ｐゴシック"/>
              </a:rPr>
              <a:t>ddamcaniaethydd</a:t>
            </a:r>
            <a:r>
              <a:rPr lang="cy-GB" sz="2800" noProof="0" dirty="0">
                <a:solidFill>
                  <a:srgbClr val="FF0000"/>
                </a:solidFill>
                <a:ea typeface="ＭＳ Ｐゴシック"/>
              </a:rPr>
              <a:t> sy’n gysylltiedig</a:t>
            </a:r>
            <a:r>
              <a:rPr lang="en-GB" altLang="en-US" sz="2800" dirty="0">
                <a:solidFill>
                  <a:srgbClr val="FF0000"/>
                </a:solidFill>
                <a:ea typeface="ＭＳ Ｐゴシック"/>
              </a:rPr>
              <a:t>?</a:t>
            </a:r>
            <a:endParaRPr lang="cy-GB" altLang="en-US" sz="280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452" y="3278683"/>
            <a:ext cx="5387630" cy="3246661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A behaviour is connected and repeated by rewarding the positive behaviour and issuing sanctions for the negative behaviour. </a:t>
            </a:r>
          </a:p>
          <a:p>
            <a:r>
              <a:rPr lang="cy-GB" sz="2800" dirty="0" err="1">
                <a:solidFill>
                  <a:srgbClr val="FF0000"/>
                </a:solidFill>
              </a:rPr>
              <a:t>Which</a:t>
            </a:r>
            <a:r>
              <a:rPr lang="cy-GB" sz="2800" dirty="0">
                <a:solidFill>
                  <a:srgbClr val="FF0000"/>
                </a:solidFill>
              </a:rPr>
              <a:t> </a:t>
            </a:r>
            <a:r>
              <a:rPr lang="cy-GB" sz="2800" dirty="0" err="1">
                <a:solidFill>
                  <a:srgbClr val="FF0000"/>
                </a:solidFill>
              </a:rPr>
              <a:t>theorist</a:t>
            </a:r>
            <a:r>
              <a:rPr lang="cy-GB" sz="2800" dirty="0">
                <a:solidFill>
                  <a:srgbClr val="FF0000"/>
                </a:solidFill>
              </a:rPr>
              <a:t> is </a:t>
            </a:r>
            <a:r>
              <a:rPr lang="cy-GB" sz="2800" dirty="0" err="1">
                <a:solidFill>
                  <a:srgbClr val="FF0000"/>
                </a:solidFill>
              </a:rPr>
              <a:t>this</a:t>
            </a:r>
            <a:r>
              <a:rPr lang="cy-GB" sz="2800" dirty="0">
                <a:solidFill>
                  <a:srgbClr val="FF0000"/>
                </a:solidFill>
              </a:rPr>
              <a:t> </a:t>
            </a:r>
            <a:r>
              <a:rPr lang="cy-GB" sz="2800" dirty="0" err="1">
                <a:solidFill>
                  <a:srgbClr val="FF0000"/>
                </a:solidFill>
              </a:rPr>
              <a:t>theory</a:t>
            </a:r>
            <a:r>
              <a:rPr lang="cy-GB" sz="2800" dirty="0">
                <a:solidFill>
                  <a:srgbClr val="FF0000"/>
                </a:solidFill>
              </a:rPr>
              <a:t> </a:t>
            </a:r>
            <a:r>
              <a:rPr lang="cy-GB" sz="2800" dirty="0" err="1">
                <a:solidFill>
                  <a:srgbClr val="FF0000"/>
                </a:solidFill>
              </a:rPr>
              <a:t>associated</a:t>
            </a:r>
            <a:r>
              <a:rPr lang="cy-GB" sz="2800" dirty="0">
                <a:solidFill>
                  <a:srgbClr val="FF0000"/>
                </a:solidFill>
              </a:rPr>
              <a:t> </a:t>
            </a:r>
            <a:r>
              <a:rPr lang="cy-GB" sz="2800" dirty="0" err="1">
                <a:solidFill>
                  <a:srgbClr val="FF0000"/>
                </a:solidFill>
              </a:rPr>
              <a:t>with</a:t>
            </a:r>
            <a:r>
              <a:rPr lang="cy-GB" sz="2800" dirty="0">
                <a:solidFill>
                  <a:srgbClr val="FF0000"/>
                </a:solidFill>
              </a:rPr>
              <a:t>?</a:t>
            </a:r>
            <a:endParaRPr lang="en-GB" sz="2800" dirty="0">
              <a:solidFill>
                <a:srgbClr val="FF0000"/>
              </a:solidFill>
            </a:endParaRPr>
          </a:p>
          <a:p>
            <a:endParaRPr lang="cy-GB" altLang="en-US" sz="2400" dirty="0">
              <a:ea typeface="ＭＳ Ｐゴシック" pitchFamily="34" charset="-128"/>
            </a:endParaRPr>
          </a:p>
          <a:p>
            <a:pPr marL="109537" indent="0">
              <a:buFont typeface="Wingdings 3" pitchFamily="18" charset="2"/>
              <a:buNone/>
              <a:defRPr/>
            </a:pPr>
            <a:endParaRPr lang="cy-GB" sz="24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244" y="1484784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21DCF64A-3300-49C2-9116-2B2A5A1E6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08149" y="1551567"/>
            <a:ext cx="1224461" cy="1226792"/>
          </a:xfrm>
          <a:prstGeom prst="rect">
            <a:avLst/>
          </a:prstGeom>
        </p:spPr>
      </p:pic>
      <p:pic>
        <p:nvPicPr>
          <p:cNvPr id="7" name="Picture 7" descr="Free vector graphic: Hourglass, Timer, Sand, Clock - Free ...">
            <a:extLst>
              <a:ext uri="{FF2B5EF4-FFF2-40B4-BE49-F238E27FC236}">
                <a16:creationId xmlns:a16="http://schemas.microsoft.com/office/drawing/2014/main" id="{2AD48615-6C06-441C-9D4B-3E9A7DCA47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3611" y="1308666"/>
            <a:ext cx="1089423" cy="1840219"/>
          </a:xfrm>
          <a:prstGeom prst="rect">
            <a:avLst/>
          </a:prstGeom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78035ADE-5FAF-431E-ACAA-2F6010CF3B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913030" y="1592287"/>
            <a:ext cx="1500261" cy="1134836"/>
          </a:xfrm>
          <a:prstGeom prst="rect">
            <a:avLst/>
          </a:prstGeom>
        </p:spPr>
      </p:pic>
      <p:pic>
        <p:nvPicPr>
          <p:cNvPr id="11" name="Picture 11" descr="A picture containing shape&#10;&#10;Description automatically generated">
            <a:extLst>
              <a:ext uri="{FF2B5EF4-FFF2-40B4-BE49-F238E27FC236}">
                <a16:creationId xmlns:a16="http://schemas.microsoft.com/office/drawing/2014/main" id="{E9C7E94A-9878-475F-95CB-489B0E6EA9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584250" y="2039774"/>
            <a:ext cx="1636583" cy="122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42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5940" y="188640"/>
            <a:ext cx="9073008" cy="1584176"/>
          </a:xfrm>
        </p:spPr>
        <p:txBody>
          <a:bodyPr>
            <a:noAutofit/>
          </a:bodyPr>
          <a:lstStyle/>
          <a:p>
            <a:r>
              <a:rPr lang="en-GB" sz="2800" b="1" dirty="0"/>
              <a:t>How might this theory apply in the classroom?</a:t>
            </a:r>
            <a:br>
              <a:rPr lang="en-GB" sz="2800" b="1" dirty="0"/>
            </a:br>
            <a:r>
              <a:rPr lang="cy-GB" sz="2800" b="1" noProof="0" dirty="0"/>
              <a:t>Sut gellir cymhwyso'r ddamcaniaeth hon yn y dosbarth</a:t>
            </a:r>
            <a:r>
              <a:rPr lang="en-GB" sz="2800" b="1" dirty="0"/>
              <a:t>?</a:t>
            </a:r>
            <a:br>
              <a:rPr lang="en-GB" sz="2800" b="1" dirty="0"/>
            </a:br>
            <a:endParaRPr lang="en-GB" sz="2800" b="1" dirty="0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197868" y="1801625"/>
            <a:ext cx="4910445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cy-GB" sz="2800" noProof="0" dirty="0"/>
              <a:t>Defnyddiwch wobrwyon i atgyfnerthu ymddygiad da a chosbau yn dilyn ymddygiad annerbyniol</a:t>
            </a:r>
            <a:endParaRPr lang="cy-GB" sz="2800" noProof="0" dirty="0">
              <a:cs typeface="Calibri" panose="020F0502020204030204"/>
            </a:endParaRPr>
          </a:p>
          <a:p>
            <a:pPr marL="227965" indent="-227965"/>
            <a:r>
              <a:rPr lang="cy-GB" sz="2800" noProof="0" dirty="0"/>
              <a:t>Gweithredwch reolau yn deg a chyson</a:t>
            </a:r>
            <a:endParaRPr lang="cy-GB" sz="2800" noProof="0" dirty="0">
              <a:cs typeface="Calibri" panose="020F0502020204030204"/>
            </a:endParaRPr>
          </a:p>
          <a:p>
            <a:pPr marL="227965" indent="-227965"/>
            <a:r>
              <a:rPr lang="cy-GB" sz="2800" noProof="0" dirty="0">
                <a:hlinkClick r:id="rId3"/>
              </a:rPr>
              <a:t>Gwobrau </a:t>
            </a:r>
            <a:r>
              <a:rPr lang="cy-GB" sz="2800" noProof="0" dirty="0" err="1">
                <a:hlinkClick r:id="rId3"/>
              </a:rPr>
              <a:t>Dojo</a:t>
            </a:r>
            <a:r>
              <a:rPr lang="cy-GB" sz="2800" noProof="0" dirty="0">
                <a:hlinkClick r:id="rId3"/>
              </a:rPr>
              <a:t> </a:t>
            </a:r>
            <a:r>
              <a:rPr lang="cy-GB" sz="2800" noProof="0" dirty="0"/>
              <a:t>– beth yw manteision ac anfanteision system o'r fath?</a:t>
            </a:r>
            <a:endParaRPr lang="cy-GB" sz="2800" noProof="0" dirty="0">
              <a:cs typeface="Calibri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17698" y="1772816"/>
            <a:ext cx="5205306" cy="4470400"/>
          </a:xfrm>
        </p:spPr>
        <p:txBody>
          <a:bodyPr>
            <a:noAutofit/>
          </a:bodyPr>
          <a:lstStyle/>
          <a:p>
            <a:r>
              <a:rPr lang="en-GB" sz="2800" dirty="0"/>
              <a:t>Use rewards to reinforce good behaviour and sanctions following poor behaviour</a:t>
            </a:r>
          </a:p>
          <a:p>
            <a:r>
              <a:rPr lang="en-GB" sz="2800" dirty="0"/>
              <a:t>Impose rules consistently and objectively</a:t>
            </a:r>
          </a:p>
          <a:p>
            <a:r>
              <a:rPr lang="en-GB" sz="2800" dirty="0">
                <a:hlinkClick r:id="rId3"/>
              </a:rPr>
              <a:t>Dojo rewards</a:t>
            </a:r>
            <a:r>
              <a:rPr lang="en-GB" sz="2800" dirty="0"/>
              <a:t> – what are the advantages and disadvantages of such a system?</a:t>
            </a:r>
          </a:p>
        </p:txBody>
      </p:sp>
      <p:pic>
        <p:nvPicPr>
          <p:cNvPr id="3077" name="Picture 5" descr="C:\Users\Alison\AppData\Local\Microsoft\Windows\INetCache\IE\18Z7RKTF\Star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92" y="188640"/>
            <a:ext cx="15382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54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/>
              <a:t> </a:t>
            </a:r>
          </a:p>
        </p:txBody>
      </p:sp>
      <p:sp>
        <p:nvSpPr>
          <p:cNvPr id="12293" name="Content Placeholder 4"/>
          <p:cNvSpPr>
            <a:spLocks noGrp="1"/>
          </p:cNvSpPr>
          <p:nvPr>
            <p:ph sz="half" idx="2"/>
          </p:nvPr>
        </p:nvSpPr>
        <p:spPr>
          <a:xfrm>
            <a:off x="333772" y="2010720"/>
            <a:ext cx="5643559" cy="386655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cy-GB" sz="2200" noProof="0" dirty="0">
                <a:ea typeface="ＭＳ Ｐゴシック"/>
              </a:rPr>
              <a:t>Mae ymddygiad yn cael ei benderfynu gan batrymau meddwl, cred, hunan-hyder, agweddau a disgwyliadau</a:t>
            </a:r>
            <a:endParaRPr lang="cy-GB" sz="22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200" noProof="0" dirty="0">
                <a:ea typeface="ＭＳ Ｐゴシック" pitchFamily="34" charset="-128"/>
              </a:rPr>
              <a:t>Dylanwadir ar y ffordd yr ydym yn ymddwyn gan y ffordd yr ydym yn meddwl</a:t>
            </a:r>
            <a:endParaRPr lang="cy-GB" sz="2200" noProof="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cy-GB" sz="2200" noProof="0" dirty="0">
                <a:ea typeface="ＭＳ Ｐゴシック"/>
              </a:rPr>
              <a:t>Y cortecs yw’r rhan ymwybodol, sy’n meddwl yn rhesymegol, yn yr ymennydd ac sy’n penderfynu ymateb y plentyn i sefyllfaoedd penodol</a:t>
            </a:r>
          </a:p>
          <a:p>
            <a:pPr marL="227965" indent="-227965"/>
            <a:r>
              <a:rPr lang="cy-GB" sz="2200" noProof="0" dirty="0" err="1">
                <a:solidFill>
                  <a:srgbClr val="FF0000"/>
                </a:solidFill>
                <a:ea typeface="ＭＳ Ｐゴシック"/>
              </a:rPr>
              <a:t>Damcaniaethydd</a:t>
            </a:r>
            <a:r>
              <a:rPr lang="cy-GB" sz="2200" noProof="0" dirty="0">
                <a:solidFill>
                  <a:srgbClr val="FF0000"/>
                </a:solidFill>
                <a:ea typeface="ＭＳ Ｐゴシック"/>
              </a:rPr>
              <a:t>?</a:t>
            </a:r>
            <a:endParaRPr lang="cy-GB" sz="2200" noProof="0" dirty="0">
              <a:ea typeface="ＭＳ Ｐゴシック"/>
              <a:cs typeface="Calibri" panose="020F0502020204030204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quarter" idx="4"/>
          </p:nvPr>
        </p:nvSpPr>
        <p:spPr>
          <a:xfrm>
            <a:off x="6164422" y="1806952"/>
            <a:ext cx="5832648" cy="385429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Behaviour is determined by thinking patterns, beliefs, self-confidence, attitudes and expectations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way in which we behave is influenced by our thinking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cortex is the conscious, rational-thinking part of the brain and determines the child’s response to certain situations 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>
                <a:solidFill>
                  <a:srgbClr val="FF0000"/>
                </a:solidFill>
              </a:rPr>
              <a:t>Theorist?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itchFamily="18" charset="2"/>
              <a:buNone/>
              <a:defRPr/>
            </a:pPr>
            <a:endParaRPr lang="cy-GB" altLang="en-US" sz="900" dirty="0">
              <a:ea typeface="ＭＳ Ｐゴシック" pitchFamily="34" charset="-128"/>
            </a:endParaRPr>
          </a:p>
        </p:txBody>
      </p:sp>
      <p:pic>
        <p:nvPicPr>
          <p:cNvPr id="12295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494" y="304444"/>
            <a:ext cx="266429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963793" y="499420"/>
            <a:ext cx="10406714" cy="70788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sz="4000" dirty="0"/>
              <a:t>Gwybyddol                                  </a:t>
            </a:r>
            <a:r>
              <a:rPr lang="cy-GB" sz="4000" dirty="0" err="1"/>
              <a:t>Cognitive</a:t>
            </a:r>
            <a:r>
              <a:rPr lang="cy-GB" sz="4000" dirty="0"/>
              <a:t> 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5985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790826" y="48673"/>
            <a:ext cx="12188825" cy="1397000"/>
          </a:xfrm>
        </p:spPr>
        <p:txBody>
          <a:bodyPr>
            <a:normAutofit/>
          </a:bodyPr>
          <a:lstStyle/>
          <a:p>
            <a:r>
              <a:rPr lang="cy-GB" sz="4000" b="1" noProof="0" dirty="0"/>
              <a:t>Damcaniaeth Gwybyddol </a:t>
            </a:r>
            <a:r>
              <a:rPr lang="en-US" sz="4000" b="1" dirty="0"/>
              <a:t>/ Cognitive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671025" y="1525804"/>
            <a:ext cx="4977104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 fontAlgn="base" hangingPunct="0"/>
            <a:r>
              <a:rPr lang="en-GB" sz="2800" dirty="0"/>
              <a:t>Involve pupils in setting and monitoring their own behaviour targets through individual plans</a:t>
            </a:r>
            <a:endParaRPr lang="en-US"/>
          </a:p>
          <a:p>
            <a:pPr marL="227965" indent="-227965" fontAlgn="base" hangingPunct="0"/>
            <a:r>
              <a:rPr lang="en-GB" sz="2800" dirty="0"/>
              <a:t>Use self- regulation strategies such as: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/>
              <a:t>visualisation </a:t>
            </a:r>
            <a:endParaRPr lang="en-GB" sz="2800">
              <a:cs typeface="Calibri"/>
            </a:endParaRPr>
          </a:p>
          <a:p>
            <a:pPr marL="685165" lvl="1" indent="-227965" fontAlgn="base" hangingPunct="0"/>
            <a:r>
              <a:rPr lang="en-GB" sz="2800" dirty="0"/>
              <a:t>talking aloud 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 dirty="0"/>
              <a:t>exploring options</a:t>
            </a:r>
            <a:endParaRPr lang="en-GB" sz="2800" dirty="0">
              <a:cs typeface="Calibri" panose="020F0502020204030204"/>
            </a:endParaRPr>
          </a:p>
        </p:txBody>
      </p:sp>
      <p:pic>
        <p:nvPicPr>
          <p:cNvPr id="1031" name="Picture 7" descr="C:\Users\Dave\AppData\Local\Microsoft\Windows\Temporary Internet Files\Content.IE5\HSAD368W\idea-azione-motivazione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067" y="4113287"/>
            <a:ext cx="1752246" cy="162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529988" y="1268760"/>
            <a:ext cx="5204384" cy="4392488"/>
          </a:xfrm>
          <a:prstGeom prst="rect">
            <a:avLst/>
          </a:prstGeom>
        </p:spPr>
        <p:txBody>
          <a:bodyPr vert="horz" lIns="121899" tIns="60949" rIns="121899" bIns="60949" rtlCol="0" anchor="t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cy-GB" sz="2800" noProof="0" dirty="0"/>
              <a:t>Cynhwyswch ddisgyblion yn y broses o bennu a monitro eu targedau ymddygiad eu hunain trwy gynlluniau unigol</a:t>
            </a:r>
            <a:endParaRPr lang="cy-GB" sz="2800" noProof="0" dirty="0">
              <a:cs typeface="Calibri" panose="020F0502020204030204"/>
            </a:endParaRPr>
          </a:p>
          <a:p>
            <a:pPr marL="304165" indent="-304165" fontAlgn="base" hangingPunct="0"/>
            <a:r>
              <a:rPr lang="cy-GB" sz="2800" noProof="0" dirty="0"/>
              <a:t>Defnyddiwch strategaethau hunan-reoli megis:</a:t>
            </a:r>
            <a:endParaRPr lang="cy-GB" sz="2800" noProof="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cy-GB" sz="2800" noProof="0" dirty="0"/>
              <a:t>delweddu</a:t>
            </a:r>
            <a:endParaRPr lang="cy-GB" sz="2800" noProof="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cy-GB" sz="2800" noProof="0" dirty="0"/>
              <a:t>siarad yn uchel</a:t>
            </a:r>
            <a:endParaRPr lang="cy-GB" sz="2800" noProof="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cy-GB" sz="2800" noProof="0" dirty="0"/>
              <a:t>ymchwilio i opsiynau</a:t>
            </a:r>
            <a:endParaRPr lang="cy-GB" sz="2800" noProof="0" dirty="0">
              <a:cs typeface="Calibri" panose="020F0502020204030204"/>
            </a:endParaRPr>
          </a:p>
          <a:p>
            <a:pPr marL="304165" indent="-304165" fontAlgn="base" hangingPunct="0"/>
            <a:endParaRPr lang="en-GB" sz="2800" i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7446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810324" y="391192"/>
            <a:ext cx="12071077" cy="1397000"/>
          </a:xfrm>
        </p:spPr>
        <p:txBody>
          <a:bodyPr>
            <a:normAutofit/>
          </a:bodyPr>
          <a:lstStyle/>
          <a:p>
            <a:r>
              <a:rPr lang="cy-GB" sz="4000" b="1" noProof="0" dirty="0"/>
              <a:t>Damcaniaeth Ddyneiddiol             </a:t>
            </a:r>
            <a:r>
              <a:rPr lang="en-US" sz="4000" b="1" dirty="0"/>
              <a:t>Humanist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767060" y="1669753"/>
            <a:ext cx="5112569" cy="39914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 fontAlgn="base" hangingPunct="0"/>
            <a:r>
              <a:rPr lang="en-GB" sz="3200" i="1" dirty="0"/>
              <a:t>Behaviour is established through relationships and responding to the emotional needs of each individual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Person-centred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Teacher empathy; care for pupils; raise self-esteem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Pupils make own choices</a:t>
            </a:r>
            <a:endParaRPr lang="en-GB" sz="3200" i="1" dirty="0">
              <a:cs typeface="Calibri"/>
            </a:endParaRPr>
          </a:p>
          <a:p>
            <a:pPr marL="0" indent="0" fontAlgn="base" hangingPunct="0">
              <a:buNone/>
            </a:pPr>
            <a:endParaRPr lang="en-GB" sz="3200" i="1" dirty="0">
              <a:cs typeface="Calibri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21804" y="1829937"/>
            <a:ext cx="5184576" cy="3759304"/>
          </a:xfrm>
          <a:prstGeom prst="rect">
            <a:avLst/>
          </a:prstGeom>
        </p:spPr>
        <p:txBody>
          <a:bodyPr vert="horz" lIns="121899" tIns="60949" rIns="121899" bIns="60949" rtlCol="0" anchor="t">
            <a:normAutofit fontScale="850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cy-GB" sz="3200" noProof="0" dirty="0"/>
              <a:t>Dylanwadir ar ymddygiad gan berthnasau ac ymateb i anghenion emosiynol pob unigolyn</a:t>
            </a:r>
            <a:endParaRPr lang="cy-GB" sz="3200" noProof="0" dirty="0">
              <a:cs typeface="Calibri" panose="020F0502020204030204"/>
            </a:endParaRPr>
          </a:p>
          <a:p>
            <a:pPr marL="304165" indent="-304165" fontAlgn="base" hangingPunct="0"/>
            <a:r>
              <a:rPr lang="cy-GB" sz="3200" noProof="0" dirty="0"/>
              <a:t>Person-ganolog</a:t>
            </a:r>
            <a:endParaRPr lang="cy-GB" sz="3200" noProof="0" dirty="0">
              <a:cs typeface="Calibri" panose="020F0502020204030204"/>
            </a:endParaRPr>
          </a:p>
          <a:p>
            <a:pPr marL="304165" indent="-304165" fontAlgn="base" hangingPunct="0"/>
            <a:r>
              <a:rPr lang="cy-GB" sz="3200" noProof="0" dirty="0"/>
              <a:t>Empathi athro; gofal dros ddisgyblion; codi hunan-barch</a:t>
            </a:r>
            <a:endParaRPr lang="cy-GB" sz="3200" noProof="0" dirty="0">
              <a:cs typeface="Calibri" panose="020F0502020204030204"/>
            </a:endParaRPr>
          </a:p>
          <a:p>
            <a:pPr marL="304165" indent="-304165" fontAlgn="base" hangingPunct="0"/>
            <a:r>
              <a:rPr lang="cy-GB" sz="3200" noProof="0" dirty="0"/>
              <a:t>Disgyblion yn gwneud eu dewisiadau eu hunain</a:t>
            </a:r>
            <a:endParaRPr lang="cy-GB" sz="3200" noProof="0" dirty="0">
              <a:cs typeface="Calibri" panose="020F0502020204030204"/>
            </a:endParaRPr>
          </a:p>
          <a:p>
            <a:pPr marL="0" indent="0" fontAlgn="base" hangingPunct="0">
              <a:buNone/>
            </a:pPr>
            <a:endParaRPr lang="en-GB" sz="3200" dirty="0">
              <a:cs typeface="Calibri" panose="020F0502020204030204"/>
            </a:endParaRPr>
          </a:p>
        </p:txBody>
      </p:sp>
      <p:pic>
        <p:nvPicPr>
          <p:cNvPr id="4098" name="Picture 2" descr="C:\Users\Alison\AppData\Local\Microsoft\Windows\INetCache\IE\8XJYQPI8\together_holding_hands_by_juganue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79"/>
          <a:stretch/>
        </p:blipFill>
        <p:spPr bwMode="auto">
          <a:xfrm>
            <a:off x="5427036" y="2217272"/>
            <a:ext cx="1181877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lison\AppData\Local\Microsoft\Windows\INetCache\IE\TV69KJVG\be-empathetic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5445224"/>
            <a:ext cx="1757197" cy="141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56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80" y="171135"/>
            <a:ext cx="9587828" cy="63510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A963C1-6249-46E3-84D8-529332ED9631}"/>
              </a:ext>
            </a:extLst>
          </p:cNvPr>
          <p:cNvSpPr txBox="1"/>
          <p:nvPr/>
        </p:nvSpPr>
        <p:spPr>
          <a:xfrm>
            <a:off x="9717810" y="1143951"/>
            <a:ext cx="294423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>
                <a:cs typeface="Calibri"/>
              </a:rPr>
              <a:t>HIERARCHIAETH ANGHENION MASLOW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b="1" noProof="0" dirty="0">
                <a:solidFill>
                  <a:srgbClr val="00B0F0"/>
                </a:solidFill>
                <a:cs typeface="Calibri"/>
              </a:rPr>
              <a:t>Hunan-sylweddoli</a:t>
            </a:r>
            <a:endParaRPr lang="cy-GB" noProof="0" dirty="0">
              <a:solidFill>
                <a:srgbClr val="00B0F0"/>
              </a:solidFill>
            </a:endParaRPr>
          </a:p>
          <a:p>
            <a:endParaRPr lang="cy-GB" b="1" noProof="0" dirty="0">
              <a:solidFill>
                <a:srgbClr val="00B0F0"/>
              </a:solidFill>
              <a:cs typeface="Calibri"/>
            </a:endParaRPr>
          </a:p>
          <a:p>
            <a:endParaRPr lang="cy-GB" b="1" noProof="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b="1" noProof="0" dirty="0">
                <a:solidFill>
                  <a:srgbClr val="00B050"/>
                </a:solidFill>
                <a:cs typeface="Calibri"/>
              </a:rPr>
              <a:t>Anghenion parch</a:t>
            </a:r>
          </a:p>
          <a:p>
            <a:endParaRPr lang="cy-GB" b="1" noProof="0" dirty="0">
              <a:solidFill>
                <a:srgbClr val="00B050"/>
              </a:solidFill>
              <a:cs typeface="Calibri"/>
            </a:endParaRPr>
          </a:p>
          <a:p>
            <a:endParaRPr lang="cy-GB" b="1" noProof="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b="1" noProof="0" dirty="0">
                <a:solidFill>
                  <a:srgbClr val="FFFF00"/>
                </a:solidFill>
                <a:cs typeface="Calibri"/>
              </a:rPr>
              <a:t>Cariad a  pherthyn</a:t>
            </a:r>
          </a:p>
          <a:p>
            <a:endParaRPr lang="cy-GB" b="1" noProof="0" dirty="0">
              <a:solidFill>
                <a:srgbClr val="FFFF00"/>
              </a:solidFill>
              <a:cs typeface="Calibri"/>
            </a:endParaRPr>
          </a:p>
          <a:p>
            <a:endParaRPr lang="cy-GB" b="1" noProof="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b="1" noProof="0" dirty="0">
                <a:solidFill>
                  <a:srgbClr val="FFC000"/>
                </a:solidFill>
                <a:cs typeface="Calibri"/>
              </a:rPr>
              <a:t>Anghenion diogelwch</a:t>
            </a:r>
          </a:p>
          <a:p>
            <a:pPr marL="285750" indent="-285750">
              <a:buFont typeface="Arial"/>
              <a:buChar char="•"/>
            </a:pPr>
            <a:endParaRPr lang="cy-GB" b="1" noProof="0" dirty="0">
              <a:solidFill>
                <a:srgbClr val="FFC000"/>
              </a:solidFill>
              <a:cs typeface="Calibri"/>
            </a:endParaRPr>
          </a:p>
          <a:p>
            <a:endParaRPr lang="cy-GB" b="1" noProof="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b="1" noProof="0" dirty="0">
                <a:solidFill>
                  <a:srgbClr val="FF0000"/>
                </a:solidFill>
                <a:cs typeface="Calibri"/>
              </a:rPr>
              <a:t>Anghenion ffisiolegol </a:t>
            </a:r>
          </a:p>
          <a:p>
            <a:r>
              <a:rPr lang="cy-GB" b="1" noProof="0" dirty="0">
                <a:solidFill>
                  <a:srgbClr val="FF0000"/>
                </a:solidFill>
                <a:cs typeface="Calibri"/>
              </a:rPr>
              <a:t>     neu sylfaenol</a:t>
            </a:r>
          </a:p>
        </p:txBody>
      </p:sp>
    </p:spTree>
    <p:extLst>
      <p:ext uri="{BB962C8B-B14F-4D97-AF65-F5344CB8AC3E}">
        <p14:creationId xmlns:p14="http://schemas.microsoft.com/office/powerpoint/2010/main" val="147744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7502" y="498268"/>
            <a:ext cx="10512862" cy="1325563"/>
          </a:xfrm>
        </p:spPr>
        <p:txBody>
          <a:bodyPr/>
          <a:lstStyle/>
          <a:p>
            <a:r>
              <a:rPr lang="cy-GB" sz="4350" b="1" noProof="0" dirty="0"/>
              <a:t>Enghraifft Ymarferol</a:t>
            </a:r>
            <a:r>
              <a:rPr lang="en-GB" sz="4350" b="1" dirty="0"/>
              <a:t>/Practical Example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9096" y="1815042"/>
            <a:ext cx="5603474" cy="43619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3200" i="1" noProof="0" dirty="0"/>
              <a:t>Gwyliwch y fideo byr o ddefnydd un ysgol o grwpiau maethu</a:t>
            </a:r>
            <a:r>
              <a:rPr lang="cy-GB" sz="3200" noProof="0" dirty="0"/>
              <a:t>. </a:t>
            </a:r>
            <a:endParaRPr lang="cy-GB" noProof="0" dirty="0"/>
          </a:p>
          <a:p>
            <a:pPr marL="0" indent="0">
              <a:buNone/>
            </a:pPr>
            <a:endParaRPr lang="cy-GB" sz="3200" noProof="0" dirty="0"/>
          </a:p>
          <a:p>
            <a:pPr marL="227965" indent="-227965"/>
            <a:r>
              <a:rPr lang="cy-GB" sz="3200" i="1" noProof="0" dirty="0"/>
              <a:t>Adfyfyriwch ar sut mae hyn yn arddangos egwyddorion  damcaniaeth ddyneiddiol</a:t>
            </a:r>
            <a:r>
              <a:rPr lang="en-GB" sz="3200" dirty="0"/>
              <a:t>. </a:t>
            </a:r>
            <a:endParaRPr lang="en-GB" sz="32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3110" y="1817613"/>
            <a:ext cx="5180251" cy="4351338"/>
          </a:xfrm>
        </p:spPr>
        <p:txBody>
          <a:bodyPr>
            <a:noAutofit/>
          </a:bodyPr>
          <a:lstStyle/>
          <a:p>
            <a:r>
              <a:rPr lang="en-GB" sz="3200" i="1" dirty="0">
                <a:hlinkClick r:id="rId3"/>
              </a:rPr>
              <a:t>Watch this short clip </a:t>
            </a:r>
            <a:r>
              <a:rPr lang="en-GB" sz="3200" i="1" dirty="0"/>
              <a:t>about one school’s use of ‘nurture groups’. </a:t>
            </a:r>
          </a:p>
          <a:p>
            <a:pPr marL="0" indent="0">
              <a:buNone/>
            </a:pPr>
            <a:endParaRPr lang="en-GB" sz="3200" i="1" dirty="0"/>
          </a:p>
          <a:p>
            <a:r>
              <a:rPr lang="en-GB" sz="3200" i="1" dirty="0"/>
              <a:t>Reflect on how this demonstrates the principles of humanist theory. </a:t>
            </a:r>
          </a:p>
        </p:txBody>
      </p:sp>
      <p:pic>
        <p:nvPicPr>
          <p:cNvPr id="5124" name="Picture 4" descr="C:\Users\Alison\AppData\Local\Microsoft\Windows\INetCache\IE\8XJYQPI8\children-clip-art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173" y="4987734"/>
            <a:ext cx="1666875" cy="151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8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7908" y="624110"/>
            <a:ext cx="9943707" cy="128089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4350" b="1" dirty="0"/>
              <a:t>Systematig                                </a:t>
            </a:r>
            <a:r>
              <a:rPr lang="cy-GB" sz="4350" b="1" dirty="0" err="1"/>
              <a:t>Systematic</a:t>
            </a:r>
            <a:endParaRPr lang="cy-GB" sz="4350" b="1" dirty="0">
              <a:cs typeface="Calibri Light"/>
            </a:endParaRPr>
          </a:p>
        </p:txBody>
      </p:sp>
      <p:sp>
        <p:nvSpPr>
          <p:cNvPr id="14341" name="Content Placeholder 4"/>
          <p:cNvSpPr>
            <a:spLocks noGrp="1"/>
          </p:cNvSpPr>
          <p:nvPr>
            <p:ph sz="half" idx="2"/>
          </p:nvPr>
        </p:nvSpPr>
        <p:spPr>
          <a:xfrm>
            <a:off x="1053852" y="1969702"/>
            <a:ext cx="5544616" cy="469965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cy-GB" sz="2000" noProof="0" dirty="0">
                <a:ea typeface="ＭＳ Ｐゴシック"/>
              </a:rPr>
              <a:t>Mae ymddygiad yn gysylltiedig ag ethos yr ysgol a 'normau' cymdeithasol a diwylliannol ehangach </a:t>
            </a:r>
            <a:endParaRPr lang="cy-GB" sz="20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000" noProof="0" dirty="0">
                <a:ea typeface="ＭＳ Ｐゴシック"/>
              </a:rPr>
              <a:t>Mae systemau yn cynnwys: </a:t>
            </a:r>
          </a:p>
          <a:p>
            <a:pPr marL="0" indent="0">
              <a:buNone/>
            </a:pPr>
            <a:r>
              <a:rPr lang="cy-GB" sz="2000" noProof="0" dirty="0">
                <a:ea typeface="ＭＳ Ｐゴシック"/>
              </a:rPr>
              <a:t>teulu, </a:t>
            </a:r>
            <a:r>
              <a:rPr lang="cy-GB" sz="2000" noProof="0" dirty="0" err="1">
                <a:ea typeface="ＭＳ Ｐゴシック"/>
              </a:rPr>
              <a:t>ffrinidiau</a:t>
            </a:r>
            <a:r>
              <a:rPr lang="cy-GB" sz="2000" noProof="0" dirty="0">
                <a:ea typeface="ＭＳ Ｐゴシック"/>
              </a:rPr>
              <a:t>, ysgol, cymuned, clybiau y tu allan i'r ysgol</a:t>
            </a:r>
            <a:endParaRPr lang="cy-GB" sz="2000" noProof="0" dirty="0">
              <a:ea typeface="ＭＳ Ｐゴシック"/>
              <a:cs typeface="Calibri"/>
            </a:endParaRPr>
          </a:p>
          <a:p>
            <a:pPr marL="227965" indent="-227965"/>
            <a:r>
              <a:rPr lang="cy-GB" sz="2000" noProof="0" dirty="0">
                <a:ea typeface="ＭＳ Ｐゴシック"/>
              </a:rPr>
              <a:t>Ansawdd y systemau hyn yn dylanwadu ar ymddygiad plentyn</a:t>
            </a:r>
            <a:endParaRPr lang="cy-GB" sz="20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000" noProof="0" dirty="0">
                <a:ea typeface="ＭＳ Ｐゴシック"/>
              </a:rPr>
              <a:t>Bydd plentyn yn ei chael hi’n anodd o fewn system arall os ydy’r amgylchedd cartref yn wahanol iawn</a:t>
            </a:r>
            <a:endParaRPr lang="cy-GB" sz="2000" noProof="0" dirty="0">
              <a:ea typeface="ＭＳ Ｐゴシック"/>
              <a:cs typeface="Calibri" panose="020F0502020204030204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"/>
          </p:nvPr>
        </p:nvSpPr>
        <p:spPr>
          <a:xfrm>
            <a:off x="6734018" y="1762243"/>
            <a:ext cx="5387630" cy="37353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Behaviour is linked to the school ethos and wider social and cultural norms</a:t>
            </a:r>
          </a:p>
          <a:p>
            <a:pPr>
              <a:defRPr/>
            </a:pPr>
            <a:r>
              <a:rPr lang="en-GB" sz="2400" dirty="0"/>
              <a:t>Systems include: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400" dirty="0"/>
              <a:t>family , friends, school, community , outside school clubs</a:t>
            </a:r>
          </a:p>
          <a:p>
            <a:pPr>
              <a:defRPr/>
            </a:pPr>
            <a:r>
              <a:rPr lang="en-GB" sz="2400" dirty="0"/>
              <a:t>Quality of these systems influences a child’s behaviour. </a:t>
            </a:r>
          </a:p>
          <a:p>
            <a:pPr>
              <a:defRPr/>
            </a:pPr>
            <a:r>
              <a:rPr lang="en-GB" sz="2400" dirty="0"/>
              <a:t>A child will struggle  within another system if their home environment  is very different </a:t>
            </a:r>
          </a:p>
        </p:txBody>
      </p:sp>
      <p:pic>
        <p:nvPicPr>
          <p:cNvPr id="14343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207" y="559408"/>
            <a:ext cx="2610123" cy="92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46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Bronfenbrenner</a:t>
            </a:r>
          </a:p>
        </p:txBody>
      </p:sp>
      <p:pic>
        <p:nvPicPr>
          <p:cNvPr id="9" name="Picture 2" descr="C:\Users\Alison\AppData\Local\Microsoft\Windows\INetCache\IE\TV69KJVG\bronfenbrenner_ecosystem[1]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260" y="692696"/>
            <a:ext cx="4903242" cy="4806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925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916" y="297895"/>
            <a:ext cx="10204185" cy="1334516"/>
          </a:xfrm>
        </p:spPr>
        <p:txBody>
          <a:bodyPr>
            <a:noAutofit/>
          </a:bodyPr>
          <a:lstStyle/>
          <a:p>
            <a:r>
              <a:rPr lang="cy-GB" sz="4000" noProof="0" dirty="0"/>
              <a:t>Sut gallai hyn weithio yn ymarferol</a:t>
            </a:r>
            <a:r>
              <a:rPr lang="en-GB" sz="4000" dirty="0"/>
              <a:t>?</a:t>
            </a:r>
            <a:br>
              <a:rPr lang="en-GB" sz="4000" b="1" dirty="0"/>
            </a:br>
            <a:r>
              <a:rPr lang="en-GB" sz="4000" b="1" dirty="0"/>
              <a:t>How might this work in practice?</a:t>
            </a:r>
            <a:br>
              <a:rPr lang="en-GB" sz="4000" b="1" dirty="0"/>
            </a:br>
            <a:endParaRPr lang="en-GB" sz="4000" b="1" dirty="0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54724" y="1484784"/>
            <a:ext cx="5739690" cy="4896544"/>
          </a:xfrm>
        </p:spPr>
        <p:txBody>
          <a:bodyPr>
            <a:normAutofit/>
          </a:bodyPr>
          <a:lstStyle/>
          <a:p>
            <a:r>
              <a:rPr lang="cy-GB" noProof="0" dirty="0"/>
              <a:t>Ceisiwch weld yr ysgol trwy lygaid y plentyn – beth yw’r cyfleoedd dysgu, llawenydd, peryglon posibl?</a:t>
            </a:r>
          </a:p>
          <a:p>
            <a:r>
              <a:rPr lang="cy-GB" noProof="0" dirty="0"/>
              <a:t>Yn dilyn hyn adolygwch bolisïau ac arferion yr ysgol</a:t>
            </a:r>
          </a:p>
          <a:p>
            <a:r>
              <a:rPr lang="cy-GB" noProof="0" dirty="0"/>
              <a:t>Sicrhewch eich bod yn cyfathrebu â rhieni/gwarchodwyr yn gyson</a:t>
            </a:r>
          </a:p>
          <a:p>
            <a:r>
              <a:rPr lang="cy-GB" noProof="0" dirty="0"/>
              <a:t>Ystyriwch y gymuned ehangach a’r </a:t>
            </a:r>
            <a:r>
              <a:rPr lang="cy-GB" dirty="0"/>
              <a:t>effaith d</a:t>
            </a:r>
            <a:r>
              <a:rPr lang="cy-GB" noProof="0" dirty="0"/>
              <a:t>diwylliannol ar y </a:t>
            </a:r>
            <a:r>
              <a:rPr lang="cy-GB" i="1" noProof="0" dirty="0"/>
              <a:t>plentyn</a:t>
            </a:r>
            <a:r>
              <a:rPr lang="cy-GB" noProof="0" dirty="0"/>
              <a:t> unigol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97559" y="1556792"/>
            <a:ext cx="5891266" cy="5301208"/>
          </a:xfrm>
        </p:spPr>
        <p:txBody>
          <a:bodyPr>
            <a:normAutofit/>
          </a:bodyPr>
          <a:lstStyle/>
          <a:p>
            <a:r>
              <a:rPr lang="en-GB" dirty="0"/>
              <a:t>View the school through the child’s eyes – what are the potential learning experiences, joys, hazards?</a:t>
            </a:r>
          </a:p>
          <a:p>
            <a:r>
              <a:rPr lang="en-GB" dirty="0"/>
              <a:t>Following this, review school policies and practices</a:t>
            </a:r>
          </a:p>
          <a:p>
            <a:r>
              <a:rPr lang="en-GB" dirty="0"/>
              <a:t>Establish open and frequent communications with parents/carers</a:t>
            </a:r>
          </a:p>
          <a:p>
            <a:r>
              <a:rPr lang="en-GB" dirty="0"/>
              <a:t>Consider wider community and cultural impact on the individual ch</a:t>
            </a:r>
            <a:r>
              <a:rPr lang="en-GB" i="1" dirty="0"/>
              <a:t>ild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DACA54E-199D-4E07-8D26-7EA8C37E23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28450" y="5484568"/>
            <a:ext cx="1740889" cy="128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3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9956" y="365126"/>
            <a:ext cx="9790450" cy="1343469"/>
          </a:xfrm>
        </p:spPr>
        <p:txBody>
          <a:bodyPr>
            <a:normAutofit fontScale="90000"/>
          </a:bodyPr>
          <a:lstStyle/>
          <a:p>
            <a:r>
              <a:rPr lang="cy-GB" sz="4350" b="1" noProof="0" dirty="0">
                <a:ea typeface="+mj-lt"/>
                <a:cs typeface="+mj-lt"/>
              </a:rPr>
              <a:t>Sut mae hyn yn edrych ar lawr dosbarth</a:t>
            </a:r>
            <a:r>
              <a:rPr lang="en-GB" sz="4350" b="1" dirty="0">
                <a:ea typeface="+mj-lt"/>
                <a:cs typeface="+mj-lt"/>
              </a:rPr>
              <a:t>?</a:t>
            </a:r>
            <a:br>
              <a:rPr lang="en-GB" sz="4350" b="1" dirty="0"/>
            </a:br>
            <a:r>
              <a:rPr lang="en-GB" sz="4350" b="1" dirty="0"/>
              <a:t>How does this look in the classroom?</a:t>
            </a:r>
            <a:br>
              <a:rPr lang="en-GB" sz="4350" dirty="0"/>
            </a:br>
            <a:r>
              <a:rPr lang="en-GB" sz="4350" b="1" dirty="0"/>
              <a:t>                      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5900" y="1825625"/>
            <a:ext cx="5400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2000" i="1" noProof="0" dirty="0"/>
              <a:t>Mae penseiri, athrawon ac eraill yn ceisio creu adeiladau ac amgylcheddau dysgu atyniadol</a:t>
            </a:r>
            <a:endParaRPr lang="cy-GB" sz="2000" i="1" noProof="0" dirty="0">
              <a:cs typeface="Calibri" panose="020F0502020204030204"/>
            </a:endParaRPr>
          </a:p>
          <a:p>
            <a:pPr marL="227965" indent="-227965"/>
            <a:r>
              <a:rPr lang="cy-GB" sz="2000" i="1" noProof="0" dirty="0"/>
              <a:t>Ystyriwch gynlluniau eistedd, goleuo, gwresogi a chelfi yn y dosbarth ac o gwmpas yr ysgol</a:t>
            </a:r>
            <a:endParaRPr lang="cy-GB" sz="2000" i="1" noProof="0" dirty="0">
              <a:cs typeface="Calibri" panose="020F0502020204030204"/>
            </a:endParaRPr>
          </a:p>
          <a:p>
            <a:pPr marL="227965" indent="-227965"/>
            <a:r>
              <a:rPr lang="cy-GB" sz="2000" i="1" noProof="0" dirty="0"/>
              <a:t>Defnyddiwch gytundebau ymddygiad â rhieni/gofalwyr</a:t>
            </a:r>
            <a:endParaRPr lang="cy-GB" sz="2000" i="1" noProof="0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6500" y="1825625"/>
            <a:ext cx="5184576" cy="4078219"/>
          </a:xfrm>
        </p:spPr>
        <p:txBody>
          <a:bodyPr>
            <a:normAutofit/>
          </a:bodyPr>
          <a:lstStyle/>
          <a:p>
            <a:r>
              <a:rPr lang="en-GB" sz="2000" i="1" dirty="0"/>
              <a:t>Architects, teachers and others seek to create attractive buildings and learning environments</a:t>
            </a:r>
          </a:p>
          <a:p>
            <a:r>
              <a:rPr lang="en-GB" sz="2000" i="1" dirty="0"/>
              <a:t>Consider seating plans, lighting, heating and furniture within classroom, corridors and wider school environment</a:t>
            </a:r>
          </a:p>
          <a:p>
            <a:r>
              <a:rPr lang="en-GB" sz="2000" i="1" dirty="0"/>
              <a:t>Use behaviour contracts with parents/carers</a:t>
            </a:r>
          </a:p>
        </p:txBody>
      </p:sp>
      <p:pic>
        <p:nvPicPr>
          <p:cNvPr id="5" name="Picture 5" descr="An office with a desk and chair in a room&#10;&#10;Description automatically generated">
            <a:extLst>
              <a:ext uri="{FF2B5EF4-FFF2-40B4-BE49-F238E27FC236}">
                <a16:creationId xmlns:a16="http://schemas.microsoft.com/office/drawing/2014/main" id="{9DFA932D-CE06-47B4-8635-95CD5D2807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26460" y="5228787"/>
            <a:ext cx="1803533" cy="135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0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350" noProof="0" dirty="0"/>
              <a:t>Dysgu cymdeithasol </a:t>
            </a:r>
            <a:r>
              <a:rPr lang="en-GB" sz="4350" dirty="0"/>
              <a:t>/ </a:t>
            </a:r>
            <a:r>
              <a:rPr lang="en-GB" sz="4350" b="1" dirty="0"/>
              <a:t>Social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5860" y="2276872"/>
            <a:ext cx="525658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3200" i="1" noProof="0" dirty="0"/>
              <a:t>Dylanwadir ar ymddygiad yn cael ei ddylanwadu gan weithredoedd eraill (</a:t>
            </a:r>
            <a:r>
              <a:rPr lang="cy-GB" sz="3200" i="1" noProof="0" dirty="0" err="1"/>
              <a:t>Bandura</a:t>
            </a:r>
            <a:r>
              <a:rPr lang="cy-GB" sz="3200" i="1" noProof="0" dirty="0"/>
              <a:t>)</a:t>
            </a:r>
            <a:endParaRPr lang="cy-GB" i="1" noProof="0" dirty="0"/>
          </a:p>
          <a:p>
            <a:pPr marL="227965" indent="-227965"/>
            <a:r>
              <a:rPr lang="cy-GB" sz="3200" i="1" noProof="0" dirty="0">
                <a:solidFill>
                  <a:srgbClr val="00B050"/>
                </a:solidFill>
              </a:rPr>
              <a:t>Beth yw goblygiadau’r ddamcaniaeth hon ar gyfer rheolaeth dosbarth?</a:t>
            </a:r>
            <a:endParaRPr lang="cy-GB" sz="3200" i="1" noProof="0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98468" y="2204864"/>
            <a:ext cx="5256584" cy="4351338"/>
          </a:xfrm>
        </p:spPr>
        <p:txBody>
          <a:bodyPr>
            <a:normAutofit/>
          </a:bodyPr>
          <a:lstStyle/>
          <a:p>
            <a:r>
              <a:rPr lang="en-GB" sz="3200" i="1" dirty="0"/>
              <a:t>Behaviour is influenced by observing the actions of others (Bandura)</a:t>
            </a:r>
          </a:p>
          <a:p>
            <a:r>
              <a:rPr lang="en-GB" sz="3200" i="1" dirty="0">
                <a:solidFill>
                  <a:srgbClr val="00B050"/>
                </a:solidFill>
              </a:rPr>
              <a:t>What are the implications of this theory for classroom management?</a:t>
            </a:r>
          </a:p>
        </p:txBody>
      </p:sp>
      <p:pic>
        <p:nvPicPr>
          <p:cNvPr id="9218" name="Picture 2" descr="C:\Users\Alison\AppData\Local\Microsoft\Windows\INetCache\IE\TV69KJVG\connecti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3490" y="116632"/>
            <a:ext cx="2651787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4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0534" y="564204"/>
            <a:ext cx="9603134" cy="1059305"/>
          </a:xfrm>
        </p:spPr>
        <p:txBody>
          <a:bodyPr>
            <a:normAutofit/>
          </a:bodyPr>
          <a:lstStyle/>
          <a:p>
            <a:br>
              <a:rPr lang="en-GB" sz="3200" b="1" dirty="0"/>
            </a:br>
            <a:r>
              <a:rPr lang="cy-GB" sz="3600" b="1" noProof="0" dirty="0"/>
              <a:t>Sut gallai hyn edrych</a:t>
            </a:r>
            <a:r>
              <a:rPr lang="en-GB" sz="3600" b="1" dirty="0"/>
              <a:t>? </a:t>
            </a:r>
            <a:r>
              <a:rPr lang="en-GB" sz="3600" b="1" dirty="0">
                <a:ea typeface="+mj-lt"/>
                <a:cs typeface="+mj-lt"/>
              </a:rPr>
              <a:t> How this might look?</a:t>
            </a:r>
            <a:endParaRPr lang="en-GB" sz="360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2800" noProof="0" dirty="0"/>
              <a:t>Defnyddio system gyfeillio</a:t>
            </a:r>
            <a:endParaRPr lang="cy-GB" sz="2800" noProof="0" dirty="0">
              <a:cs typeface="Calibri" panose="020F0502020204030204"/>
            </a:endParaRPr>
          </a:p>
          <a:p>
            <a:pPr marL="227965" indent="-227965"/>
            <a:r>
              <a:rPr lang="cy-GB" sz="2800" noProof="0" dirty="0"/>
              <a:t>Modelu ymddygiad da trwy'r ysgol</a:t>
            </a:r>
            <a:endParaRPr lang="cy-GB" sz="2800" noProof="0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800" dirty="0"/>
              <a:t>Use of buddy system</a:t>
            </a:r>
            <a:endParaRPr lang="en-GB" sz="2800" dirty="0">
              <a:cs typeface="Calibri"/>
            </a:endParaRPr>
          </a:p>
          <a:p>
            <a:pPr marL="227965" indent="-227965"/>
            <a:r>
              <a:rPr lang="en-GB" sz="2800" dirty="0"/>
              <a:t>Model good behaviour throughout school</a:t>
            </a:r>
            <a:endParaRPr lang="en-GB" sz="2800" dirty="0">
              <a:cs typeface="Calibri"/>
            </a:endParaRPr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CDF0BD49-1FAF-4E2B-AB2C-8BF30F35D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62564" y="3861048"/>
            <a:ext cx="3190660" cy="1545324"/>
          </a:xfrm>
          <a:prstGeom prst="rect">
            <a:avLst/>
          </a:prstGeom>
        </p:spPr>
      </p:pic>
      <p:pic>
        <p:nvPicPr>
          <p:cNvPr id="8" name="Picture 8" descr="A wooden bench sitting in the grass&#10;&#10;Description automatically generated">
            <a:extLst>
              <a:ext uri="{FF2B5EF4-FFF2-40B4-BE49-F238E27FC236}">
                <a16:creationId xmlns:a16="http://schemas.microsoft.com/office/drawing/2014/main" id="{2D3A1A61-E7BD-4715-8567-6AA835DCCB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17948" y="3861048"/>
            <a:ext cx="2743200" cy="190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67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B7C784-763A-D4D4-5366-A4F79CA05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Amser coffi</a:t>
            </a:r>
            <a:r>
              <a:rPr lang="en-GB" dirty="0"/>
              <a:t>/ Coffee time</a:t>
            </a:r>
          </a:p>
        </p:txBody>
      </p:sp>
      <p:pic>
        <p:nvPicPr>
          <p:cNvPr id="8" name="Content Placeholder 7" descr="Cup of coffee with a spoon on a table">
            <a:extLst>
              <a:ext uri="{FF2B5EF4-FFF2-40B4-BE49-F238E27FC236}">
                <a16:creationId xmlns:a16="http://schemas.microsoft.com/office/drawing/2014/main" id="{4AB24B15-DABF-B00E-B95C-CE50513631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861" y="1825625"/>
            <a:ext cx="4837452" cy="3576638"/>
          </a:xfrm>
        </p:spPr>
      </p:pic>
    </p:spTree>
    <p:extLst>
      <p:ext uri="{BB962C8B-B14F-4D97-AF65-F5344CB8AC3E}">
        <p14:creationId xmlns:p14="http://schemas.microsoft.com/office/powerpoint/2010/main" val="1737811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F2B22-0091-9FF2-E0BD-92A1471A3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cy-GB" altLang="en-US" sz="40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ea typeface="inherit"/>
              </a:rPr>
              <a:t>Beth yw'r negeseuon allweddol o Gymru?</a:t>
            </a:r>
            <a:r>
              <a:rPr kumimoji="0" lang="cy-GB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br>
              <a:rPr kumimoji="0" lang="cy-GB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lang="en-GB" sz="4000" dirty="0"/>
              <a:t>What are the key messages from Wales?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01800-29B1-33B8-7D8A-464A3F0686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Behaviour in Schools - Key Messages (Wales)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0E2B3-75B7-5F8C-1BBC-4056A33BFB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sz="2800" noProof="0" dirty="0"/>
              <a:t>Darllenwch</a:t>
            </a:r>
            <a:r>
              <a:rPr lang="en-GB" sz="2800" dirty="0"/>
              <a:t>/Read</a:t>
            </a:r>
          </a:p>
          <a:p>
            <a:r>
              <a:rPr lang="cy-GB" sz="2800" noProof="0" dirty="0"/>
              <a:t>Meddyliau</a:t>
            </a:r>
            <a:r>
              <a:rPr lang="en-GB" sz="2800" dirty="0"/>
              <a:t>/Thoughts</a:t>
            </a:r>
          </a:p>
          <a:p>
            <a:r>
              <a:rPr kumimoji="0" lang="cy-GB" altLang="en-US" sz="28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ea typeface="inherit"/>
              </a:rPr>
              <a:t>Myfyrdodau ar eich profiadau eich hun/</a:t>
            </a:r>
            <a:r>
              <a:rPr kumimoji="0" lang="cy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lang="en-GB" sz="2800" dirty="0"/>
              <a:t>Reflections on your own experiences</a:t>
            </a:r>
          </a:p>
          <a:p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318E0A1-16D8-4683-47DF-3AE9E8D199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Graphic 7" descr="A cloud though bubble">
            <a:extLst>
              <a:ext uri="{FF2B5EF4-FFF2-40B4-BE49-F238E27FC236}">
                <a16:creationId xmlns:a16="http://schemas.microsoft.com/office/drawing/2014/main" id="{8C10D1F8-4C75-E376-C4FF-AB2C18814C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2844" y="1431002"/>
            <a:ext cx="1609725" cy="1428750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410AE2DD-8150-15DB-9F8C-05DD542CA8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164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>
          <a:xfrm>
            <a:off x="981844" y="332656"/>
            <a:ext cx="10652452" cy="1328589"/>
          </a:xfrm>
          <a:ln>
            <a:headEnd/>
            <a:tailEnd/>
          </a:ln>
        </p:spPr>
        <p:txBody>
          <a:bodyPr>
            <a:normAutofit/>
          </a:bodyPr>
          <a:lstStyle/>
          <a:p>
            <a:r>
              <a:rPr lang="cy-GB" sz="6000" b="0" noProof="0" dirty="0">
                <a:solidFill>
                  <a:schemeClr val="tx1"/>
                </a:solidFill>
                <a:latin typeface="+mj-lt"/>
                <a:ea typeface="ＭＳ Ｐゴシック"/>
              </a:rPr>
              <a:t>Ymddygiad</a:t>
            </a:r>
            <a:r>
              <a:rPr lang="en-GB" altLang="en-US" sz="6000" b="0" dirty="0">
                <a:solidFill>
                  <a:schemeClr val="tx1"/>
                </a:solidFill>
                <a:latin typeface="+mj-lt"/>
                <a:ea typeface="ＭＳ Ｐゴシック"/>
              </a:rPr>
              <a:t> / </a:t>
            </a:r>
            <a:r>
              <a:rPr lang="en-GB" sz="6000" dirty="0">
                <a:solidFill>
                  <a:schemeClr val="tx1"/>
                </a:solidFill>
                <a:latin typeface="+mj-lt"/>
              </a:rPr>
              <a:t>Behaviour</a:t>
            </a:r>
            <a:endParaRPr lang="cy-GB" sz="6000" i="1" dirty="0">
              <a:solidFill>
                <a:schemeClr val="tx1"/>
              </a:solidFill>
              <a:latin typeface="+mj-lt"/>
              <a:cs typeface="Calibri"/>
            </a:endParaRPr>
          </a:p>
        </p:txBody>
      </p:sp>
      <p:graphicFrame>
        <p:nvGraphicFramePr>
          <p:cNvPr id="6153" name="Content Placeholder 4">
            <a:extLst>
              <a:ext uri="{FF2B5EF4-FFF2-40B4-BE49-F238E27FC236}">
                <a16:creationId xmlns:a16="http://schemas.microsoft.com/office/drawing/2014/main" id="{8E2C237C-B4E5-11EB-61A1-AA55CDC8606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86167142"/>
              </p:ext>
            </p:extLst>
          </p:nvPr>
        </p:nvGraphicFramePr>
        <p:xfrm>
          <a:off x="548815" y="1998604"/>
          <a:ext cx="5385514" cy="29425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155" name="Content Placeholder 5">
            <a:extLst>
              <a:ext uri="{FF2B5EF4-FFF2-40B4-BE49-F238E27FC236}">
                <a16:creationId xmlns:a16="http://schemas.microsoft.com/office/drawing/2014/main" id="{0A97A5ED-234B-87B1-A697-079C10963CA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077208032"/>
              </p:ext>
            </p:extLst>
          </p:nvPr>
        </p:nvGraphicFramePr>
        <p:xfrm>
          <a:off x="6246666" y="1998604"/>
          <a:ext cx="5387630" cy="3014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6151" name="Picture 12" descr="C:\Users\Dave\AppData\Local\Microsoft\Windows\Temporary Internet Files\Content.IE5\BP5W2LPY\Five_Happy_Kids_1998645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156" y="5278527"/>
            <a:ext cx="3184025" cy="1314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648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D53E756-15DE-D8CC-B035-CDE9A6B83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ADFYFYRIO                       REFLECTION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6FD3C3-8C15-0BD4-2932-BB59FC5B83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Mae mwy wedi ei ysgrifennu a'i ddweud am yr ymddygiad a welwn o'n blaenau yn hytrach na'r hyn sy'n achosi'r ymddygiad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D4456D-2CD2-20E1-82EF-2F14EC8C61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More is written and said about the behaviour we see in front of us rather than what’s causing the behaviour.</a:t>
            </a:r>
          </a:p>
        </p:txBody>
      </p:sp>
    </p:spTree>
    <p:extLst>
      <p:ext uri="{BB962C8B-B14F-4D97-AF65-F5344CB8AC3E}">
        <p14:creationId xmlns:p14="http://schemas.microsoft.com/office/powerpoint/2010/main" val="963366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3C78C33-34E1-0A41-5F8E-38152D312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Chaplain (2016)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19B418B-E5AD-FB1D-03A5-DF5399655B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Disgwyliad athrawon</a:t>
            </a:r>
          </a:p>
          <a:p>
            <a:r>
              <a:rPr lang="cy-GB" noProof="0" dirty="0"/>
              <a:t>Deall ymddygiad disgyblion</a:t>
            </a:r>
          </a:p>
          <a:p>
            <a:r>
              <a:rPr lang="cy-GB" noProof="0" dirty="0"/>
              <a:t>Dylanwadau ysgol gyfan</a:t>
            </a:r>
          </a:p>
          <a:p>
            <a:r>
              <a:rPr lang="cy-GB" noProof="0" dirty="0"/>
              <a:t>Amgylchedd yr ystafell ddosbarth – amgylchedd ffisegol a chymdeithasol-seicolegol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0C79A31-A493-CF3B-928B-F129DE2FC5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Teacher expectation</a:t>
            </a:r>
          </a:p>
          <a:p>
            <a:r>
              <a:rPr lang="en-GB" dirty="0"/>
              <a:t>Understanding pupils’ behaviour</a:t>
            </a:r>
          </a:p>
          <a:p>
            <a:r>
              <a:rPr lang="en-GB" dirty="0"/>
              <a:t>Whole school influences</a:t>
            </a:r>
          </a:p>
          <a:p>
            <a:r>
              <a:rPr lang="en-GB" dirty="0"/>
              <a:t>Classroom environment – physical and socio-psychological environment</a:t>
            </a:r>
          </a:p>
        </p:txBody>
      </p:sp>
    </p:spTree>
    <p:extLst>
      <p:ext uri="{BB962C8B-B14F-4D97-AF65-F5344CB8AC3E}">
        <p14:creationId xmlns:p14="http://schemas.microsoft.com/office/powerpoint/2010/main" val="202881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8DA18-9574-36FF-A0E2-8C3933286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Disgwyliad athrawon  </a:t>
            </a:r>
            <a:r>
              <a:rPr lang="en-GB" dirty="0"/>
              <a:t>Teacher expectation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09C01-5AEB-9EE2-78C4-8D523E2184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cy-GB" noProof="0" dirty="0"/>
              <a:t>Bydd disgwyliadau uchel gan ddisgyblion yn arwain at ymddygiad cadarnhaol a gwell perfformiad academaidd</a:t>
            </a:r>
            <a:r>
              <a:rPr lang="en-GB" dirty="0"/>
              <a:t>?</a:t>
            </a:r>
          </a:p>
          <a:p>
            <a:r>
              <a:rPr lang="en-GB" dirty="0"/>
              <a:t>GWIR NEU GAU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A212D2-C0D7-5728-D78F-8862F815BE2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dirty="0"/>
              <a:t>Having high expectation of pupils will result in positive behaviour and improved academic performance?</a:t>
            </a:r>
          </a:p>
          <a:p>
            <a:r>
              <a:rPr lang="en-GB" dirty="0"/>
              <a:t>TRUE or FALSE</a:t>
            </a:r>
          </a:p>
        </p:txBody>
      </p:sp>
    </p:spTree>
    <p:extLst>
      <p:ext uri="{BB962C8B-B14F-4D97-AF65-F5344CB8AC3E}">
        <p14:creationId xmlns:p14="http://schemas.microsoft.com/office/powerpoint/2010/main" val="185524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F1CDC-65E8-7799-6AE4-7170D9E6D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Disgwyliad athrawon  </a:t>
            </a:r>
            <a:r>
              <a:rPr lang="en-GB" dirty="0"/>
              <a:t>Teacher expectation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63537-838A-253F-7C65-EBC85659DC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Dylai fod gan athrawon disgwyliadau realistig gan ddisgyblion</a:t>
            </a:r>
          </a:p>
          <a:p>
            <a:r>
              <a:rPr lang="cy-GB" noProof="0" dirty="0"/>
              <a:t>Ar y cyd â chyfleoedd dysgu heriol a diddorol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7A8ACC-15A7-0B0F-5502-E1A362046C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Teachers should have realistic expectations of pupils</a:t>
            </a:r>
          </a:p>
          <a:p>
            <a:r>
              <a:rPr lang="en-GB" dirty="0"/>
              <a:t>Accompanied by challenging and engaging learning opportunities</a:t>
            </a:r>
          </a:p>
        </p:txBody>
      </p:sp>
    </p:spTree>
    <p:extLst>
      <p:ext uri="{BB962C8B-B14F-4D97-AF65-F5344CB8AC3E}">
        <p14:creationId xmlns:p14="http://schemas.microsoft.com/office/powerpoint/2010/main" val="291929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B7309-290C-E82E-F960-9E272CE65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Deall ymddygiad disgyblion</a:t>
            </a:r>
            <a:br>
              <a:rPr lang="en-GB" dirty="0"/>
            </a:br>
            <a:r>
              <a:rPr lang="en-GB" dirty="0"/>
              <a:t>Understanding pupils’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03FD1-BCA9-6D5F-FDEC-4426C89985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‘Our social behaviour arises from a combination of: how we believe we should act in social situations; how we expect others to behave; and our interpretation of the feedback we receive from others; all of which we use to regulate our own behaviour.’ (Chaplain 2016 t. 59)</a:t>
            </a:r>
          </a:p>
          <a:p>
            <a:r>
              <a:rPr lang="cy-GB" noProof="0" dirty="0"/>
              <a:t>Beth sy'n digwydd pan fyddwch yn mynd i ystafell ddosbarth am y tro cyntaf? Beth fyddai eich disgwyliadau? Beth sy'n effeithio ar y disgwyliadau hyn?</a:t>
            </a:r>
          </a:p>
          <a:p>
            <a:r>
              <a:rPr lang="cy-GB" noProof="0" dirty="0"/>
              <a:t>Trafodwch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27A73F-F025-6798-B53D-99C8F48C29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‘Our social behaviour arises from a combination of: how we believe we should act in social situations; how we expect others to behave; and our interpretation of the feedback we receive from others; all of which we use to regulate our own behaviour.’ (Chaplain 2016 p. 59)</a:t>
            </a:r>
          </a:p>
          <a:p>
            <a:r>
              <a:rPr lang="en-GB" dirty="0"/>
              <a:t>What happens when you go into a classroom for the first time? What would be your expectations? What affects these expectations?</a:t>
            </a:r>
          </a:p>
          <a:p>
            <a:r>
              <a:rPr lang="en-GB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1648041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ED794-5D5E-7713-17AC-63DA7DF23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Deall ymddygiad disgyblion </a:t>
            </a:r>
            <a:br>
              <a:rPr lang="cy-GB" noProof="0" dirty="0"/>
            </a:br>
            <a:r>
              <a:rPr lang="en-GB" dirty="0"/>
              <a:t>Understanding pupils’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22144-444A-5AD2-8224-4F13A690FE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 dirty="0"/>
              <a:t>Sgema cymdeithasol</a:t>
            </a:r>
          </a:p>
          <a:p>
            <a:r>
              <a:rPr lang="cy-GB" noProof="0" dirty="0"/>
              <a:t>Argraffiadau disgyblion</a:t>
            </a:r>
          </a:p>
          <a:p>
            <a:r>
              <a:rPr lang="cy-GB" noProof="0" dirty="0"/>
              <a:t>Argraffiadau disgyblion ohonoch chi</a:t>
            </a:r>
          </a:p>
          <a:p>
            <a:r>
              <a:rPr lang="cy-GB" noProof="0" dirty="0"/>
              <a:t>Esboniadau ymddygiad</a:t>
            </a:r>
          </a:p>
          <a:p>
            <a:r>
              <a:rPr lang="cy-GB" noProof="0" dirty="0"/>
              <a:t>Disgwyliadau a negeseuon</a:t>
            </a:r>
          </a:p>
          <a:p>
            <a:r>
              <a:rPr lang="cy-GB" noProof="0" dirty="0"/>
              <a:t>Am ddarllen pellach gweler </a:t>
            </a:r>
            <a:r>
              <a:rPr lang="cy-GB" noProof="0" dirty="0" err="1"/>
              <a:t>Chaplain</a:t>
            </a:r>
            <a:r>
              <a:rPr lang="cy-GB" noProof="0" dirty="0"/>
              <a:t> (2016) Pennod 3.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98A1D8-7AB3-59AE-7F2B-47355C4AB7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Social schema</a:t>
            </a:r>
          </a:p>
          <a:p>
            <a:r>
              <a:rPr lang="en-GB" dirty="0"/>
              <a:t>Impressions of pupils</a:t>
            </a:r>
          </a:p>
          <a:p>
            <a:r>
              <a:rPr lang="en-GB" dirty="0"/>
              <a:t>Pupils’ impressions of you</a:t>
            </a:r>
          </a:p>
          <a:p>
            <a:r>
              <a:rPr lang="en-GB" dirty="0"/>
              <a:t>Explanations of behaviour</a:t>
            </a:r>
          </a:p>
          <a:p>
            <a:r>
              <a:rPr lang="en-GB" dirty="0"/>
              <a:t>Expectations and messages</a:t>
            </a:r>
          </a:p>
          <a:p>
            <a:r>
              <a:rPr lang="en-GB" dirty="0"/>
              <a:t>For further reading see Chaplain (2016) Chapter 3.</a:t>
            </a:r>
          </a:p>
        </p:txBody>
      </p:sp>
    </p:spTree>
    <p:extLst>
      <p:ext uri="{BB962C8B-B14F-4D97-AF65-F5344CB8AC3E}">
        <p14:creationId xmlns:p14="http://schemas.microsoft.com/office/powerpoint/2010/main" val="258369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33869-65A6-05E2-82D7-841BCA2F4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Ffactorau eraill           </a:t>
            </a:r>
            <a:r>
              <a:rPr lang="en-GB" dirty="0"/>
              <a:t>Other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CEA69-0454-99BD-7919-D673FD11F0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Dylanwadau ysgol gyfan</a:t>
            </a:r>
          </a:p>
          <a:p>
            <a:r>
              <a:rPr lang="cy-GB" noProof="0" dirty="0"/>
              <a:t>Hinsawdd yr ystafell ddosbarth – ffactorau ffisegol a chymdeithasol-seicolegol</a:t>
            </a:r>
          </a:p>
          <a:p>
            <a:r>
              <a:rPr lang="cy-GB" noProof="0" dirty="0"/>
              <a:t>Strwythur yr ystafell ddosbarth – rheolau, arferion a defodau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7CB12-F8D7-85E4-5A6D-02491EAAC4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Whole school influences</a:t>
            </a:r>
          </a:p>
          <a:p>
            <a:r>
              <a:rPr lang="en-GB" dirty="0"/>
              <a:t>Classroom climate – physical and socio-psychological factors</a:t>
            </a:r>
          </a:p>
          <a:p>
            <a:r>
              <a:rPr lang="en-GB" dirty="0"/>
              <a:t>Structure of the classroom – rules, routines and rituals</a:t>
            </a:r>
          </a:p>
        </p:txBody>
      </p:sp>
    </p:spTree>
    <p:extLst>
      <p:ext uri="{BB962C8B-B14F-4D97-AF65-F5344CB8AC3E}">
        <p14:creationId xmlns:p14="http://schemas.microsoft.com/office/powerpoint/2010/main" val="3925170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76200"/>
            <a:ext cx="11953328" cy="1264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600" b="1"/>
              <a:t>Mae angen i ysgolion...</a:t>
            </a:r>
            <a:r>
              <a:rPr lang="cy-GB" sz="3600"/>
              <a:t>                        </a:t>
            </a:r>
            <a:r>
              <a:rPr lang="cy-GB" sz="3600" b="1"/>
              <a:t>Schools need to...</a:t>
            </a:r>
            <a:endParaRPr lang="cy-GB" sz="3600" b="1" dirty="0">
              <a:cs typeface="Calibri Light"/>
            </a:endParaRPr>
          </a:p>
        </p:txBody>
      </p:sp>
      <p:sp>
        <p:nvSpPr>
          <p:cNvPr id="7173" name="Content Placeholder 4"/>
          <p:cNvSpPr>
            <a:spLocks noGrp="1"/>
          </p:cNvSpPr>
          <p:nvPr>
            <p:ph sz="half" idx="2"/>
          </p:nvPr>
        </p:nvSpPr>
        <p:spPr>
          <a:xfrm>
            <a:off x="396340" y="2110335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cy-GB" sz="2400" noProof="0" dirty="0">
                <a:ea typeface="ＭＳ Ｐゴシック"/>
              </a:rPr>
              <a:t>Hybu dysgu ac addysgu effeithiol</a:t>
            </a:r>
            <a:endParaRPr lang="cy-GB" sz="24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400" noProof="0" dirty="0">
                <a:ea typeface="ＭＳ Ｐゴシック"/>
              </a:rPr>
              <a:t>Angen y sgiliau angenrheidiol ar athrawon er mwyn lleihau’r tebygolrwydd o blant yn ymddwyn yn anaddas</a:t>
            </a:r>
            <a:endParaRPr lang="cy-GB" sz="24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400" noProof="0" dirty="0">
                <a:ea typeface="ＭＳ Ｐゴシック"/>
              </a:rPr>
              <a:t>Angen i athrawon gael y sgiliau a’r ymatebion effeithiol pan fo ymddygiad heriol yn digwydd</a:t>
            </a:r>
            <a:endParaRPr lang="cy-GB" sz="2400" noProof="0" dirty="0">
              <a:ea typeface="ＭＳ Ｐゴシック"/>
              <a:cs typeface="Calibri" panose="020F0502020204030204"/>
            </a:endParaRPr>
          </a:p>
        </p:txBody>
      </p:sp>
      <p:sp>
        <p:nvSpPr>
          <p:cNvPr id="7174" name="Content Placeholder 5"/>
          <p:cNvSpPr>
            <a:spLocks noGrp="1"/>
          </p:cNvSpPr>
          <p:nvPr>
            <p:ph sz="quarter" idx="4"/>
          </p:nvPr>
        </p:nvSpPr>
        <p:spPr>
          <a:xfrm>
            <a:off x="6250500" y="2113349"/>
            <a:ext cx="5713005" cy="39020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dirty="0">
                <a:ea typeface="ＭＳ Ｐゴシック"/>
              </a:rPr>
              <a:t>Promote effective learning and teaching</a:t>
            </a:r>
            <a:endParaRPr lang="en-US" sz="2400" dirty="0">
              <a:ea typeface="ＭＳ Ｐゴシック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dirty="0">
                <a:ea typeface="ＭＳ Ｐゴシック" pitchFamily="34" charset="-128"/>
              </a:rPr>
              <a:t>Teachers need the necessary skills to reduce the likelihood of children misbehaving. </a:t>
            </a:r>
            <a:endParaRPr lang="en-GB" altLang="en-US" sz="24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dirty="0">
                <a:ea typeface="ＭＳ Ｐゴシック" pitchFamily="34" charset="-128"/>
              </a:rPr>
              <a:t>Teachers need to be equipped with effective skills and responses when challenging behaviour occurs. </a:t>
            </a:r>
            <a:endParaRPr lang="en-US" altLang="en-US" sz="2400" dirty="0">
              <a:solidFill>
                <a:srgbClr val="000000"/>
              </a:solidFill>
              <a:ea typeface="ＭＳ Ｐゴシック" pitchFamily="34" charset="-128"/>
              <a:cs typeface="Calibri" panose="020F0502020204030204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3DF72EB7-611B-45D5-9DE6-BDB91CAF18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82638" y="691949"/>
            <a:ext cx="1550959" cy="122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9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4126" y="315855"/>
            <a:ext cx="11881320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4400" noProof="0" dirty="0"/>
              <a:t>Strategaethau</a:t>
            </a:r>
            <a:r>
              <a:rPr lang="en-GB" sz="4400" dirty="0"/>
              <a:t> / </a:t>
            </a:r>
            <a:r>
              <a:rPr lang="en-GB" sz="4400" b="1" dirty="0"/>
              <a:t>Strategies</a:t>
            </a:r>
          </a:p>
        </p:txBody>
      </p:sp>
      <p:sp>
        <p:nvSpPr>
          <p:cNvPr id="20485" name="Content Placeholder 4"/>
          <p:cNvSpPr>
            <a:spLocks noGrp="1"/>
          </p:cNvSpPr>
          <p:nvPr>
            <p:ph sz="half" idx="2"/>
          </p:nvPr>
        </p:nvSpPr>
        <p:spPr>
          <a:xfrm>
            <a:off x="549796" y="1916832"/>
            <a:ext cx="5385514" cy="336765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3200" noProof="0" dirty="0">
                <a:ea typeface="ＭＳ Ｐゴシック"/>
              </a:rPr>
              <a:t>Rheolaeth dosbarth effeithiol</a:t>
            </a:r>
            <a:endParaRPr lang="cy-GB" sz="32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3200" noProof="0" dirty="0">
                <a:ea typeface="ＭＳ Ｐゴシック"/>
              </a:rPr>
              <a:t>Perthnasau cadarnhaol</a:t>
            </a:r>
            <a:endParaRPr lang="cy-GB" sz="3200" noProof="0" dirty="0">
              <a:ea typeface="ＭＳ Ｐゴシック"/>
              <a:cs typeface="Calibri"/>
            </a:endParaRPr>
          </a:p>
          <a:p>
            <a:pPr marL="227965" indent="-227965"/>
            <a:r>
              <a:rPr lang="cy-GB" sz="3200" noProof="0" dirty="0">
                <a:ea typeface="ＭＳ Ｐゴシック"/>
              </a:rPr>
              <a:t>Yr ystafell ddosbarth</a:t>
            </a:r>
            <a:endParaRPr lang="cy-GB" sz="3200" noProof="0" dirty="0">
              <a:ea typeface="ＭＳ Ｐゴシック"/>
              <a:cs typeface="Calibri" panose="020F0502020204030204"/>
            </a:endParaRPr>
          </a:p>
        </p:txBody>
      </p:sp>
      <p:sp>
        <p:nvSpPr>
          <p:cNvPr id="2048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916832"/>
            <a:ext cx="5387630" cy="346955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</a:pPr>
            <a:r>
              <a:rPr lang="en-GB" altLang="en-US" sz="3200" dirty="0">
                <a:ea typeface="ＭＳ Ｐゴシック"/>
              </a:rPr>
              <a:t>Effective classroom management </a:t>
            </a:r>
            <a:endParaRPr lang="en-GB" altLang="en-US" sz="3200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dirty="0">
                <a:ea typeface="ＭＳ Ｐゴシック"/>
              </a:rPr>
              <a:t>Positive relationships </a:t>
            </a:r>
            <a:endParaRPr lang="en-GB" altLang="en-US" sz="3200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dirty="0">
                <a:ea typeface="ＭＳ Ｐゴシック"/>
              </a:rPr>
              <a:t>The classroom</a:t>
            </a:r>
            <a:endParaRPr lang="en-GB" altLang="en-US" sz="3200" dirty="0">
              <a:ea typeface="ＭＳ Ｐゴシック"/>
              <a:cs typeface="Calibri"/>
            </a:endParaRPr>
          </a:p>
        </p:txBody>
      </p:sp>
      <p:pic>
        <p:nvPicPr>
          <p:cNvPr id="5122" name="Picture 2" descr="C:\Users\s.ainsworth\AppData\Local\Microsoft\Windows\Temporary Internet Files\Content.IE5\ONCMXCPX\smiling-kids-research-pag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916" y="3789040"/>
            <a:ext cx="1793209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A bunch of graffiti on a wall&#10;&#10;Description automatically generated">
            <a:extLst>
              <a:ext uri="{FF2B5EF4-FFF2-40B4-BE49-F238E27FC236}">
                <a16:creationId xmlns:a16="http://schemas.microsoft.com/office/drawing/2014/main" id="{ECD6E2A3-326A-4FD5-92E8-93449306E3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06228" y="3718756"/>
            <a:ext cx="2495480" cy="1871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05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8644" y="249284"/>
            <a:ext cx="11084907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4400" noProof="0" dirty="0"/>
              <a:t>Rheolaeth dosbarth </a:t>
            </a:r>
            <a:r>
              <a:rPr lang="en-GB" sz="4400" dirty="0"/>
              <a:t>/ </a:t>
            </a:r>
            <a:r>
              <a:rPr lang="en-GB" sz="4400" b="1" dirty="0"/>
              <a:t>Classroom management</a:t>
            </a:r>
            <a:endParaRPr lang="en-GB" b="1" dirty="0"/>
          </a:p>
        </p:txBody>
      </p:sp>
      <p:sp>
        <p:nvSpPr>
          <p:cNvPr id="22533" name="Content Placeholder 4"/>
          <p:cNvSpPr>
            <a:spLocks noGrp="1"/>
          </p:cNvSpPr>
          <p:nvPr>
            <p:ph sz="half" idx="2"/>
          </p:nvPr>
        </p:nvSpPr>
        <p:spPr>
          <a:xfrm>
            <a:off x="549796" y="1844824"/>
            <a:ext cx="5385514" cy="355505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2400" noProof="0" dirty="0">
                <a:ea typeface="ＭＳ Ｐゴシック"/>
              </a:rPr>
              <a:t>Pan gaiff diwylliant bositif o ddysgu ei greu bydd plant yn dysgu’n well oherwydd byddant yn gwybod beth sydd yn ddisgwyliedig ganddynt.</a:t>
            </a:r>
            <a:endParaRPr lang="cy-GB" sz="24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400" noProof="0" dirty="0">
                <a:solidFill>
                  <a:srgbClr val="FF0000"/>
                </a:solidFill>
                <a:ea typeface="ＭＳ Ｐゴシック"/>
              </a:rPr>
              <a:t>Rhestrwch enghreifftiau o sut y gellir gwneud </a:t>
            </a:r>
            <a:r>
              <a:rPr lang="cy-GB" sz="2800" noProof="0" dirty="0">
                <a:solidFill>
                  <a:srgbClr val="FF0000"/>
                </a:solidFill>
                <a:ea typeface="ＭＳ Ｐゴシック"/>
              </a:rPr>
              <a:t>hyn</a:t>
            </a:r>
            <a:endParaRPr lang="cy-GB" sz="2800" noProof="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</p:txBody>
      </p:sp>
      <p:sp>
        <p:nvSpPr>
          <p:cNvPr id="22534" name="Content Placeholder 5"/>
          <p:cNvSpPr>
            <a:spLocks noGrp="1"/>
          </p:cNvSpPr>
          <p:nvPr>
            <p:ph sz="quarter" idx="4"/>
          </p:nvPr>
        </p:nvSpPr>
        <p:spPr>
          <a:xfrm>
            <a:off x="6526460" y="1772816"/>
            <a:ext cx="5387630" cy="365373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When a positive learning culture is created, children will learn better because they will know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Consider examples of how this can be achieved.</a:t>
            </a:r>
          </a:p>
          <a:p>
            <a:pPr>
              <a:spcBef>
                <a:spcPct val="0"/>
              </a:spcBef>
            </a:pPr>
            <a:endParaRPr lang="en-GB" altLang="en-US" dirty="0">
              <a:ea typeface="ＭＳ Ｐゴシック" pitchFamily="34" charset="-128"/>
            </a:endParaRPr>
          </a:p>
        </p:txBody>
      </p:sp>
      <p:pic>
        <p:nvPicPr>
          <p:cNvPr id="22535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044" y="4581128"/>
            <a:ext cx="6886872" cy="1941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6175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92" y="638067"/>
            <a:ext cx="11605193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800" dirty="0"/>
              <a:t>Rheolaeth dosbarth effeithiol / </a:t>
            </a:r>
            <a:r>
              <a:rPr lang="en-GB" sz="3800" b="1"/>
              <a:t>Well managed classrooms</a:t>
            </a:r>
            <a:br>
              <a:rPr lang="en-GB" sz="4400" dirty="0"/>
            </a:br>
            <a:endParaRPr lang="en-GB" dirty="0"/>
          </a:p>
        </p:txBody>
      </p:sp>
      <p:sp>
        <p:nvSpPr>
          <p:cNvPr id="25605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963630"/>
            <a:ext cx="5385514" cy="3422759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cy-GB" sz="2400" noProof="0" dirty="0">
                <a:ea typeface="ＭＳ Ｐゴシック" pitchFamily="34" charset="-128"/>
              </a:rPr>
              <a:t>Y dosbarth yn cytuno ar y rheolau</a:t>
            </a:r>
          </a:p>
          <a:p>
            <a:r>
              <a:rPr lang="cy-GB" sz="2400" noProof="0" dirty="0">
                <a:ea typeface="ＭＳ Ｐゴシック" pitchFamily="34" charset="-128"/>
              </a:rPr>
              <a:t>Gwneud y defnydd gorau o’r gofod </a:t>
            </a:r>
          </a:p>
          <a:p>
            <a:r>
              <a:rPr lang="cy-GB" sz="2400" noProof="0" dirty="0">
                <a:ea typeface="ＭＳ Ｐゴシック" pitchFamily="34" charset="-128"/>
              </a:rPr>
              <a:t>Gwersi wedi eu cynllunio’n dda</a:t>
            </a:r>
          </a:p>
          <a:p>
            <a:r>
              <a:rPr lang="cy-GB" sz="2400" noProof="0" dirty="0">
                <a:ea typeface="ＭＳ Ｐゴシック" pitchFamily="34" charset="-128"/>
              </a:rPr>
              <a:t>Annog parch a datblygu perthnasoedd positif. (Llywodraeth Cymru, 2012)</a:t>
            </a:r>
          </a:p>
        </p:txBody>
      </p:sp>
      <p:sp>
        <p:nvSpPr>
          <p:cNvPr id="2560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844824"/>
            <a:ext cx="5387630" cy="354156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Class agree rules</a:t>
            </a:r>
          </a:p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Make full use of their physical space </a:t>
            </a:r>
          </a:p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Well-planned lessons </a:t>
            </a:r>
          </a:p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Encourage respect and develop positive relationships. (Welsh Government, 2012)</a:t>
            </a:r>
          </a:p>
        </p:txBody>
      </p:sp>
      <p:pic>
        <p:nvPicPr>
          <p:cNvPr id="25607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987" y="4077072"/>
            <a:ext cx="4448421" cy="1730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5FF4B02D-9E0E-4953-AF59-DFB32CF348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26460" y="4077072"/>
            <a:ext cx="3222760" cy="19958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767B07-48FC-49BA-9DF4-C06378DD08AF}"/>
              </a:ext>
            </a:extLst>
          </p:cNvPr>
          <p:cNvSpPr txBox="1"/>
          <p:nvPr/>
        </p:nvSpPr>
        <p:spPr>
          <a:xfrm>
            <a:off x="7426445" y="6180650"/>
            <a:ext cx="3222760" cy="337474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138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Content Placeholder 4"/>
          <p:cNvSpPr>
            <a:spLocks noGrp="1"/>
          </p:cNvSpPr>
          <p:nvPr>
            <p:ph sz="half" idx="2"/>
          </p:nvPr>
        </p:nvSpPr>
        <p:spPr>
          <a:xfrm>
            <a:off x="261764" y="1533767"/>
            <a:ext cx="597666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cy-GB" sz="2600" noProof="0" dirty="0">
                <a:ea typeface="ＭＳ Ｐゴシック"/>
              </a:rPr>
              <a:t>Dechreuwch y flwyddyn gyda set o reolau sydd yn ddealladwy i bob plentyn</a:t>
            </a:r>
            <a:endParaRPr lang="cy-GB" sz="26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600" noProof="0" dirty="0">
                <a:ea typeface="ＭＳ Ｐゴシック"/>
              </a:rPr>
              <a:t>Cytunwch ar wobrau a chanlyniadau positif am ddilyn rheolau</a:t>
            </a:r>
            <a:endParaRPr lang="cy-GB" sz="2600" noProof="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cy-GB" sz="2600" noProof="0" dirty="0">
                <a:ea typeface="ＭＳ Ｐゴシック" pitchFamily="34" charset="-128"/>
              </a:rPr>
              <a:t>Pennwch gosbau am beidio â dilyn rheolau (Llywodraeth Cymru, 2012)</a:t>
            </a:r>
            <a:endParaRPr lang="cy-GB" sz="2600" noProof="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4582" name="Content Placeholder 5"/>
          <p:cNvSpPr>
            <a:spLocks noGrp="1"/>
          </p:cNvSpPr>
          <p:nvPr>
            <p:ph sz="quarter" idx="4"/>
          </p:nvPr>
        </p:nvSpPr>
        <p:spPr>
          <a:xfrm>
            <a:off x="6382444" y="1989049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Begin the year with a set of rules understood by all children </a:t>
            </a:r>
          </a:p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Agreed rewards and positive reinforcements for following rules</a:t>
            </a:r>
          </a:p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Set sanctions for not following rules  (Welsh Government, 2012)</a:t>
            </a:r>
          </a:p>
        </p:txBody>
      </p:sp>
      <p:pic>
        <p:nvPicPr>
          <p:cNvPr id="19458" name="Picture 2" descr="C:\Users\s.ainsworth\AppData\Local\Microsoft\Windows\Temporary Internet Files\Content.IE5\237NACTQ\School-Kid-fit-and-happy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745" y="5762294"/>
            <a:ext cx="3427334" cy="91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01982" y="116632"/>
            <a:ext cx="10949014" cy="2088232"/>
          </a:xfrm>
          <a:prstGeom prst="rect">
            <a:avLst/>
          </a:prstGeom>
        </p:spPr>
        <p:txBody>
          <a:bodyPr vert="horz" lIns="121898" tIns="60949" rIns="121898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y-GB" sz="4000" noProof="0" dirty="0"/>
              <a:t>Ystafelloedd dosbarth wedi eu rheoli’n dda</a:t>
            </a:r>
          </a:p>
          <a:p>
            <a:pPr>
              <a:defRPr/>
            </a:pPr>
            <a:r>
              <a:rPr lang="en-GB" sz="4000" b="1" dirty="0"/>
              <a:t>                                                Well managed classrooms</a:t>
            </a:r>
            <a:endParaRPr lang="en-GB" sz="4000" b="1" dirty="0">
              <a:cs typeface="Calibri Light"/>
            </a:endParaRPr>
          </a:p>
          <a:p>
            <a:pPr>
              <a:defRPr/>
            </a:pPr>
            <a:endParaRPr lang="en-GB" sz="4000" b="1" dirty="0">
              <a:cs typeface="Calibri Light"/>
            </a:endParaRPr>
          </a:p>
        </p:txBody>
      </p:sp>
      <p:pic>
        <p:nvPicPr>
          <p:cNvPr id="2" name="Picture 2" descr="A picture containing food, many, covered, table&#10;&#10;Description automatically generated">
            <a:extLst>
              <a:ext uri="{FF2B5EF4-FFF2-40B4-BE49-F238E27FC236}">
                <a16:creationId xmlns:a16="http://schemas.microsoft.com/office/drawing/2014/main" id="{1C47D92B-C7F9-4774-B1E7-3E6584481A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49880" y="4482003"/>
            <a:ext cx="3306549" cy="10622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3A3CAB-792C-4BCB-9925-C563A7C5D3EB}"/>
              </a:ext>
            </a:extLst>
          </p:cNvPr>
          <p:cNvSpPr txBox="1"/>
          <p:nvPr/>
        </p:nvSpPr>
        <p:spPr>
          <a:xfrm>
            <a:off x="6641223" y="6220048"/>
            <a:ext cx="3904040" cy="41998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5" name="Picture 5" descr="Good Listening Posters Cymraeg (teacher made)">
            <a:extLst>
              <a:ext uri="{FF2B5EF4-FFF2-40B4-BE49-F238E27FC236}">
                <a16:creationId xmlns:a16="http://schemas.microsoft.com/office/drawing/2014/main" id="{A0F75FF3-750C-4331-AE4D-E9F81ABE08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3932" y="4559212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83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870" y="242627"/>
            <a:ext cx="11809312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4350" noProof="0" dirty="0"/>
              <a:t>Damcaniaeth Ymddygiad </a:t>
            </a:r>
            <a:r>
              <a:rPr lang="en-GB" sz="4350" dirty="0"/>
              <a:t>/ </a:t>
            </a:r>
            <a:r>
              <a:rPr lang="en-GB" sz="4350" b="1" dirty="0"/>
              <a:t>Behaviour Theory</a:t>
            </a:r>
          </a:p>
        </p:txBody>
      </p:sp>
      <p:sp>
        <p:nvSpPr>
          <p:cNvPr id="18437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988840"/>
            <a:ext cx="5385514" cy="3397549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cy-GB" sz="2400" noProof="0" dirty="0">
                <a:ea typeface="ＭＳ Ｐゴシック"/>
              </a:rPr>
              <a:t>Os nad oes cysondeb gyda gwobrau a chosbau bydd plentyn yn debygol o barhau i arddangos yr ymddygiad anaddas</a:t>
            </a:r>
            <a:endParaRPr lang="cy-GB" sz="24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400" noProof="0" dirty="0">
                <a:ea typeface="ＭＳ Ｐゴシック"/>
              </a:rPr>
              <a:t>Po fwyaf o sylw a gaiff ymddygiad plentyn, mwyaf oll yw’r tebygrwydd y bydd yr ymddygiad yn ddigwydd.    </a:t>
            </a:r>
            <a:r>
              <a:rPr lang="en-GB" altLang="en-US" sz="1100" i="1" dirty="0">
                <a:ea typeface="ＭＳ Ｐゴシック" pitchFamily="34" charset="-128"/>
              </a:rPr>
              <a:t>(</a:t>
            </a:r>
            <a:r>
              <a:rPr lang="en-GB" altLang="en-US" sz="1100" i="1" dirty="0" err="1">
                <a:ea typeface="ＭＳ Ｐゴシック" pitchFamily="34" charset="-128"/>
              </a:rPr>
              <a:t>Llywodraeth</a:t>
            </a:r>
            <a:r>
              <a:rPr lang="en-GB" altLang="en-US" sz="1100" i="1" dirty="0">
                <a:ea typeface="ＭＳ Ｐゴシック" pitchFamily="34" charset="-128"/>
              </a:rPr>
              <a:t> Cymru, 2012)</a:t>
            </a:r>
            <a:endParaRPr lang="cy-GB" sz="1100" noProof="0" dirty="0">
              <a:ea typeface="ＭＳ Ｐゴシック"/>
              <a:cs typeface="Calibri" panose="020F0502020204030204"/>
            </a:endParaRPr>
          </a:p>
        </p:txBody>
      </p:sp>
      <p:sp>
        <p:nvSpPr>
          <p:cNvPr id="1843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060849"/>
            <a:ext cx="5387630" cy="302433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If there is no consistency with rewards and sanctions the child will continue to display the unwanted behaviour.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The more attention the teacher gives to a child‘s behaviour the more likely it is that that behaviour will be repeated.</a:t>
            </a:r>
            <a:r>
              <a:rPr lang="en-GB" altLang="en-US" sz="2800" i="1" dirty="0">
                <a:ea typeface="ＭＳ Ｐゴシック" pitchFamily="34" charset="-128"/>
              </a:rPr>
              <a:t>	</a:t>
            </a:r>
            <a:r>
              <a:rPr lang="en-GB" altLang="en-US" sz="1100" i="1" dirty="0">
                <a:ea typeface="ＭＳ Ｐゴシック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</p:txBody>
      </p:sp>
      <p:pic>
        <p:nvPicPr>
          <p:cNvPr id="18439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419" y="5085185"/>
            <a:ext cx="4209025" cy="1656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C:\Users\s.ainsworth\AppData\Local\Microsoft\Windows\Temporary Internet Files\Content.IE5\0NKTQZAZ\classroom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591" y="5318353"/>
            <a:ext cx="3017764" cy="150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79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92" y="165413"/>
            <a:ext cx="12217965" cy="1325563"/>
          </a:xfrm>
        </p:spPr>
        <p:txBody>
          <a:bodyPr/>
          <a:lstStyle/>
          <a:p>
            <a:pPr algn="ctr"/>
            <a:r>
              <a:rPr lang="cy-GB" sz="4350" b="1" i="1" noProof="0" dirty="0"/>
              <a:t>Rheolau a Thorri’r Rheolau </a:t>
            </a:r>
            <a:r>
              <a:rPr lang="en-GB" sz="4350" dirty="0"/>
              <a:t>/ </a:t>
            </a:r>
            <a:r>
              <a:rPr lang="en-GB" sz="4350" b="1" i="1" dirty="0"/>
              <a:t>Rules and Rule Breakers</a:t>
            </a:r>
            <a:r>
              <a:rPr lang="en-GB" sz="4350" i="1" dirty="0"/>
              <a:t> 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9876" y="2010879"/>
            <a:ext cx="4821020" cy="344859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cy-GB" sz="2400" b="1" noProof="0" dirty="0"/>
              <a:t>Mae plentyn yn gwrthod symud ar ôl siarad yn parhaol. Mae’r myfyriwr yn ymateb ‘NA!’. </a:t>
            </a:r>
            <a:endParaRPr lang="cy-GB" sz="2400" noProof="0" dirty="0"/>
          </a:p>
          <a:p>
            <a:pPr marL="227965" indent="-227965"/>
            <a:r>
              <a:rPr lang="cy-GB" sz="2400" noProof="0" dirty="0"/>
              <a:t>Sut gallech chi ymateb i hyn?</a:t>
            </a:r>
            <a:endParaRPr lang="cy-GB" sz="2400" noProof="0" dirty="0">
              <a:cs typeface="Calibri"/>
            </a:endParaRPr>
          </a:p>
          <a:p>
            <a:pPr marL="227965" indent="-227965"/>
            <a:r>
              <a:rPr lang="cy-GB" sz="2400" noProof="0" dirty="0"/>
              <a:t>Gwyliwch ymateb Bill Rogers. Sut gallech chi addasu ei gyngor ar gyfer dosbarth cynradd?</a:t>
            </a:r>
            <a:endParaRPr lang="cy-GB" sz="2400" noProof="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2100" y="2017343"/>
            <a:ext cx="5010903" cy="344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sz="2400" b="1" dirty="0"/>
              <a:t>You have asked a pupil to move due to persistent talking. The student responds ‘NO!’. </a:t>
            </a:r>
            <a:endParaRPr lang="en-US" sz="2400" dirty="0"/>
          </a:p>
          <a:p>
            <a:pPr marL="227965" indent="-227965"/>
            <a:r>
              <a:rPr lang="en-GB" sz="2400" dirty="0"/>
              <a:t>How could you respond to this?</a:t>
            </a:r>
            <a:endParaRPr lang="en-GB" sz="2400" dirty="0">
              <a:cs typeface="Calibri" panose="020F0502020204030204"/>
            </a:endParaRPr>
          </a:p>
          <a:p>
            <a:pPr marL="227965" indent="-227965"/>
            <a:r>
              <a:rPr lang="en-GB" sz="2400" dirty="0"/>
              <a:t>Watch </a:t>
            </a:r>
            <a:r>
              <a:rPr lang="en-GB" sz="2400" dirty="0">
                <a:hlinkClick r:id="rId2"/>
              </a:rPr>
              <a:t>Bill Rogers’ response. </a:t>
            </a:r>
            <a:r>
              <a:rPr lang="en-GB" sz="2400" dirty="0"/>
              <a:t>How can his advice be adapted for the primary classroom?</a:t>
            </a:r>
            <a:endParaRPr lang="en-GB" sz="2400" dirty="0">
              <a:cs typeface="Calibri"/>
            </a:endParaRPr>
          </a:p>
        </p:txBody>
      </p:sp>
      <p:pic>
        <p:nvPicPr>
          <p:cNvPr id="5" name="Picture 5" descr="A young child wearing a suit and tie&#10;&#10;Description automatically generated">
            <a:extLst>
              <a:ext uri="{FF2B5EF4-FFF2-40B4-BE49-F238E27FC236}">
                <a16:creationId xmlns:a16="http://schemas.microsoft.com/office/drawing/2014/main" id="{768FBC11-D526-4F19-8B61-1D1B1BBA26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49232" y="4689652"/>
            <a:ext cx="1217934" cy="1819516"/>
          </a:xfrm>
          <a:prstGeom prst="rect">
            <a:avLst/>
          </a:prstGeom>
        </p:spPr>
      </p:pic>
      <p:pic>
        <p:nvPicPr>
          <p:cNvPr id="8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D6419BDE-3F3F-4BFC-9CDB-60012E0E40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235657" y="4870866"/>
            <a:ext cx="1070225" cy="1077808"/>
          </a:xfrm>
          <a:prstGeom prst="rect">
            <a:avLst/>
          </a:prstGeom>
        </p:spPr>
      </p:pic>
      <p:pic>
        <p:nvPicPr>
          <p:cNvPr id="11" name="Picture 11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7A317D0-96BF-43DE-9124-62BD62CF99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235683" y="4941168"/>
            <a:ext cx="997126" cy="1243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09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434" y="242627"/>
            <a:ext cx="11156915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dirty="0"/>
              <a:t>Perthnasau</a:t>
            </a:r>
            <a:r>
              <a:rPr lang="en-GB" sz="4000"/>
              <a:t> cadarnhaol / </a:t>
            </a:r>
            <a:r>
              <a:rPr lang="en-GB" sz="4000" b="1"/>
              <a:t>Positive relationships</a:t>
            </a:r>
          </a:p>
        </p:txBody>
      </p:sp>
      <p:sp>
        <p:nvSpPr>
          <p:cNvPr id="26629" name="Content Placeholder 4"/>
          <p:cNvSpPr>
            <a:spLocks noGrp="1"/>
          </p:cNvSpPr>
          <p:nvPr>
            <p:ph sz="half" idx="2"/>
          </p:nvPr>
        </p:nvSpPr>
        <p:spPr>
          <a:xfrm>
            <a:off x="117748" y="1959779"/>
            <a:ext cx="5385514" cy="249050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2400" noProof="0" dirty="0">
                <a:ea typeface="ＭＳ Ｐゴシック"/>
              </a:rPr>
              <a:t>Mae rheoli ymddygiad yn effeithiol yn ymwneud ag adeiladu perthnasoedd cadarnhaol â phlant</a:t>
            </a:r>
            <a:endParaRPr lang="cy-GB" sz="24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400" noProof="0" dirty="0">
                <a:solidFill>
                  <a:srgbClr val="FF0000"/>
                </a:solidFill>
                <a:ea typeface="ＭＳ Ｐゴシック"/>
              </a:rPr>
              <a:t>Sut mae staff ysgol yn gwneud hyn?</a:t>
            </a:r>
            <a:endParaRPr lang="cy-GB" sz="2400" noProof="0" dirty="0">
              <a:solidFill>
                <a:srgbClr val="FF0000"/>
              </a:solidFill>
              <a:ea typeface="ＭＳ Ｐゴシック"/>
              <a:cs typeface="Calibri"/>
            </a:endParaRPr>
          </a:p>
        </p:txBody>
      </p:sp>
      <p:sp>
        <p:nvSpPr>
          <p:cNvPr id="26630" name="Content Placeholder 5"/>
          <p:cNvSpPr>
            <a:spLocks noGrp="1"/>
          </p:cNvSpPr>
          <p:nvPr>
            <p:ph sz="quarter" idx="4"/>
          </p:nvPr>
        </p:nvSpPr>
        <p:spPr>
          <a:xfrm>
            <a:off x="6238428" y="1959779"/>
            <a:ext cx="5387630" cy="368279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Effective behaviour management concerns building positive relationships with children</a:t>
            </a:r>
          </a:p>
          <a:p>
            <a:pPr>
              <a:spcBef>
                <a:spcPct val="0"/>
              </a:spcBef>
            </a:pP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How do school staff do this?</a:t>
            </a:r>
          </a:p>
        </p:txBody>
      </p:sp>
      <p:pic>
        <p:nvPicPr>
          <p:cNvPr id="21507" name="Picture 3" descr="C:\Users\s.ainsworth\AppData\Local\Microsoft\Windows\Temporary Internet Files\Content.IE5\KDSCESFD\happy-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374" y="4480448"/>
            <a:ext cx="3213900" cy="154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A person sitting at a table&#10;&#10;Description automatically generated">
            <a:extLst>
              <a:ext uri="{FF2B5EF4-FFF2-40B4-BE49-F238E27FC236}">
                <a16:creationId xmlns:a16="http://schemas.microsoft.com/office/drawing/2014/main" id="{12AB0375-70E5-4F45-B617-BEAC81DAC3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93000" y="4174458"/>
            <a:ext cx="2137090" cy="21506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01E98D-88A8-4F78-A56D-D7E63654948B}"/>
              </a:ext>
            </a:extLst>
          </p:cNvPr>
          <p:cNvSpPr txBox="1"/>
          <p:nvPr/>
        </p:nvSpPr>
        <p:spPr>
          <a:xfrm>
            <a:off x="4722813" y="48006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402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365126"/>
            <a:ext cx="11756723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2800" noProof="0" dirty="0"/>
              <a:t>Rheoli ymddygiad – datblygu perthnasoedd cadarnhaol</a:t>
            </a:r>
            <a:r>
              <a:rPr lang="en-GB" sz="2800" dirty="0"/>
              <a:t>/Behaviour management - developing positive relationships</a:t>
            </a:r>
          </a:p>
        </p:txBody>
      </p:sp>
      <p:sp>
        <p:nvSpPr>
          <p:cNvPr id="27653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844824"/>
            <a:ext cx="5385514" cy="388843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r>
              <a:rPr lang="cy-GB" sz="3000" noProof="0" dirty="0">
                <a:ea typeface="ＭＳ Ｐゴシック"/>
              </a:rPr>
              <a:t>Croesawch blant wrth iddynt gyrraedd y dosbarth</a:t>
            </a:r>
            <a:endParaRPr lang="cy-GB" sz="30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3000" noProof="0" dirty="0">
                <a:ea typeface="ＭＳ Ｐゴシック"/>
              </a:rPr>
              <a:t>Sicrhewch fod pob plentyn yn deall yr hyn a ddisgwylir ganddynt</a:t>
            </a:r>
            <a:endParaRPr lang="cy-GB" sz="30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3000" noProof="0" dirty="0" err="1">
                <a:ea typeface="ＭＳ Ｐゴシック"/>
              </a:rPr>
              <a:t>Crewch</a:t>
            </a:r>
            <a:r>
              <a:rPr lang="cy-GB" sz="3000" noProof="0" dirty="0">
                <a:ea typeface="ＭＳ Ｐゴシック"/>
              </a:rPr>
              <a:t> amgylchedd cadarnhaol lle mae pob plentyn yn gallu ymlacio ac yn cael eu derbyn</a:t>
            </a:r>
            <a:endParaRPr lang="cy-GB" sz="30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3000" noProof="0" dirty="0">
                <a:ea typeface="ＭＳ Ｐゴシック"/>
              </a:rPr>
              <a:t>Sylwadau cadarnhaol- </a:t>
            </a:r>
            <a:r>
              <a:rPr lang="cy-GB" sz="3000" noProof="0" dirty="0">
                <a:solidFill>
                  <a:srgbClr val="FF0000"/>
                </a:solidFill>
                <a:ea typeface="ＭＳ Ｐゴシック"/>
              </a:rPr>
              <a:t>rhowch enghreifftiau</a:t>
            </a:r>
            <a:endParaRPr lang="cy-GB" sz="3000" noProof="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765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916832"/>
            <a:ext cx="5387630" cy="346955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Welcome the children as they enter the classroom.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Ensure all children understand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Create a positive environment where each child feels relaxed and accepted.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Positive statements-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suggest examples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7655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8708" y="5151043"/>
            <a:ext cx="2628460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0" name="Picture 2" descr="C:\Users\s.ainsworth\AppData\Local\Microsoft\Windows\Temporary Internet Files\Content.IE5\SAJO67SS\0001BlaBlaKidsPres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500" y="5479032"/>
            <a:ext cx="3136389" cy="1169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67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119063"/>
            <a:ext cx="11665138" cy="1325563"/>
          </a:xfrm>
        </p:spPr>
        <p:txBody>
          <a:bodyPr>
            <a:noAutofit/>
          </a:bodyPr>
          <a:lstStyle/>
          <a:p>
            <a:r>
              <a:rPr lang="cy-GB" sz="2800" noProof="0" dirty="0"/>
              <a:t>Rheoli ymddygiad – datblygu perthnasoedd cadarnhaol</a:t>
            </a:r>
            <a:r>
              <a:rPr lang="en-GB" sz="2800" dirty="0"/>
              <a:t>/Behaviour management-  developing positive relationships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7" name="Content Placeholder 4"/>
          <p:cNvSpPr>
            <a:spLocks noGrp="1"/>
          </p:cNvSpPr>
          <p:nvPr>
            <p:ph sz="half" idx="2"/>
          </p:nvPr>
        </p:nvSpPr>
        <p:spPr>
          <a:xfrm>
            <a:off x="476253" y="1916832"/>
            <a:ext cx="5385514" cy="308353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cy-GB" sz="2750" noProof="0" dirty="0">
                <a:ea typeface="ＭＳ Ｐゴシック"/>
              </a:rPr>
              <a:t>Triniwch bob plentyn â pharch, heb godi cywilydd arnyn nhw byth</a:t>
            </a:r>
            <a:endParaRPr lang="cy-GB" sz="275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750" noProof="0" dirty="0">
                <a:ea typeface="ＭＳ Ｐゴシック"/>
              </a:rPr>
              <a:t>Rhannwch lwyddiannau â’r dosbarth</a:t>
            </a:r>
            <a:endParaRPr lang="cy-GB" sz="275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750" noProof="0" dirty="0">
                <a:ea typeface="ＭＳ Ｐゴシック"/>
              </a:rPr>
              <a:t>Cydnabod fod gan bob plentyn y gallu i ddysgu a llwyddo</a:t>
            </a:r>
            <a:endParaRPr lang="cy-GB" sz="275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750" noProof="0" dirty="0">
                <a:ea typeface="ＭＳ Ｐゴシック"/>
              </a:rPr>
              <a:t>Rhowch gyfle i blant wneud penderfyniadau yn y dosbarth</a:t>
            </a:r>
            <a:endParaRPr lang="cy-GB" sz="2750" noProof="0" dirty="0">
              <a:ea typeface="ＭＳ Ｐゴシック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916832"/>
            <a:ext cx="5387630" cy="3469557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800" dirty="0"/>
              <a:t>Treat each child with respect, never embarrass or ridicule </a:t>
            </a:r>
          </a:p>
          <a:p>
            <a:pPr>
              <a:defRPr/>
            </a:pPr>
            <a:r>
              <a:rPr lang="en-GB" sz="2800" dirty="0"/>
              <a:t>Share successes with the class</a:t>
            </a:r>
          </a:p>
          <a:p>
            <a:pPr>
              <a:defRPr/>
            </a:pPr>
            <a:r>
              <a:rPr lang="en-GB" sz="2800" dirty="0"/>
              <a:t>Recognise every child has the ability to learn and achieve </a:t>
            </a:r>
          </a:p>
          <a:p>
            <a:pPr>
              <a:defRPr/>
            </a:pPr>
            <a:r>
              <a:rPr lang="en-GB" sz="2800" dirty="0"/>
              <a:t>Involve children in making decisions within the classroom 	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i="1" dirty="0"/>
          </a:p>
        </p:txBody>
      </p:sp>
      <p:pic>
        <p:nvPicPr>
          <p:cNvPr id="23557" name="Picture 5" descr="C:\Users\s.ainsworth\AppData\Local\Microsoft\Windows\Temporary Internet Files\Content.IE5\SAJO67SS\Teacher_3_ki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036" y="5094247"/>
            <a:ext cx="4628324" cy="161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72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365126"/>
            <a:ext cx="11162675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4000" noProof="0" dirty="0"/>
              <a:t>Rheoli ymddygiad- amgylchedd y dosbarth</a:t>
            </a:r>
            <a:br>
              <a:rPr lang="en-GB" sz="4000" dirty="0"/>
            </a:br>
            <a:r>
              <a:rPr lang="en-GB" sz="4000" dirty="0"/>
              <a:t>Behaviour management - the classroom environment</a:t>
            </a:r>
          </a:p>
        </p:txBody>
      </p:sp>
      <p:sp>
        <p:nvSpPr>
          <p:cNvPr id="30725" name="Content Placeholder 4"/>
          <p:cNvSpPr>
            <a:spLocks noGrp="1"/>
          </p:cNvSpPr>
          <p:nvPr>
            <p:ph sz="half" idx="2"/>
          </p:nvPr>
        </p:nvSpPr>
        <p:spPr>
          <a:xfrm>
            <a:off x="385579" y="177281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2800" noProof="0" dirty="0">
                <a:ea typeface="ＭＳ Ｐゴシック"/>
              </a:rPr>
              <a:t>Dod i mewn i’r dosbarth</a:t>
            </a:r>
            <a:endParaRPr lang="cy-GB" sz="28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800" noProof="0" dirty="0">
                <a:ea typeface="ＭＳ Ｐゴシック"/>
              </a:rPr>
              <a:t>Cynllun eistedd strategol</a:t>
            </a:r>
            <a:endParaRPr lang="cy-GB" sz="28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cy-GB" sz="2800" noProof="0" dirty="0">
                <a:ea typeface="ＭＳ Ｐゴシック"/>
              </a:rPr>
              <a:t>Dechrau a diwedd y wers</a:t>
            </a:r>
            <a:endParaRPr lang="cy-GB" sz="28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i="1" dirty="0">
                <a:ea typeface="ＭＳ Ｐゴシック"/>
              </a:rPr>
              <a:t>"Get them in, get on with them, get them out!"</a:t>
            </a:r>
            <a:endParaRPr lang="en-US" altLang="en-US" sz="2800" i="1" dirty="0">
              <a:ea typeface="ＭＳ Ｐゴシック"/>
              <a:cs typeface="Calibri"/>
            </a:endParaRPr>
          </a:p>
          <a:p>
            <a:pPr marL="227965" indent="-227965"/>
            <a:endParaRPr lang="en-US" altLang="en-US" sz="2800" i="1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30726" name="Content Placeholder 5"/>
          <p:cNvSpPr>
            <a:spLocks noGrp="1"/>
          </p:cNvSpPr>
          <p:nvPr>
            <p:ph sz="quarter" idx="4"/>
          </p:nvPr>
        </p:nvSpPr>
        <p:spPr>
          <a:xfrm>
            <a:off x="5950396" y="1844824"/>
            <a:ext cx="4896544" cy="384769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Entry into classroom</a:t>
            </a:r>
            <a:endParaRPr lang="en-US" sz="2800" dirty="0"/>
          </a:p>
          <a:p>
            <a:pPr marL="227965" indent="-227965"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Strategic seating</a:t>
            </a:r>
            <a:endParaRPr lang="en-GB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Start and end of lessons</a:t>
            </a:r>
            <a:endParaRPr lang="en-GB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Get them in, get on with them, get them out</a:t>
            </a:r>
          </a:p>
        </p:txBody>
      </p:sp>
      <p:pic>
        <p:nvPicPr>
          <p:cNvPr id="30727" name="Picture 2" descr="C:\Users\Dave\AppData\Local\Microsoft\Windows\Temporary Internet Files\Content.IE5\Q54IWVZT\classroom_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468" y="5443857"/>
            <a:ext cx="5711396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8" name="Picture 2" descr="C:\Users\s.ainsworth\AppData\Local\Microsoft\Windows\Temporary Internet Files\Content.IE5\BMIHAV5B\smiley_face_poster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8748" y="5115891"/>
            <a:ext cx="300037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84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647" y="295884"/>
            <a:ext cx="10388317" cy="8325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b="1" dirty="0"/>
              <a:t>  </a:t>
            </a:r>
            <a:r>
              <a:rPr lang="en-GB" sz="3200" b="1" dirty="0"/>
              <a:t>Yr her …                                           The challenge …</a:t>
            </a:r>
            <a:endParaRPr lang="en-GB" sz="3200" b="1" dirty="0">
              <a:cs typeface="Calibri Light"/>
            </a:endParaRPr>
          </a:p>
        </p:txBody>
      </p:sp>
      <p:sp>
        <p:nvSpPr>
          <p:cNvPr id="21509" name="Content Placeholder 4"/>
          <p:cNvSpPr>
            <a:spLocks noGrp="1"/>
          </p:cNvSpPr>
          <p:nvPr>
            <p:ph sz="half" idx="2"/>
          </p:nvPr>
        </p:nvSpPr>
        <p:spPr>
          <a:xfrm>
            <a:off x="261764" y="1916832"/>
            <a:ext cx="5385513" cy="31496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cy-GB" sz="2200" noProof="0" dirty="0">
                <a:ea typeface="ＭＳ Ｐゴシック" pitchFamily="34" charset="-128"/>
              </a:rPr>
              <a:t>Gallu’r athro i greu dosbarth strwythuredig effeithiol fel bod dysgu yn gallu digwydd</a:t>
            </a:r>
            <a:endParaRPr lang="cy-GB" sz="2200" noProof="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cy-GB" sz="2200" noProof="0" dirty="0">
                <a:ea typeface="ＭＳ Ｐゴシック"/>
              </a:rPr>
              <a:t>Ond, mae dysgu nifer o blant sydd â gwahanol anghenion, ymddygiadau a chyfnodau canolbwyntio yn heriol</a:t>
            </a:r>
            <a:endParaRPr lang="cy-GB" sz="2200" noProof="0" dirty="0">
              <a:ea typeface="ＭＳ Ｐゴシック"/>
              <a:cs typeface="Calibri" panose="020F0502020204030204"/>
            </a:endParaRPr>
          </a:p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1510" name="Content Placeholder 5"/>
          <p:cNvSpPr>
            <a:spLocks noGrp="1"/>
          </p:cNvSpPr>
          <p:nvPr>
            <p:ph sz="quarter" idx="4"/>
          </p:nvPr>
        </p:nvSpPr>
        <p:spPr>
          <a:xfrm>
            <a:off x="6166420" y="1844824"/>
            <a:ext cx="5387630" cy="322168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000" dirty="0">
                <a:ea typeface="ＭＳ Ｐゴシック" pitchFamily="34" charset="-128"/>
              </a:rPr>
              <a:t>Teacher‘s ability to successfully create a well-managed, structured classroom environment so that learning can occur</a:t>
            </a:r>
          </a:p>
          <a:p>
            <a:pPr>
              <a:spcBef>
                <a:spcPct val="0"/>
              </a:spcBef>
            </a:pPr>
            <a:r>
              <a:rPr lang="en-GB" altLang="en-US" sz="2000" dirty="0">
                <a:ea typeface="ＭＳ Ｐゴシック" pitchFamily="34" charset="-128"/>
              </a:rPr>
              <a:t>However, teaching a number of children with different needs, behaviours and attention spans is challenging </a:t>
            </a:r>
          </a:p>
        </p:txBody>
      </p:sp>
      <p:pic>
        <p:nvPicPr>
          <p:cNvPr id="21511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82" y="3789040"/>
            <a:ext cx="5345687" cy="1766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A picture containing toy, table, desk, person&#10;&#10;Description automatically generated">
            <a:extLst>
              <a:ext uri="{FF2B5EF4-FFF2-40B4-BE49-F238E27FC236}">
                <a16:creationId xmlns:a16="http://schemas.microsoft.com/office/drawing/2014/main" id="{815F1423-593E-4738-B661-07B28220F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06580" y="3861048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9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BD3F0-72C6-CC79-883E-BBFA757DA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Darllen</a:t>
            </a:r>
            <a:r>
              <a:rPr lang="en-GB" dirty="0"/>
              <a:t>/Reading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73F93-F124-87B8-AACD-EF20D2A5B9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7A7189-04B6-9BC6-F3BA-DFDF0C22E9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>
                <a:hlinkClick r:id="rId2"/>
              </a:rPr>
              <a:t>Lleihau ymddygiad aflonyddgar a gwella hinsawdd ymddygiadol yn yr ystafell ddosbarth gyda chymorth ymddygiad cadarnhaol ar draws y dosbarth mewn ysgolion canol</a:t>
            </a:r>
            <a:r>
              <a:rPr lang="en-GB" dirty="0">
                <a:hlinkClick r:id="rId2"/>
              </a:rPr>
              <a:t>(wiley.com)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9EDF62-ECFD-24B7-7C41-0AD7B0339C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05A4FE-1C7B-185E-170E-F9027B0B1AF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Reducing disruptive behaviours and improving classroom behavioural climate with class‐wide positive behaviour support in middle schools (wiley.com)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33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Rhestr </a:t>
            </a:r>
            <a:r>
              <a:rPr lang="cy-GB" noProof="0"/>
              <a:t>gyfeirniadau     </a:t>
            </a:r>
            <a:r>
              <a:rPr lang="en-GB" dirty="0"/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Chaplain, R. (2016)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Teaching without disruption in the primary school : a practical approach to managing pupil behaviour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Second edition. Abingdon, Oxon ; Routledge.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Grigg, R. (2015) 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Becoming an outstanding primary school teacher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Second edition. </a:t>
            </a:r>
            <a:r>
              <a:rPr lang="en-GB" b="0" i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London: Routledge.</a:t>
            </a:r>
            <a:endParaRPr lang="en-GB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dirty="0"/>
              <a:t>Rogers, B. (2011) </a:t>
            </a:r>
            <a:r>
              <a:rPr lang="en-GB" i="1" dirty="0"/>
              <a:t>Classroom Behaviour (3</a:t>
            </a:r>
            <a:r>
              <a:rPr lang="en-GB" i="1" baseline="30000" dirty="0"/>
              <a:t>rd</a:t>
            </a:r>
            <a:r>
              <a:rPr lang="en-GB" i="1" dirty="0"/>
              <a:t> edition), </a:t>
            </a:r>
            <a:r>
              <a:rPr lang="en-GB" dirty="0"/>
              <a:t>London: Sage</a:t>
            </a:r>
          </a:p>
          <a:p>
            <a:r>
              <a:rPr lang="en-GB" dirty="0"/>
              <a:t>Welsh Government (2012) </a:t>
            </a:r>
            <a:r>
              <a:rPr lang="en-GB" i="1" dirty="0"/>
              <a:t>Practical approaches to behaviour management in the classroom.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practical-approaches-to-behaviour-management-in-the-classroom-a-handbook-for-classroom-teachers-in-primary-schools.pdf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r>
              <a:rPr lang="en-GB" dirty="0"/>
              <a:t> Accessed 12</a:t>
            </a:r>
            <a:r>
              <a:rPr lang="en-GB" baseline="30000" dirty="0"/>
              <a:t>th</a:t>
            </a:r>
            <a:r>
              <a:rPr lang="en-GB" dirty="0"/>
              <a:t> March 2023.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7601AE-AC11-4D81-A778-8589724B13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FE4F4A-6C26-491F-8AAD-E68E1B169404}">
  <ds:schemaRefs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87976339-b2f2-475f-bce4-3bdd3c5bdf03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77ECC91-CB78-4296-8E26-7027565866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 (2)</Template>
  <TotalTime>0</TotalTime>
  <Words>2766</Words>
  <Application>Microsoft Office PowerPoint</Application>
  <PresentationFormat>Custom</PresentationFormat>
  <Paragraphs>329</Paragraphs>
  <Slides>46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46</vt:i4>
      </vt:variant>
    </vt:vector>
  </HeadingPairs>
  <TitlesOfParts>
    <vt:vector size="61" baseType="lpstr">
      <vt:lpstr>inherit</vt:lpstr>
      <vt:lpstr>ＭＳ Ｐゴシック</vt:lpstr>
      <vt:lpstr>Arial</vt:lpstr>
      <vt:lpstr>Calibri</vt:lpstr>
      <vt:lpstr>Calibri Light</vt:lpstr>
      <vt:lpstr>Century Gothic</vt:lpstr>
      <vt:lpstr>Source Sans Pro</vt:lpstr>
      <vt:lpstr>Wingdings 3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ECES6023 Hinsoddau Dysgu/Learning Climates Sesiwn/Session 7</vt:lpstr>
      <vt:lpstr>Deilliannau Dysgu / Learning Outcomes </vt:lpstr>
      <vt:lpstr>Deilliannau Dysgu / Learning Outcomes </vt:lpstr>
      <vt:lpstr>Deilliannau Dysgu / Learning Outcomes </vt:lpstr>
      <vt:lpstr>Heddiw / Today</vt:lpstr>
      <vt:lpstr>Damcaniaethwyr dysgu ac ymddygiad Theorists learning and behaviour </vt:lpstr>
      <vt:lpstr>Damcaniaethau dysgu perthnasol/Related learning theories</vt:lpstr>
      <vt:lpstr>Ymddygiadol / Behavioural</vt:lpstr>
      <vt:lpstr>Cyflyru clasurol / Classical conditioning </vt:lpstr>
      <vt:lpstr>Cyflyru gweithredol / Operant conditioning</vt:lpstr>
      <vt:lpstr>How might this theory apply in the classroom? Sut gellir cymhwyso'r ddamcaniaeth hon yn y dosbarth? </vt:lpstr>
      <vt:lpstr> </vt:lpstr>
      <vt:lpstr>Damcaniaeth Gwybyddol / Cognitive Theory</vt:lpstr>
      <vt:lpstr>Damcaniaeth Ddyneiddiol             Humanist Theory</vt:lpstr>
      <vt:lpstr>PowerPoint Presentation</vt:lpstr>
      <vt:lpstr>Enghraifft Ymarferol/Practical Example</vt:lpstr>
      <vt:lpstr>Systematig                                Systematic</vt:lpstr>
      <vt:lpstr>Bronfenbrenner</vt:lpstr>
      <vt:lpstr>Sut gallai hyn weithio yn ymarferol? How might this work in practice? </vt:lpstr>
      <vt:lpstr>Sut mae hyn yn edrych ar lawr dosbarth? How does this look in the classroom?                       </vt:lpstr>
      <vt:lpstr>Dysgu cymdeithasol / Social learning</vt:lpstr>
      <vt:lpstr> Sut gallai hyn edrych?  How this might look?</vt:lpstr>
      <vt:lpstr>Amser coffi/ Coffee time</vt:lpstr>
      <vt:lpstr>Beth yw'r negeseuon allweddol o Gymru?  What are the key messages from Wales?</vt:lpstr>
      <vt:lpstr>PowerPoint Presentation</vt:lpstr>
      <vt:lpstr>ADFYFYRIO                       REFLECTION </vt:lpstr>
      <vt:lpstr>Chaplain (2016)</vt:lpstr>
      <vt:lpstr>Disgwyliad athrawon  Teacher expectation</vt:lpstr>
      <vt:lpstr>Disgwyliad athrawon  Teacher expectation</vt:lpstr>
      <vt:lpstr>Deall ymddygiad disgyblion Understanding pupils’ behaviour</vt:lpstr>
      <vt:lpstr>Deall ymddygiad disgyblion  Understanding pupils’ behaviour</vt:lpstr>
      <vt:lpstr>Ffactorau eraill           Other factors</vt:lpstr>
      <vt:lpstr>Mae angen i ysgolion...                        Schools need to...</vt:lpstr>
      <vt:lpstr>Strategaethau / Strategies</vt:lpstr>
      <vt:lpstr>Rheolaeth dosbarth / Classroom management</vt:lpstr>
      <vt:lpstr>Rheolaeth dosbarth effeithiol / Well managed classrooms </vt:lpstr>
      <vt:lpstr>PowerPoint Presentation</vt:lpstr>
      <vt:lpstr>Damcaniaeth Ymddygiad / Behaviour Theory</vt:lpstr>
      <vt:lpstr>Rheolau a Thorri’r Rheolau / Rules and Rule Breakers </vt:lpstr>
      <vt:lpstr>Perthnasau cadarnhaol / Positive relationships</vt:lpstr>
      <vt:lpstr>Rheoli ymddygiad – datblygu perthnasoedd cadarnhaol/Behaviour management - developing positive relationships</vt:lpstr>
      <vt:lpstr>Rheoli ymddygiad – datblygu perthnasoedd cadarnhaol/Behaviour management-  developing positive relationships</vt:lpstr>
      <vt:lpstr>Rheoli ymddygiad- amgylchedd y dosbarth Behaviour management - the classroom environment</vt:lpstr>
      <vt:lpstr>  Yr her …                                           The challenge …</vt:lpstr>
      <vt:lpstr>Darllen/Reading</vt:lpstr>
      <vt:lpstr>Rhestr gyfeirniadau   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Hinsoddau Dysgu Learning Climates</dc:title>
  <dc:creator/>
  <cp:lastModifiedBy/>
  <cp:revision>1092</cp:revision>
  <dcterms:created xsi:type="dcterms:W3CDTF">2015-01-04T10:10:18Z</dcterms:created>
  <dcterms:modified xsi:type="dcterms:W3CDTF">2025-03-03T10:28:36Z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  <property fmtid="{D5CDD505-2E9C-101B-9397-08002B2CF9AE}" pid="3" name="ContentTypeId">
    <vt:lpwstr>0x010100BB7943C12CE8B24B9C948E5FBAF57B3A</vt:lpwstr>
  </property>
</Properties>
</file>