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2" r:id="rId4"/>
    <p:sldId id="261" r:id="rId5"/>
    <p:sldId id="259" r:id="rId6"/>
    <p:sldId id="260" r:id="rId7"/>
    <p:sldId id="258"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17378-E47C-4D5A-948F-2417D417CAE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78EEB1C-B3CE-456A-B466-20B33488AD5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02879FA-43DB-4DAC-BD45-94F2F0EF6306}"/>
              </a:ext>
            </a:extLst>
          </p:cNvPr>
          <p:cNvSpPr>
            <a:spLocks noGrp="1"/>
          </p:cNvSpPr>
          <p:nvPr>
            <p:ph type="dt" sz="half" idx="10"/>
          </p:nvPr>
        </p:nvSpPr>
        <p:spPr/>
        <p:txBody>
          <a:bodyPr/>
          <a:lstStyle/>
          <a:p>
            <a:fld id="{5AD79DB8-7D0D-4EFC-83BF-0F4C51AD9A05}" type="datetimeFigureOut">
              <a:rPr lang="en-GB" smtClean="0"/>
              <a:t>03/02/2020</a:t>
            </a:fld>
            <a:endParaRPr lang="en-GB"/>
          </a:p>
        </p:txBody>
      </p:sp>
      <p:sp>
        <p:nvSpPr>
          <p:cNvPr id="5" name="Footer Placeholder 4">
            <a:extLst>
              <a:ext uri="{FF2B5EF4-FFF2-40B4-BE49-F238E27FC236}">
                <a16:creationId xmlns:a16="http://schemas.microsoft.com/office/drawing/2014/main" id="{DD96FFD1-300E-45B2-82FD-2E6610B9E6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9FB3A1-9D80-44E0-842D-6B13BE3D424F}"/>
              </a:ext>
            </a:extLst>
          </p:cNvPr>
          <p:cNvSpPr>
            <a:spLocks noGrp="1"/>
          </p:cNvSpPr>
          <p:nvPr>
            <p:ph type="sldNum" sz="quarter" idx="12"/>
          </p:nvPr>
        </p:nvSpPr>
        <p:spPr/>
        <p:txBody>
          <a:bodyPr/>
          <a:lstStyle/>
          <a:p>
            <a:fld id="{D5C671E9-924D-4510-85E2-05D304F8E23A}" type="slidenum">
              <a:rPr lang="en-GB" smtClean="0"/>
              <a:t>‹#›</a:t>
            </a:fld>
            <a:endParaRPr lang="en-GB"/>
          </a:p>
        </p:txBody>
      </p:sp>
    </p:spTree>
    <p:extLst>
      <p:ext uri="{BB962C8B-B14F-4D97-AF65-F5344CB8AC3E}">
        <p14:creationId xmlns:p14="http://schemas.microsoft.com/office/powerpoint/2010/main" val="2244375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6DEC7-F748-44E7-82AC-2E120802512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B94D2D5-8240-46C6-A040-ED18182066C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0B97A0-23F4-41A4-88E8-53222C67256A}"/>
              </a:ext>
            </a:extLst>
          </p:cNvPr>
          <p:cNvSpPr>
            <a:spLocks noGrp="1"/>
          </p:cNvSpPr>
          <p:nvPr>
            <p:ph type="dt" sz="half" idx="10"/>
          </p:nvPr>
        </p:nvSpPr>
        <p:spPr/>
        <p:txBody>
          <a:bodyPr/>
          <a:lstStyle/>
          <a:p>
            <a:fld id="{5AD79DB8-7D0D-4EFC-83BF-0F4C51AD9A05}" type="datetimeFigureOut">
              <a:rPr lang="en-GB" smtClean="0"/>
              <a:t>03/02/2020</a:t>
            </a:fld>
            <a:endParaRPr lang="en-GB"/>
          </a:p>
        </p:txBody>
      </p:sp>
      <p:sp>
        <p:nvSpPr>
          <p:cNvPr id="5" name="Footer Placeholder 4">
            <a:extLst>
              <a:ext uri="{FF2B5EF4-FFF2-40B4-BE49-F238E27FC236}">
                <a16:creationId xmlns:a16="http://schemas.microsoft.com/office/drawing/2014/main" id="{D90C8399-C668-409B-91AB-482B75412E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6DBEAD-6F8F-48FB-B670-58BCD5FCC25E}"/>
              </a:ext>
            </a:extLst>
          </p:cNvPr>
          <p:cNvSpPr>
            <a:spLocks noGrp="1"/>
          </p:cNvSpPr>
          <p:nvPr>
            <p:ph type="sldNum" sz="quarter" idx="12"/>
          </p:nvPr>
        </p:nvSpPr>
        <p:spPr/>
        <p:txBody>
          <a:bodyPr/>
          <a:lstStyle/>
          <a:p>
            <a:fld id="{D5C671E9-924D-4510-85E2-05D304F8E23A}" type="slidenum">
              <a:rPr lang="en-GB" smtClean="0"/>
              <a:t>‹#›</a:t>
            </a:fld>
            <a:endParaRPr lang="en-GB"/>
          </a:p>
        </p:txBody>
      </p:sp>
    </p:spTree>
    <p:extLst>
      <p:ext uri="{BB962C8B-B14F-4D97-AF65-F5344CB8AC3E}">
        <p14:creationId xmlns:p14="http://schemas.microsoft.com/office/powerpoint/2010/main" val="3412219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2C04F-E7AF-4F27-A2AB-6A5F1C1E5D2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D45B2CB-8A55-493D-9C84-380F66E3039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57C9E23-B395-4E81-A24D-348CDDDF2A38}"/>
              </a:ext>
            </a:extLst>
          </p:cNvPr>
          <p:cNvSpPr>
            <a:spLocks noGrp="1"/>
          </p:cNvSpPr>
          <p:nvPr>
            <p:ph type="dt" sz="half" idx="10"/>
          </p:nvPr>
        </p:nvSpPr>
        <p:spPr/>
        <p:txBody>
          <a:bodyPr/>
          <a:lstStyle/>
          <a:p>
            <a:fld id="{5AD79DB8-7D0D-4EFC-83BF-0F4C51AD9A05}" type="datetimeFigureOut">
              <a:rPr lang="en-GB" smtClean="0"/>
              <a:t>03/02/2020</a:t>
            </a:fld>
            <a:endParaRPr lang="en-GB"/>
          </a:p>
        </p:txBody>
      </p:sp>
      <p:sp>
        <p:nvSpPr>
          <p:cNvPr id="5" name="Footer Placeholder 4">
            <a:extLst>
              <a:ext uri="{FF2B5EF4-FFF2-40B4-BE49-F238E27FC236}">
                <a16:creationId xmlns:a16="http://schemas.microsoft.com/office/drawing/2014/main" id="{86584E26-965B-4C45-9FB4-ED6657040A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D33F61-3F3C-49FB-80F7-EDD08288A162}"/>
              </a:ext>
            </a:extLst>
          </p:cNvPr>
          <p:cNvSpPr>
            <a:spLocks noGrp="1"/>
          </p:cNvSpPr>
          <p:nvPr>
            <p:ph type="sldNum" sz="quarter" idx="12"/>
          </p:nvPr>
        </p:nvSpPr>
        <p:spPr/>
        <p:txBody>
          <a:bodyPr/>
          <a:lstStyle/>
          <a:p>
            <a:fld id="{D5C671E9-924D-4510-85E2-05D304F8E23A}" type="slidenum">
              <a:rPr lang="en-GB" smtClean="0"/>
              <a:t>‹#›</a:t>
            </a:fld>
            <a:endParaRPr lang="en-GB"/>
          </a:p>
        </p:txBody>
      </p:sp>
    </p:spTree>
    <p:extLst>
      <p:ext uri="{BB962C8B-B14F-4D97-AF65-F5344CB8AC3E}">
        <p14:creationId xmlns:p14="http://schemas.microsoft.com/office/powerpoint/2010/main" val="1071739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B0F40-51A6-41D8-BDE4-7A258185BC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7699C2-BBA5-4C93-BEF9-2A2E8F56B14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15F6C00-27B8-4747-B372-A364482FF08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3411EF-1F1F-4D7E-B134-38BF2FC2A475}"/>
              </a:ext>
            </a:extLst>
          </p:cNvPr>
          <p:cNvSpPr>
            <a:spLocks noGrp="1"/>
          </p:cNvSpPr>
          <p:nvPr>
            <p:ph type="dt" sz="half" idx="10"/>
          </p:nvPr>
        </p:nvSpPr>
        <p:spPr/>
        <p:txBody>
          <a:bodyPr/>
          <a:lstStyle/>
          <a:p>
            <a:fld id="{5AD79DB8-7D0D-4EFC-83BF-0F4C51AD9A05}" type="datetimeFigureOut">
              <a:rPr lang="en-GB" smtClean="0"/>
              <a:t>03/02/2020</a:t>
            </a:fld>
            <a:endParaRPr lang="en-GB"/>
          </a:p>
        </p:txBody>
      </p:sp>
      <p:sp>
        <p:nvSpPr>
          <p:cNvPr id="6" name="Footer Placeholder 5">
            <a:extLst>
              <a:ext uri="{FF2B5EF4-FFF2-40B4-BE49-F238E27FC236}">
                <a16:creationId xmlns:a16="http://schemas.microsoft.com/office/drawing/2014/main" id="{47094C61-F8D0-4339-85BD-6300E51C2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01C162-6D11-4E64-8721-E7CA277EF482}"/>
              </a:ext>
            </a:extLst>
          </p:cNvPr>
          <p:cNvSpPr>
            <a:spLocks noGrp="1"/>
          </p:cNvSpPr>
          <p:nvPr>
            <p:ph type="sldNum" sz="quarter" idx="12"/>
          </p:nvPr>
        </p:nvSpPr>
        <p:spPr/>
        <p:txBody>
          <a:bodyPr/>
          <a:lstStyle/>
          <a:p>
            <a:fld id="{D5C671E9-924D-4510-85E2-05D304F8E23A}" type="slidenum">
              <a:rPr lang="en-GB" smtClean="0"/>
              <a:t>‹#›</a:t>
            </a:fld>
            <a:endParaRPr lang="en-GB"/>
          </a:p>
        </p:txBody>
      </p:sp>
    </p:spTree>
    <p:extLst>
      <p:ext uri="{BB962C8B-B14F-4D97-AF65-F5344CB8AC3E}">
        <p14:creationId xmlns:p14="http://schemas.microsoft.com/office/powerpoint/2010/main" val="29292192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09933-5DD3-4D9C-B590-860B4A79983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31CE51-84FB-403C-A5BD-DDAEFCC5ECA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19FBE07-B309-4800-851B-C0535610236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0C9953D-E205-4834-ACFE-40CD2144376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EBA50C-FA88-4A6B-9C22-AB2F3837E44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3EB8F8D-95E7-4E7B-96E2-46FDD3DC6E85}"/>
              </a:ext>
            </a:extLst>
          </p:cNvPr>
          <p:cNvSpPr>
            <a:spLocks noGrp="1"/>
          </p:cNvSpPr>
          <p:nvPr>
            <p:ph type="dt" sz="half" idx="10"/>
          </p:nvPr>
        </p:nvSpPr>
        <p:spPr/>
        <p:txBody>
          <a:bodyPr/>
          <a:lstStyle/>
          <a:p>
            <a:fld id="{5AD79DB8-7D0D-4EFC-83BF-0F4C51AD9A05}" type="datetimeFigureOut">
              <a:rPr lang="en-GB" smtClean="0"/>
              <a:t>03/02/2020</a:t>
            </a:fld>
            <a:endParaRPr lang="en-GB"/>
          </a:p>
        </p:txBody>
      </p:sp>
      <p:sp>
        <p:nvSpPr>
          <p:cNvPr id="8" name="Footer Placeholder 7">
            <a:extLst>
              <a:ext uri="{FF2B5EF4-FFF2-40B4-BE49-F238E27FC236}">
                <a16:creationId xmlns:a16="http://schemas.microsoft.com/office/drawing/2014/main" id="{531D921D-3C6F-4F78-8E1C-2943052C5C9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4618366-6EE2-494B-A5E7-AEE5150D58AB}"/>
              </a:ext>
            </a:extLst>
          </p:cNvPr>
          <p:cNvSpPr>
            <a:spLocks noGrp="1"/>
          </p:cNvSpPr>
          <p:nvPr>
            <p:ph type="sldNum" sz="quarter" idx="12"/>
          </p:nvPr>
        </p:nvSpPr>
        <p:spPr/>
        <p:txBody>
          <a:bodyPr/>
          <a:lstStyle/>
          <a:p>
            <a:fld id="{D5C671E9-924D-4510-85E2-05D304F8E23A}" type="slidenum">
              <a:rPr lang="en-GB" smtClean="0"/>
              <a:t>‹#›</a:t>
            </a:fld>
            <a:endParaRPr lang="en-GB"/>
          </a:p>
        </p:txBody>
      </p:sp>
    </p:spTree>
    <p:extLst>
      <p:ext uri="{BB962C8B-B14F-4D97-AF65-F5344CB8AC3E}">
        <p14:creationId xmlns:p14="http://schemas.microsoft.com/office/powerpoint/2010/main" val="2440374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700F0-8463-4589-B2DA-40C09DC542B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681D4C3-D2EA-4FD1-BBC0-9D6CFDC93B69}"/>
              </a:ext>
            </a:extLst>
          </p:cNvPr>
          <p:cNvSpPr>
            <a:spLocks noGrp="1"/>
          </p:cNvSpPr>
          <p:nvPr>
            <p:ph type="dt" sz="half" idx="10"/>
          </p:nvPr>
        </p:nvSpPr>
        <p:spPr/>
        <p:txBody>
          <a:bodyPr/>
          <a:lstStyle/>
          <a:p>
            <a:fld id="{5AD79DB8-7D0D-4EFC-83BF-0F4C51AD9A05}" type="datetimeFigureOut">
              <a:rPr lang="en-GB" smtClean="0"/>
              <a:t>03/02/2020</a:t>
            </a:fld>
            <a:endParaRPr lang="en-GB"/>
          </a:p>
        </p:txBody>
      </p:sp>
      <p:sp>
        <p:nvSpPr>
          <p:cNvPr id="4" name="Footer Placeholder 3">
            <a:extLst>
              <a:ext uri="{FF2B5EF4-FFF2-40B4-BE49-F238E27FC236}">
                <a16:creationId xmlns:a16="http://schemas.microsoft.com/office/drawing/2014/main" id="{EE6D541E-F3C9-4F0E-B53D-BFEC8F5B830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2B3A53E-4D59-4A7A-87B7-B59BF0555A33}"/>
              </a:ext>
            </a:extLst>
          </p:cNvPr>
          <p:cNvSpPr>
            <a:spLocks noGrp="1"/>
          </p:cNvSpPr>
          <p:nvPr>
            <p:ph type="sldNum" sz="quarter" idx="12"/>
          </p:nvPr>
        </p:nvSpPr>
        <p:spPr/>
        <p:txBody>
          <a:bodyPr/>
          <a:lstStyle/>
          <a:p>
            <a:fld id="{D5C671E9-924D-4510-85E2-05D304F8E23A}" type="slidenum">
              <a:rPr lang="en-GB" smtClean="0"/>
              <a:t>‹#›</a:t>
            </a:fld>
            <a:endParaRPr lang="en-GB"/>
          </a:p>
        </p:txBody>
      </p:sp>
    </p:spTree>
    <p:extLst>
      <p:ext uri="{BB962C8B-B14F-4D97-AF65-F5344CB8AC3E}">
        <p14:creationId xmlns:p14="http://schemas.microsoft.com/office/powerpoint/2010/main" val="23719959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BF7E6C-B93C-4954-BBE7-50D278ABE029}"/>
              </a:ext>
            </a:extLst>
          </p:cNvPr>
          <p:cNvSpPr>
            <a:spLocks noGrp="1"/>
          </p:cNvSpPr>
          <p:nvPr>
            <p:ph type="dt" sz="half" idx="10"/>
          </p:nvPr>
        </p:nvSpPr>
        <p:spPr/>
        <p:txBody>
          <a:bodyPr/>
          <a:lstStyle/>
          <a:p>
            <a:fld id="{5AD79DB8-7D0D-4EFC-83BF-0F4C51AD9A05}" type="datetimeFigureOut">
              <a:rPr lang="en-GB" smtClean="0"/>
              <a:t>03/02/2020</a:t>
            </a:fld>
            <a:endParaRPr lang="en-GB"/>
          </a:p>
        </p:txBody>
      </p:sp>
      <p:sp>
        <p:nvSpPr>
          <p:cNvPr id="3" name="Footer Placeholder 2">
            <a:extLst>
              <a:ext uri="{FF2B5EF4-FFF2-40B4-BE49-F238E27FC236}">
                <a16:creationId xmlns:a16="http://schemas.microsoft.com/office/drawing/2014/main" id="{2F51F6DA-F053-4B48-9163-ECCB923B887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405C3E8-5C49-468E-AEDB-3BB6DB5AA200}"/>
              </a:ext>
            </a:extLst>
          </p:cNvPr>
          <p:cNvSpPr>
            <a:spLocks noGrp="1"/>
          </p:cNvSpPr>
          <p:nvPr>
            <p:ph type="sldNum" sz="quarter" idx="12"/>
          </p:nvPr>
        </p:nvSpPr>
        <p:spPr/>
        <p:txBody>
          <a:bodyPr/>
          <a:lstStyle/>
          <a:p>
            <a:fld id="{D5C671E9-924D-4510-85E2-05D304F8E23A}" type="slidenum">
              <a:rPr lang="en-GB" smtClean="0"/>
              <a:t>‹#›</a:t>
            </a:fld>
            <a:endParaRPr lang="en-GB"/>
          </a:p>
        </p:txBody>
      </p:sp>
    </p:spTree>
    <p:extLst>
      <p:ext uri="{BB962C8B-B14F-4D97-AF65-F5344CB8AC3E}">
        <p14:creationId xmlns:p14="http://schemas.microsoft.com/office/powerpoint/2010/main" val="40245383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77478-54E3-4286-AB10-3D5A622C6C5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BD12B55-66D8-467D-A965-6FFD3C1EEA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26019A5-1FFF-4669-8939-33B6212729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D54A7A4-ED66-4706-8865-B73511BCB904}"/>
              </a:ext>
            </a:extLst>
          </p:cNvPr>
          <p:cNvSpPr>
            <a:spLocks noGrp="1"/>
          </p:cNvSpPr>
          <p:nvPr>
            <p:ph type="dt" sz="half" idx="10"/>
          </p:nvPr>
        </p:nvSpPr>
        <p:spPr/>
        <p:txBody>
          <a:bodyPr/>
          <a:lstStyle/>
          <a:p>
            <a:fld id="{5AD79DB8-7D0D-4EFC-83BF-0F4C51AD9A05}" type="datetimeFigureOut">
              <a:rPr lang="en-GB" smtClean="0"/>
              <a:t>03/02/2020</a:t>
            </a:fld>
            <a:endParaRPr lang="en-GB"/>
          </a:p>
        </p:txBody>
      </p:sp>
      <p:sp>
        <p:nvSpPr>
          <p:cNvPr id="6" name="Footer Placeholder 5">
            <a:extLst>
              <a:ext uri="{FF2B5EF4-FFF2-40B4-BE49-F238E27FC236}">
                <a16:creationId xmlns:a16="http://schemas.microsoft.com/office/drawing/2014/main" id="{A95BDF93-ED98-4DC6-B774-61AEFEC498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1B345D-6C8F-4388-8DF1-50E56DBC0FC5}"/>
              </a:ext>
            </a:extLst>
          </p:cNvPr>
          <p:cNvSpPr>
            <a:spLocks noGrp="1"/>
          </p:cNvSpPr>
          <p:nvPr>
            <p:ph type="sldNum" sz="quarter" idx="12"/>
          </p:nvPr>
        </p:nvSpPr>
        <p:spPr/>
        <p:txBody>
          <a:bodyPr/>
          <a:lstStyle/>
          <a:p>
            <a:fld id="{D5C671E9-924D-4510-85E2-05D304F8E23A}" type="slidenum">
              <a:rPr lang="en-GB" smtClean="0"/>
              <a:t>‹#›</a:t>
            </a:fld>
            <a:endParaRPr lang="en-GB"/>
          </a:p>
        </p:txBody>
      </p:sp>
    </p:spTree>
    <p:extLst>
      <p:ext uri="{BB962C8B-B14F-4D97-AF65-F5344CB8AC3E}">
        <p14:creationId xmlns:p14="http://schemas.microsoft.com/office/powerpoint/2010/main" val="22041053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97E16-A7F8-497A-8ECC-065534E938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F6D1DFD-0100-4B82-8013-1FC52645ABB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92FA531-144B-4FBF-B81F-71C2505944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2CD3CF-64FA-4111-9B5C-4AA52287A38E}"/>
              </a:ext>
            </a:extLst>
          </p:cNvPr>
          <p:cNvSpPr>
            <a:spLocks noGrp="1"/>
          </p:cNvSpPr>
          <p:nvPr>
            <p:ph type="dt" sz="half" idx="10"/>
          </p:nvPr>
        </p:nvSpPr>
        <p:spPr/>
        <p:txBody>
          <a:bodyPr/>
          <a:lstStyle/>
          <a:p>
            <a:fld id="{5AD79DB8-7D0D-4EFC-83BF-0F4C51AD9A05}" type="datetimeFigureOut">
              <a:rPr lang="en-GB" smtClean="0"/>
              <a:t>03/02/2020</a:t>
            </a:fld>
            <a:endParaRPr lang="en-GB"/>
          </a:p>
        </p:txBody>
      </p:sp>
      <p:sp>
        <p:nvSpPr>
          <p:cNvPr id="6" name="Footer Placeholder 5">
            <a:extLst>
              <a:ext uri="{FF2B5EF4-FFF2-40B4-BE49-F238E27FC236}">
                <a16:creationId xmlns:a16="http://schemas.microsoft.com/office/drawing/2014/main" id="{544D26B8-44CC-4EA4-BC2B-5794F89187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186902-C90D-490F-83E9-4D8D2D0C65EC}"/>
              </a:ext>
            </a:extLst>
          </p:cNvPr>
          <p:cNvSpPr>
            <a:spLocks noGrp="1"/>
          </p:cNvSpPr>
          <p:nvPr>
            <p:ph type="sldNum" sz="quarter" idx="12"/>
          </p:nvPr>
        </p:nvSpPr>
        <p:spPr/>
        <p:txBody>
          <a:bodyPr/>
          <a:lstStyle/>
          <a:p>
            <a:fld id="{D5C671E9-924D-4510-85E2-05D304F8E23A}" type="slidenum">
              <a:rPr lang="en-GB" smtClean="0"/>
              <a:t>‹#›</a:t>
            </a:fld>
            <a:endParaRPr lang="en-GB"/>
          </a:p>
        </p:txBody>
      </p:sp>
    </p:spTree>
    <p:extLst>
      <p:ext uri="{BB962C8B-B14F-4D97-AF65-F5344CB8AC3E}">
        <p14:creationId xmlns:p14="http://schemas.microsoft.com/office/powerpoint/2010/main" val="8446477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F24FA-1FD6-4FB1-9C86-B647FAED2EE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C9C2EF3-FB2F-42FB-838A-7B5D7A4B57A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F826A4-F747-415E-970C-4249682B09D0}"/>
              </a:ext>
            </a:extLst>
          </p:cNvPr>
          <p:cNvSpPr>
            <a:spLocks noGrp="1"/>
          </p:cNvSpPr>
          <p:nvPr>
            <p:ph type="dt" sz="half" idx="10"/>
          </p:nvPr>
        </p:nvSpPr>
        <p:spPr/>
        <p:txBody>
          <a:bodyPr/>
          <a:lstStyle/>
          <a:p>
            <a:fld id="{5AD79DB8-7D0D-4EFC-83BF-0F4C51AD9A05}" type="datetimeFigureOut">
              <a:rPr lang="en-GB" smtClean="0"/>
              <a:t>03/02/2020</a:t>
            </a:fld>
            <a:endParaRPr lang="en-GB"/>
          </a:p>
        </p:txBody>
      </p:sp>
      <p:sp>
        <p:nvSpPr>
          <p:cNvPr id="5" name="Footer Placeholder 4">
            <a:extLst>
              <a:ext uri="{FF2B5EF4-FFF2-40B4-BE49-F238E27FC236}">
                <a16:creationId xmlns:a16="http://schemas.microsoft.com/office/drawing/2014/main" id="{5EBA743D-7D88-4086-86D3-37CCF50520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5443EA-9E30-4E46-A869-00D5C36FF231}"/>
              </a:ext>
            </a:extLst>
          </p:cNvPr>
          <p:cNvSpPr>
            <a:spLocks noGrp="1"/>
          </p:cNvSpPr>
          <p:nvPr>
            <p:ph type="sldNum" sz="quarter" idx="12"/>
          </p:nvPr>
        </p:nvSpPr>
        <p:spPr/>
        <p:txBody>
          <a:bodyPr/>
          <a:lstStyle/>
          <a:p>
            <a:fld id="{D5C671E9-924D-4510-85E2-05D304F8E23A}" type="slidenum">
              <a:rPr lang="en-GB" smtClean="0"/>
              <a:t>‹#›</a:t>
            </a:fld>
            <a:endParaRPr lang="en-GB"/>
          </a:p>
        </p:txBody>
      </p:sp>
    </p:spTree>
    <p:extLst>
      <p:ext uri="{BB962C8B-B14F-4D97-AF65-F5344CB8AC3E}">
        <p14:creationId xmlns:p14="http://schemas.microsoft.com/office/powerpoint/2010/main" val="36126055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950546-4D39-44B5-BA99-BE4BD3B9C12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7C24E8-654C-4D07-8597-FF8153982C0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7AC00A-3474-41D7-B362-0F1FFD1B505C}"/>
              </a:ext>
            </a:extLst>
          </p:cNvPr>
          <p:cNvSpPr>
            <a:spLocks noGrp="1"/>
          </p:cNvSpPr>
          <p:nvPr>
            <p:ph type="dt" sz="half" idx="10"/>
          </p:nvPr>
        </p:nvSpPr>
        <p:spPr/>
        <p:txBody>
          <a:bodyPr/>
          <a:lstStyle/>
          <a:p>
            <a:fld id="{5AD79DB8-7D0D-4EFC-83BF-0F4C51AD9A05}" type="datetimeFigureOut">
              <a:rPr lang="en-GB" smtClean="0"/>
              <a:t>03/02/2020</a:t>
            </a:fld>
            <a:endParaRPr lang="en-GB"/>
          </a:p>
        </p:txBody>
      </p:sp>
      <p:sp>
        <p:nvSpPr>
          <p:cNvPr id="5" name="Footer Placeholder 4">
            <a:extLst>
              <a:ext uri="{FF2B5EF4-FFF2-40B4-BE49-F238E27FC236}">
                <a16:creationId xmlns:a16="http://schemas.microsoft.com/office/drawing/2014/main" id="{1D1B01DF-E497-4CD5-AF11-9E94A284CC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318FB8-B15F-4553-A7E5-A548D59C7978}"/>
              </a:ext>
            </a:extLst>
          </p:cNvPr>
          <p:cNvSpPr>
            <a:spLocks noGrp="1"/>
          </p:cNvSpPr>
          <p:nvPr>
            <p:ph type="sldNum" sz="quarter" idx="12"/>
          </p:nvPr>
        </p:nvSpPr>
        <p:spPr/>
        <p:txBody>
          <a:bodyPr/>
          <a:lstStyle/>
          <a:p>
            <a:fld id="{D5C671E9-924D-4510-85E2-05D304F8E23A}" type="slidenum">
              <a:rPr lang="en-GB" smtClean="0"/>
              <a:t>‹#›</a:t>
            </a:fld>
            <a:endParaRPr lang="en-GB"/>
          </a:p>
        </p:txBody>
      </p:sp>
    </p:spTree>
    <p:extLst>
      <p:ext uri="{BB962C8B-B14F-4D97-AF65-F5344CB8AC3E}">
        <p14:creationId xmlns:p14="http://schemas.microsoft.com/office/powerpoint/2010/main" val="790791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8D94396-490C-4A3D-A7BA-5D2649FAF3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B83FB2-7060-44CB-9827-03CB29D9335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A0B0E9-4F8A-4031-A7C9-0B65F67742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D79DB8-7D0D-4EFC-83BF-0F4C51AD9A05}" type="datetimeFigureOut">
              <a:rPr lang="en-GB" smtClean="0"/>
              <a:t>03/02/2020</a:t>
            </a:fld>
            <a:endParaRPr lang="en-GB"/>
          </a:p>
        </p:txBody>
      </p:sp>
      <p:sp>
        <p:nvSpPr>
          <p:cNvPr id="5" name="Footer Placeholder 4">
            <a:extLst>
              <a:ext uri="{FF2B5EF4-FFF2-40B4-BE49-F238E27FC236}">
                <a16:creationId xmlns:a16="http://schemas.microsoft.com/office/drawing/2014/main" id="{DB26C015-D243-43E5-8CD3-5C61AB61525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11B759B-37D8-49F8-A8AE-76B30DB1BA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C671E9-924D-4510-85E2-05D304F8E23A}" type="slidenum">
              <a:rPr lang="en-GB" smtClean="0"/>
              <a:t>‹#›</a:t>
            </a:fld>
            <a:endParaRPr lang="en-GB"/>
          </a:p>
        </p:txBody>
      </p:sp>
    </p:spTree>
    <p:extLst>
      <p:ext uri="{BB962C8B-B14F-4D97-AF65-F5344CB8AC3E}">
        <p14:creationId xmlns:p14="http://schemas.microsoft.com/office/powerpoint/2010/main" val="24653953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99DD385-26B3-4F62-9ED0-DD23D6BD9FB1}"/>
              </a:ext>
            </a:extLst>
          </p:cNvPr>
          <p:cNvPicPr>
            <a:picLocks noChangeAspect="1"/>
          </p:cNvPicPr>
          <p:nvPr/>
        </p:nvPicPr>
        <p:blipFill rotWithShape="1">
          <a:blip r:embed="rId2">
            <a:alphaModFix amt="50000"/>
          </a:blip>
          <a:srcRect t="10073" b="5657"/>
          <a:stretch/>
        </p:blipFill>
        <p:spPr>
          <a:xfrm>
            <a:off x="20" y="1"/>
            <a:ext cx="12191980" cy="6857999"/>
          </a:xfrm>
          <a:prstGeom prst="rect">
            <a:avLst/>
          </a:prstGeom>
        </p:spPr>
      </p:pic>
      <p:sp>
        <p:nvSpPr>
          <p:cNvPr id="2" name="Title 1">
            <a:extLst>
              <a:ext uri="{FF2B5EF4-FFF2-40B4-BE49-F238E27FC236}">
                <a16:creationId xmlns:a16="http://schemas.microsoft.com/office/drawing/2014/main" id="{6F889E30-E8D0-42CB-8658-C9C04C69D1F6}"/>
              </a:ext>
            </a:extLst>
          </p:cNvPr>
          <p:cNvSpPr>
            <a:spLocks noGrp="1"/>
          </p:cNvSpPr>
          <p:nvPr>
            <p:ph type="ctrTitle"/>
          </p:nvPr>
        </p:nvSpPr>
        <p:spPr>
          <a:xfrm>
            <a:off x="1524000" y="1122362"/>
            <a:ext cx="9144000" cy="2900518"/>
          </a:xfrm>
        </p:spPr>
        <p:txBody>
          <a:bodyPr>
            <a:normAutofit/>
          </a:bodyPr>
          <a:lstStyle/>
          <a:p>
            <a:r>
              <a:rPr lang="en-GB">
                <a:solidFill>
                  <a:srgbClr val="FFFFFF"/>
                </a:solidFill>
              </a:rPr>
              <a:t>Duality of Egyptian Gods</a:t>
            </a:r>
          </a:p>
        </p:txBody>
      </p:sp>
      <p:sp>
        <p:nvSpPr>
          <p:cNvPr id="3" name="Subtitle 2">
            <a:extLst>
              <a:ext uri="{FF2B5EF4-FFF2-40B4-BE49-F238E27FC236}">
                <a16:creationId xmlns:a16="http://schemas.microsoft.com/office/drawing/2014/main" id="{ACE5EEC2-A2FD-4A58-B3FB-522FD211DE90}"/>
              </a:ext>
            </a:extLst>
          </p:cNvPr>
          <p:cNvSpPr>
            <a:spLocks noGrp="1"/>
          </p:cNvSpPr>
          <p:nvPr>
            <p:ph type="subTitle" idx="1"/>
          </p:nvPr>
        </p:nvSpPr>
        <p:spPr>
          <a:xfrm>
            <a:off x="1524000" y="4159404"/>
            <a:ext cx="9144000" cy="1098395"/>
          </a:xfrm>
        </p:spPr>
        <p:txBody>
          <a:bodyPr>
            <a:normAutofit/>
          </a:bodyPr>
          <a:lstStyle/>
          <a:p>
            <a:endParaRPr lang="en-GB">
              <a:solidFill>
                <a:srgbClr val="FFFFFF"/>
              </a:solidFill>
            </a:endParaRPr>
          </a:p>
        </p:txBody>
      </p:sp>
    </p:spTree>
    <p:extLst>
      <p:ext uri="{BB962C8B-B14F-4D97-AF65-F5344CB8AC3E}">
        <p14:creationId xmlns:p14="http://schemas.microsoft.com/office/powerpoint/2010/main" val="370095850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0" name="Freeform: Shape 19">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C32C528-FC21-4A46-B10F-079646DB88E5}"/>
              </a:ext>
            </a:extLst>
          </p:cNvPr>
          <p:cNvSpPr>
            <a:spLocks noGrp="1"/>
          </p:cNvSpPr>
          <p:nvPr>
            <p:ph type="title"/>
          </p:nvPr>
        </p:nvSpPr>
        <p:spPr>
          <a:xfrm>
            <a:off x="655320" y="365125"/>
            <a:ext cx="9013052" cy="1623312"/>
          </a:xfrm>
        </p:spPr>
        <p:txBody>
          <a:bodyPr anchor="b">
            <a:normAutofit/>
          </a:bodyPr>
          <a:lstStyle/>
          <a:p>
            <a:r>
              <a:rPr lang="en-GB" sz="4000"/>
              <a:t>Question</a:t>
            </a:r>
          </a:p>
        </p:txBody>
      </p:sp>
      <p:cxnSp>
        <p:nvCxnSpPr>
          <p:cNvPr id="31" name="Straight Arrow Connector 21">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6B2BAB3-78B4-49C2-8B4E-01CB2F2145B7}"/>
              </a:ext>
            </a:extLst>
          </p:cNvPr>
          <p:cNvSpPr>
            <a:spLocks noGrp="1"/>
          </p:cNvSpPr>
          <p:nvPr>
            <p:ph idx="1"/>
          </p:nvPr>
        </p:nvSpPr>
        <p:spPr>
          <a:xfrm>
            <a:off x="655320" y="2644518"/>
            <a:ext cx="9013052" cy="3327251"/>
          </a:xfrm>
        </p:spPr>
        <p:txBody>
          <a:bodyPr>
            <a:normAutofit/>
          </a:bodyPr>
          <a:lstStyle/>
          <a:p>
            <a:pPr marL="0" indent="0">
              <a:buNone/>
            </a:pPr>
            <a:r>
              <a:rPr lang="en-GB" dirty="0"/>
              <a:t>How can we understand how the duality of Anubis is related to notions of duality that pervade Ancient Egyptian belief systems?</a:t>
            </a:r>
          </a:p>
        </p:txBody>
      </p:sp>
    </p:spTree>
    <p:extLst>
      <p:ext uri="{BB962C8B-B14F-4D97-AF65-F5344CB8AC3E}">
        <p14:creationId xmlns:p14="http://schemas.microsoft.com/office/powerpoint/2010/main" val="394362765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3D7F38A-0225-44DC-ABE0-7077E30915EE}"/>
              </a:ext>
            </a:extLst>
          </p:cNvPr>
          <p:cNvSpPr>
            <a:spLocks noGrp="1"/>
          </p:cNvSpPr>
          <p:nvPr>
            <p:ph type="title"/>
          </p:nvPr>
        </p:nvSpPr>
        <p:spPr>
          <a:xfrm>
            <a:off x="655320" y="365125"/>
            <a:ext cx="9013052" cy="1623312"/>
          </a:xfrm>
        </p:spPr>
        <p:txBody>
          <a:bodyPr anchor="b">
            <a:normAutofit/>
          </a:bodyPr>
          <a:lstStyle/>
          <a:p>
            <a:r>
              <a:rPr lang="en-GB" sz="4000" dirty="0"/>
              <a:t>Aim</a:t>
            </a:r>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4E5E410-BF7E-468B-B3AF-231921413773}"/>
              </a:ext>
            </a:extLst>
          </p:cNvPr>
          <p:cNvSpPr>
            <a:spLocks noGrp="1"/>
          </p:cNvSpPr>
          <p:nvPr>
            <p:ph idx="1"/>
          </p:nvPr>
        </p:nvSpPr>
        <p:spPr>
          <a:xfrm>
            <a:off x="655320" y="2644518"/>
            <a:ext cx="9013052" cy="3327251"/>
          </a:xfrm>
        </p:spPr>
        <p:txBody>
          <a:bodyPr>
            <a:normAutofit/>
          </a:bodyPr>
          <a:lstStyle/>
          <a:p>
            <a:pPr marL="0" indent="0">
              <a:buNone/>
            </a:pPr>
            <a:r>
              <a:rPr lang="en-GB" dirty="0"/>
              <a:t>The duality of Anubis underpins the ingrained notion of dualism that structures Ancient Egyptian systems of belief. Anubis is both human and animal, the same and different. He stands at the boundary between life and death.</a:t>
            </a:r>
          </a:p>
        </p:txBody>
      </p:sp>
    </p:spTree>
    <p:extLst>
      <p:ext uri="{BB962C8B-B14F-4D97-AF65-F5344CB8AC3E}">
        <p14:creationId xmlns:p14="http://schemas.microsoft.com/office/powerpoint/2010/main" val="176185963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D8A695F-4E94-416E-9537-E877BFA4A4DB}"/>
              </a:ext>
            </a:extLst>
          </p:cNvPr>
          <p:cNvSpPr>
            <a:spLocks noGrp="1"/>
          </p:cNvSpPr>
          <p:nvPr>
            <p:ph type="title"/>
          </p:nvPr>
        </p:nvSpPr>
        <p:spPr>
          <a:xfrm>
            <a:off x="655320" y="365125"/>
            <a:ext cx="9013052" cy="1623312"/>
          </a:xfrm>
        </p:spPr>
        <p:txBody>
          <a:bodyPr anchor="b">
            <a:normAutofit/>
          </a:bodyPr>
          <a:lstStyle/>
          <a:p>
            <a:r>
              <a:rPr lang="en-GB" sz="4000" dirty="0"/>
              <a:t>Objectives</a:t>
            </a:r>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1B7154D-81F0-4D12-8D87-BBD7F34DC97D}"/>
              </a:ext>
            </a:extLst>
          </p:cNvPr>
          <p:cNvSpPr>
            <a:spLocks noGrp="1"/>
          </p:cNvSpPr>
          <p:nvPr>
            <p:ph idx="1"/>
          </p:nvPr>
        </p:nvSpPr>
        <p:spPr>
          <a:xfrm>
            <a:off x="655320" y="2644518"/>
            <a:ext cx="9013052" cy="3327251"/>
          </a:xfrm>
        </p:spPr>
        <p:txBody>
          <a:bodyPr>
            <a:normAutofit/>
          </a:bodyPr>
          <a:lstStyle/>
          <a:p>
            <a:r>
              <a:rPr lang="en-GB" sz="2000"/>
              <a:t>To understand the significance of animal-headed gods in the pantheon</a:t>
            </a:r>
          </a:p>
          <a:p>
            <a:r>
              <a:rPr lang="en-GB" sz="2000"/>
              <a:t>To understand how pervasive dualism is</a:t>
            </a:r>
          </a:p>
          <a:p>
            <a:r>
              <a:rPr lang="en-GB" sz="2000"/>
              <a:t>To understand how art is used in Ancient Egyptian religion</a:t>
            </a:r>
          </a:p>
        </p:txBody>
      </p:sp>
    </p:spTree>
    <p:extLst>
      <p:ext uri="{BB962C8B-B14F-4D97-AF65-F5344CB8AC3E}">
        <p14:creationId xmlns:p14="http://schemas.microsoft.com/office/powerpoint/2010/main" val="301188866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625232E-E989-4D16-9FDF-FC8048345BBD}"/>
              </a:ext>
            </a:extLst>
          </p:cNvPr>
          <p:cNvSpPr>
            <a:spLocks noGrp="1"/>
          </p:cNvSpPr>
          <p:nvPr>
            <p:ph type="title"/>
          </p:nvPr>
        </p:nvSpPr>
        <p:spPr>
          <a:xfrm>
            <a:off x="655320" y="365125"/>
            <a:ext cx="9013052" cy="1623312"/>
          </a:xfrm>
        </p:spPr>
        <p:txBody>
          <a:bodyPr anchor="b">
            <a:normAutofit/>
          </a:bodyPr>
          <a:lstStyle/>
          <a:p>
            <a:r>
              <a:rPr lang="en-GB" sz="4000"/>
              <a:t>Section 1 – Anubis In Art and Links To The Pantheon</a:t>
            </a:r>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1650E31-232A-4381-A2A9-342CED7A173D}"/>
              </a:ext>
            </a:extLst>
          </p:cNvPr>
          <p:cNvSpPr>
            <a:spLocks noGrp="1"/>
          </p:cNvSpPr>
          <p:nvPr>
            <p:ph idx="1"/>
          </p:nvPr>
        </p:nvSpPr>
        <p:spPr>
          <a:xfrm>
            <a:off x="655320" y="2644518"/>
            <a:ext cx="9013052" cy="3327251"/>
          </a:xfrm>
        </p:spPr>
        <p:txBody>
          <a:bodyPr>
            <a:normAutofit/>
          </a:bodyPr>
          <a:lstStyle/>
          <a:p>
            <a:pPr lvl="1"/>
            <a:r>
              <a:rPr lang="en-GB" sz="2000"/>
              <a:t>Why is the jackal necessary in depictions of Anubis and what is communicated through this depiction, for example other-ness and divinity? </a:t>
            </a:r>
          </a:p>
          <a:p>
            <a:pPr lvl="2"/>
            <a:r>
              <a:rPr lang="en-GB" dirty="0"/>
              <a:t>How is duality/dualism represented in art?</a:t>
            </a:r>
          </a:p>
          <a:p>
            <a:pPr lvl="2"/>
            <a:r>
              <a:rPr lang="en-GB" dirty="0"/>
              <a:t>How do artistic depictions of the divine pantheon show duality/dualism?</a:t>
            </a:r>
          </a:p>
          <a:p>
            <a:pPr lvl="1"/>
            <a:r>
              <a:rPr lang="en-GB" sz="2000"/>
              <a:t>How does the dual representation of Anubis link to the other animal-headed gods?</a:t>
            </a:r>
          </a:p>
          <a:p>
            <a:pPr lvl="2"/>
            <a:r>
              <a:rPr lang="en-GB" dirty="0"/>
              <a:t>What is the divine pantheon?</a:t>
            </a:r>
          </a:p>
          <a:p>
            <a:pPr lvl="2"/>
            <a:r>
              <a:rPr lang="en-GB" dirty="0"/>
              <a:t>Its significance within Egyptian religion</a:t>
            </a:r>
          </a:p>
          <a:p>
            <a:endParaRPr lang="en-GB" sz="2000"/>
          </a:p>
        </p:txBody>
      </p:sp>
    </p:spTree>
    <p:extLst>
      <p:ext uri="{BB962C8B-B14F-4D97-AF65-F5344CB8AC3E}">
        <p14:creationId xmlns:p14="http://schemas.microsoft.com/office/powerpoint/2010/main" val="87245775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560BB3E-8183-482A-B9EE-5C503EBFD58F}"/>
              </a:ext>
            </a:extLst>
          </p:cNvPr>
          <p:cNvSpPr>
            <a:spLocks noGrp="1"/>
          </p:cNvSpPr>
          <p:nvPr>
            <p:ph type="title"/>
          </p:nvPr>
        </p:nvSpPr>
        <p:spPr>
          <a:xfrm>
            <a:off x="655320" y="365125"/>
            <a:ext cx="9013052" cy="1623312"/>
          </a:xfrm>
        </p:spPr>
        <p:txBody>
          <a:bodyPr anchor="b">
            <a:normAutofit/>
          </a:bodyPr>
          <a:lstStyle/>
          <a:p>
            <a:r>
              <a:rPr lang="en-GB" sz="4000"/>
              <a:t>Section 2 – Duality/Dualism</a:t>
            </a:r>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AC6A0C1-A494-4D6F-9812-6C2222051FF7}"/>
              </a:ext>
            </a:extLst>
          </p:cNvPr>
          <p:cNvSpPr>
            <a:spLocks noGrp="1"/>
          </p:cNvSpPr>
          <p:nvPr>
            <p:ph idx="1"/>
          </p:nvPr>
        </p:nvSpPr>
        <p:spPr>
          <a:xfrm>
            <a:off x="655320" y="2644518"/>
            <a:ext cx="9013052" cy="3327251"/>
          </a:xfrm>
        </p:spPr>
        <p:txBody>
          <a:bodyPr>
            <a:normAutofit/>
          </a:bodyPr>
          <a:lstStyle/>
          <a:p>
            <a:pPr lvl="1"/>
            <a:r>
              <a:rPr lang="en-GB" sz="2000"/>
              <a:t>What other aspects of duality can be found in Egyptian belief systems that may link to the duality of the gods?</a:t>
            </a:r>
          </a:p>
          <a:p>
            <a:pPr lvl="1"/>
            <a:r>
              <a:rPr lang="en-GB" sz="2000"/>
              <a:t>Working definition of duality/dualism</a:t>
            </a:r>
          </a:p>
          <a:p>
            <a:pPr lvl="1"/>
            <a:r>
              <a:rPr lang="en-GB" sz="2000"/>
              <a:t>The significance of duality/dualism within Egypt</a:t>
            </a:r>
          </a:p>
        </p:txBody>
      </p:sp>
    </p:spTree>
    <p:extLst>
      <p:ext uri="{BB962C8B-B14F-4D97-AF65-F5344CB8AC3E}">
        <p14:creationId xmlns:p14="http://schemas.microsoft.com/office/powerpoint/2010/main" val="16360984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169BBCF-C449-4016-A6F8-A4AC83CC6580}"/>
              </a:ext>
            </a:extLst>
          </p:cNvPr>
          <p:cNvSpPr>
            <a:spLocks noGrp="1"/>
          </p:cNvSpPr>
          <p:nvPr>
            <p:ph type="title"/>
          </p:nvPr>
        </p:nvSpPr>
        <p:spPr>
          <a:xfrm>
            <a:off x="655320" y="365125"/>
            <a:ext cx="9013052" cy="1623312"/>
          </a:xfrm>
        </p:spPr>
        <p:txBody>
          <a:bodyPr anchor="b">
            <a:normAutofit/>
          </a:bodyPr>
          <a:lstStyle/>
          <a:p>
            <a:r>
              <a:rPr lang="en-GB" sz="4000" dirty="0"/>
              <a:t>Methodology</a:t>
            </a:r>
          </a:p>
        </p:txBody>
      </p:sp>
      <p:cxnSp>
        <p:nvCxnSpPr>
          <p:cNvPr id="6"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6069E1D-EF40-45D0-9936-92A70D44FEE1}"/>
              </a:ext>
            </a:extLst>
          </p:cNvPr>
          <p:cNvSpPr>
            <a:spLocks noGrp="1"/>
          </p:cNvSpPr>
          <p:nvPr>
            <p:ph idx="1"/>
          </p:nvPr>
        </p:nvSpPr>
        <p:spPr>
          <a:xfrm>
            <a:off x="655320" y="2644518"/>
            <a:ext cx="9013052" cy="3327251"/>
          </a:xfrm>
        </p:spPr>
        <p:txBody>
          <a:bodyPr>
            <a:normAutofit/>
          </a:bodyPr>
          <a:lstStyle/>
          <a:p>
            <a:pPr lvl="2"/>
            <a:r>
              <a:rPr lang="en-GB" dirty="0"/>
              <a:t>Primary sources</a:t>
            </a:r>
          </a:p>
          <a:p>
            <a:pPr lvl="2"/>
            <a:r>
              <a:rPr lang="en-GB" dirty="0"/>
              <a:t>Secondary sources</a:t>
            </a:r>
          </a:p>
          <a:p>
            <a:pPr lvl="2"/>
            <a:r>
              <a:rPr lang="en-GB" dirty="0"/>
              <a:t>Theoretical perspectives</a:t>
            </a:r>
          </a:p>
        </p:txBody>
      </p:sp>
      <p:pic>
        <p:nvPicPr>
          <p:cNvPr id="4" name="Picture 3">
            <a:extLst>
              <a:ext uri="{FF2B5EF4-FFF2-40B4-BE49-F238E27FC236}">
                <a16:creationId xmlns:a16="http://schemas.microsoft.com/office/drawing/2014/main" id="{EBDFF6C6-9651-48F5-97CF-3F3E56924253}"/>
              </a:ext>
            </a:extLst>
          </p:cNvPr>
          <p:cNvPicPr>
            <a:picLocks noChangeAspect="1"/>
          </p:cNvPicPr>
          <p:nvPr/>
        </p:nvPicPr>
        <p:blipFill>
          <a:blip r:embed="rId2"/>
          <a:stretch>
            <a:fillRect/>
          </a:stretch>
        </p:blipFill>
        <p:spPr>
          <a:xfrm>
            <a:off x="8034586" y="3742919"/>
            <a:ext cx="2895600" cy="2228850"/>
          </a:xfrm>
          <a:prstGeom prst="rect">
            <a:avLst/>
          </a:prstGeom>
        </p:spPr>
      </p:pic>
      <p:sp>
        <p:nvSpPr>
          <p:cNvPr id="7" name="TextBox 6">
            <a:extLst>
              <a:ext uri="{FF2B5EF4-FFF2-40B4-BE49-F238E27FC236}">
                <a16:creationId xmlns:a16="http://schemas.microsoft.com/office/drawing/2014/main" id="{22135186-B7C8-4B97-B350-D06B51FE70A6}"/>
              </a:ext>
            </a:extLst>
          </p:cNvPr>
          <p:cNvSpPr txBox="1"/>
          <p:nvPr/>
        </p:nvSpPr>
        <p:spPr>
          <a:xfrm>
            <a:off x="7358953" y="5930474"/>
            <a:ext cx="4246866" cy="369332"/>
          </a:xfrm>
          <a:prstGeom prst="rect">
            <a:avLst/>
          </a:prstGeom>
          <a:noFill/>
        </p:spPr>
        <p:txBody>
          <a:bodyPr wrap="square" rtlCol="0">
            <a:spAutoFit/>
          </a:bodyPr>
          <a:lstStyle/>
          <a:p>
            <a:pPr algn="ctr"/>
            <a:r>
              <a:rPr lang="en-GB" dirty="0"/>
              <a:t>Figure of Anubis (British Museum, 2019)</a:t>
            </a:r>
          </a:p>
        </p:txBody>
      </p:sp>
    </p:spTree>
    <p:extLst>
      <p:ext uri="{BB962C8B-B14F-4D97-AF65-F5344CB8AC3E}">
        <p14:creationId xmlns:p14="http://schemas.microsoft.com/office/powerpoint/2010/main" val="159249353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288F53-541E-4E39-8963-F79BB8E1DFA2}"/>
              </a:ext>
            </a:extLst>
          </p:cNvPr>
          <p:cNvSpPr>
            <a:spLocks noGrp="1"/>
          </p:cNvSpPr>
          <p:nvPr>
            <p:ph type="title"/>
          </p:nvPr>
        </p:nvSpPr>
        <p:spPr>
          <a:xfrm>
            <a:off x="655320" y="365125"/>
            <a:ext cx="9013052" cy="1623312"/>
          </a:xfrm>
        </p:spPr>
        <p:txBody>
          <a:bodyPr anchor="b">
            <a:normAutofit/>
          </a:bodyPr>
          <a:lstStyle/>
          <a:p>
            <a:r>
              <a:rPr lang="en-GB" sz="4000"/>
              <a:t>Bibliography</a:t>
            </a:r>
          </a:p>
        </p:txBody>
      </p:sp>
      <p:cxnSp>
        <p:nvCxnSpPr>
          <p:cNvPr id="19" name="Straight Arrow Connector 18">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295F2C2-A639-4488-9AA4-1FA06B8C791E}"/>
              </a:ext>
            </a:extLst>
          </p:cNvPr>
          <p:cNvSpPr>
            <a:spLocks noGrp="1"/>
          </p:cNvSpPr>
          <p:nvPr>
            <p:ph idx="1"/>
          </p:nvPr>
        </p:nvSpPr>
        <p:spPr>
          <a:xfrm>
            <a:off x="655320" y="2644518"/>
            <a:ext cx="9013052" cy="3327251"/>
          </a:xfrm>
        </p:spPr>
        <p:txBody>
          <a:bodyPr>
            <a:normAutofit fontScale="77500" lnSpcReduction="20000"/>
          </a:bodyPr>
          <a:lstStyle/>
          <a:p>
            <a:pPr marL="0" indent="0">
              <a:buNone/>
            </a:pPr>
            <a:r>
              <a:rPr lang="en-GB" sz="2000" dirty="0" err="1"/>
              <a:t>Aufrere</a:t>
            </a:r>
            <a:r>
              <a:rPr lang="en-GB" sz="2000" dirty="0"/>
              <a:t>, S. H. (2010) ‘Dualism and Focalization in </a:t>
            </a:r>
            <a:r>
              <a:rPr lang="en-GB" sz="2000" dirty="0" err="1"/>
              <a:t>Alexandrain</a:t>
            </a:r>
            <a:r>
              <a:rPr lang="en-GB" sz="2000" dirty="0"/>
              <a:t> Religious Thought in Egypt at the Beginning of the Ptolemaic Period: Manetho of </a:t>
            </a:r>
            <a:r>
              <a:rPr lang="en-GB" sz="2000" dirty="0" err="1"/>
              <a:t>Sebennytos</a:t>
            </a:r>
            <a:r>
              <a:rPr lang="en-GB" sz="2000" dirty="0"/>
              <a:t> and the Argive Myth’ in Lange, A. et al. (ed) </a:t>
            </a:r>
            <a:r>
              <a:rPr lang="en-GB" sz="2000" i="1" dirty="0"/>
              <a:t>Light Against Darkness: Dualism in Ancient Mediterranean Religion and the Contemporary World, </a:t>
            </a:r>
            <a:r>
              <a:rPr lang="en-GB" sz="2000" dirty="0"/>
              <a:t>Göttingen: </a:t>
            </a:r>
            <a:r>
              <a:rPr lang="en-GB" sz="2000" dirty="0" err="1"/>
              <a:t>Vandenhoeck</a:t>
            </a:r>
            <a:r>
              <a:rPr lang="en-GB" sz="2000" dirty="0"/>
              <a:t> &amp; Ruprecht</a:t>
            </a:r>
          </a:p>
          <a:p>
            <a:pPr marL="0" indent="0">
              <a:buNone/>
            </a:pPr>
            <a:r>
              <a:rPr lang="en-GB" sz="2000" dirty="0"/>
              <a:t>British Museum (2019) </a:t>
            </a:r>
            <a:r>
              <a:rPr lang="en-GB" sz="2000" i="1" dirty="0"/>
              <a:t>Figure, </a:t>
            </a:r>
            <a:r>
              <a:rPr lang="en-GB" sz="2000" dirty="0"/>
              <a:t>Available at: https://www.britishmuseum.org/research/collection_online/collection_object_details.aspx?objectId=154591&amp;partId=1&amp;searchText=anubis&amp;page=2 (Accessed: 01/10/2019)</a:t>
            </a:r>
          </a:p>
          <a:p>
            <a:pPr marL="0" indent="0">
              <a:buNone/>
            </a:pPr>
            <a:r>
              <a:rPr lang="en-GB" sz="2000" dirty="0" err="1"/>
              <a:t>Gell</a:t>
            </a:r>
            <a:r>
              <a:rPr lang="en-GB" sz="2000" dirty="0"/>
              <a:t>, A (1999) </a:t>
            </a:r>
            <a:r>
              <a:rPr lang="en-GB" sz="2000" i="1" dirty="0"/>
              <a:t>The Art of </a:t>
            </a:r>
            <a:r>
              <a:rPr lang="en-GB" sz="2000" i="1" dirty="0" err="1"/>
              <a:t>Anthropolgy</a:t>
            </a:r>
            <a:r>
              <a:rPr lang="en-GB" sz="2000" i="1" dirty="0"/>
              <a:t>, </a:t>
            </a:r>
            <a:r>
              <a:rPr lang="en-GB" sz="2000" dirty="0"/>
              <a:t>London: The Athlone Press</a:t>
            </a:r>
          </a:p>
          <a:p>
            <a:pPr marL="0" indent="0">
              <a:buNone/>
            </a:pPr>
            <a:r>
              <a:rPr lang="en-GB" sz="2000" dirty="0" err="1"/>
              <a:t>Kaelin</a:t>
            </a:r>
            <a:r>
              <a:rPr lang="en-GB" sz="2000" dirty="0"/>
              <a:t>, O (2016) </a:t>
            </a:r>
            <a:r>
              <a:rPr lang="en-GB" sz="2000" i="1" dirty="0"/>
              <a:t>Gods in Ancient Egypt – Oxford Research Encyclopaedia of Religion, </a:t>
            </a:r>
            <a:r>
              <a:rPr lang="en-GB" sz="2000" dirty="0"/>
              <a:t>Available at: https://oxfordre.com/religion/view/10.1093/acrefore/9780199340378.001.0001/acrefore-9780199340378-e-244 (Accessed: 11/10/2019)</a:t>
            </a:r>
          </a:p>
          <a:p>
            <a:pPr marL="0" indent="0">
              <a:buNone/>
            </a:pPr>
            <a:r>
              <a:rPr lang="en-GB" sz="2000" dirty="0"/>
              <a:t>Pinch, G (2002) </a:t>
            </a:r>
            <a:r>
              <a:rPr lang="en-GB" sz="2000" i="1" dirty="0"/>
              <a:t>Egyptian Mythology: A Guide to the Gods, Goddesses and Traditions of Ancient Egypt, </a:t>
            </a:r>
            <a:r>
              <a:rPr lang="en-GB" sz="2000" dirty="0"/>
              <a:t>Oxford: Oxford University Press</a:t>
            </a:r>
          </a:p>
          <a:p>
            <a:pPr marL="0" indent="0">
              <a:buNone/>
            </a:pPr>
            <a:r>
              <a:rPr lang="en-GB" sz="2000" dirty="0"/>
              <a:t>Shafer, B et al. (1991) </a:t>
            </a:r>
            <a:r>
              <a:rPr lang="en-GB" sz="2000" i="1" dirty="0"/>
              <a:t>Religion in Ancient Egypt: Gods, Myths and Personal Practice, </a:t>
            </a:r>
            <a:r>
              <a:rPr lang="en-GB" sz="2000" dirty="0"/>
              <a:t>New York: Cornell University Press</a:t>
            </a:r>
          </a:p>
        </p:txBody>
      </p:sp>
    </p:spTree>
    <p:extLst>
      <p:ext uri="{BB962C8B-B14F-4D97-AF65-F5344CB8AC3E}">
        <p14:creationId xmlns:p14="http://schemas.microsoft.com/office/powerpoint/2010/main" val="197980930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TotalTime>
  <Words>464</Words>
  <Application>Microsoft Office PowerPoint</Application>
  <PresentationFormat>Widescreen</PresentationFormat>
  <Paragraphs>32</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Duality of Egyptian Gods</vt:lpstr>
      <vt:lpstr>Question</vt:lpstr>
      <vt:lpstr>Aim</vt:lpstr>
      <vt:lpstr>Objectives</vt:lpstr>
      <vt:lpstr>Section 1 – Anubis In Art and Links To The Pantheon</vt:lpstr>
      <vt:lpstr>Section 2 – Duality/Dualism</vt:lpstr>
      <vt:lpstr>Methodology</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Duality of Egyptian Gods</dc:title>
  <dc:creator>Rhiannon Watts-robinson (1801842)</dc:creator>
  <cp:lastModifiedBy>Rhiannon Watts-robinson (1801842)</cp:lastModifiedBy>
  <cp:revision>4</cp:revision>
  <dcterms:created xsi:type="dcterms:W3CDTF">2020-02-03T15:02:51Z</dcterms:created>
  <dcterms:modified xsi:type="dcterms:W3CDTF">2020-02-03T15:40:46Z</dcterms:modified>
</cp:coreProperties>
</file>