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0935C7-B10E-47F2-B59E-B5AFDD1981F5}" v="3" dt="2025-10-05T13:06:01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ia Bakari" userId="9bdac7c0a0108118" providerId="LiveId" clId="{E20935C7-B10E-47F2-B59E-B5AFDD1981F5}"/>
    <pc:docChg chg="custSel modSld">
      <pc:chgData name="Asia Bakari" userId="9bdac7c0a0108118" providerId="LiveId" clId="{E20935C7-B10E-47F2-B59E-B5AFDD1981F5}" dt="2025-10-05T13:09:17.098" v="367" actId="20577"/>
      <pc:docMkLst>
        <pc:docMk/>
      </pc:docMkLst>
      <pc:sldChg chg="modSp mod">
        <pc:chgData name="Asia Bakari" userId="9bdac7c0a0108118" providerId="LiveId" clId="{E20935C7-B10E-47F2-B59E-B5AFDD1981F5}" dt="2025-10-05T13:04:49.288" v="296" actId="20577"/>
        <pc:sldMkLst>
          <pc:docMk/>
          <pc:sldMk cId="2947352816" sldId="257"/>
        </pc:sldMkLst>
        <pc:spChg chg="mod">
          <ac:chgData name="Asia Bakari" userId="9bdac7c0a0108118" providerId="LiveId" clId="{E20935C7-B10E-47F2-B59E-B5AFDD1981F5}" dt="2025-10-05T13:04:49.288" v="296" actId="20577"/>
          <ac:spMkLst>
            <pc:docMk/>
            <pc:sldMk cId="2947352816" sldId="257"/>
            <ac:spMk id="2" creationId="{C99BA09A-3DD7-4787-8A8A-C22453D5609D}"/>
          </ac:spMkLst>
        </pc:spChg>
      </pc:sldChg>
      <pc:sldChg chg="modSp">
        <pc:chgData name="Asia Bakari" userId="9bdac7c0a0108118" providerId="LiveId" clId="{E20935C7-B10E-47F2-B59E-B5AFDD1981F5}" dt="2025-10-05T13:06:01.271" v="299" actId="1076"/>
        <pc:sldMkLst>
          <pc:docMk/>
          <pc:sldMk cId="4040632560" sldId="259"/>
        </pc:sldMkLst>
        <pc:picChg chg="mod">
          <ac:chgData name="Asia Bakari" userId="9bdac7c0a0108118" providerId="LiveId" clId="{E20935C7-B10E-47F2-B59E-B5AFDD1981F5}" dt="2025-10-05T13:06:01.271" v="299" actId="1076"/>
          <ac:picMkLst>
            <pc:docMk/>
            <pc:sldMk cId="4040632560" sldId="259"/>
            <ac:picMk id="2052" creationId="{DF768487-DD32-4B5E-BC9F-1858C78592C5}"/>
          </ac:picMkLst>
        </pc:picChg>
      </pc:sldChg>
      <pc:sldChg chg="modSp mod">
        <pc:chgData name="Asia Bakari" userId="9bdac7c0a0108118" providerId="LiveId" clId="{E20935C7-B10E-47F2-B59E-B5AFDD1981F5}" dt="2025-10-05T13:09:17.098" v="367" actId="20577"/>
        <pc:sldMkLst>
          <pc:docMk/>
          <pc:sldMk cId="1966590976" sldId="260"/>
        </pc:sldMkLst>
        <pc:spChg chg="mod">
          <ac:chgData name="Asia Bakari" userId="9bdac7c0a0108118" providerId="LiveId" clId="{E20935C7-B10E-47F2-B59E-B5AFDD1981F5}" dt="2025-10-05T13:09:17.098" v="367" actId="20577"/>
          <ac:spMkLst>
            <pc:docMk/>
            <pc:sldMk cId="1966590976" sldId="260"/>
            <ac:spMk id="6" creationId="{F17314EE-0F98-47E0-88B6-59A2F2B59019}"/>
          </ac:spMkLst>
        </pc:spChg>
      </pc:sldChg>
      <pc:sldChg chg="modSp mod">
        <pc:chgData name="Asia Bakari" userId="9bdac7c0a0108118" providerId="LiveId" clId="{E20935C7-B10E-47F2-B59E-B5AFDD1981F5}" dt="2025-10-04T11:29:56.361" v="104" actId="20577"/>
        <pc:sldMkLst>
          <pc:docMk/>
          <pc:sldMk cId="2244732771" sldId="264"/>
        </pc:sldMkLst>
        <pc:spChg chg="mod">
          <ac:chgData name="Asia Bakari" userId="9bdac7c0a0108118" providerId="LiveId" clId="{E20935C7-B10E-47F2-B59E-B5AFDD1981F5}" dt="2025-10-04T11:29:56.361" v="104" actId="20577"/>
          <ac:spMkLst>
            <pc:docMk/>
            <pc:sldMk cId="2244732771" sldId="264"/>
            <ac:spMk id="4" creationId="{F20668BE-1B29-48CA-BC46-90692FF35830}"/>
          </ac:spMkLst>
        </pc:spChg>
        <pc:spChg chg="mod">
          <ac:chgData name="Asia Bakari" userId="9bdac7c0a0108118" providerId="LiveId" clId="{E20935C7-B10E-47F2-B59E-B5AFDD1981F5}" dt="2025-10-04T11:28:57.693" v="26" actId="20577"/>
          <ac:spMkLst>
            <pc:docMk/>
            <pc:sldMk cId="2244732771" sldId="264"/>
            <ac:spMk id="6" creationId="{2B3857B5-39F0-471C-B888-32A31EAA0A2B}"/>
          </ac:spMkLst>
        </pc:spChg>
        <pc:spChg chg="mod">
          <ac:chgData name="Asia Bakari" userId="9bdac7c0a0108118" providerId="LiveId" clId="{E20935C7-B10E-47F2-B59E-B5AFDD1981F5}" dt="2025-10-04T11:29:15.807" v="51" actId="20577"/>
          <ac:spMkLst>
            <pc:docMk/>
            <pc:sldMk cId="2244732771" sldId="264"/>
            <ac:spMk id="9" creationId="{CD7459DC-4071-43A8-846B-E3D2F6247F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05BB-931E-445C-93DA-9E2B689A5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67AF57-04FB-441B-A15A-ADFBAA3472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9B7D2-CCA4-4E11-B07A-1463BB57E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C42C4-7166-4394-855D-42553B39A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59E10-4768-45BD-A4C2-E2E285995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748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724F1-0573-4A78-B6BA-B8A68C766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EF2BA-4E8C-4631-9416-3135B2C69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1E668-7992-49D6-8ADF-19D750AD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542DE-53FA-4F6A-82CA-BCB6C0687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6F1C2-21E3-418D-AF8F-76C4437C9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8863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4653C-CBD0-475A-AFCB-BE6EF35C2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B7DAF-7AAF-4BFD-9737-3CBCDF856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0D36C-9AC5-4E02-B2FB-8F6CCF130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98A7F-AA12-4740-B37A-51A0E901F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0C9BB-D214-438B-B61A-BBD4084E7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7883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53994-FECC-4C43-AB51-F2B4A2254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A200D-1B9F-4DF5-A523-36322C2C83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3F9C39-0074-4D05-8B8D-9D7C8BCEAC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F879D-45D7-4198-8C38-9BA5A993A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FB047-9C73-47D8-9273-598FEF519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833DF-7495-4FE6-B302-7CF5EFFF4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4882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E3432-6B4B-493D-93C9-46A57B937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700AB7-EFC1-49A8-AC03-E86C603D7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48FDC-D32D-4436-9F11-B1924DBBFD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6CFF12-87D7-4238-85D2-BD946DAB85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C60E60-5C03-4C1B-A2CB-2A5524E80D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2FF8D6-A6E9-4F8E-B69B-2AE0240B7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2D369-5C4D-46EF-A0BC-B00808FFD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F4EE1D-54E3-4488-81C6-E13D0EE6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4454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FD91-F239-4C9D-A9F1-2C138927C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426AC4-614B-48C9-8F4D-DC0F60D4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EDCDB-CBB5-4055-B187-4DE2AAAD9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B2E252-F4FA-4D9F-A1F9-0768622EB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4447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62BAE-E0EA-470B-B60B-5D5E354CF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09154F-78D0-4155-9E96-DEC532B5D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57C2D-68D4-4335-8375-978B7B911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367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64A20-D080-4BA4-9970-FC28E0C4E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DEB27-2D9C-49AB-808D-EBA9EA9EA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36B4C-6B5D-412E-B5FC-6683A63D3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A8B313-1D1B-47FB-A10E-61B1F6A0D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63301C-63AE-4C6E-92E0-47331D02A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2A4857-6E3D-4EB6-8420-24AD3E3A7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0998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7CB06-8D88-4544-8F44-7C8A7C29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A612B-0974-4A17-AD76-61B152E8FB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DB91F-C5AB-411F-8982-080663EE0A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549749-D35A-4A35-8A8F-A0ECBCD8E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ABE6AD-D17D-47E4-87AA-D7EC3964F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516F6-3FD6-4874-921D-24B37FA7A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5380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BBBB-80C2-4928-91CF-3ADAF0BA2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9CDC3-85FF-4DD7-8DF2-F25D08E0A7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9255-FFF1-45DC-A023-B2B2099A0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FF5CA-AFCC-4465-9AA4-9B05CE160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7DB6D-B679-4B5D-AE29-E7CF97971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8340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70D1AA-FFE1-47C5-B559-F0FF731AD6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5636A5-111C-4C31-B922-5161D1DFC6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3325F-A261-4601-8271-7BD9E6131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22DEF-5044-4FE8-A755-74EE56B41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C681A-D55E-4ACF-A124-AF6B294AB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0375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5D8DB-9F1C-4C7F-8C2C-0056B57C8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C5C7C-1A30-4FF3-B8D7-CD5003DA7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CA7EB-9291-4338-A190-487D07364E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46A82-0F98-456D-80BB-5E892D1E4081}" type="datetimeFigureOut">
              <a:rPr lang="en-IN" smtClean="0"/>
              <a:t>05-10-2025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6E9D2-F61A-42BA-BE65-C3F603BB03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25733-A842-4861-9E92-F5F95AB73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969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inform.scot/illnesses-and-conditions/mental-health/anxiety-disorders-in-children-and-young-people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riksonstheory.weebly.com/initiative-vs-guilt.html" TargetMode="External"/><Relationship Id="rId2" Type="http://schemas.openxmlformats.org/officeDocument/2006/relationships/hyperlink" Target="https://online.maryville.edu/blog/nature-vs-nurture-child-develop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aitreetgrandir.com/en/step/3-5-years/behaviour/separation-anxiety-in-children/" TargetMode="External"/><Relationship Id="rId5" Type="http://schemas.openxmlformats.org/officeDocument/2006/relationships/hyperlink" Target="https://timesofindia.indiatimes.com/city/kolkata/pandemic-isolation-stunting-speech-skills-in-kids/articleshow/87675391" TargetMode="External"/><Relationship Id="rId4" Type="http://schemas.openxmlformats.org/officeDocument/2006/relationships/hyperlink" Target="https://www.healthline.com/health/parenting/erikson-st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9BA09A-3DD7-4787-8A8A-C22453D5609D}"/>
              </a:ext>
            </a:extLst>
          </p:cNvPr>
          <p:cNvSpPr/>
          <p:nvPr/>
        </p:nvSpPr>
        <p:spPr>
          <a:xfrm>
            <a:off x="0" y="0"/>
            <a:ext cx="12331959" cy="685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NAME:ASIA BAKARI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STUDENT NUMBER:2419862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MODULE CODE:LCHS4010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MODULE TITTLE:PSYCHOLOGY IN HEALTH AND SOCIAL CARE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LECTURER NAME:KENNEDY OBOHWEMU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ASSIGNMENT:ASSESMENT 1 INDIVIDUAL PRESENTATION</a:t>
            </a: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47352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C7E8EFD-ECFC-4F56-84A3-0F16C31F67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E0911D-C201-4D71-A092-9B94D4B11443}"/>
              </a:ext>
            </a:extLst>
          </p:cNvPr>
          <p:cNvSpPr txBox="1"/>
          <p:nvPr/>
        </p:nvSpPr>
        <p:spPr>
          <a:xfrm>
            <a:off x="4214192" y="250284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&amp; Case Context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AFE9A3-92DD-4879-8EEE-692F16E779F3}"/>
              </a:ext>
            </a:extLst>
          </p:cNvPr>
          <p:cNvSpPr txBox="1"/>
          <p:nvPr/>
        </p:nvSpPr>
        <p:spPr>
          <a:xfrm>
            <a:off x="821635" y="1244342"/>
            <a:ext cx="6096000" cy="388503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is a three-year-old child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Showing signs of emotional insecurity and developmental delay in social behaviour.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 becomes frightened when away from her parents, has a restricted vocabulary, and shows very low engagement in shared activities.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issues affect her independence and confidence.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way to interpret her struggles is Erikson's psychosocial model.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 3 Initiative vs Guilt is the chosen stage.</a:t>
            </a:r>
          </a:p>
        </p:txBody>
      </p:sp>
      <p:pic>
        <p:nvPicPr>
          <p:cNvPr id="1030" name="Picture 6" descr="Age-by-age symptoms of separation anxiety and how to help kids">
            <a:extLst>
              <a:ext uri="{FF2B5EF4-FFF2-40B4-BE49-F238E27FC236}">
                <a16:creationId xmlns:a16="http://schemas.microsoft.com/office/drawing/2014/main" id="{7D3B4E53-9B59-4417-B1C4-86CF5EE88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397" y="624361"/>
            <a:ext cx="3896968" cy="519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E27AB8-ECB4-4AE0-BF8F-F88A1C6FCFD9}"/>
              </a:ext>
            </a:extLst>
          </p:cNvPr>
          <p:cNvSpPr txBox="1"/>
          <p:nvPr/>
        </p:nvSpPr>
        <p:spPr>
          <a:xfrm>
            <a:off x="7871792" y="5895085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Naitreetgrandir.com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59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EECD78-D86E-4B1B-8D1F-DE13E96937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0182A-7413-4012-B71F-681FD575C23B}"/>
              </a:ext>
            </a:extLst>
          </p:cNvPr>
          <p:cNvSpPr txBox="1"/>
          <p:nvPr/>
        </p:nvSpPr>
        <p:spPr>
          <a:xfrm>
            <a:off x="4572000" y="316544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Concerns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7D91F0-397F-427B-ABBA-66E921A9373F}"/>
              </a:ext>
            </a:extLst>
          </p:cNvPr>
          <p:cNvSpPr txBox="1"/>
          <p:nvPr/>
        </p:nvSpPr>
        <p:spPr>
          <a:xfrm>
            <a:off x="569843" y="887943"/>
            <a:ext cx="7619999" cy="577273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Distraught at the separation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finds it difficult to regulate her emotions due to the absence of her parents.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Minimal verbal interaction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 limited language makes it difficult to join in group activities.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Low peer involvement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 is mostly solitary in group settings, does not actively engage in imaginative play, or cooperate with others.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Without assistance, these behaviours may lead to withdrawal and low self-esteem (NHS,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Link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These dilemmas emphasise the central concern about taking initiative versus fearing disapproval at this stage.</a:t>
            </a:r>
          </a:p>
        </p:txBody>
      </p:sp>
      <p:pic>
        <p:nvPicPr>
          <p:cNvPr id="2052" name="Picture 4" descr="Separation Anxiety at Drop Off From Paradigm Childcare">
            <a:extLst>
              <a:ext uri="{FF2B5EF4-FFF2-40B4-BE49-F238E27FC236}">
                <a16:creationId xmlns:a16="http://schemas.microsoft.com/office/drawing/2014/main" id="{DF768487-DD32-4B5E-BC9F-1858C7859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374" y="1288181"/>
            <a:ext cx="3507094" cy="367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4B6166-D2CA-4CF5-A8FB-DB800E0317BE}"/>
              </a:ext>
            </a:extLst>
          </p:cNvPr>
          <p:cNvSpPr txBox="1"/>
          <p:nvPr/>
        </p:nvSpPr>
        <p:spPr>
          <a:xfrm>
            <a:off x="8759685" y="5559287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Mitra, 2021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0632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D19EBE-A66B-48D3-AB28-7269B477E2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1E5A4-D9CC-4F77-AA94-E97C3E2DDC05}"/>
              </a:ext>
            </a:extLst>
          </p:cNvPr>
          <p:cNvSpPr txBox="1"/>
          <p:nvPr/>
        </p:nvSpPr>
        <p:spPr>
          <a:xfrm>
            <a:off x="4492487" y="276788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Psychosocial theory by Erikson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7314EE-0F98-47E0-88B6-59A2F2B59019}"/>
              </a:ext>
            </a:extLst>
          </p:cNvPr>
          <p:cNvSpPr txBox="1"/>
          <p:nvPr/>
        </p:nvSpPr>
        <p:spPr>
          <a:xfrm>
            <a:off x="542377" y="926967"/>
            <a:ext cx="7116418" cy="567014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Eight psychosocial stages of development were theorised to be taking place from birth to death.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Preschool stage applies in </a:t>
            </a:r>
            <a:r>
              <a:rPr lang="en-IN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Amira’s scenario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3 to 5 years of age, focus on the Initiating Versus Guilt stage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child encounters an upsurge of initiative as 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 tries to assert herself through play activities, questioning, and exploration.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If adults accept and validate the child's initiative, the child is nourished in creativity,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Criticism and discouragement may lead to guilt feelings in the child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1997 Joan Erikson added the ninth stage after Erik Erikson died.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deals with the peculiar problems of very old age 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(Jones and Waite-</a:t>
            </a:r>
            <a:r>
              <a:rPr lang="en-IN" sz="16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Stupiansky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Crisis again may come to the surface, and integrity may again be examined.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Erikson's Stages of Development">
            <a:extLst>
              <a:ext uri="{FF2B5EF4-FFF2-40B4-BE49-F238E27FC236}">
                <a16:creationId xmlns:a16="http://schemas.microsoft.com/office/drawing/2014/main" id="{3645AEC4-5741-4DDB-8FBA-7C5366A1CF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87"/>
          <a:stretch/>
        </p:blipFill>
        <p:spPr bwMode="auto">
          <a:xfrm>
            <a:off x="7915701" y="1019317"/>
            <a:ext cx="3623609" cy="227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PT - Erikson's theory: Psychosocial Theory of Development PowerPoint  Presentation - ID:2946998">
            <a:extLst>
              <a:ext uri="{FF2B5EF4-FFF2-40B4-BE49-F238E27FC236}">
                <a16:creationId xmlns:a16="http://schemas.microsoft.com/office/drawing/2014/main" id="{0C60CCFA-3242-4DFD-98B3-4931CC5A9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701" y="3429000"/>
            <a:ext cx="4019393" cy="28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2A9389-E028-4E15-8A19-FCBAA50F6866}"/>
              </a:ext>
            </a:extLst>
          </p:cNvPr>
          <p:cNvSpPr txBox="1"/>
          <p:nvPr/>
        </p:nvSpPr>
        <p:spPr>
          <a:xfrm>
            <a:off x="8694267" y="6349968"/>
            <a:ext cx="284504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90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9F5678-0812-4E54-8B03-7A5B1BE2672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17A3B0-6943-4FE9-8727-D37E563528CD}"/>
              </a:ext>
            </a:extLst>
          </p:cNvPr>
          <p:cNvSpPr txBox="1"/>
          <p:nvPr/>
        </p:nvSpPr>
        <p:spPr>
          <a:xfrm>
            <a:off x="4306956" y="356301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the theory to Amira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684AE-9406-4373-949B-520C1B04732D}"/>
              </a:ext>
            </a:extLst>
          </p:cNvPr>
          <p:cNvSpPr txBox="1"/>
          <p:nvPr/>
        </p:nvSpPr>
        <p:spPr>
          <a:xfrm>
            <a:off x="755372" y="770230"/>
            <a:ext cx="8163341" cy="577273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Difficulty with Autonomy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 distress stands in the way of independent functioning (NHS,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Language barrier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 communication poses hurdles for her: initiating play or putting forward ideas.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hesitation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Limited involvement in the group activities prevents her from the exposure needed to stretch her creative ends and leadership abilities.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Consequences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Long-standing feelings might cause Amira to feel guilty for "not joining in" and affect her self-worth.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Interpretation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Erikson's model, with the correct guidance, Amira may develop toward initiative rather than guilt.</a:t>
            </a:r>
          </a:p>
        </p:txBody>
      </p:sp>
      <p:pic>
        <p:nvPicPr>
          <p:cNvPr id="4098" name="Picture 2" descr="Initiative vs. Guilt: Stage 3 of Psychosocial Development">
            <a:extLst>
              <a:ext uri="{FF2B5EF4-FFF2-40B4-BE49-F238E27FC236}">
                <a16:creationId xmlns:a16="http://schemas.microsoft.com/office/drawing/2014/main" id="{20A1B8FB-B88E-48BA-ADD0-9C0ACAAF2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0870" y="3290550"/>
            <a:ext cx="2888973" cy="275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hildhood anxiety">
            <a:extLst>
              <a:ext uri="{FF2B5EF4-FFF2-40B4-BE49-F238E27FC236}">
                <a16:creationId xmlns:a16="http://schemas.microsoft.com/office/drawing/2014/main" id="{03922495-7B4B-4095-B6E2-F8A17309B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229" y="1086679"/>
            <a:ext cx="2994254" cy="199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958D09-8A72-4527-86E6-BB735E3D7A16}"/>
              </a:ext>
            </a:extLst>
          </p:cNvPr>
          <p:cNvSpPr txBox="1"/>
          <p:nvPr/>
        </p:nvSpPr>
        <p:spPr>
          <a:xfrm>
            <a:off x="9220287" y="6053668"/>
            <a:ext cx="221634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Lewis, 2020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578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64C632-8004-4B30-AED3-0E1C2F2F4F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C0AB40-6183-4094-A321-6081897DC9DA}"/>
              </a:ext>
            </a:extLst>
          </p:cNvPr>
          <p:cNvSpPr txBox="1"/>
          <p:nvPr/>
        </p:nvSpPr>
        <p:spPr>
          <a:xfrm>
            <a:off x="4585252" y="316545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Intervention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06C417-D89E-46CC-AE26-57A42B873AF5}"/>
              </a:ext>
            </a:extLst>
          </p:cNvPr>
          <p:cNvSpPr txBox="1"/>
          <p:nvPr/>
        </p:nvSpPr>
        <p:spPr>
          <a:xfrm>
            <a:off x="1020418" y="1336091"/>
            <a:ext cx="6096000" cy="4828886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Comfort objects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facilitate transitions, she could take her favourite toy to school.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leadership roles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leadership roles can foster a sense of initiative in Amira.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Visual Aids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Picture cards or gestures could help to develop language and confidence.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Encouragement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Praise should be given for the attempt as opposed to the actual achievement in encouraging positive risk-taking behaviours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Schwartz et al., 2024)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5124" name="Picture 4" descr="Peer Learning For Preschool Kids - Benefits &amp; Activities">
            <a:extLst>
              <a:ext uri="{FF2B5EF4-FFF2-40B4-BE49-F238E27FC236}">
                <a16:creationId xmlns:a16="http://schemas.microsoft.com/office/drawing/2014/main" id="{78729476-95C8-45CD-8536-20471756A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061" y="738690"/>
            <a:ext cx="3339548" cy="228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51B47-D8B3-4D41-85F6-04ACB000D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429000"/>
            <a:ext cx="3339549" cy="228289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B6E434D-A514-4973-A238-FF5FD5E91DD0}"/>
              </a:ext>
            </a:extLst>
          </p:cNvPr>
          <p:cNvSpPr txBox="1"/>
          <p:nvPr/>
        </p:nvSpPr>
        <p:spPr>
          <a:xfrm>
            <a:off x="7858539" y="5795645"/>
            <a:ext cx="3472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Naitreetgrandir.com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797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4AC017-1159-4ED6-962C-5D4C11063E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203B09-408F-4E2B-A249-21C2881C5E0B}"/>
              </a:ext>
            </a:extLst>
          </p:cNvPr>
          <p:cNvSpPr txBox="1"/>
          <p:nvPr/>
        </p:nvSpPr>
        <p:spPr>
          <a:xfrm>
            <a:off x="3882887" y="369553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Nature, Nurture, and Interaction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7AB612-2295-4FBE-B1C9-67861F7F1984}"/>
              </a:ext>
            </a:extLst>
          </p:cNvPr>
          <p:cNvSpPr txBox="1"/>
          <p:nvPr/>
        </p:nvSpPr>
        <p:spPr>
          <a:xfrm>
            <a:off x="834886" y="1219228"/>
            <a:ext cx="6599583" cy="445955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Slower language development may shape her difficulties.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Parental attachment and an unfamiliar classroom contribute to her uneasiness.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Interaction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results from the interface of inner traits and social surroundings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Hart et al., 2021)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Relevance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help Amira, one must see her natural dispositions as well as the environmental pressures that aggravate them.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6927A42F-121F-4E9B-B81D-40B0E7DABF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0423" y="677018"/>
            <a:ext cx="3186700" cy="230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 group of children playing tug of war in the park">
            <a:extLst>
              <a:ext uri="{FF2B5EF4-FFF2-40B4-BE49-F238E27FC236}">
                <a16:creationId xmlns:a16="http://schemas.microsoft.com/office/drawing/2014/main" id="{0FE194F7-C80E-4E0A-AECA-B3C74720D5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704" y="3192887"/>
            <a:ext cx="3651410" cy="239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D0A46C-9C8C-43E5-9409-D5509D41FCD4}"/>
              </a:ext>
            </a:extLst>
          </p:cNvPr>
          <p:cNvSpPr txBox="1"/>
          <p:nvPr/>
        </p:nvSpPr>
        <p:spPr>
          <a:xfrm>
            <a:off x="8189843" y="5714311"/>
            <a:ext cx="27829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Andres, (2020)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38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93CF53B-3EB9-4D1F-AB1F-4FA28E30950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0668BE-1B29-48CA-BC46-90692FF35830}"/>
              </a:ext>
            </a:extLst>
          </p:cNvPr>
          <p:cNvSpPr txBox="1"/>
          <p:nvPr/>
        </p:nvSpPr>
        <p:spPr>
          <a:xfrm>
            <a:off x="3048000" y="369553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 </a:t>
            </a:r>
            <a:r>
              <a:rPr lang="en-IN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criticism</a:t>
            </a:r>
            <a:r>
              <a:rPr lang="en-IN" sz="1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 Erikson’s Theory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3857B5-39F0-471C-B888-32A31EAA0A2B}"/>
              </a:ext>
            </a:extLst>
          </p:cNvPr>
          <p:cNvSpPr txBox="1"/>
          <p:nvPr/>
        </p:nvSpPr>
        <p:spPr>
          <a:xfrm>
            <a:off x="437322" y="857142"/>
            <a:ext cx="5830955" cy="257185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Demonstrates how early struggles influence lifelong development.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Relates the growth of the individual with the ascertainment of family and cultural context.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applicable in early education interventions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Worth, 2021)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7459DC-4071-43A8-846B-E3D2F6247F32}"/>
              </a:ext>
            </a:extLst>
          </p:cNvPr>
          <p:cNvSpPr txBox="1"/>
          <p:nvPr/>
        </p:nvSpPr>
        <p:spPr>
          <a:xfrm>
            <a:off x="437322" y="3533792"/>
            <a:ext cx="6096000" cy="304378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Criticisms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Stages may be too rigid, not allowing diverse developmental paths.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addition of the 9th stage seems to imply a level of adaptability;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However, a question remains as to whether the order of development is fixed or not.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Aside from biological and cognitive development, it appears to overlook other factors of development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Wijaya, 2022)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7172" name="Picture 4" descr="Erik Erikson's Stages of Psychosocial Development — They Don't Always  Happen in Order | by Thomas W. Moore | Medium">
            <a:extLst>
              <a:ext uri="{FF2B5EF4-FFF2-40B4-BE49-F238E27FC236}">
                <a16:creationId xmlns:a16="http://schemas.microsoft.com/office/drawing/2014/main" id="{FF6BAB42-2883-44C3-B291-873F0478C2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888" y="1152542"/>
            <a:ext cx="4000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5A35E-3536-40C9-8929-101FEF944600}"/>
              </a:ext>
            </a:extLst>
          </p:cNvPr>
          <p:cNvSpPr txBox="1"/>
          <p:nvPr/>
        </p:nvSpPr>
        <p:spPr>
          <a:xfrm>
            <a:off x="7487478" y="6042991"/>
            <a:ext cx="30877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732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3CF496-878C-4DCC-93A4-E87F4CEB5B6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C56A27-BA1F-4FC5-9952-1D5F5EB29C95}"/>
              </a:ext>
            </a:extLst>
          </p:cNvPr>
          <p:cNvSpPr txBox="1"/>
          <p:nvPr/>
        </p:nvSpPr>
        <p:spPr>
          <a:xfrm>
            <a:off x="5141843" y="356302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8A2381-12E2-4F90-BE01-5A48F9B6A85E}"/>
              </a:ext>
            </a:extLst>
          </p:cNvPr>
          <p:cNvSpPr txBox="1"/>
          <p:nvPr/>
        </p:nvSpPr>
        <p:spPr>
          <a:xfrm>
            <a:off x="670620" y="1252164"/>
            <a:ext cx="6565067" cy="404918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Separation, speech, and social play challenges for Amira correspond to the Initiative vs Guilt stage.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If adequately supported, Amira can overcome feelings of guilt and grow in confidence.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While Erikson's theory is very useful in guiding development, its application needs to remain flexible in consideration of individual differences and cultural settings.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symbolism of the 9th stage illuminates the need for continuous nurturing as unresolved challenges tend to return later in life (Worth, 2021).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0DEEDE-BADF-4A50-87FA-4B363B06A5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161"/>
          <a:stretch/>
        </p:blipFill>
        <p:spPr>
          <a:xfrm>
            <a:off x="7454348" y="1252164"/>
            <a:ext cx="4406348" cy="404918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0C4FD6-6EA8-4F0E-A392-27E031D212C1}"/>
              </a:ext>
            </a:extLst>
          </p:cNvPr>
          <p:cNvSpPr txBox="1"/>
          <p:nvPr/>
        </p:nvSpPr>
        <p:spPr>
          <a:xfrm>
            <a:off x="7906307" y="5236504"/>
            <a:ext cx="31857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735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DF78E5-B4ED-4714-BF03-1DA0AB097B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5DC09-78C5-437D-A958-2601A94D1882}"/>
              </a:ext>
            </a:extLst>
          </p:cNvPr>
          <p:cNvSpPr txBox="1"/>
          <p:nvPr/>
        </p:nvSpPr>
        <p:spPr>
          <a:xfrm>
            <a:off x="5221357" y="338145"/>
            <a:ext cx="6096000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3D330-93D9-4FFF-AA7A-DC957B491325}"/>
              </a:ext>
            </a:extLst>
          </p:cNvPr>
          <p:cNvSpPr txBox="1"/>
          <p:nvPr/>
        </p:nvSpPr>
        <p:spPr>
          <a:xfrm>
            <a:off x="848139" y="1040081"/>
            <a:ext cx="10880035" cy="53623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Hart, S.A., Little, C. and van Bergen, E., 2021. Nurture might be nature: Cautionary tales and proposed solutions.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NPJ science of learning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p.2.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E. and Waite-Stupiansky, S., 2022. The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Eriksons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' Psychosocial Developmental Theory. In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of early childhood education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34-49). Routledge.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inform. (2025). Anxiety disorders in children. Available at: </a:t>
            </a:r>
            <a:r>
              <a:rPr lang="en-IN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https://www.nhsinform.scot/illnesses-and-conditions/mental-health/anxiety-disorders-in-children-and-young-people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Schwartz, C., Waddell, C.,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Barican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Tang, J., White, O. and Thomson, K., 2024. Preventing problematic childhood anxiety.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Children’s Mental Health Research Quarterly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pp.1-14.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Wijaya, S., 2022. The Roles of Parents Teachers Association in School-Age Children’s Psychosocial Development According to Erik Erikson. 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Edunesia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Jurnal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Ilmiah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Pendidikan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pp.45-54.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Worth, P., 2021. A re-conceptualisation of Erikson’s life cycle: A proposed process to address individual experiences of ‘shame’. In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Shame 4.0: Investigating an Emotion in Digital Worlds and the Fourth Industrial Revolution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159-175). Cham: Springer International Publishing.</a:t>
            </a:r>
          </a:p>
        </p:txBody>
      </p:sp>
    </p:spTree>
    <p:extLst>
      <p:ext uri="{BB962C8B-B14F-4D97-AF65-F5344CB8AC3E}">
        <p14:creationId xmlns:p14="http://schemas.microsoft.com/office/powerpoint/2010/main" val="1028930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ADF0F6-61A3-4AC5-A5FC-EA3E509EE7E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152A8-325A-448E-AF2E-E16FE48B29DA}"/>
              </a:ext>
            </a:extLst>
          </p:cNvPr>
          <p:cNvSpPr txBox="1"/>
          <p:nvPr/>
        </p:nvSpPr>
        <p:spPr>
          <a:xfrm>
            <a:off x="1113182" y="619577"/>
            <a:ext cx="9886122" cy="5249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200"/>
              </a:spcAft>
            </a:pP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Andres, M. (2020).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Nature vs. Nurture Child Development: Exploring Key Differences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Maryville University Online.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https://online.maryville.edu/blog/nature-vs-nurture-child-development/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 Erikson. (2025).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Initiative vs. Guilt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https://eriksonstheory.weebly.com/initiative-vs-guilt.html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Lewis, R. (2020).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Erikson’s 8 Stages of Psychosocial Development, Explained for Parents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Healthline.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https://www.healthline.com/health/parenting/erikson-stages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Mitra, P. (2021).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Kolkata: Pandemic isolation stunting speech skills in kids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The Times of India.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https://timesofindia.indiatimes.com/city/kolkata/pandemic-isolation-stunting-speech-skills-in-kids/articleshow/87675391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Naitreetgrandir.com. (2023).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Separation anxiety in children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https://naitreetgrandir.com/en/step/3-5-years/behaviour/separation-anxiety-in-children/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947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1245</Words>
  <Application>Microsoft Office PowerPoint</Application>
  <PresentationFormat>Widescreen</PresentationFormat>
  <Paragraphs>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Asia Bakari</cp:lastModifiedBy>
  <cp:revision>7</cp:revision>
  <dcterms:created xsi:type="dcterms:W3CDTF">2025-09-25T17:58:12Z</dcterms:created>
  <dcterms:modified xsi:type="dcterms:W3CDTF">2025-10-05T13:09:20Z</dcterms:modified>
</cp:coreProperties>
</file>