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97" d="100"/>
          <a:sy n="97" d="100"/>
        </p:scale>
        <p:origin x="63" y="3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594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499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825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7/10/2026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069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7/10/2026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89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7/10/2026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991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7/10/2026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513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7/10/2026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731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7/10/2026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1225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0173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234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086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0" r:id="rId6"/>
    <p:sldLayoutId id="2147483726" r:id="rId7"/>
    <p:sldLayoutId id="2147483727" r:id="rId8"/>
    <p:sldLayoutId id="2147483728" r:id="rId9"/>
    <p:sldLayoutId id="2147483729" r:id="rId10"/>
    <p:sldLayoutId id="214748373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21E0DC6F-DB0E-DBE1-8178-AE81BC6B9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B3BE17-A552-2C86-2BF3-C704E4CD56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42" b="1870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84D07BF5-D29E-918E-55FE-747AF2A0E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66726" cy="6858001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6EFD4E-1CE9-DE82-0A59-88FB6FD987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035" y="1424475"/>
            <a:ext cx="3424383" cy="2543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200" b="1" kern="1200">
                <a:latin typeface="+mj-lt"/>
                <a:ea typeface="+mj-ea"/>
                <a:cs typeface="+mj-cs"/>
              </a:rPr>
              <a:t>Independent Coursework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1F42D8-3665-D9B4-B260-0D3609ED3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1035" y="4007796"/>
            <a:ext cx="3424382" cy="20000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/>
              <a:t>Student ID: 2216147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/>
              <a:t>Student: Davion Gowie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/>
              <a:t>Lecturer: Dr Renuga </a:t>
            </a:r>
            <a:r>
              <a:rPr lang="en-US" sz="1100" err="1"/>
              <a:t>Jayakuma</a:t>
            </a:r>
            <a:endParaRPr lang="en-US" sz="1100"/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/>
              <a:t>Supervisor: Dr Anum Paracha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/>
              <a:t>Deadline: 30/06/2026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/>
              <a:t>Module Code: </a:t>
            </a:r>
            <a:r>
              <a:rPr lang="en-GB" sz="1100" b="1"/>
              <a:t>ACCA6020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22759347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5CD9334-9694-99ED-6597-79FC89195B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21E0DC6F-DB0E-DBE1-8178-AE81BC6B9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2F707B0-F257-1BA7-6CBD-B6481ACC08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81" r="9091" b="2008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84D07BF5-D29E-918E-55FE-747AF2A0E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66726" cy="6858001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F1DF3-7AD8-BA55-465C-66E57FD275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035" y="1424475"/>
            <a:ext cx="3424383" cy="2543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200" b="1" kern="1200"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9B5B13-F253-BD73-D02E-F2E67AE223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1035" y="4007796"/>
            <a:ext cx="3424382" cy="2000041"/>
          </a:xfrm>
        </p:spPr>
        <p:txBody>
          <a:bodyPr vert="horz" lIns="91440" tIns="45720" rIns="91440" bIns="45720" rtlCol="0" anchor="b">
            <a:noAutofit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The music industry has seen rapid growth spurred by digital streaming platforms. But artists still face several challenges:</a:t>
            </a:r>
            <a:br>
              <a:rPr lang="en-US" sz="1200" dirty="0"/>
            </a:br>
            <a:br>
              <a:rPr lang="en-US" sz="1200" dirty="0"/>
            </a:br>
            <a:r>
              <a:rPr lang="en-US" sz="1200" dirty="0"/>
              <a:t>Late payments of royalty</a:t>
            </a:r>
            <a:br>
              <a:rPr lang="en-US" sz="1200" dirty="0"/>
            </a:br>
            <a:r>
              <a:rPr lang="en-US" sz="1200" dirty="0"/>
              <a:t>transparency</a:t>
            </a:r>
            <a:br>
              <a:rPr lang="en-US" sz="1200" dirty="0"/>
            </a:br>
            <a:r>
              <a:rPr lang="en-US" sz="1200" dirty="0"/>
              <a:t>Copyright disputes</a:t>
            </a:r>
            <a:br>
              <a:rPr lang="en-US" sz="1200" dirty="0"/>
            </a:br>
            <a:r>
              <a:rPr lang="en-US" sz="1200" dirty="0"/>
              <a:t>High commission charged by intermediaries 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Blockchain technology offers a </a:t>
            </a:r>
            <a:r>
              <a:rPr lang="en-US" sz="1200" dirty="0" err="1"/>
              <a:t>decentralised</a:t>
            </a:r>
            <a:r>
              <a:rPr lang="en-US" sz="1200" dirty="0"/>
              <a:t> solution that enhances transparency, security, and trust.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Presentation Summary</a:t>
            </a:r>
            <a:br>
              <a:rPr lang="en-US" sz="1200" dirty="0"/>
            </a:br>
            <a:r>
              <a:rPr lang="en-US" sz="1200" dirty="0"/>
              <a:t>Project Idea, Aim &amp; Objectives, Methodology, Technologies</a:t>
            </a:r>
            <a:br>
              <a:rPr lang="en-US" sz="1200" dirty="0"/>
            </a:br>
            <a:r>
              <a:rPr lang="en-US" sz="1200" dirty="0"/>
              <a:t>Progress So Far</a:t>
            </a:r>
            <a:br>
              <a:rPr lang="en-US" sz="1200" dirty="0"/>
            </a:br>
            <a:r>
              <a:rPr lang="en-US" sz="1200" dirty="0"/>
              <a:t>Future work. [1]</a:t>
            </a:r>
          </a:p>
        </p:txBody>
      </p:sp>
    </p:spTree>
    <p:extLst>
      <p:ext uri="{BB962C8B-B14F-4D97-AF65-F5344CB8AC3E}">
        <p14:creationId xmlns:p14="http://schemas.microsoft.com/office/powerpoint/2010/main" val="14061671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F35E26-B01C-4C2A-01F4-45A0FF1057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21E0DC6F-DB0E-DBE1-8178-AE81BC6B9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F05816-02EA-6A8E-3F50-9F02B9670D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81" r="9091" b="2008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84D07BF5-D29E-918E-55FE-747AF2A0E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66726" cy="6858001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8A864-79E3-F3AB-A991-0F182F8235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035" y="1424475"/>
            <a:ext cx="3424383" cy="2543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200" b="1" kern="1200">
                <a:latin typeface="+mj-lt"/>
                <a:ea typeface="+mj-ea"/>
                <a:cs typeface="+mj-cs"/>
              </a:rPr>
              <a:t>Project Idea, Blockchain Music Intelligence</a:t>
            </a:r>
            <a:br>
              <a:rPr lang="en-US" sz="2200" b="1" kern="1200">
                <a:latin typeface="+mj-lt"/>
                <a:ea typeface="+mj-ea"/>
                <a:cs typeface="+mj-cs"/>
              </a:rPr>
            </a:br>
            <a:r>
              <a:rPr lang="en-US" sz="2200" b="1" kern="1200">
                <a:latin typeface="+mj-lt"/>
                <a:ea typeface="+mj-ea"/>
                <a:cs typeface="+mj-cs"/>
              </a:rPr>
              <a:t>The project envisions a decentralised music platform which will feature:</a:t>
            </a:r>
            <a:br>
              <a:rPr lang="en-US" sz="2200" b="1" kern="1200">
                <a:latin typeface="+mj-lt"/>
                <a:ea typeface="+mj-ea"/>
                <a:cs typeface="+mj-cs"/>
              </a:rPr>
            </a:br>
            <a:r>
              <a:rPr lang="en-US" sz="2200" b="1" kern="1200"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13FA99-82A7-5D89-81C3-9B4305B302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9054" y="3638683"/>
            <a:ext cx="3424382" cy="2987164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Artists upload music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Music files are stored securely through IPFS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Ownership is tracked on the blockchain.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Royalties are paid automatically via smart contracts.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Users pay artists directly with them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cryptocurrency wallets.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Benefits expected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Open royalty distribution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Fewer intermediaries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Secure copyright protection 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800" dirty="0"/>
              <a:t>Quicker Payments [1]</a:t>
            </a:r>
          </a:p>
        </p:txBody>
      </p:sp>
    </p:spTree>
    <p:extLst>
      <p:ext uri="{BB962C8B-B14F-4D97-AF65-F5344CB8AC3E}">
        <p14:creationId xmlns:p14="http://schemas.microsoft.com/office/powerpoint/2010/main" val="2728269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453575-02A9-F8D2-A315-9B26BC6D31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222CA74-7A59-AF25-1B9C-3DF8C7B6B3E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42" b="18708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46B465-4575-5110-188B-52F21E74ED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Problem Statement </a:t>
            </a:r>
            <a:br>
              <a:rPr lang="en-US" sz="3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there are a few issues with today's music platforms: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CBD862-3CAF-42DA-D4E1-999BC7C9A3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600844"/>
            <a:ext cx="12191999" cy="3257155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FFFFF"/>
                </a:solidFill>
              </a:rPr>
              <a:t>Royalty Issues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FFFFF"/>
                </a:solidFill>
              </a:rPr>
              <a:t>Delayed payment processing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FFFFF"/>
                </a:solidFill>
              </a:rPr>
              <a:t>Wrong calculations of royalties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FFFFF"/>
                </a:solidFill>
              </a:rPr>
              <a:t>No transparency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FFFFF"/>
                </a:solidFill>
              </a:rPr>
              <a:t>Copyright Problems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FFFFF"/>
                </a:solidFill>
              </a:rPr>
              <a:t>Unlicensed music distribution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FFFFF"/>
                </a:solidFill>
              </a:rPr>
              <a:t>Ownership validation challenge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rgbClr val="FFFFFF"/>
                </a:solidFill>
              </a:rPr>
              <a:t>Centralised</a:t>
            </a:r>
            <a:r>
              <a:rPr lang="en-US" sz="1000" dirty="0">
                <a:solidFill>
                  <a:srgbClr val="FFFFFF"/>
                </a:solidFill>
              </a:rPr>
              <a:t> System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FFFFF"/>
                </a:solidFill>
              </a:rPr>
              <a:t>Artists rely on third parties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FFFFF"/>
                </a:solidFill>
              </a:rPr>
              <a:t>High service charges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FFFFFF"/>
                </a:solidFill>
              </a:rPr>
              <a:t>Limited earnings control [2]</a:t>
            </a:r>
          </a:p>
        </p:txBody>
      </p:sp>
    </p:spTree>
    <p:extLst>
      <p:ext uri="{BB962C8B-B14F-4D97-AF65-F5344CB8AC3E}">
        <p14:creationId xmlns:p14="http://schemas.microsoft.com/office/powerpoint/2010/main" val="2156606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B5D6176-FDDB-1EE4-0FB0-D1BECB453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BF8BE9A2-8956-141B-BFE6-C607C93D8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02D8C6-6E74-9A1D-B400-30D8099369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734" y="4837132"/>
            <a:ext cx="4705097" cy="1615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Purpose, Aim &amp; </a:t>
            </a:r>
            <a:b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Objective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64940F-08D2-1997-779D-E9B42CE0E3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142" b="34475"/>
          <a:stretch>
            <a:fillRect/>
          </a:stretch>
        </p:blipFill>
        <p:spPr>
          <a:xfrm>
            <a:off x="20" y="10"/>
            <a:ext cx="12191980" cy="4557776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C42071B4-5717-84E7-0022-08B4249642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19333" y="4557786"/>
            <a:ext cx="5753567" cy="2300214"/>
          </a:xfrm>
        </p:spPr>
        <p:txBody>
          <a:bodyPr vert="horz" lIns="91440" tIns="45720" rIns="91440" bIns="45720" rtlCol="0">
            <a:noAutofit/>
          </a:bodyPr>
          <a:lstStyle/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900" dirty="0"/>
              <a:t>Creating a blockchain music platform that ensures secure music storage, transparent ownership, and automated royalty payments.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900" dirty="0"/>
              <a:t>Objectives 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900" dirty="0"/>
              <a:t>Explore current music industry challenges.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900" dirty="0"/>
              <a:t>Create a </a:t>
            </a:r>
            <a:r>
              <a:rPr lang="en-US" sz="900" dirty="0" err="1"/>
              <a:t>decentralised</a:t>
            </a:r>
            <a:r>
              <a:rPr lang="en-US" sz="900" dirty="0"/>
              <a:t> music streaming platform.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900" dirty="0"/>
              <a:t>Create smart contracts for royalty distribution.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900" dirty="0"/>
              <a:t>Provide digital wallet-based cryptocurrency payment options.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900" dirty="0"/>
              <a:t>Securely keep music on IPFS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900" dirty="0"/>
              <a:t>Test for security, functionality and performance. [3]</a:t>
            </a:r>
          </a:p>
        </p:txBody>
      </p:sp>
    </p:spTree>
    <p:extLst>
      <p:ext uri="{BB962C8B-B14F-4D97-AF65-F5344CB8AC3E}">
        <p14:creationId xmlns:p14="http://schemas.microsoft.com/office/powerpoint/2010/main" val="2562080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2FB3F2-88FB-8434-347C-36E422883E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50767F-FA33-3920-AB6A-896441E646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6802" y="603504"/>
            <a:ext cx="5577902" cy="15270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Methodology </a:t>
            </a: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E94A54-3B4B-5C0A-87BF-3CEC31EE07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57" r="3" b="17060"/>
          <a:stretch>
            <a:fillRect/>
          </a:stretch>
        </p:blipFill>
        <p:spPr>
          <a:xfrm>
            <a:off x="612648" y="1900988"/>
            <a:ext cx="4681506" cy="308441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77E1159-DBDD-CE9C-6F77-1D2803531C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06802" y="2212848"/>
            <a:ext cx="5577902" cy="409651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900"/>
              <a:t>Step 1:</a:t>
            </a:r>
            <a:br>
              <a:rPr lang="en-US" sz="900"/>
            </a:br>
            <a:br>
              <a:rPr lang="en-US" sz="900"/>
            </a:br>
            <a:r>
              <a:rPr lang="en-US" sz="900"/>
              <a:t>Industry’s Analysis</a:t>
            </a:r>
            <a:br>
              <a:rPr lang="en-US" sz="900"/>
            </a:br>
            <a:r>
              <a:rPr lang="en-US" sz="900"/>
              <a:t>Determine royalty issues</a:t>
            </a:r>
            <a:br>
              <a:rPr lang="en-US" sz="900"/>
            </a:br>
            <a:r>
              <a:rPr lang="en-US" sz="900"/>
              <a:t>Study copyright issues</a:t>
            </a:r>
            <a:br>
              <a:rPr lang="en-US" sz="900"/>
            </a:br>
            <a:r>
              <a:rPr lang="en-US" sz="900"/>
              <a:t>Look into artist payment delays</a:t>
            </a:r>
            <a:br>
              <a:rPr lang="en-US" sz="900"/>
            </a:br>
            <a:endParaRPr lang="en-US" sz="900"/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900"/>
              <a:t>Step 2 </a:t>
            </a:r>
            <a:br>
              <a:rPr lang="en-US" sz="900"/>
            </a:br>
            <a:br>
              <a:rPr lang="en-US" sz="900"/>
            </a:br>
            <a:r>
              <a:rPr lang="en-US" sz="900"/>
              <a:t>Choosing the Technology</a:t>
            </a:r>
            <a:br>
              <a:rPr lang="en-US" sz="900"/>
            </a:br>
            <a:br>
              <a:rPr lang="en-US" sz="900"/>
            </a:br>
            <a:r>
              <a:rPr lang="en-US" sz="900"/>
              <a:t>Blockchain platform Smart Contracts IPFS Digital Wallet.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900"/>
              <a:t>Step 3.</a:t>
            </a:r>
            <a:br>
              <a:rPr lang="en-US" sz="900"/>
            </a:br>
            <a:br>
              <a:rPr lang="en-US" sz="900"/>
            </a:br>
            <a:r>
              <a:rPr lang="en-US" sz="900"/>
              <a:t>Developing  application</a:t>
            </a:r>
            <a:br>
              <a:rPr lang="en-US" sz="900"/>
            </a:br>
            <a:br>
              <a:rPr lang="en-US" sz="900"/>
            </a:br>
            <a:r>
              <a:rPr lang="en-US" sz="900"/>
              <a:t>Frontend Backend Music Upload Music Streaming Purchase Module ↓ 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900"/>
              <a:t>Step 4</a:t>
            </a:r>
            <a:br>
              <a:rPr lang="en-US" sz="900"/>
            </a:br>
            <a:br>
              <a:rPr lang="en-US" sz="900"/>
            </a:br>
            <a:r>
              <a:rPr lang="en-US" sz="900"/>
              <a:t>Testing and Evaluation</a:t>
            </a:r>
            <a:br>
              <a:rPr lang="en-US" sz="900"/>
            </a:br>
            <a:br>
              <a:rPr lang="en-US" sz="900"/>
            </a:br>
            <a:r>
              <a:rPr lang="en-US" sz="900"/>
              <a:t>Performance Testing Security Testing User Feedback</a:t>
            </a:r>
          </a:p>
        </p:txBody>
      </p:sp>
    </p:spTree>
    <p:extLst>
      <p:ext uri="{BB962C8B-B14F-4D97-AF65-F5344CB8AC3E}">
        <p14:creationId xmlns:p14="http://schemas.microsoft.com/office/powerpoint/2010/main" val="9801424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EFA718-4B8D-4302-B1CB-08452B5D8F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80986B-FE51-4ABC-2DC4-D07551E50F8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539" b="23211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A5DD42-6039-BF7E-FA9F-1B9F3576D2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System Architecture </a:t>
            </a:r>
            <a:endParaRPr lang="en-US" sz="5400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8063E4-A02E-70D4-F630-6C539186A1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793937"/>
            <a:ext cx="7588155" cy="141409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>
                <a:solidFill>
                  <a:srgbClr val="FFFFFF"/>
                </a:solidFill>
              </a:rPr>
              <a:t>Industry Analysis, Tools &amp; Technologies, Application Development, Smart Contracts,  Digital Wallet Integration, Decentralised Storage (IPFS), Testing &amp; Evaluation</a:t>
            </a:r>
            <a:br>
              <a:rPr lang="en-GB" sz="1400">
                <a:solidFill>
                  <a:srgbClr val="FFFFFF"/>
                </a:solidFill>
              </a:rPr>
            </a:br>
            <a:br>
              <a:rPr lang="en-GB" sz="1400">
                <a:solidFill>
                  <a:srgbClr val="FFFFFF"/>
                </a:solidFill>
              </a:rPr>
            </a:br>
            <a:r>
              <a:rPr lang="en-GB" sz="1400">
                <a:solidFill>
                  <a:srgbClr val="FFFFFF"/>
                </a:solidFill>
              </a:rPr>
              <a:t>Say that all the modules work together to build a secure and transparent music ecosystem. [4]</a:t>
            </a:r>
            <a:endParaRPr lang="en-US" sz="1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9279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9F6B6FE-6ABB-4814-78D5-CCA884A92A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4AB9B8B4-6AA0-6EC2-5180-35BA3CFC2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48CFB-BAFC-F4EC-C908-9F81FE83F8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548640"/>
            <a:ext cx="10872215" cy="1132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Technology used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02DFA6-4EC7-1AC9-B582-6ED1F5C618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74" r="2" b="9977"/>
          <a:stretch>
            <a:fillRect/>
          </a:stretch>
        </p:blipFill>
        <p:spPr>
          <a:xfrm>
            <a:off x="731520" y="1775012"/>
            <a:ext cx="6355080" cy="4534348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DFE0E6E-30A2-EDC8-17B8-2C327C6066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85529" y="1775012"/>
            <a:ext cx="3999334" cy="453434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Technology of the Component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Avalanche Blockchain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Smart Contracts — Solidity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Frontend HTML5/CSS3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Backend Node.js &amp; Express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Database MongoDB Storage IPFS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Wallet Core/</a:t>
            </a:r>
            <a:r>
              <a:rPr lang="en-US" sz="1700" dirty="0" err="1"/>
              <a:t>Avax</a:t>
            </a:r>
            <a:r>
              <a:rPr lang="en-US" sz="1700" dirty="0"/>
              <a:t> &amp; MetaMask Development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Hardhat / Remix IDE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Why these techs?</a:t>
            </a:r>
          </a:p>
          <a:p>
            <a:pPr algn="l">
              <a:lnSpc>
                <a:spcPct val="110000"/>
              </a:lnSpc>
            </a:pPr>
            <a:r>
              <a:rPr lang="en-US" sz="1700" dirty="0"/>
              <a:t>Secure Distributed Scalable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Economical [5]</a:t>
            </a:r>
          </a:p>
        </p:txBody>
      </p:sp>
    </p:spTree>
    <p:extLst>
      <p:ext uri="{BB962C8B-B14F-4D97-AF65-F5344CB8AC3E}">
        <p14:creationId xmlns:p14="http://schemas.microsoft.com/office/powerpoint/2010/main" val="38322734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7743D5-C7B8-C0D2-1249-64B855A706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BDDAA1-7958-C679-4FA6-73D93D4C11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603504"/>
            <a:ext cx="3553412" cy="15270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Progress so far.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22AAF9-51B1-F643-715B-C5024BCDFA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 err="1"/>
              <a:t>Metamask</a:t>
            </a:r>
            <a:r>
              <a:rPr lang="en-US" sz="1700" dirty="0"/>
              <a:t> &amp; Avalanche Blockchain </a:t>
            </a:r>
            <a:r>
              <a:rPr lang="en-US" sz="1700" dirty="0" err="1"/>
              <a:t>TestNet</a:t>
            </a:r>
            <a:r>
              <a:rPr lang="en-US" sz="1700" dirty="0"/>
              <a:t> Completed 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Contract backend completed 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 err="1"/>
              <a:t>Ipfs</a:t>
            </a:r>
            <a:r>
              <a:rPr lang="en-US" sz="1700" dirty="0"/>
              <a:t> Completed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MongoDB Completed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Html5/CSS3 &amp; </a:t>
            </a:r>
            <a:r>
              <a:rPr lang="en-US" sz="1700" dirty="0" err="1"/>
              <a:t>Javascript</a:t>
            </a:r>
            <a:r>
              <a:rPr lang="en-US" sz="1700" dirty="0"/>
              <a:t> frontend Completed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/>
              <a:t>Progression reaches into the development &amp; testing phase of all the platform features.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B0E041-B85C-3C74-43A6-0FC5DB31BD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2" r="2" b="5246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022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22BD5B-D5EF-9DC2-03BE-6CA2917E76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43867147-1C83-BF71-39B0-B590EE7F3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AA73F4-D617-4AF0-C622-5ABEBFF998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4678" y="548640"/>
            <a:ext cx="10872216" cy="11338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Future work remaining.</a:t>
            </a: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B2EB15-C365-7E8C-445B-F580B23F0D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20" y="1792223"/>
            <a:ext cx="3698530" cy="369853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0AC7DE9-4798-944A-ACE6-F32B9B322A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82551" y="1792224"/>
            <a:ext cx="6602154" cy="45171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Initialising Spotify artist channel search on the platform.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Initialising artist ID Verification.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833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5073C5-3BE2-9FD2-31DB-A8F4DE3F7D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E860916-FF6A-EB10-31C0-C82846423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2E5943-4421-C3A9-9662-E5EFD7DD80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23007" y="603501"/>
            <a:ext cx="4361693" cy="15270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dirty="0"/>
              <a:t>References</a:t>
            </a:r>
            <a:br>
              <a:rPr lang="en-US" sz="3600" dirty="0"/>
            </a:br>
            <a:r>
              <a:rPr lang="en-US" sz="3600" dirty="0"/>
              <a:t> </a:t>
            </a: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0EBA54-2EA4-4F34-72A2-8377B2BEA7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 </a:t>
            </a:r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449425B-E6C6-04A5-4072-719DF761BF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4585673"/>
              </p:ext>
            </p:extLst>
          </p:nvPr>
        </p:nvGraphicFramePr>
        <p:xfrm>
          <a:off x="7049785" y="2212846"/>
          <a:ext cx="4301983" cy="34611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450">
                  <a:extLst>
                    <a:ext uri="{9D8B030D-6E8A-4147-A177-3AD203B41FA5}">
                      <a16:colId xmlns:a16="http://schemas.microsoft.com/office/drawing/2014/main" val="2567075331"/>
                    </a:ext>
                  </a:extLst>
                </a:gridCol>
                <a:gridCol w="4257533">
                  <a:extLst>
                    <a:ext uri="{9D8B030D-6E8A-4147-A177-3AD203B41FA5}">
                      <a16:colId xmlns:a16="http://schemas.microsoft.com/office/drawing/2014/main" val="2556742466"/>
                    </a:ext>
                  </a:extLst>
                </a:gridCol>
              </a:tblGrid>
              <a:tr h="5483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[1]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D. Bapa, “Linking strategic orientation with performance: Implication for Indian banks†,” onlinelibrary.wiley.com, vol. 26, no. 4, p. https://onlinelibrary.wiley.com/doi/10.1002/jsc.2140, 2017. 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307842407"/>
                  </a:ext>
                </a:extLst>
              </a:tr>
              <a:tr h="5483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[2]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Zlatan Krajina, Shaun </a:t>
                      </a:r>
                      <a:r>
                        <a:rPr lang="en-GB" sz="1100" kern="100" dirty="0" err="1">
                          <a:effectLst/>
                        </a:rPr>
                        <a:t>Moores</a:t>
                      </a:r>
                      <a:r>
                        <a:rPr lang="en-GB" sz="1100" kern="100" dirty="0">
                          <a:effectLst/>
                        </a:rPr>
                        <a:t>, and David Morley, “Non-media-centric media studies: A cross-generational conversation,” journals.sagepub.com, vol. 17, no. 6, p. https://journals.sagepub.com/doi/10.1177/1367549414526733, 2014. 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3112398728"/>
                  </a:ext>
                </a:extLst>
              </a:tr>
              <a:tr h="5483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[3]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nvlpubs.nist.gov, “Blockchain Technology Overview,” nvlpubs.nist.gov, p. https://nvlpubs.nist.gov/nistpubs/ir/2018/NIST.IR.8202.pdf, 2018.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3474442115"/>
                  </a:ext>
                </a:extLst>
              </a:tr>
              <a:tr h="5483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[4]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juan benet, “IPFS - Content Addressed, Versioned, P2P File System,” arxiv.org, p. https://arxiv.org/pdf/1407.3561, 2014.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3657690063"/>
                  </a:ext>
                </a:extLst>
              </a:tr>
              <a:tr h="5483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[5]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Konstantinos Christidis; Michael </a:t>
                      </a:r>
                      <a:r>
                        <a:rPr lang="en-GB" sz="1100" kern="100" dirty="0" err="1">
                          <a:effectLst/>
                        </a:rPr>
                        <a:t>Devetsikiotis</a:t>
                      </a:r>
                      <a:r>
                        <a:rPr lang="en-GB" sz="1100" kern="100" dirty="0">
                          <a:effectLst/>
                        </a:rPr>
                        <a:t>, “Blockchains and Smart Contracts for the Internet of Things,” ieeeplore.ieee.org, p. https://ieeexplore.ieee.org/document/7467408, 2021. 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4259107818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5C69646-3E2C-8BB1-9729-7C939BD8161E}"/>
              </a:ext>
            </a:extLst>
          </p:cNvPr>
          <p:cNvSpPr txBox="1"/>
          <p:nvPr/>
        </p:nvSpPr>
        <p:spPr>
          <a:xfrm>
            <a:off x="3048000" y="2988687"/>
            <a:ext cx="6096000" cy="8806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Bef>
                <a:spcPts val="1800"/>
              </a:spcBef>
              <a:spcAft>
                <a:spcPts val="400"/>
              </a:spcAft>
              <a:buNone/>
            </a:pPr>
            <a:endParaRPr lang="en-GB" sz="1800" b="1" kern="100" dirty="0"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5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5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07EB736-D810-3CD2-1834-971C7ED0BF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79246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TM02836342[[fn=Ion]]</Template>
  <TotalTime>4187</TotalTime>
  <Words>751</Words>
  <Application>Microsoft Office PowerPoint</Application>
  <PresentationFormat>Widescreen</PresentationFormat>
  <Paragraphs>90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Neue Haas Grotesk Text Pro</vt:lpstr>
      <vt:lpstr>VanillaVTI</vt:lpstr>
      <vt:lpstr>Independent Coursework</vt:lpstr>
      <vt:lpstr>Introduction</vt:lpstr>
      <vt:lpstr>Project Idea, Blockchain Music Intelligence The project envisions a decentralised music platform which will feature:  </vt:lpstr>
      <vt:lpstr>Problem Statement   there are a few issues with today's music platforms:</vt:lpstr>
      <vt:lpstr>Purpose, Aim &amp;  Objective</vt:lpstr>
      <vt:lpstr>Methodology </vt:lpstr>
      <vt:lpstr>System Architecture </vt:lpstr>
      <vt:lpstr>Technology used </vt:lpstr>
      <vt:lpstr>Progress so far.</vt:lpstr>
      <vt:lpstr>Future work remaining.</vt:lpstr>
      <vt:lpstr>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Davion Linton Gowie (2216147)</dc:creator>
  <cp:lastModifiedBy>Davion Linton Gowie (2216147)</cp:lastModifiedBy>
  <cp:revision>4</cp:revision>
  <dcterms:created xsi:type="dcterms:W3CDTF">2026-06-27T09:31:34Z</dcterms:created>
  <dcterms:modified xsi:type="dcterms:W3CDTF">2026-07-10T09:43:17Z</dcterms:modified>
</cp:coreProperties>
</file>