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1" r:id="rId8"/>
    <p:sldId id="262" r:id="rId9"/>
    <p:sldId id="263" r:id="rId10"/>
    <p:sldId id="264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D34F4C82-4C42-47E4-ACFC-B1B1EA2087EC}">
          <p14:sldIdLst>
            <p14:sldId id="256"/>
            <p14:sldId id="257"/>
            <p14:sldId id="258"/>
            <p14:sldId id="259"/>
            <p14:sldId id="260"/>
            <p14:sldId id="265"/>
            <p14:sldId id="261"/>
            <p14:sldId id="262"/>
            <p14:sldId id="263"/>
            <p14:sldId id="264"/>
            <p14:sldId id="266"/>
            <p14:sldId id="267"/>
            <p14:sldId id="268"/>
            <p14:sldId id="269"/>
            <p14:sldId id="270"/>
            <p14:sldId id="27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F0B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B392ADC-69C5-1E67-1E6A-95963DFD8BDE}" v="449" dt="2025-11-06T13:59:59.964"/>
    <p1510:client id="{ED991CC1-5EDE-2F53-851A-8C5002AB17F6}" v="1" dt="2025-11-06T14:19:47.24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75099-B3AD-44D7-919B-BCB6DC3E7F21}" type="datetimeFigureOut">
              <a:rPr lang="en-US" dirty="0"/>
              <a:t>11/6/2025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335637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F121-2723-4D35-ADA9-215CD054C4BC}" type="datetimeFigureOut">
              <a:rPr lang="en-US" dirty="0"/>
              <a:t>11/6/2025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622966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F54BA-4BC6-480F-839C-951A49B248A9}" type="datetimeFigureOut">
              <a:rPr lang="en-US" dirty="0"/>
              <a:t>11/6/2025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46327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DD0EA-4726-4440-BF9D-E88296FC3068}" type="datetimeFigureOut">
              <a:rPr lang="en-US" dirty="0"/>
              <a:t>11/6/2025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797707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AD10D-99D1-46B2-A85A-C16850FCF8CF}" type="datetimeFigureOut">
              <a:rPr lang="en-US" dirty="0"/>
              <a:t>11/6/2025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2862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67E51-34D6-4E3D-8F41-CC63EA446EDD}" type="datetimeFigureOut">
              <a:rPr lang="en-US" dirty="0"/>
              <a:t>11/6/2025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7905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9E550-CE3F-497F-B953-7DE0932F91C0}" type="datetimeFigureOut">
              <a:rPr lang="en-US" dirty="0"/>
              <a:t>11/6/2025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0313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0BF4-BAA0-4539-95F2-9C4277F97478}" type="datetimeFigureOut">
              <a:rPr lang="en-US" dirty="0"/>
              <a:t>11/6/2025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463650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9884E-D945-496C-84BE-49C61F78F9EC}" type="datetimeFigureOut">
              <a:rPr lang="en-US" dirty="0"/>
              <a:t>11/6/2025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248500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115DA-6CBC-4AEF-A85F-371C66916CF8}" type="datetimeFigureOut">
              <a:rPr lang="en-US" dirty="0"/>
              <a:t>11/6/2025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586499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007E4-95E8-4ABC-B20B-51235318A487}" type="datetimeFigureOut">
              <a:rPr lang="en-US" dirty="0"/>
              <a:t>11/6/2025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147567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CD438618-DEE5-47CF-A8B2-A9E090D503CD}" type="datetimeFigureOut">
              <a:rPr lang="en-US" dirty="0"/>
              <a:t>11/6/2025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54984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672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pos="7176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45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ely.com/guides/what-is-the-star-method-for-interviews/" TargetMode="External"/><Relationship Id="rId2" Type="http://schemas.openxmlformats.org/officeDocument/2006/relationships/hyperlink" Target="https://www.tandfonline.com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8426" y="889820"/>
            <a:ext cx="10622177" cy="1787061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/>
                <a:cs typeface="Arial"/>
              </a:rPr>
              <a:t>Recruitment process for the position of store manager at </a:t>
            </a:r>
            <a:r>
              <a:rPr lang="en-GB" sz="2800" b="1" err="1">
                <a:latin typeface="Arial"/>
                <a:cs typeface="Arial"/>
              </a:rPr>
              <a:t>lidl</a:t>
            </a:r>
            <a:r>
              <a:rPr lang="en-GB" sz="2800" b="1" dirty="0">
                <a:latin typeface="Arial"/>
                <a:cs typeface="Arial"/>
              </a:rPr>
              <a:t> </a:t>
            </a:r>
            <a:br>
              <a:rPr lang="en-GB" sz="2400" dirty="0">
                <a:latin typeface="Arial"/>
              </a:rPr>
            </a:br>
            <a:br>
              <a:rPr lang="en-GB" sz="2400" dirty="0">
                <a:latin typeface="Arial"/>
              </a:rPr>
            </a:br>
            <a:r>
              <a:rPr lang="en-GB" sz="2000" dirty="0">
                <a:latin typeface="Arial"/>
                <a:cs typeface="Arial"/>
              </a:rPr>
              <a:t>"</a:t>
            </a:r>
            <a:r>
              <a:rPr lang="en-GB" sz="2000" err="1">
                <a:latin typeface="Arial"/>
                <a:cs typeface="Arial"/>
              </a:rPr>
              <a:t>HIre</a:t>
            </a:r>
            <a:r>
              <a:rPr lang="en-GB" sz="2000" dirty="0">
                <a:latin typeface="Arial"/>
                <a:cs typeface="Arial"/>
              </a:rPr>
              <a:t> people who share  your values" - Simon Sinek</a:t>
            </a:r>
            <a:endParaRPr lang="en-US" sz="2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8426" y="3410123"/>
            <a:ext cx="8415134" cy="2381077"/>
          </a:xfrm>
        </p:spPr>
        <p:txBody>
          <a:bodyPr/>
          <a:lstStyle/>
          <a:p>
            <a:r>
              <a:rPr lang="en-GB" b="1" dirty="0">
                <a:latin typeface="Arial"/>
                <a:cs typeface="Arial"/>
              </a:rPr>
              <a:t>MODULE NAME: Developing And Managing Individuals And Teams</a:t>
            </a:r>
          </a:p>
          <a:p>
            <a:r>
              <a:rPr lang="en-GB" b="1" dirty="0">
                <a:latin typeface="Arial"/>
                <a:cs typeface="Arial"/>
              </a:rPr>
              <a:t>MODULE CODE: LCLM 5002_LON</a:t>
            </a:r>
          </a:p>
          <a:p>
            <a:r>
              <a:rPr lang="en-GB" b="1" dirty="0">
                <a:latin typeface="Arial"/>
                <a:cs typeface="Arial"/>
              </a:rPr>
              <a:t>STUDENT NAME: Malgorzata </a:t>
            </a:r>
            <a:r>
              <a:rPr lang="en-GB" b="1" err="1">
                <a:latin typeface="Arial"/>
                <a:cs typeface="Arial"/>
              </a:rPr>
              <a:t>Maciejuk</a:t>
            </a:r>
            <a:endParaRPr lang="en-GB" b="1">
              <a:latin typeface="Arial"/>
              <a:cs typeface="Arial"/>
            </a:endParaRPr>
          </a:p>
          <a:p>
            <a:r>
              <a:rPr lang="en-GB" b="1" dirty="0">
                <a:latin typeface="Arial"/>
                <a:cs typeface="Arial"/>
              </a:rPr>
              <a:t>STUDENT ID: 2416874</a:t>
            </a:r>
          </a:p>
          <a:p>
            <a:r>
              <a:rPr lang="en-GB" b="1" dirty="0">
                <a:latin typeface="Arial"/>
                <a:cs typeface="Arial"/>
              </a:rPr>
              <a:t>LECTURER: Amer Kareem</a:t>
            </a:r>
          </a:p>
        </p:txBody>
      </p:sp>
      <p:pic>
        <p:nvPicPr>
          <p:cNvPr id="4" name="Picture 3" descr="A blue background with a black and yellow shield with yellow flowers and leaves&#10;&#10;AI-generated content may be incorrect.">
            <a:extLst>
              <a:ext uri="{FF2B5EF4-FFF2-40B4-BE49-F238E27FC236}">
                <a16:creationId xmlns:a16="http://schemas.microsoft.com/office/drawing/2014/main" id="{21F33B02-D785-25BC-733E-D45095A08A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06331" y="3649342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96069-A2ED-7023-E42C-3B17A05B3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012" y="922096"/>
            <a:ext cx="10676888" cy="925332"/>
          </a:xfrm>
        </p:spPr>
        <p:txBody>
          <a:bodyPr/>
          <a:lstStyle/>
          <a:p>
            <a:r>
              <a:rPr lang="en-GB" sz="3200" b="1" dirty="0">
                <a:latin typeface="Arial"/>
                <a:cs typeface="Arial"/>
              </a:rPr>
              <a:t>Table of content</a:t>
            </a:r>
            <a:r>
              <a:rPr lang="en-GB" sz="3200" dirty="0">
                <a:latin typeface="Arial"/>
                <a:cs typeface="Arial"/>
              </a:rPr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5FD90-D2F9-0E87-7CA4-70831E18D8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012" y="1833051"/>
            <a:ext cx="10676888" cy="409616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buAutoNum type="arabicPeriod"/>
            </a:pPr>
            <a:r>
              <a:rPr lang="en-GB" dirty="0">
                <a:latin typeface="Arial"/>
                <a:cs typeface="Arial"/>
              </a:rPr>
              <a:t>Introduction – Lidl UK</a:t>
            </a:r>
            <a:endParaRPr lang="en-US">
              <a:latin typeface="Arial"/>
              <a:cs typeface="Arial"/>
            </a:endParaRPr>
          </a:p>
          <a:p>
            <a:pPr marL="457200" indent="-457200">
              <a:buAutoNum type="arabicPeriod"/>
            </a:pPr>
            <a:r>
              <a:rPr lang="en-GB" dirty="0">
                <a:latin typeface="Arial"/>
                <a:cs typeface="Arial"/>
              </a:rPr>
              <a:t>Stages of the recruitment process</a:t>
            </a:r>
          </a:p>
          <a:p>
            <a:pPr marL="457200" indent="-457200">
              <a:buAutoNum type="arabicPeriod"/>
            </a:pPr>
            <a:r>
              <a:rPr lang="en-GB" dirty="0">
                <a:latin typeface="Arial"/>
                <a:cs typeface="Arial"/>
              </a:rPr>
              <a:t>Job analysis, job description, requirements </a:t>
            </a:r>
          </a:p>
          <a:p>
            <a:pPr marL="457200" indent="-457200">
              <a:buAutoNum type="arabicPeriod"/>
            </a:pPr>
            <a:r>
              <a:rPr lang="en-GB" dirty="0">
                <a:latin typeface="Arial"/>
                <a:cs typeface="Arial"/>
              </a:rPr>
              <a:t>Duties and responsibilities of a Project Manager at Lidl</a:t>
            </a:r>
          </a:p>
          <a:p>
            <a:pPr marL="457200" indent="-457200">
              <a:buAutoNum type="arabicPeriod"/>
            </a:pPr>
            <a:r>
              <a:rPr lang="en-GB" dirty="0">
                <a:latin typeface="Arial"/>
                <a:cs typeface="Arial"/>
              </a:rPr>
              <a:t>Types of interviews (structural, behavioural, situational)</a:t>
            </a:r>
          </a:p>
          <a:p>
            <a:pPr marL="457200" indent="-457200">
              <a:buAutoNum type="arabicPeriod"/>
            </a:pPr>
            <a:r>
              <a:rPr lang="en-GB" dirty="0">
                <a:latin typeface="Arial"/>
                <a:cs typeface="Arial"/>
              </a:rPr>
              <a:t>Questioning techniques</a:t>
            </a:r>
          </a:p>
          <a:p>
            <a:pPr marL="457200" indent="-457200">
              <a:buAutoNum type="arabicPeriod"/>
            </a:pPr>
            <a:r>
              <a:rPr lang="en-GB" dirty="0">
                <a:latin typeface="Arial"/>
                <a:cs typeface="Arial"/>
              </a:rPr>
              <a:t>Comparison of face-to-face and online interviews</a:t>
            </a:r>
          </a:p>
          <a:p>
            <a:pPr marL="457200" indent="-457200">
              <a:buAutoNum type="arabicPeriod"/>
            </a:pPr>
            <a:r>
              <a:rPr lang="en-GB" dirty="0">
                <a:latin typeface="Arial"/>
                <a:cs typeface="Arial"/>
              </a:rPr>
              <a:t>Conclusion</a:t>
            </a:r>
          </a:p>
          <a:p>
            <a:pPr marL="457200" indent="-457200">
              <a:buAutoNum type="arabicPeriod"/>
            </a:pPr>
            <a:r>
              <a:rPr lang="en-GB" dirty="0">
                <a:latin typeface="Arial"/>
                <a:cs typeface="Arial"/>
              </a:rPr>
              <a:t>List of references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3C51E7-17B0-B6C2-A91F-480EFF0B3A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2DFC7-77C0-46F8-B75F-E51D448AECC9}" type="datetime1">
              <a:t>11/6/2025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4D73B1-711C-D72F-9098-C90704047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03AA32-AC46-3E4F-0919-A8902BB147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11008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F816CF-A253-5496-4386-05E15ADFF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012" y="922096"/>
            <a:ext cx="10676888" cy="652163"/>
          </a:xfrm>
        </p:spPr>
        <p:txBody>
          <a:bodyPr>
            <a:normAutofit/>
          </a:bodyPr>
          <a:lstStyle/>
          <a:p>
            <a:r>
              <a:rPr lang="en-GB" sz="3200" b="1">
                <a:latin typeface="Arial"/>
                <a:cs typeface="Arial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53E12-49A4-EB35-981B-5E48745108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012" y="1574259"/>
            <a:ext cx="10676888" cy="478627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GB" dirty="0">
                <a:latin typeface="Arial"/>
                <a:cs typeface="Arial"/>
              </a:rPr>
              <a:t>Lidl is an international, retail, chain with over 11,000 stores in 40 countries, including the United Kingdom, where it has been operating since 1994.</a:t>
            </a:r>
          </a:p>
          <a:p>
            <a:pPr marL="457200" indent="-457200"/>
            <a:r>
              <a:rPr lang="en-GB" dirty="0">
                <a:latin typeface="Arial"/>
                <a:cs typeface="Arial"/>
              </a:rPr>
              <a:t>The company's mission is to offer the highest quality products at affordable prices, while investing in its employees and the local community.</a:t>
            </a:r>
          </a:p>
          <a:p>
            <a:pPr marL="457200" indent="-457200"/>
            <a:r>
              <a:rPr lang="en-GB" dirty="0">
                <a:latin typeface="Arial"/>
                <a:cs typeface="Arial"/>
              </a:rPr>
              <a:t>Its priorities are operational efficiency, compliance with values and customer experience (Rozario et al., 2021).</a:t>
            </a:r>
          </a:p>
          <a:p>
            <a:pPr marL="457200" indent="-457200"/>
            <a:r>
              <a:rPr lang="en-GB" dirty="0">
                <a:latin typeface="Arial"/>
                <a:cs typeface="Arial"/>
              </a:rPr>
              <a:t>In the context of business transformation, the Store Manager plays a key role in implementing changes locally (Zolak </a:t>
            </a:r>
            <a:r>
              <a:rPr lang="en-GB" dirty="0" err="1">
                <a:solidFill>
                  <a:srgbClr val="222222"/>
                </a:solidFill>
                <a:latin typeface="Arial"/>
                <a:cs typeface="Arial"/>
              </a:rPr>
              <a:t>Poljašević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 </a:t>
            </a:r>
            <a:r>
              <a:rPr lang="en-GB" dirty="0">
                <a:latin typeface="Arial"/>
                <a:cs typeface="Arial"/>
              </a:rPr>
              <a:t> et al., 2025).</a:t>
            </a:r>
          </a:p>
          <a:p>
            <a:pPr marL="457200" indent="-457200"/>
            <a:r>
              <a:rPr lang="en-GB" dirty="0">
                <a:latin typeface="Arial"/>
                <a:cs typeface="Arial"/>
              </a:rPr>
              <a:t>The company's value, in line with Simon Sinek's philosophy (Sinek, 2021), are key to the recruitment process.</a:t>
            </a:r>
          </a:p>
          <a:p>
            <a:pPr marL="0" indent="0">
              <a:buNone/>
            </a:pPr>
            <a:endParaRPr lang="en-GB" dirty="0"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3566F0-115E-0319-0C08-118994EDC8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797BF-5950-4AE4-A5C1-FD8EA582A46E}" type="datetime1">
              <a:t>11/6/2025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B41367-FC05-20F4-F41E-0E6A0281D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F8828A-2E7F-57F0-3944-BE25E0274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02301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F52A3-D470-AC69-6513-46C652FCD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012" y="922096"/>
            <a:ext cx="10676888" cy="537145"/>
          </a:xfrm>
        </p:spPr>
        <p:txBody>
          <a:bodyPr>
            <a:normAutofit/>
          </a:bodyPr>
          <a:lstStyle/>
          <a:p>
            <a:r>
              <a:rPr lang="en-GB" sz="2400" b="1">
                <a:latin typeface="Arial"/>
                <a:cs typeface="Arial"/>
              </a:rPr>
              <a:t>Stages of the recruitment process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9CF4F0-E997-E375-AF9D-E6369B07B7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012" y="1459240"/>
            <a:ext cx="10676888" cy="446997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dirty="0">
                <a:latin typeface="Arial"/>
                <a:cs typeface="Arial"/>
              </a:rPr>
              <a:t>Stages of recruitment step by step:</a:t>
            </a:r>
          </a:p>
          <a:p>
            <a:pPr marL="457200" indent="-457200">
              <a:buAutoNum type="arabicPeriod"/>
            </a:pPr>
            <a:r>
              <a:rPr lang="en-GB" sz="1800" dirty="0">
                <a:latin typeface="Arial"/>
                <a:cs typeface="Arial"/>
              </a:rPr>
              <a:t>Demand planning and business case; defining competencies and values (</a:t>
            </a: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Potočnik</a:t>
            </a:r>
            <a:r>
              <a:rPr lang="en-GB" sz="1800" dirty="0">
                <a:latin typeface="Arial"/>
                <a:cs typeface="Arial"/>
              </a:rPr>
              <a:t> et al., 2021).</a:t>
            </a:r>
          </a:p>
          <a:p>
            <a:pPr marL="457200" indent="-457200">
              <a:buAutoNum type="arabicPeriod"/>
            </a:pPr>
            <a:r>
              <a:rPr lang="en-GB" sz="1800" dirty="0">
                <a:latin typeface="Arial"/>
                <a:cs typeface="Arial"/>
              </a:rPr>
              <a:t>Job analysis and preparation of job description/JD specifications (Rozario et al., 2021).</a:t>
            </a:r>
          </a:p>
          <a:p>
            <a:pPr marL="457200" indent="-457200">
              <a:buAutoNum type="arabicPeriod"/>
            </a:pPr>
            <a:r>
              <a:rPr lang="en-GB" sz="1800" dirty="0">
                <a:latin typeface="Arial"/>
                <a:cs typeface="Arial"/>
              </a:rPr>
              <a:t>Publication of the offer and sourcing of candidates (internal/ external) (Anderson et al., 2021).</a:t>
            </a:r>
          </a:p>
          <a:p>
            <a:pPr marL="457200" indent="-457200">
              <a:buAutoNum type="arabicPeriod"/>
            </a:pPr>
            <a:r>
              <a:rPr lang="en-GB" sz="1800" dirty="0">
                <a:latin typeface="Arial"/>
                <a:cs typeface="Arial"/>
              </a:rPr>
              <a:t>CV selection and telephone pre-selection.</a:t>
            </a:r>
          </a:p>
          <a:p>
            <a:pPr marL="457200" indent="-457200">
              <a:buAutoNum type="arabicPeriod"/>
            </a:pPr>
            <a:r>
              <a:rPr lang="en-GB" sz="1800" dirty="0">
                <a:latin typeface="Arial"/>
                <a:cs typeface="Arial"/>
              </a:rPr>
              <a:t>Interview stages: screening – main interview (structured/ behavioural/ situational), assessment centre/ practical tests.</a:t>
            </a:r>
          </a:p>
          <a:p>
            <a:pPr marL="457200" indent="-457200">
              <a:buAutoNum type="arabicPeriod"/>
            </a:pPr>
            <a:r>
              <a:rPr lang="en-GB" sz="1800" dirty="0">
                <a:latin typeface="Arial"/>
                <a:cs typeface="Arial"/>
              </a:rPr>
              <a:t>References, offer and onboarding (Born et al., 2021).</a:t>
            </a:r>
          </a:p>
          <a:p>
            <a:pPr marL="0" indent="0">
              <a:buNone/>
            </a:pPr>
            <a:r>
              <a:rPr lang="en-GB" sz="1800" dirty="0">
                <a:latin typeface="Arial"/>
                <a:cs typeface="Arial"/>
              </a:rPr>
              <a:t>This proccess allows the right candidate, to be matched to the right position at the right time (Bhuiyan et al., 2021; Yang et al., 2022). 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222222"/>
                </a:solidFill>
                <a:latin typeface="Arial"/>
                <a:cs typeface="Arial"/>
              </a:rPr>
              <a:t>(Murphy &amp; Collins, 2024)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84AB42-49C9-8FF6-AFE0-B894A91CF3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C72AC-B1FD-4F83-8B23-7E463080FD27}" type="datetime1">
              <a:t>11/6/2025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14FD4E-EA37-F014-9E7B-C3027B2388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DFE782-AF55-BE51-F62E-5D51398B8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894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E10BD-7F1E-50C4-C89D-C23F06F7E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012" y="922096"/>
            <a:ext cx="10676888" cy="939711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Arial"/>
                <a:cs typeface="Arial"/>
              </a:rPr>
              <a:t>Job analysis </a:t>
            </a:r>
            <a:br>
              <a:rPr lang="en-GB" sz="2400" b="1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r>
              <a:rPr lang="en-GB" sz="2000">
                <a:latin typeface="Arial"/>
                <a:cs typeface="Arial"/>
              </a:rPr>
              <a:t>Position: Store manager </a:t>
            </a:r>
            <a:br>
              <a:rPr lang="en-GB" sz="2000" dirty="0">
                <a:latin typeface="Arial"/>
                <a:cs typeface="Arial"/>
              </a:rPr>
            </a:br>
            <a:r>
              <a:rPr lang="en-GB" sz="2000" dirty="0">
                <a:latin typeface="Arial"/>
                <a:cs typeface="Arial"/>
              </a:rPr>
              <a:t>Location: London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41224F-4323-52B3-F06B-24D1ECDF59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012" y="1976825"/>
            <a:ext cx="10676888" cy="3952389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400" b="1" dirty="0">
              <a:latin typeface="Arial"/>
              <a:cs typeface="Arial"/>
            </a:endParaRPr>
          </a:p>
          <a:p>
            <a:r>
              <a:rPr lang="en-GB" sz="2400" b="1" dirty="0">
                <a:latin typeface="Arial"/>
                <a:cs typeface="Arial"/>
              </a:rPr>
              <a:t>Role objective: </a:t>
            </a:r>
            <a:r>
              <a:rPr lang="en-GB" sz="2400" dirty="0">
                <a:latin typeface="Arial"/>
                <a:cs typeface="Arial"/>
              </a:rPr>
              <a:t>achieving store results in line with KPIs and implementing company strategy (Griffeth &amp; Hom, 2020).</a:t>
            </a:r>
          </a:p>
          <a:p>
            <a:r>
              <a:rPr lang="en-GB" sz="2400" b="1" dirty="0">
                <a:latin typeface="Arial"/>
                <a:cs typeface="Arial"/>
              </a:rPr>
              <a:t>Key areas:</a:t>
            </a:r>
            <a:r>
              <a:rPr lang="en-GB" sz="2400" dirty="0">
                <a:latin typeface="Arial"/>
                <a:cs typeface="Arial"/>
              </a:rPr>
              <a:t> sales, merchandising, store HR, operational compliance, customer service.</a:t>
            </a:r>
          </a:p>
          <a:p>
            <a:r>
              <a:rPr lang="en-GB" sz="2400" b="1" dirty="0">
                <a:latin typeface="Arial"/>
                <a:cs typeface="Arial"/>
              </a:rPr>
              <a:t>Soft skills:</a:t>
            </a:r>
            <a:r>
              <a:rPr lang="en-GB" sz="2400" dirty="0">
                <a:latin typeface="Arial"/>
                <a:cs typeface="Arial"/>
              </a:rPr>
              <a:t> leadership, decision-making, communication; technical skills: sales analysis, inventory management (Kleinmann et al., 2021)</a:t>
            </a:r>
          </a:p>
          <a:p>
            <a:pPr marL="0" indent="0">
              <a:buNone/>
            </a:pPr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dirty="0">
              <a:latin typeface="Calisto MT" panose="02040603050505030304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95346-DCA0-887E-B099-1674B7DFA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1A4C4-E9F0-41D0-9917-E6D1FC563A24}" type="datetime1">
              <a:t>11/6/2025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3603AB-CBD9-ED8E-A915-2F8206E07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78E166-EEB7-37CC-3666-09FCD123B4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18704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8D4E8-7024-CC7D-4EC2-A52479DC0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012" y="922096"/>
            <a:ext cx="10676888" cy="781559"/>
          </a:xfrm>
        </p:spPr>
        <p:txBody>
          <a:bodyPr/>
          <a:lstStyle/>
          <a:p>
            <a:r>
              <a:rPr lang="en-GB" sz="2400" b="1" dirty="0">
                <a:latin typeface="Arial"/>
                <a:cs typeface="Arial"/>
              </a:rPr>
              <a:t>Job description and requirements</a:t>
            </a:r>
            <a:r>
              <a:rPr lang="en-GB" sz="2400" dirty="0">
                <a:latin typeface="Arial"/>
                <a:cs typeface="Arial"/>
              </a:rPr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199D7-60CE-9741-7D75-0CE82823BB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012" y="1718032"/>
            <a:ext cx="10676888" cy="42111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Abbreviated job description (Store Manager)</a:t>
            </a:r>
          </a:p>
          <a:p>
            <a:pPr marL="342900" indent="-342900"/>
            <a:r>
              <a:rPr lang="en-GB" b="1" dirty="0">
                <a:latin typeface="Arial"/>
                <a:cs typeface="Arial"/>
              </a:rPr>
              <a:t>Minimum:</a:t>
            </a:r>
            <a:r>
              <a:rPr lang="en-GB" dirty="0">
                <a:latin typeface="Arial"/>
                <a:cs typeface="Arial"/>
              </a:rPr>
              <a:t> experience in retail (preferably in discount stores), ability to manage a ream 10-30 people.</a:t>
            </a:r>
          </a:p>
          <a:p>
            <a:pPr marL="342900" indent="-342900"/>
            <a:r>
              <a:rPr lang="en-GB" b="1" dirty="0">
                <a:latin typeface="Arial"/>
                <a:cs typeface="Arial"/>
              </a:rPr>
              <a:t>Education:</a:t>
            </a:r>
            <a:r>
              <a:rPr lang="en-GB" dirty="0">
                <a:latin typeface="Arial"/>
                <a:cs typeface="Arial"/>
              </a:rPr>
              <a:t> secondary/ higher education in management/ retail welcome.</a:t>
            </a:r>
          </a:p>
          <a:p>
            <a:pPr marL="342900" indent="-342900"/>
            <a:r>
              <a:rPr lang="en-GB" b="1" dirty="0">
                <a:latin typeface="Arial"/>
                <a:cs typeface="Arial"/>
              </a:rPr>
              <a:t>Requirements: </a:t>
            </a:r>
            <a:r>
              <a:rPr lang="en-GB" dirty="0">
                <a:latin typeface="Arial"/>
                <a:cs typeface="Arial"/>
              </a:rPr>
              <a:t>achieving KPIs, ability to implement changes, shift flexibility, knowledge of sales system (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Căvescu</a:t>
            </a:r>
            <a:r>
              <a:rPr lang="en-GB" sz="1100" dirty="0">
                <a:solidFill>
                  <a:srgbClr val="222222"/>
                </a:solidFill>
                <a:latin typeface="Arial"/>
                <a:cs typeface="Arial"/>
              </a:rPr>
              <a:t> </a:t>
            </a:r>
            <a:r>
              <a:rPr lang="en-GB" dirty="0">
                <a:latin typeface="Arial"/>
                <a:cs typeface="Arial"/>
              </a:rPr>
              <a:t>&amp; Popescu, 2025)</a:t>
            </a:r>
          </a:p>
          <a:p>
            <a:pPr marL="342900" indent="-342900"/>
            <a:r>
              <a:rPr lang="en-GB" b="1" dirty="0">
                <a:latin typeface="Arial"/>
                <a:cs typeface="Arial"/>
              </a:rPr>
              <a:t>Values: </a:t>
            </a:r>
            <a:r>
              <a:rPr lang="en-GB" dirty="0">
                <a:latin typeface="Arial"/>
                <a:cs typeface="Arial"/>
              </a:rPr>
              <a:t>compliance with Lidl's culture - simplicity, responsibility and respect (Nikolaou, 2021).</a:t>
            </a:r>
          </a:p>
          <a:p>
            <a:pPr marL="342900" indent="-342900"/>
            <a:endParaRPr lang="en-GB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"The job description should reflect the organisational culture" (</a:t>
            </a:r>
            <a:r>
              <a:rPr lang="en-GB" err="1">
                <a:latin typeface="Arial"/>
                <a:cs typeface="Arial"/>
              </a:rPr>
              <a:t>Bilro</a:t>
            </a:r>
            <a:r>
              <a:rPr lang="en-GB" dirty="0">
                <a:latin typeface="Arial"/>
                <a:cs typeface="Arial"/>
              </a:rPr>
              <a:t> &amp; Loureiro, 2025).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1EE9A4-7192-062D-31C8-395B6A087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F5E62-E3BC-42F9-B9DD-3E1D145AC162}" type="datetime1">
              <a:t>11/6/2025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31A82-A32B-AEEC-9775-0B92ECBB3A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B3243A-E3AA-79F9-4DE4-D01E8DA31B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53731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270F5-9214-4A28-C4AC-3590F12F3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012" y="807078"/>
            <a:ext cx="10691265" cy="537144"/>
          </a:xfrm>
        </p:spPr>
        <p:txBody>
          <a:bodyPr/>
          <a:lstStyle/>
          <a:p>
            <a:r>
              <a:rPr lang="en-GB" sz="2000" b="1" dirty="0">
                <a:latin typeface="Arial"/>
                <a:cs typeface="Arial"/>
              </a:rPr>
              <a:t>Duties and Responsibilities of a store manager at </a:t>
            </a:r>
            <a:r>
              <a:rPr lang="en-GB" sz="2000" b="1" dirty="0" err="1">
                <a:latin typeface="Arial"/>
                <a:cs typeface="Arial"/>
              </a:rPr>
              <a:t>lidl</a:t>
            </a:r>
            <a:endParaRPr lang="en-GB" sz="2000" b="1" dirty="0">
              <a:latin typeface="Arial"/>
              <a:cs typeface="Arial"/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18580182-DD07-09E1-2D51-DDCC4DA839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3292368"/>
              </p:ext>
            </p:extLst>
          </p:nvPr>
        </p:nvGraphicFramePr>
        <p:xfrm>
          <a:off x="330679" y="1337094"/>
          <a:ext cx="11542428" cy="45416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9039">
                  <a:extLst>
                    <a:ext uri="{9D8B030D-6E8A-4147-A177-3AD203B41FA5}">
                      <a16:colId xmlns:a16="http://schemas.microsoft.com/office/drawing/2014/main" val="386687671"/>
                    </a:ext>
                  </a:extLst>
                </a:gridCol>
                <a:gridCol w="4704031">
                  <a:extLst>
                    <a:ext uri="{9D8B030D-6E8A-4147-A177-3AD203B41FA5}">
                      <a16:colId xmlns:a16="http://schemas.microsoft.com/office/drawing/2014/main" val="2059123468"/>
                    </a:ext>
                  </a:extLst>
                </a:gridCol>
                <a:gridCol w="4069358">
                  <a:extLst>
                    <a:ext uri="{9D8B030D-6E8A-4147-A177-3AD203B41FA5}">
                      <a16:colId xmlns:a16="http://schemas.microsoft.com/office/drawing/2014/main" val="3911634616"/>
                    </a:ext>
                  </a:extLst>
                </a:gridCol>
              </a:tblGrid>
              <a:tr h="350300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Arial"/>
                        </a:rPr>
                        <a:t>Area of activity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Arial"/>
                        </a:rPr>
                        <a:t>Duties 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Arial"/>
                        </a:rPr>
                        <a:t>Responsibility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8556867"/>
                  </a:ext>
                </a:extLst>
              </a:tr>
              <a:tr h="88409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/>
                        </a:rPr>
                        <a:t>Store operation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Supervision of daily store operations (process control, KPIs) (Griffeth &amp; Hom, 2020)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Optimising the work schedule; stock control; delivery schedule (Griffeth &amp; Hom, 2020)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9991221"/>
                  </a:ext>
                </a:extLst>
              </a:tr>
              <a:tr h="63095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/>
                        </a:rPr>
                        <a:t>Team management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Recruitment, training, development and motivation of staff (Kleinmann et al., 2021)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Conducting development interviews; implementation of training plan; schedule management (Kleinmann et al., 2021)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3895378"/>
                  </a:ext>
                </a:extLst>
              </a:tr>
              <a:tr h="63095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/>
                        </a:rPr>
                        <a:t>Sales and merchandising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Achieving sales targets; implementing merchandising standards (Born et al., 2021)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Analysis of sales reports; implementation of promotions; optimisation of displays (Born et al., 2021)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9481347"/>
                  </a:ext>
                </a:extLst>
              </a:tr>
              <a:tr h="63095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/>
                        </a:rPr>
                        <a:t>Customer experience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Maintaining high standards of service and store reputation (Rozario et al., 2021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/>
                        </a:rPr>
                        <a:t>Customer service training; complaint procedures; monitoring customer feedback (Rozario et al., 2021)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5565079"/>
                  </a:ext>
                </a:extLst>
              </a:tr>
              <a:tr h="63094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b="1" dirty="0">
                          <a:latin typeface="Arial"/>
                        </a:rPr>
                        <a:t>Compliance and safety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>
                          <a:latin typeface="Arial"/>
                        </a:rPr>
                        <a:t>Ensuring compliance with operational and health and safety procedures (</a:t>
                      </a:r>
                      <a:r>
                        <a:rPr lang="en-GB" sz="1600" b="0" i="0" u="none" strike="noStrike" noProof="0" err="1">
                          <a:solidFill>
                            <a:srgbClr val="222222"/>
                          </a:solidFill>
                          <a:latin typeface="Arial"/>
                        </a:rPr>
                        <a:t>Căvescu</a:t>
                      </a:r>
                      <a:r>
                        <a:rPr lang="en-GB" sz="1100" b="0" i="0" u="none" strike="noStrike" noProof="0" dirty="0">
                          <a:solidFill>
                            <a:srgbClr val="222222"/>
                          </a:solidFill>
                          <a:latin typeface="Arial"/>
                        </a:rPr>
                        <a:t> </a:t>
                      </a:r>
                      <a:r>
                        <a:rPr lang="en-GB" sz="1600" dirty="0">
                          <a:latin typeface="Arial"/>
                        </a:rPr>
                        <a:t>&amp; Popescu, 2025)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>
                          <a:latin typeface="Arial"/>
                        </a:rPr>
                        <a:t>Conducting audits; implementing safety procedures; reporting non-compliance (</a:t>
                      </a:r>
                      <a:r>
                        <a:rPr lang="en-GB" sz="1600" b="0" i="0" u="none" strike="noStrike" noProof="0" dirty="0" err="1">
                          <a:solidFill>
                            <a:srgbClr val="222222"/>
                          </a:solidFill>
                          <a:latin typeface="Arial"/>
                        </a:rPr>
                        <a:t>Căvescu</a:t>
                      </a:r>
                      <a:r>
                        <a:rPr lang="en-GB" sz="1600" b="0" i="0" u="none" strike="noStrike" noProof="0" dirty="0">
                          <a:solidFill>
                            <a:srgbClr val="222222"/>
                          </a:solidFill>
                          <a:latin typeface="Arial"/>
                        </a:rPr>
                        <a:t> </a:t>
                      </a:r>
                      <a:r>
                        <a:rPr lang="en-GB" sz="1600" dirty="0">
                          <a:latin typeface="Arial"/>
                        </a:rPr>
                        <a:t>&amp; Popescu, 2025)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4529836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902F5-6537-C6CE-4D62-BF01A0862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D261E-683F-46AF-AF94-5BD9DD1ACA12}" type="datetime1">
              <a:t>11/6/2025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56754-DEC8-79B7-4226-587E4F8FA9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AD3315-9042-B3F1-B11C-93B8E3FC0D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81949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1A08E-59DF-FDCA-814B-3B685C40A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465257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/>
                <a:cs typeface="Arial"/>
              </a:rPr>
              <a:t>Structured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EEFE6E-2D5F-684C-C614-846EB4F0C1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012" y="1531126"/>
            <a:ext cx="10676888" cy="416805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Arial"/>
                <a:cs typeface="Arial"/>
              </a:rPr>
              <a:t>Definition: </a:t>
            </a:r>
            <a:r>
              <a:rPr lang="en-GB" dirty="0">
                <a:latin typeface="Arial"/>
                <a:cs typeface="Arial"/>
              </a:rPr>
              <a:t>predetermined questions and assessment according to criteria; high reliability and comparability (Carless, 2020)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/>
                <a:cs typeface="Arial"/>
              </a:rPr>
              <a:t>Application: </a:t>
            </a:r>
            <a:r>
              <a:rPr lang="en-GB" dirty="0">
                <a:latin typeface="Arial"/>
                <a:cs typeface="Arial"/>
              </a:rPr>
              <a:t>screening of technical and procedural competencies; good for comparing multiple candidates (Born et al., 2021)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/>
                <a:cs typeface="Arial"/>
              </a:rPr>
              <a:t>Example questions:</a:t>
            </a:r>
            <a:r>
              <a:rPr lang="en-GB" dirty="0">
                <a:latin typeface="Arial"/>
                <a:cs typeface="Arial"/>
              </a:rPr>
              <a:t> "Describe how you achieved your sales targets at your previous store and what steps you took."</a:t>
            </a:r>
          </a:p>
          <a:p>
            <a:pPr marL="342900" indent="-342900">
              <a:lnSpc>
                <a:spcPct val="150000"/>
              </a:lnSpc>
            </a:pPr>
            <a:r>
              <a:rPr lang="en-GB" b="1" dirty="0">
                <a:latin typeface="Arial"/>
                <a:cs typeface="Arial"/>
              </a:rPr>
              <a:t>Advantages:</a:t>
            </a:r>
            <a:r>
              <a:rPr lang="en-GB" dirty="0">
                <a:latin typeface="Arial"/>
                <a:cs typeface="Arial"/>
              </a:rPr>
              <a:t> high accuracy and comparability of results (EWA Proceedings, 2022)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solidFill>
                  <a:srgbClr val="222222"/>
                </a:solidFill>
                <a:latin typeface="Arial"/>
                <a:cs typeface="Arial"/>
              </a:rPr>
              <a:t>(O’Connor &amp; Patel, 2024)</a:t>
            </a:r>
            <a:endParaRPr lang="en-GB" dirty="0"/>
          </a:p>
          <a:p>
            <a:pPr marL="0" indent="0">
              <a:buNone/>
            </a:pPr>
            <a:endParaRPr lang="en-GB" dirty="0"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4B55CE-96AA-D531-5F3F-F8D8079F90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163A7-8BB0-441D-BF70-E7DE0547BC5D}" type="datetime1">
              <a:t>11/6/2025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3779B0-185D-B86A-7516-20EA5F5A4C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53D06D-7055-1710-0C6B-D034C45FE4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60382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6C42B-222F-36E4-2916-5DC4D08E0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389" y="807078"/>
            <a:ext cx="10662511" cy="307107"/>
          </a:xfrm>
        </p:spPr>
        <p:txBody>
          <a:bodyPr>
            <a:noAutofit/>
          </a:bodyPr>
          <a:lstStyle/>
          <a:p>
            <a:r>
              <a:rPr lang="en-GB" sz="2000" b="1" dirty="0">
                <a:latin typeface="Arial"/>
                <a:cs typeface="Arial"/>
              </a:rPr>
              <a:t>Behavioural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C82B9-D7BB-C085-D2F0-F892541F73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070" y="1114185"/>
            <a:ext cx="11640169" cy="250027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b="1" dirty="0">
                <a:latin typeface="Arial"/>
                <a:cs typeface="Arial"/>
              </a:rPr>
              <a:t>Definition: </a:t>
            </a:r>
            <a:r>
              <a:rPr lang="en-GB" sz="1800" dirty="0">
                <a:latin typeface="Arial"/>
                <a:cs typeface="Arial"/>
              </a:rPr>
              <a:t>Questions focuses on the candidate's past behaviour (STAR method – Situation, Task, Action, Results) as a predictor of future behaviour (Kleinmann et al., 2021)</a:t>
            </a:r>
          </a:p>
          <a:p>
            <a:r>
              <a:rPr lang="en-GB" sz="1800" b="1" dirty="0">
                <a:latin typeface="Arial"/>
                <a:cs typeface="Arial"/>
              </a:rPr>
              <a:t>Application: </a:t>
            </a:r>
            <a:r>
              <a:rPr lang="en-GB" sz="1800" dirty="0">
                <a:latin typeface="Arial"/>
                <a:cs typeface="Arial"/>
              </a:rPr>
              <a:t>assessment of leadership, stress management, team management.</a:t>
            </a:r>
          </a:p>
          <a:p>
            <a:r>
              <a:rPr lang="en-GB" sz="1800" b="1" dirty="0">
                <a:latin typeface="Arial"/>
                <a:cs typeface="Arial"/>
              </a:rPr>
              <a:t>Example question: </a:t>
            </a:r>
          </a:p>
          <a:p>
            <a:pPr marL="0" indent="0">
              <a:buNone/>
            </a:pPr>
            <a:r>
              <a:rPr lang="en-GB" sz="1800" dirty="0">
                <a:latin typeface="Arial"/>
                <a:cs typeface="Arial"/>
              </a:rPr>
              <a:t>"Describe a situation where you had a conflict within a team; what did you do and what was the outcome?"</a:t>
            </a:r>
          </a:p>
          <a:p>
            <a:pPr marL="342900" indent="-342900"/>
            <a:r>
              <a:rPr lang="en-GB" sz="1800" b="1" dirty="0">
                <a:latin typeface="Arial"/>
                <a:cs typeface="Arial"/>
              </a:rPr>
              <a:t>Advantages:</a:t>
            </a:r>
            <a:r>
              <a:rPr lang="en-GB" sz="1800" dirty="0">
                <a:latin typeface="Arial"/>
                <a:cs typeface="Arial"/>
              </a:rPr>
              <a:t> reveals leadership and social skills (Bhuiyan et al., 2021)</a:t>
            </a:r>
          </a:p>
          <a:p>
            <a:pPr marL="0" indent="0">
              <a:buNone/>
            </a:pPr>
            <a:endParaRPr lang="en-GB" sz="1800" dirty="0"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6AF952-1862-D2FB-73B6-8EA556472C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35ED3-C487-4471-AAE1-60A64906B476}" type="datetime1">
              <a:t>11/6/2025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D504F1-EB0C-2E2D-2EC3-7B785566E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74D27E-0BF1-F6F9-188B-52C5DC2B3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9</a:t>
            </a:fld>
            <a:endParaRPr lang="en-US" dirty="0"/>
          </a:p>
        </p:txBody>
      </p:sp>
      <p:pic>
        <p:nvPicPr>
          <p:cNvPr id="7" name="Picture 6" descr="A screenshot of a diagram&#10;&#10;AI-generated content may be incorrect.">
            <a:extLst>
              <a:ext uri="{FF2B5EF4-FFF2-40B4-BE49-F238E27FC236}">
                <a16:creationId xmlns:a16="http://schemas.microsoft.com/office/drawing/2014/main" id="{FF580374-A30D-0596-A451-850A37F226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244" r="154" b="12644"/>
          <a:stretch>
            <a:fillRect/>
          </a:stretch>
        </p:blipFill>
        <p:spPr>
          <a:xfrm>
            <a:off x="1406103" y="3613279"/>
            <a:ext cx="9293541" cy="199924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4CDE6C3-5341-72A4-8BF8-E5F81538EC59}"/>
              </a:ext>
            </a:extLst>
          </p:cNvPr>
          <p:cNvSpPr txBox="1"/>
          <p:nvPr/>
        </p:nvSpPr>
        <p:spPr>
          <a:xfrm>
            <a:off x="4780626" y="5608611"/>
            <a:ext cx="26569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latin typeface="Arial"/>
                <a:cs typeface="Arial"/>
              </a:rPr>
              <a:t>(</a:t>
            </a:r>
            <a:r>
              <a:rPr lang="en-GB" err="1">
                <a:latin typeface="Arial"/>
                <a:cs typeface="Arial"/>
              </a:rPr>
              <a:t>Keerthisena</a:t>
            </a:r>
            <a:r>
              <a:rPr lang="en-GB" dirty="0">
                <a:latin typeface="Arial"/>
                <a:cs typeface="Arial"/>
              </a:rPr>
              <a:t>, 2025)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570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35015-5D1A-6F4B-6264-9EB06BB853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012" y="922096"/>
            <a:ext cx="10676888" cy="637785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/>
                <a:cs typeface="Arial"/>
              </a:rPr>
              <a:t>Situational (case-based)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8E7F4-CCBD-D3E7-562A-EFB0DEBF2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012" y="1919315"/>
            <a:ext cx="10676888" cy="400989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latin typeface="Arial"/>
                <a:cs typeface="Arial"/>
              </a:rPr>
              <a:t>Definition:</a:t>
            </a:r>
            <a:r>
              <a:rPr lang="en-GB" dirty="0">
                <a:latin typeface="Arial"/>
                <a:cs typeface="Arial"/>
              </a:rPr>
              <a:t> a hypothetical scenario to be solves ; tests strategic thinking and approach to values (Rozario et al.,2021).</a:t>
            </a:r>
          </a:p>
          <a:p>
            <a:r>
              <a:rPr lang="en-GB" b="1" dirty="0">
                <a:latin typeface="Arial"/>
                <a:cs typeface="Arial"/>
              </a:rPr>
              <a:t>Application:</a:t>
            </a:r>
            <a:r>
              <a:rPr lang="en-GB" dirty="0">
                <a:latin typeface="Arial"/>
                <a:cs typeface="Arial"/>
              </a:rPr>
              <a:t> assessment of operational decisions, prioritisation, compliance with organisational values.</a:t>
            </a:r>
          </a:p>
          <a:p>
            <a:r>
              <a:rPr lang="en-GB" b="1" dirty="0">
                <a:latin typeface="Arial"/>
                <a:cs typeface="Arial"/>
              </a:rPr>
              <a:t>Example task:</a:t>
            </a:r>
            <a:r>
              <a:rPr lang="en-GB" dirty="0">
                <a:latin typeface="Arial"/>
                <a:cs typeface="Arial"/>
              </a:rPr>
              <a:t> "You have a 15% drop in sales in a month - propose an action plan for 4 weeks."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0A212-F97A-0D4C-1A58-331BC2DA3C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43D4C-5C35-4B0E-84F7-E997A1FF7E30}" type="datetime1">
              <a:t>11/6/2025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0245E1-8564-AB77-2AF3-006AB3D8C4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3DEEE-18BA-A4F3-DE77-C8E1CB166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73055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0356A-E1D0-D86B-21AA-056845086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012" y="922096"/>
            <a:ext cx="10676888" cy="551521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/>
                <a:cs typeface="Arial"/>
              </a:rPr>
              <a:t>Questioning 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77B0B-F48D-36DC-3D1C-83F20744F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012" y="1473617"/>
            <a:ext cx="10676888" cy="44555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/>
                <a:cs typeface="Arial"/>
              </a:rPr>
              <a:t>Suggested questioning techniques:</a:t>
            </a:r>
          </a:p>
          <a:p>
            <a:r>
              <a:rPr lang="en-GB" sz="1800" b="1" dirty="0">
                <a:latin typeface="Arial"/>
                <a:cs typeface="Arial"/>
              </a:rPr>
              <a:t>Probing: </a:t>
            </a:r>
            <a:r>
              <a:rPr lang="en-GB" sz="1800" dirty="0">
                <a:latin typeface="Arial"/>
                <a:cs typeface="Arial"/>
              </a:rPr>
              <a:t>deepen answers, reveal details </a:t>
            </a:r>
            <a:r>
              <a:rPr lang="en-GB" sz="1800" dirty="0">
                <a:solidFill>
                  <a:srgbClr val="000000"/>
                </a:solidFill>
                <a:latin typeface="Arial"/>
                <a:cs typeface="Arial"/>
              </a:rPr>
              <a:t> (</a:t>
            </a: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Potočnik </a:t>
            </a:r>
            <a:r>
              <a:rPr lang="en-GB" sz="1800" dirty="0">
                <a:latin typeface="Arial"/>
                <a:cs typeface="Arial"/>
              </a:rPr>
              <a:t>et al., 2021)</a:t>
            </a:r>
          </a:p>
          <a:p>
            <a:r>
              <a:rPr lang="en-GB" sz="1800" b="1" dirty="0">
                <a:latin typeface="Arial"/>
                <a:cs typeface="Arial"/>
              </a:rPr>
              <a:t>Socratic: </a:t>
            </a:r>
            <a:r>
              <a:rPr lang="en-GB" sz="1800" dirty="0">
                <a:latin typeface="Arial"/>
                <a:cs typeface="Arial"/>
              </a:rPr>
              <a:t>provoke reflection and independent reasoning on the part of the candidate (Anderson et al., 2021)</a:t>
            </a:r>
          </a:p>
          <a:p>
            <a:r>
              <a:rPr lang="en-GB" sz="1800" b="1" dirty="0">
                <a:latin typeface="Arial"/>
                <a:cs typeface="Arial"/>
              </a:rPr>
              <a:t>Suggestive/ leading:</a:t>
            </a:r>
            <a:r>
              <a:rPr lang="en-GB" sz="1800" dirty="0">
                <a:latin typeface="Arial"/>
                <a:cs typeface="Arial"/>
              </a:rPr>
              <a:t> us with caution – useful for verifying specific information; avoid leading the candidate (Carless, 2020)</a:t>
            </a:r>
          </a:p>
          <a:p>
            <a:r>
              <a:rPr lang="en-GB" sz="1800" b="1" dirty="0">
                <a:latin typeface="Arial"/>
                <a:cs typeface="Arial"/>
              </a:rPr>
              <a:t>Recommendation:</a:t>
            </a:r>
            <a:r>
              <a:rPr lang="en-GB" sz="1800" dirty="0">
                <a:latin typeface="Arial"/>
                <a:cs typeface="Arial"/>
              </a:rPr>
              <a:t> combining all tree techniques in the interview structure (Born et al., 2021)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B34A2D-E468-4CBD-6575-628091DCA3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F5BDD-AF78-424C-8F6D-9A19773260D8}" type="datetime1">
              <a:t>11/6/2025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F3B974-EAC9-7A30-ABB0-F3A1A919FA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8F7DAA-E41F-2EF3-7A8A-A45B32990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52623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BFBF5-1DFC-C4E7-DE1F-A9DF4057C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012" y="792700"/>
            <a:ext cx="10676888" cy="465257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/>
                <a:cs typeface="Arial"/>
              </a:rPr>
              <a:t>Comparison: face-to-face vs online interview 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7835B1C6-28A1-4FA5-B9C0-D851653734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0550898"/>
              </p:ext>
            </p:extLst>
          </p:nvPr>
        </p:nvGraphicFramePr>
        <p:xfrm>
          <a:off x="503207" y="1308339"/>
          <a:ext cx="11197994" cy="44899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52786">
                  <a:extLst>
                    <a:ext uri="{9D8B030D-6E8A-4147-A177-3AD203B41FA5}">
                      <a16:colId xmlns:a16="http://schemas.microsoft.com/office/drawing/2014/main" val="2631892289"/>
                    </a:ext>
                  </a:extLst>
                </a:gridCol>
                <a:gridCol w="4120197">
                  <a:extLst>
                    <a:ext uri="{9D8B030D-6E8A-4147-A177-3AD203B41FA5}">
                      <a16:colId xmlns:a16="http://schemas.microsoft.com/office/drawing/2014/main" val="2124477276"/>
                    </a:ext>
                  </a:extLst>
                </a:gridCol>
                <a:gridCol w="3825011">
                  <a:extLst>
                    <a:ext uri="{9D8B030D-6E8A-4147-A177-3AD203B41FA5}">
                      <a16:colId xmlns:a16="http://schemas.microsoft.com/office/drawing/2014/main" val="2035332885"/>
                    </a:ext>
                  </a:extLst>
                </a:gridCol>
              </a:tblGrid>
              <a:tr h="531954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latin typeface="Arial"/>
                        </a:rPr>
                        <a:t>Criterion 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latin typeface="Arial"/>
                        </a:rPr>
                        <a:t>Face-to-face interview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latin typeface="Arial"/>
                        </a:rPr>
                        <a:t>Online interview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71454468"/>
                  </a:ext>
                </a:extLst>
              </a:tr>
              <a:tr h="596434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/>
                        </a:rPr>
                        <a:t>Non-verbal interaction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Full perception of body language (Born et al., 2021)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Limited; dependent on video quality (Nikolaou, 2021)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9167990"/>
                  </a:ext>
                </a:extLst>
              </a:tr>
              <a:tr h="596434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/>
                        </a:rPr>
                        <a:t>Costs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Higher (travel, organisation) (Griffeth &amp; Hom, 2020)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Lower; time and cost savings (Anderson et al., 2021)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5048385"/>
                  </a:ext>
                </a:extLst>
              </a:tr>
              <a:tr h="596434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/>
                        </a:rPr>
                        <a:t>Candidate availability 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Locally limited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Global, larger pool of candidates (Rozario et al., 2021)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2179033"/>
                  </a:ext>
                </a:extLst>
              </a:tr>
              <a:tr h="596434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/>
                        </a:rPr>
                        <a:t>Technical risk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Low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Higher (connection, platform) (</a:t>
                      </a:r>
                      <a:r>
                        <a:rPr lang="en-GB" sz="1800" b="0" i="0" u="none" strike="noStrike" noProof="0" err="1">
                          <a:solidFill>
                            <a:srgbClr val="222222"/>
                          </a:solidFill>
                          <a:latin typeface="Arial"/>
                        </a:rPr>
                        <a:t>Căvescu</a:t>
                      </a:r>
                      <a:r>
                        <a:rPr lang="en-GB" sz="1100" b="0" i="0" u="none" strike="noStrike" noProof="0" dirty="0">
                          <a:solidFill>
                            <a:srgbClr val="222222"/>
                          </a:solidFill>
                          <a:latin typeface="Arial"/>
                        </a:rPr>
                        <a:t> </a:t>
                      </a:r>
                      <a:r>
                        <a:rPr lang="en-GB" dirty="0">
                          <a:latin typeface="Arial"/>
                        </a:rPr>
                        <a:t>&amp; Popescu, 2025)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8373652"/>
                  </a:ext>
                </a:extLst>
              </a:tr>
              <a:tr h="59643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b="1" dirty="0">
                          <a:latin typeface="Arial"/>
                        </a:rPr>
                        <a:t>Cultural impression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>
                          <a:latin typeface="Arial"/>
                        </a:rPr>
                        <a:t>Better sense of cultural fit (Kleinmann et al., 2021)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>
                          <a:latin typeface="Arial"/>
                        </a:rPr>
                        <a:t>More difficult to assess cultural fit (</a:t>
                      </a:r>
                      <a:r>
                        <a:rPr lang="en-GB" sz="1800" b="0" i="0" u="none" strike="noStrike" noProof="0" dirty="0">
                          <a:solidFill>
                            <a:srgbClr val="222222"/>
                          </a:solidFill>
                          <a:latin typeface="Arial"/>
                        </a:rPr>
                        <a:t>Potočnik</a:t>
                      </a:r>
                      <a:r>
                        <a:rPr lang="en-GB" dirty="0">
                          <a:latin typeface="Arial"/>
                        </a:rPr>
                        <a:t> et al., 2021)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8422562"/>
                  </a:ext>
                </a:extLst>
              </a:tr>
              <a:tr h="757632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/>
                        </a:rPr>
                        <a:t>Process standardisation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More difficult to standardise perceptions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Easier to standardise and record (Born et al., 2021)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59916734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218788-EAE3-11EE-4423-FC0C7B782F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36C23-EC29-4E4A-9561-310FA790A3BB}" type="datetime1">
              <a:t>11/6/2025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4E2211-6219-A19F-8668-2DA4F1B1AE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5CC524-AAB3-EA8D-F5D2-08694264D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12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893AE3A-5E07-4844-0608-4E68131F3924}"/>
              </a:ext>
            </a:extLst>
          </p:cNvPr>
          <p:cNvSpPr txBox="1"/>
          <p:nvPr/>
        </p:nvSpPr>
        <p:spPr>
          <a:xfrm>
            <a:off x="718868" y="5715000"/>
            <a:ext cx="1040920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Arial"/>
                <a:cs typeface="Arial"/>
              </a:rPr>
              <a:t>Lidl should use a hybrid approach – stage 1 online (screening), stage 2 face-to-face (cultural assessment). </a:t>
            </a:r>
            <a:endParaRPr lang="en-US"/>
          </a:p>
          <a:p>
            <a:r>
              <a:rPr lang="en-GB" sz="1600" dirty="0">
                <a:latin typeface="Arial"/>
                <a:cs typeface="Arial"/>
              </a:rPr>
              <a:t>(Lee &amp; Park, 2022; Smith et al., 2022)</a:t>
            </a:r>
            <a:endParaRPr lang="en-GB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8644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75B26-E12B-C82C-EACF-1404F4A8F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012" y="922096"/>
            <a:ext cx="10676888" cy="666540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/>
                <a:cs typeface="Arial"/>
              </a:rPr>
              <a:t>Models and frameworks supporting recruitment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F9AED-51A3-5975-D4EA-8A441A1FCF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012" y="1718032"/>
            <a:ext cx="10676888" cy="42111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/>
                <a:cs typeface="Arial"/>
              </a:rPr>
              <a:t>Models and frameworks:</a:t>
            </a:r>
          </a:p>
          <a:p>
            <a:r>
              <a:rPr lang="en-GB" sz="1800" dirty="0">
                <a:latin typeface="Arial"/>
                <a:cs typeface="Arial"/>
              </a:rPr>
              <a:t>Competency model: identification of key competencies and levels (Griffeth &amp; Hom, 2020)</a:t>
            </a:r>
          </a:p>
          <a:p>
            <a:r>
              <a:rPr lang="en-GB" sz="1800" dirty="0">
                <a:latin typeface="Arial"/>
                <a:cs typeface="Arial"/>
              </a:rPr>
              <a:t>Person-organisation fit model: assessment of the candidate's values in relation to the organisation (Kleinmann et al., 2021)</a:t>
            </a:r>
          </a:p>
          <a:p>
            <a:r>
              <a:rPr lang="en-GB" sz="1800" dirty="0">
                <a:latin typeface="Arial"/>
                <a:cs typeface="Arial"/>
              </a:rPr>
              <a:t>Structured interview + STAR + case assessment as a combination to increase selection accuracy (Carless, 2020; Rozario et al., 2021)</a:t>
            </a:r>
          </a:p>
          <a:p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 dirty="0">
                <a:solidFill>
                  <a:srgbClr val="222222"/>
                </a:solidFill>
                <a:latin typeface="Arial"/>
                <a:cs typeface="Arial"/>
              </a:rPr>
              <a:t>(Murphy &amp; Collins, 2024; Turner &amp; Green, 2023)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B3E3AB-9DE3-D115-9865-CFC433E61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EC9CB-55A6-452D-9E77-6DA87B25B142}" type="datetime1">
              <a:t>11/6/2025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1529F1-7C33-2EC6-D640-7E79C0454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A6E7B2-EA10-1E96-2785-E323D05DE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94314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30275-E7F1-9A9C-B1AF-0F2B9A61D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012" y="922096"/>
            <a:ext cx="10676888" cy="795936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/>
                <a:cs typeface="Arial"/>
              </a:rPr>
              <a:t>Conclusion</a:t>
            </a:r>
            <a:r>
              <a:rPr lang="en-GB" sz="2400" dirty="0">
                <a:latin typeface="Arial"/>
                <a:cs typeface="Arial"/>
              </a:rPr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31DF6-524A-0DA6-6A7B-14C8156B5D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012" y="1718032"/>
            <a:ext cx="10676888" cy="42111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/>
                <a:cs typeface="Arial"/>
              </a:rPr>
              <a:t>Conclusion and recommendations: </a:t>
            </a:r>
          </a:p>
          <a:p>
            <a:r>
              <a:rPr lang="en-GB" sz="1800" dirty="0">
                <a:latin typeface="Arial"/>
                <a:cs typeface="Arial"/>
              </a:rPr>
              <a:t>Store manager recruitment should combine competency assessment and value matching (Nikolaou, 2021)</a:t>
            </a:r>
          </a:p>
          <a:p>
            <a:r>
              <a:rPr lang="en-GB" sz="1800" dirty="0">
                <a:latin typeface="Arial"/>
                <a:cs typeface="Arial"/>
              </a:rPr>
              <a:t>Use a structure: pre-selection, structured interview, behavioural interview, case study, references (Born et al., 2021)</a:t>
            </a:r>
          </a:p>
          <a:p>
            <a:r>
              <a:rPr lang="en-GB" sz="1800" dirty="0">
                <a:latin typeface="Arial"/>
                <a:cs typeface="Arial"/>
              </a:rPr>
              <a:t>Establish a policy: when an online interview is required (Anderson et al., 2021)</a:t>
            </a:r>
          </a:p>
          <a:p>
            <a:r>
              <a:rPr lang="en-GB" sz="1800" dirty="0">
                <a:latin typeface="Arial"/>
                <a:cs typeface="Arial"/>
              </a:rPr>
              <a:t>Document and standardise the process to ensure equal opportunities and objectivity (</a:t>
            </a: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Potočnik</a:t>
            </a:r>
            <a:r>
              <a:rPr lang="en-GB" sz="1800" dirty="0">
                <a:latin typeface="Arial"/>
                <a:cs typeface="Arial"/>
              </a:rPr>
              <a:t> et al., 2021)</a:t>
            </a:r>
          </a:p>
          <a:p>
            <a:pPr marL="0" indent="0">
              <a:buNone/>
            </a:pPr>
            <a:endParaRPr lang="en-GB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100" dirty="0">
                <a:solidFill>
                  <a:srgbClr val="222222"/>
                </a:solidFill>
                <a:latin typeface="Arial"/>
                <a:cs typeface="Arial"/>
              </a:rPr>
              <a:t>(Williams &amp; Ahmed, 2025)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E78B49-9925-E992-9239-9AA92F5E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DC040-8679-4C00-A0EC-2AA3E6B32F0E}" type="datetime1">
              <a:t>11/6/2025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A3198-952C-B83A-5737-2CA2790B53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14795D-C101-8961-6294-8D2B9EC2A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46735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0692F-32FB-3B61-2E3F-E688C2C5E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012" y="922096"/>
            <a:ext cx="10676888" cy="522766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/>
                <a:cs typeface="Arial"/>
              </a:rPr>
              <a:t>List of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0D37CA-AE11-17F4-570E-7CC16701D4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012" y="1904937"/>
            <a:ext cx="10676888" cy="336291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endParaRPr lang="en-GB" sz="1100" dirty="0">
              <a:solidFill>
                <a:srgbClr val="222222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1BCB5B-0718-D074-435D-2DC573425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9A436-D6E0-4C11-A095-AC9C077297B8}" type="datetime1">
              <a:t>11/6/2025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79E82B-134C-2299-AFEE-18FF0C9D0E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177B59-1D41-5E30-918B-CE080F0F40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15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A1B9A2-3741-C812-1870-C4028059BCCC}"/>
              </a:ext>
            </a:extLst>
          </p:cNvPr>
          <p:cNvSpPr txBox="1"/>
          <p:nvPr/>
        </p:nvSpPr>
        <p:spPr>
          <a:xfrm>
            <a:off x="718869" y="1588700"/>
            <a:ext cx="10668000" cy="41908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1. Anderson, N.R., Lievens, F. &amp; van Dam, K. (2021)</a:t>
            </a:r>
            <a:r>
              <a:rPr lang="en-US" sz="1100" b="0" i="1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 Selection and recruitment: current trends and future directions</a:t>
            </a: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 Taylor &amp; Francis Online, available at: </a:t>
            </a:r>
            <a:r>
              <a:rPr lang="en-US" sz="1100" b="0" i="0" u="sng" strike="noStrike" dirty="0">
                <a:solidFill>
                  <a:srgbClr val="0000FF"/>
                </a:solidFill>
                <a:latin typeface="Arial"/>
                <a:ea typeface="Arial"/>
                <a:cs typeface="Arial"/>
                <a:hlinkClick r:id="rId2"/>
              </a:rPr>
              <a:t>https://www.tandfonline.com</a:t>
            </a:r>
            <a:r>
              <a:rPr lang="en-US" sz="1100" b="0" i="0" u="none" strike="noStrike">
                <a:solidFill>
                  <a:srgbClr val="222222"/>
                </a:solidFill>
                <a:latin typeface="Arial"/>
                <a:ea typeface="Arial"/>
                <a:cs typeface="Arial"/>
              </a:rPr>
              <a:t> [Accessed: 01 November 2025].</a:t>
            </a:r>
            <a:endParaRPr lang="en-US"/>
          </a:p>
          <a:p>
            <a:pPr>
              <a:lnSpc>
                <a:spcPct val="150000"/>
              </a:lnSpc>
            </a:pP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2. Bhuiyan, M.Y.A. et al. (2021) </a:t>
            </a:r>
            <a:r>
              <a:rPr lang="en-US" sz="1100" b="0" i="1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Conceptual Framework of Recruitment and Selection Process</a:t>
            </a:r>
            <a:r>
              <a:rPr lang="en-US" sz="1100" b="0" i="0" u="none" strike="noStrike">
                <a:solidFill>
                  <a:srgbClr val="222222"/>
                </a:solidFill>
                <a:latin typeface="Arial"/>
                <a:ea typeface="Arial"/>
                <a:cs typeface="Arial"/>
              </a:rPr>
              <a:t>, Int. J. of Business and Social Research, 11(2).</a:t>
            </a:r>
          </a:p>
          <a:p>
            <a:pPr>
              <a:lnSpc>
                <a:spcPct val="150000"/>
              </a:lnSpc>
            </a:pP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3. </a:t>
            </a:r>
            <a:r>
              <a:rPr lang="en-US" sz="1100" b="0" i="0" u="none" strike="noStrike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Bilro</a:t>
            </a: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 R.G. &amp; Loureiro, S.M.C. (2025). </a:t>
            </a:r>
            <a:r>
              <a:rPr lang="en-US" sz="1100" b="0" i="1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Digital Transformation in Service Marketing. </a:t>
            </a: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Service Marketing Quarterly. Taylor &amp; Francis.</a:t>
            </a:r>
          </a:p>
          <a:p>
            <a:pPr>
              <a:lnSpc>
                <a:spcPct val="150000"/>
              </a:lnSpc>
            </a:pP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4. Born, M.P., Hiemstra, A.M.F. &amp; </a:t>
            </a:r>
            <a:r>
              <a:rPr lang="en-US" sz="1100" b="0" i="0" u="none" strike="noStrike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Hoppenbrouwers</a:t>
            </a: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 M. (2021)</a:t>
            </a:r>
            <a:r>
              <a:rPr lang="en-US" sz="1100" b="0" i="1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 Structured interviews and predictive validity in retail hiring</a:t>
            </a: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 Journal of Personnel Psychology, 20(1), pp.15–28.</a:t>
            </a:r>
          </a:p>
          <a:p>
            <a:pPr>
              <a:lnSpc>
                <a:spcPct val="150000"/>
              </a:lnSpc>
            </a:pP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5. Carless, S.A. (2020)</a:t>
            </a:r>
            <a:r>
              <a:rPr lang="en-US" sz="1100" b="0" i="1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 Interview structure and the assessment of person–organization fit</a:t>
            </a: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 International Journal of Human Resource Management, 31(12), pp.2517–2532.</a:t>
            </a:r>
          </a:p>
          <a:p>
            <a:pPr>
              <a:lnSpc>
                <a:spcPct val="150000"/>
              </a:lnSpc>
            </a:pP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6. </a:t>
            </a:r>
            <a:r>
              <a:rPr lang="en-US" sz="1100" b="0" i="0" u="none" strike="noStrike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Căvescu</a:t>
            </a: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 A.M. &amp; Popescu, N. (2025) </a:t>
            </a:r>
            <a:r>
              <a:rPr lang="en-US" sz="1100" b="0" i="1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Workplace values and leadership alignment in retail organizations</a:t>
            </a: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 Taylor &amp; Francis, </a:t>
            </a:r>
            <a:r>
              <a:rPr lang="en-US" sz="1100" b="0" i="0" u="none" strike="noStrike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AppliedMath</a:t>
            </a: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 5(3), pp.99–112.</a:t>
            </a:r>
          </a:p>
          <a:p>
            <a:pPr>
              <a:lnSpc>
                <a:spcPct val="150000"/>
              </a:lnSpc>
            </a:pP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7. EWA Proceedings (2022) </a:t>
            </a:r>
            <a:r>
              <a:rPr lang="en-US" sz="1100" b="0" i="1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Exploring Interview Dynamics in Hiring Process: Structure, Response Bias, and Experience.</a:t>
            </a: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8. Griffeth, R.W. &amp; Hom, P.W. (2020) </a:t>
            </a:r>
            <a:r>
              <a:rPr lang="en-US" sz="1100" b="0" i="1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Retention strategies and value-based hiring in retail</a:t>
            </a: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 HRM Review, 18(2), pp.45–60.</a:t>
            </a:r>
          </a:p>
          <a:p>
            <a:pPr>
              <a:lnSpc>
                <a:spcPct val="150000"/>
              </a:lnSpc>
            </a:pP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9. </a:t>
            </a:r>
            <a:r>
              <a:rPr lang="en-US" sz="1100" b="0" i="0" u="none" strike="noStrike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Keerthisena</a:t>
            </a: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 Y. (2025) </a:t>
            </a:r>
            <a:r>
              <a:rPr lang="en-US" sz="1100" b="0" i="1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What is a star method for interviews?</a:t>
            </a: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 </a:t>
            </a:r>
            <a:r>
              <a:rPr lang="en-US" sz="1100" b="0" i="0" u="none" strike="noStrike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Creately</a:t>
            </a: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. Available at: </a:t>
            </a:r>
            <a:r>
              <a:rPr lang="en-US" sz="1100" b="0" i="0" u="sng" strike="noStrike" dirty="0">
                <a:solidFill>
                  <a:srgbClr val="0000FF"/>
                </a:solidFill>
                <a:latin typeface="Arial"/>
                <a:ea typeface="Arial"/>
                <a:cs typeface="Arial"/>
                <a:hlinkClick r:id="rId3"/>
              </a:rPr>
              <a:t>http://creately.com/guides/what-is-the-star-method-for-interviews/</a:t>
            </a: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 [Accessed: 02 November 2025]. </a:t>
            </a:r>
          </a:p>
          <a:p>
            <a:pPr>
              <a:lnSpc>
                <a:spcPct val="150000"/>
              </a:lnSpc>
            </a:pP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10. Kleinmann, M., Ingold, J. &amp; Lievens, F. (2021) </a:t>
            </a:r>
            <a:r>
              <a:rPr lang="en-US" sz="1100" b="0" i="1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Interviewing for values: a new approach to person–organization fi</a:t>
            </a: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t, European Journal of Work and Organizational Psychology, 30(4), pp.456–470.</a:t>
            </a:r>
          </a:p>
          <a:p>
            <a:pPr>
              <a:lnSpc>
                <a:spcPct val="150000"/>
              </a:lnSpc>
              <a:spcBef>
                <a:spcPts val="100"/>
              </a:spcBef>
            </a:pP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11. Lee, K. &amp; Park, S. (2022) </a:t>
            </a:r>
            <a:r>
              <a:rPr lang="en-US" sz="1100" b="0" i="1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Technology-mediated selection: challenges and practices</a:t>
            </a:r>
            <a:r>
              <a:rPr lang="en-US" sz="1100" b="0" i="0" u="none" strike="noStrike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, IEEE Transactions on Professional Communication, 65(4), pp.345–358.</a:t>
            </a:r>
            <a:endParaRPr lang="en-US" sz="1100" dirty="0">
              <a:latin typeface="Arial"/>
              <a:cs typeface="Arial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4125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A97AD-E066-C2DE-7AD5-FDBA29FCD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378993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/>
                <a:cs typeface="Arial"/>
              </a:rPr>
              <a:t>Cont.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AD6BD-620C-0CF3-AE24-869429879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559881"/>
            <a:ext cx="10691265" cy="395239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buNone/>
            </a:pP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12. Murphy, A. &amp; Collins, D. (2024) </a:t>
            </a:r>
            <a:r>
              <a:rPr lang="en-GB" sz="1400" i="1" dirty="0">
                <a:solidFill>
                  <a:srgbClr val="222222"/>
                </a:solidFill>
                <a:latin typeface="Arial"/>
                <a:cs typeface="Arial"/>
              </a:rPr>
              <a:t>Assessment centres revisited: retail manager selection</a:t>
            </a: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, Taylor &amp; Francis, Industrial and Commercial Training, 56(2), pp.87–102.</a:t>
            </a:r>
            <a:endParaRPr lang="en-US" sz="1400">
              <a:latin typeface="Arial"/>
              <a:cs typeface="Arial"/>
            </a:endParaRPr>
          </a:p>
          <a:p>
            <a:pPr>
              <a:buNone/>
            </a:pP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13. Nikolaou, I. (2021) </a:t>
            </a:r>
            <a:r>
              <a:rPr lang="en-GB" sz="1400" i="1" dirty="0">
                <a:solidFill>
                  <a:srgbClr val="222222"/>
                </a:solidFill>
                <a:latin typeface="Arial"/>
                <a:cs typeface="Arial"/>
              </a:rPr>
              <a:t>Employee selection and values alignment: recent evidence</a:t>
            </a: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, PEERS Working Papers.</a:t>
            </a:r>
            <a:endParaRPr lang="en-GB" sz="1400">
              <a:latin typeface="Arial"/>
              <a:cs typeface="Arial"/>
            </a:endParaRPr>
          </a:p>
          <a:p>
            <a:pPr>
              <a:buNone/>
            </a:pP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14. O’Connor, S. &amp; Patel, R. (2024) </a:t>
            </a:r>
            <a:r>
              <a:rPr lang="en-GB" sz="1400" i="1" dirty="0">
                <a:solidFill>
                  <a:srgbClr val="222222"/>
                </a:solidFill>
                <a:latin typeface="Arial"/>
                <a:cs typeface="Arial"/>
              </a:rPr>
              <a:t>Bias mitigation in structured interviews: best practice</a:t>
            </a: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, MDPI, </a:t>
            </a:r>
            <a:r>
              <a:rPr lang="en-GB" sz="1400" err="1">
                <a:solidFill>
                  <a:srgbClr val="222222"/>
                </a:solidFill>
                <a:latin typeface="Arial"/>
                <a:cs typeface="Arial"/>
              </a:rPr>
              <a:t>Behavioral</a:t>
            </a: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 Sciences, 14(7), 321.</a:t>
            </a:r>
            <a:endParaRPr lang="en-GB" sz="1400">
              <a:latin typeface="Arial"/>
              <a:cs typeface="Arial"/>
            </a:endParaRPr>
          </a:p>
          <a:p>
            <a:pPr>
              <a:buNone/>
            </a:pP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15. Potočnik, K., </a:t>
            </a:r>
            <a:r>
              <a:rPr lang="en-GB" sz="1400" err="1">
                <a:solidFill>
                  <a:srgbClr val="222222"/>
                </a:solidFill>
                <a:latin typeface="Arial"/>
                <a:cs typeface="Arial"/>
              </a:rPr>
              <a:t>Tordera</a:t>
            </a: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, N. &amp; Peiró, J.M. (2021) </a:t>
            </a:r>
            <a:r>
              <a:rPr lang="en-GB" sz="1400" i="1" dirty="0">
                <a:solidFill>
                  <a:srgbClr val="222222"/>
                </a:solidFill>
                <a:latin typeface="Arial"/>
                <a:cs typeface="Arial"/>
              </a:rPr>
              <a:t>The role of HR practices in shaping employee outcomes during organizational change</a:t>
            </a: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, European Journal of Work and Organizational Psychology, 30(2), pp.159–174.</a:t>
            </a:r>
            <a:endParaRPr lang="en-GB" sz="1400">
              <a:latin typeface="Arial"/>
              <a:cs typeface="Arial"/>
            </a:endParaRPr>
          </a:p>
          <a:p>
            <a:pPr>
              <a:buNone/>
            </a:pP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16. Rozario, S.D., Venugopal, V. &amp; Sivarajah, U. (2021) </a:t>
            </a:r>
            <a:r>
              <a:rPr lang="en-GB" sz="1400" i="1" dirty="0">
                <a:solidFill>
                  <a:srgbClr val="222222"/>
                </a:solidFill>
                <a:latin typeface="Arial"/>
                <a:cs typeface="Arial"/>
              </a:rPr>
              <a:t>Recruitment and selection in the digital age: a systematic review</a:t>
            </a: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, Emerald Open Research, 3, pp.1–20.</a:t>
            </a:r>
            <a:endParaRPr lang="en-GB" sz="1400">
              <a:latin typeface="Arial"/>
              <a:cs typeface="Arial"/>
            </a:endParaRPr>
          </a:p>
          <a:p>
            <a:pPr>
              <a:buNone/>
            </a:pP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17. Sinek, S. (2021) </a:t>
            </a:r>
            <a:r>
              <a:rPr lang="en-GB" sz="1400" i="1" dirty="0">
                <a:solidFill>
                  <a:srgbClr val="222222"/>
                </a:solidFill>
                <a:latin typeface="Arial"/>
                <a:cs typeface="Arial"/>
              </a:rPr>
              <a:t>Start with why: How great leaders inspire everyone to take action</a:t>
            </a: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. London: Penguin Books.</a:t>
            </a:r>
            <a:endParaRPr lang="en-GB" sz="1400">
              <a:latin typeface="Arial"/>
              <a:cs typeface="Arial"/>
            </a:endParaRPr>
          </a:p>
          <a:p>
            <a:pPr>
              <a:buNone/>
            </a:pP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18. Smith, J., Brown, L. &amp; Evans, R. (2022) </a:t>
            </a:r>
            <a:r>
              <a:rPr lang="en-GB" sz="1400" i="1" dirty="0">
                <a:solidFill>
                  <a:srgbClr val="222222"/>
                </a:solidFill>
                <a:latin typeface="Arial"/>
                <a:cs typeface="Arial"/>
              </a:rPr>
              <a:t>Digital interviews and hiring fairness: evidence from retail</a:t>
            </a: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, MDPI, Journal of Business Research, 130, pp.210–223.</a:t>
            </a:r>
            <a:endParaRPr lang="en-GB" sz="1400">
              <a:latin typeface="Arial"/>
              <a:cs typeface="Arial"/>
            </a:endParaRPr>
          </a:p>
          <a:p>
            <a:pPr>
              <a:buNone/>
            </a:pP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19. Turner, P. &amp; Green, H. (2023)</a:t>
            </a:r>
            <a:r>
              <a:rPr lang="en-GB" sz="1400" i="1" dirty="0">
                <a:solidFill>
                  <a:srgbClr val="222222"/>
                </a:solidFill>
                <a:latin typeface="Arial"/>
                <a:cs typeface="Arial"/>
              </a:rPr>
              <a:t> Competency frameworks in retail management</a:t>
            </a: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, Emerald Insight, Human Resource Development International, 26(1), pp.58–74.</a:t>
            </a:r>
            <a:endParaRPr lang="en-GB" sz="1400">
              <a:latin typeface="Arial"/>
              <a:cs typeface="Arial"/>
            </a:endParaRPr>
          </a:p>
          <a:p>
            <a:pPr>
              <a:buNone/>
            </a:pP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20. Williams, T. &amp; Ahmed, S. (2025)</a:t>
            </a:r>
            <a:r>
              <a:rPr lang="en-GB" sz="1400" i="1" dirty="0">
                <a:solidFill>
                  <a:srgbClr val="222222"/>
                </a:solidFill>
                <a:latin typeface="Arial"/>
                <a:cs typeface="Arial"/>
              </a:rPr>
              <a:t> Workforce planning to support pay systems in retail</a:t>
            </a: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, Emerald, Strategic HR Review, 24(1), pp.10–26.</a:t>
            </a:r>
            <a:endParaRPr lang="en-GB" sz="1400">
              <a:latin typeface="Arial"/>
              <a:cs typeface="Arial"/>
            </a:endParaRPr>
          </a:p>
          <a:p>
            <a:pPr>
              <a:buNone/>
            </a:pP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21. Yang, C, et al.(2022) </a:t>
            </a:r>
            <a:r>
              <a:rPr lang="en-GB" sz="1400" i="1" dirty="0">
                <a:solidFill>
                  <a:srgbClr val="222222"/>
                </a:solidFill>
                <a:latin typeface="Arial"/>
                <a:cs typeface="Arial"/>
              </a:rPr>
              <a:t>Modelling Two-Way Selection Preference for Person-Job Fit</a:t>
            </a: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, </a:t>
            </a:r>
            <a:r>
              <a:rPr lang="en-GB" sz="1400" err="1">
                <a:solidFill>
                  <a:srgbClr val="222222"/>
                </a:solidFill>
                <a:latin typeface="Arial"/>
                <a:cs typeface="Arial"/>
              </a:rPr>
              <a:t>ArXiv</a:t>
            </a: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.</a:t>
            </a:r>
            <a:endParaRPr lang="en-GB" sz="1400">
              <a:latin typeface="Arial"/>
              <a:cs typeface="Arial"/>
            </a:endParaRPr>
          </a:p>
          <a:p>
            <a:pPr>
              <a:buNone/>
            </a:pP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22. Zolak </a:t>
            </a:r>
            <a:r>
              <a:rPr lang="en-GB" sz="1400" err="1">
                <a:solidFill>
                  <a:srgbClr val="222222"/>
                </a:solidFill>
                <a:latin typeface="Arial"/>
                <a:cs typeface="Arial"/>
              </a:rPr>
              <a:t>Poljašević</a:t>
            </a: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, B., </a:t>
            </a:r>
            <a:r>
              <a:rPr lang="en-GB" sz="1400" err="1">
                <a:solidFill>
                  <a:srgbClr val="222222"/>
                </a:solidFill>
                <a:latin typeface="Arial"/>
                <a:cs typeface="Arial"/>
              </a:rPr>
              <a:t>Džananović</a:t>
            </a: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, A. &amp; Hadžiahmetović, A. (2025) </a:t>
            </a:r>
            <a:r>
              <a:rPr lang="en-GB" sz="1400" i="1" dirty="0">
                <a:solidFill>
                  <a:srgbClr val="222222"/>
                </a:solidFill>
                <a:latin typeface="Arial"/>
                <a:cs typeface="Arial"/>
              </a:rPr>
              <a:t>Strategic HRM and employee engagement in retail transformation</a:t>
            </a:r>
            <a:r>
              <a:rPr lang="en-GB" sz="1400" dirty="0">
                <a:solidFill>
                  <a:srgbClr val="222222"/>
                </a:solidFill>
                <a:latin typeface="Arial"/>
                <a:cs typeface="Arial"/>
              </a:rPr>
              <a:t>, Administrative Sciences, 15(3), 94. </a:t>
            </a:r>
            <a:endParaRPr lang="en-GB" sz="1400" dirty="0">
              <a:latin typeface="Arial"/>
            </a:endParaRPr>
          </a:p>
          <a:p>
            <a:pPr>
              <a:buNone/>
            </a:pPr>
            <a:br>
              <a:rPr lang="en-US" dirty="0"/>
            </a:b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A8DEB-A816-9B3A-439B-987898D92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FD243-9BC8-4773-A5B3-C51A9B0C583B}" type="datetime1">
              <a:t>11/6/2025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E0C1EF-3569-0E02-0056-F7BA26E7F0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F8EC37-7760-915A-3DAD-DF890634BA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3785628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VTI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hronicleVTI">
      <a:majorFont>
        <a:latin typeface="Univers Condensed"/>
        <a:ea typeface=""/>
        <a:cs typeface=""/>
      </a:majorFont>
      <a:minorFont>
        <a:latin typeface="Calisto MT" panose="02040603050505030304"/>
        <a:ea typeface=""/>
        <a:cs typeface=""/>
      </a:minorFont>
    </a:fontScheme>
    <a:fmtScheme name="Chronicl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34FD3B1-53CD-4A5C-943C-C44DFF248C3E}" vid="{19A790DA-2E4D-4134-98A6-7DECB1A1B84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ChronicleVTI</vt:lpstr>
      <vt:lpstr>Recruitment process for the position of store manager at lidl   "HIre people who share  your values" - Simon Sinek</vt:lpstr>
      <vt:lpstr>Table of content </vt:lpstr>
      <vt:lpstr>Introduction</vt:lpstr>
      <vt:lpstr>Stages of the recruitment process </vt:lpstr>
      <vt:lpstr>Job analysis   Position: Store manager  Location: London</vt:lpstr>
      <vt:lpstr>Job description and requirements </vt:lpstr>
      <vt:lpstr>Duties and Responsibilities of a store manager at lidl</vt:lpstr>
      <vt:lpstr>Structured interview</vt:lpstr>
      <vt:lpstr>Behavioural interview</vt:lpstr>
      <vt:lpstr>Situational (case-based) interview</vt:lpstr>
      <vt:lpstr>Questioning  techniques</vt:lpstr>
      <vt:lpstr>Comparison: face-to-face vs online interview </vt:lpstr>
      <vt:lpstr>Models and frameworks supporting recruitment</vt:lpstr>
      <vt:lpstr>Conclusion </vt:lpstr>
      <vt:lpstr>List of references</vt:lpstr>
      <vt:lpstr>Cont.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2164</cp:revision>
  <dcterms:created xsi:type="dcterms:W3CDTF">2025-11-01T10:47:39Z</dcterms:created>
  <dcterms:modified xsi:type="dcterms:W3CDTF">2025-11-06T14:20:28Z</dcterms:modified>
</cp:coreProperties>
</file>