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A6C559-9A2D-41CA-8908-D7B2F0581042}" type="slidenum">
              <a:t>‹#›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980836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601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A78A75F7-F3FA-4FB7-9B85-C81514E463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486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en-GB" sz="2000" b="0" i="0" u="none" strike="noStrike" kern="1200" cap="none" spc="0" baseline="0">
        <a:solidFill>
          <a:srgbClr val="000000"/>
        </a:solidFill>
        <a:uFillTx/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10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768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975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46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52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485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7919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00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585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24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377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631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9764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3122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336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088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6466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609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350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9510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708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4598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122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9898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6323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17784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6346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006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3232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250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8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523805-842F-4DE1-B22C-00B7B80B26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53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431FA6-8BF5-4D83-A3B0-260E410E25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95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E93C62-17D5-4BDB-BA90-7BB94FB64A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81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AFCA72-A1A9-488F-9371-C333519B088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85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ADA507-7579-4A5A-B5DF-CC587C3556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678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19B5CF-A408-4960-8714-3793C18181A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938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92C849-4A53-43C0-99D4-F607F8E46A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84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89C946-5B55-4E2C-9D85-4FBB5CD1F8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825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046939-041E-4CB6-B7A4-651E6EE47A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58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F22E92-C53F-496B-9B8E-19E92E9AC9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33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D9C40A-E7C2-424C-A7F4-58D6D5DF73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1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6996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2A315356-D98D-4CE8-A9C3-524E1E9658D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6366601"/>
          </a:xfrm>
        </p:spPr>
        <p:txBody>
          <a:bodyPr/>
          <a:lstStyle/>
          <a:p>
            <a:pPr lvl="0">
              <a:buNone/>
            </a:pPr>
            <a:r>
              <a:rPr lang="en-GB"/>
              <a:t>Introduction to Safety Critical Systems</a:t>
            </a:r>
            <a:br>
              <a:rPr lang="en-GB"/>
            </a:br>
            <a:r>
              <a:rPr lang="en-GB"/>
              <a:t/>
            </a:r>
            <a:br>
              <a:rPr lang="en-GB"/>
            </a:br>
            <a:r>
              <a:rPr lang="en-GB"/>
              <a:t>Dr. G. L. Jenkins</a:t>
            </a:r>
            <a:br>
              <a:rPr lang="en-GB"/>
            </a:br>
            <a:r>
              <a:rPr lang="en-GB"/>
              <a:t>Tim Bashford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1643" cy="1262521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In this lesson:</a:t>
            </a:r>
          </a:p>
          <a:p>
            <a:pPr lvl="1" hangingPunct="0"/>
            <a:r>
              <a:rPr lang="en-GB"/>
              <a:t>Critical Applications</a:t>
            </a:r>
          </a:p>
          <a:p>
            <a:pPr lvl="1" hangingPunct="0"/>
            <a:r>
              <a:rPr lang="en-GB"/>
              <a:t>Safety</a:t>
            </a:r>
          </a:p>
          <a:p>
            <a:pPr lvl="1" hangingPunct="0"/>
            <a:r>
              <a:rPr lang="en-GB"/>
              <a:t>Costs and Benefits</a:t>
            </a:r>
          </a:p>
          <a:p>
            <a:pPr lvl="1" hangingPunct="0"/>
            <a:r>
              <a:rPr lang="en-GB"/>
              <a:t>Safety Criterion</a:t>
            </a:r>
          </a:p>
          <a:p>
            <a:pPr lvl="2" hangingPunct="0"/>
            <a:r>
              <a:rPr lang="en-GB"/>
              <a:t>System &amp; Safety Requirements</a:t>
            </a:r>
          </a:p>
          <a:p>
            <a:pPr lvl="2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pPr lvl="0">
              <a:buNone/>
            </a:pPr>
            <a:r>
              <a:rPr lang="en-GB"/>
              <a:t>Computers in Critical Applications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130003"/>
          </a:xfrm>
        </p:spPr>
        <p:txBody>
          <a:bodyPr/>
          <a:lstStyle/>
          <a:p>
            <a:pPr lvl="0"/>
            <a:r>
              <a:rPr lang="en-GB" sz="2400"/>
              <a:t>Increase in microprocessor (mp) technology</a:t>
            </a:r>
          </a:p>
          <a:p>
            <a:pPr lvl="1" hangingPunct="0"/>
            <a:r>
              <a:rPr lang="en-GB" sz="2200"/>
              <a:t>Notably in embedded systems</a:t>
            </a:r>
          </a:p>
          <a:p>
            <a:pPr lvl="1" hangingPunct="0"/>
            <a:r>
              <a:rPr lang="en-GB" sz="2200"/>
              <a:t>Due in part to the reductions in the cost of MP hardware</a:t>
            </a:r>
          </a:p>
          <a:p>
            <a:pPr lvl="0"/>
            <a:r>
              <a:rPr lang="en-GB" sz="2400"/>
              <a:t>More mps in embedded systems than in PCs</a:t>
            </a:r>
          </a:p>
          <a:p>
            <a:pPr lvl="1" hangingPunct="0"/>
            <a:r>
              <a:rPr lang="en-GB" sz="2200"/>
              <a:t>White goods/Automotive to one off industrial/military machines</a:t>
            </a:r>
          </a:p>
          <a:p>
            <a:pPr lvl="2" hangingPunct="0"/>
            <a:r>
              <a:rPr lang="en-GB" sz="1800"/>
              <a:t>Chance of a toaster burning down a house = small, but many toasters!</a:t>
            </a:r>
          </a:p>
          <a:p>
            <a:pPr lvl="1" hangingPunct="0"/>
            <a:r>
              <a:rPr lang="en-GB" sz="2200"/>
              <a:t>Increased chance of causing harm (car crashes etc.)</a:t>
            </a:r>
          </a:p>
          <a:p>
            <a:pPr lvl="2" hangingPunct="0"/>
            <a:r>
              <a:rPr lang="en-GB" sz="1800"/>
              <a:t>Mitigation methods well established</a:t>
            </a:r>
          </a:p>
          <a:p>
            <a:pPr lvl="2" hangingPunct="0"/>
            <a:r>
              <a:rPr lang="en-GB" sz="1800"/>
              <a:t>How these related to embedded systems is less clear</a:t>
            </a:r>
          </a:p>
          <a:p>
            <a:pPr lvl="0"/>
            <a:r>
              <a:rPr lang="en-GB" sz="2400"/>
              <a:t>Embedded system which have a direct effect on the user or the public are</a:t>
            </a:r>
          </a:p>
          <a:p>
            <a:pPr lvl="1" hangingPunct="0"/>
            <a:r>
              <a:rPr lang="en-GB" sz="2200"/>
              <a:t>Safety-related / Safety-critical systems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pPr lvl="0">
              <a:buNone/>
            </a:pPr>
            <a:r>
              <a:rPr lang="en-GB"/>
              <a:t>Safety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6242" y="1660678"/>
            <a:ext cx="9203756" cy="5522756"/>
          </a:xfrm>
        </p:spPr>
        <p:txBody>
          <a:bodyPr/>
          <a:lstStyle/>
          <a:p>
            <a:pPr lvl="0"/>
            <a:r>
              <a:rPr lang="en-GB" sz="2400"/>
              <a:t>A property of the system that it will not endanger human life or the environment</a:t>
            </a:r>
          </a:p>
          <a:p>
            <a:pPr lvl="0"/>
            <a:r>
              <a:rPr lang="en-GB" sz="2400"/>
              <a:t>A Safety-related System</a:t>
            </a:r>
          </a:p>
          <a:p>
            <a:pPr lvl="1" hangingPunct="0"/>
            <a:r>
              <a:rPr lang="en-GB" sz="2200"/>
              <a:t>One by which the safety of equipment or plant is assured (synonymous with safety-critical systems, though implies additional level of criticality)</a:t>
            </a:r>
          </a:p>
          <a:p>
            <a:pPr lvl="0"/>
            <a:r>
              <a:rPr lang="en-GB" sz="2400"/>
              <a:t>Absolute and relative safety</a:t>
            </a:r>
          </a:p>
          <a:p>
            <a:pPr lvl="1" hangingPunct="0"/>
            <a:r>
              <a:rPr lang="en-GB" sz="2200"/>
              <a:t>No system can be absolutely safe</a:t>
            </a:r>
          </a:p>
          <a:p>
            <a:pPr lvl="1" hangingPunct="0"/>
            <a:r>
              <a:rPr lang="en-GB" sz="2200"/>
              <a:t>An adequate level of safety must be derived</a:t>
            </a:r>
          </a:p>
          <a:p>
            <a:pPr lvl="0"/>
            <a:r>
              <a:rPr lang="en-GB" sz="2400"/>
              <a:t>Levels of integrity</a:t>
            </a:r>
          </a:p>
          <a:p>
            <a:pPr lvl="1" hangingPunct="0"/>
            <a:r>
              <a:rPr lang="en-GB" sz="2200"/>
              <a:t>Implications of failure vary widely, reflect the importance of correction operation</a:t>
            </a:r>
          </a:p>
          <a:p>
            <a:pPr lvl="0"/>
            <a:r>
              <a:rPr lang="en-GB" sz="2400"/>
              <a:t>Systems must be identified as safety critical/related early 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pPr lvl="0">
              <a:buNone/>
            </a:pPr>
            <a:r>
              <a:rPr lang="en-GB"/>
              <a:t>Scope of Safety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06115"/>
          </a:xfrm>
        </p:spPr>
        <p:txBody>
          <a:bodyPr/>
          <a:lstStyle/>
          <a:p>
            <a:pPr lvl="0"/>
            <a:r>
              <a:rPr lang="en-GB" sz="2800"/>
              <a:t>Implications for</a:t>
            </a:r>
          </a:p>
          <a:p>
            <a:pPr lvl="1" hangingPunct="0"/>
            <a:r>
              <a:rPr lang="en-GB" sz="2600"/>
              <a:t>The complete system</a:t>
            </a:r>
          </a:p>
          <a:p>
            <a:pPr lvl="2" hangingPunct="0"/>
            <a:r>
              <a:rPr lang="en-GB" sz="2200"/>
              <a:t>Hardware and software</a:t>
            </a:r>
          </a:p>
          <a:p>
            <a:pPr lvl="1" hangingPunct="0"/>
            <a:r>
              <a:rPr lang="en-GB" sz="2600"/>
              <a:t>For whole life-cycle</a:t>
            </a:r>
          </a:p>
          <a:p>
            <a:pPr lvl="2" hangingPunct="0"/>
            <a:r>
              <a:rPr lang="en-GB" sz="2200"/>
              <a:t>Inception to decommissioning</a:t>
            </a:r>
          </a:p>
          <a:p>
            <a:pPr lvl="2" hangingPunct="0"/>
            <a:r>
              <a:rPr lang="en-GB" sz="2200"/>
              <a:t>Good design useless if mistakes are made in the development</a:t>
            </a:r>
          </a:p>
          <a:p>
            <a:pPr lvl="2" hangingPunct="0"/>
            <a:r>
              <a:rPr lang="en-GB" sz="2200"/>
              <a:t>Incorrectly fitted / broken parts</a:t>
            </a:r>
          </a:p>
          <a:p>
            <a:pPr lvl="0"/>
            <a:r>
              <a:rPr lang="en-GB" sz="2800"/>
              <a:t>Safety linked to quality management (discussed later)</a:t>
            </a:r>
          </a:p>
          <a:p>
            <a:pPr lvl="0"/>
            <a:r>
              <a:rPr lang="en-GB" sz="2800"/>
              <a:t>Affects</a:t>
            </a:r>
          </a:p>
          <a:p>
            <a:pPr lvl="1" hangingPunct="0"/>
            <a:r>
              <a:rPr lang="en-GB" sz="2600"/>
              <a:t>Anyone connected to the system at any stage</a:t>
            </a:r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907243"/>
          </a:xfrm>
        </p:spPr>
        <p:txBody>
          <a:bodyPr/>
          <a:lstStyle/>
          <a:p>
            <a:pPr lvl="0"/>
            <a:r>
              <a:rPr lang="en-GB" sz="2800"/>
              <a:t>Categories</a:t>
            </a:r>
          </a:p>
          <a:p>
            <a:pPr lvl="1" hangingPunct="0"/>
            <a:r>
              <a:rPr lang="en-GB" sz="2400"/>
              <a:t>Primary Safety</a:t>
            </a:r>
          </a:p>
          <a:p>
            <a:pPr lvl="2" hangingPunct="0"/>
            <a:r>
              <a:rPr lang="en-GB" sz="2000"/>
              <a:t>Safety of the system itself</a:t>
            </a:r>
          </a:p>
          <a:p>
            <a:pPr lvl="2" hangingPunct="0"/>
            <a:r>
              <a:rPr lang="en-GB" sz="2000"/>
              <a:t>Electrocution by the actual machine</a:t>
            </a:r>
          </a:p>
          <a:p>
            <a:pPr lvl="1" hangingPunct="0"/>
            <a:r>
              <a:rPr lang="en-GB" sz="2400"/>
              <a:t>Functional Safety</a:t>
            </a:r>
          </a:p>
          <a:p>
            <a:pPr lvl="2" hangingPunct="0"/>
            <a:r>
              <a:rPr lang="en-GB" sz="2000"/>
              <a:t>Safety of the system</a:t>
            </a:r>
          </a:p>
          <a:p>
            <a:pPr lvl="2" hangingPunct="0"/>
            <a:r>
              <a:rPr lang="en-GB" sz="2000"/>
              <a:t>Equipment directly controlled by the system</a:t>
            </a:r>
          </a:p>
          <a:p>
            <a:pPr lvl="1" hangingPunct="0"/>
            <a:r>
              <a:rPr lang="en-GB" sz="2400"/>
              <a:t>Indirect Safety</a:t>
            </a:r>
          </a:p>
          <a:p>
            <a:pPr lvl="2" hangingPunct="0"/>
            <a:r>
              <a:rPr lang="en-GB" sz="2000"/>
              <a:t>Safety of connected systems</a:t>
            </a:r>
          </a:p>
          <a:p>
            <a:pPr lvl="2" hangingPunct="0"/>
            <a:r>
              <a:rPr lang="en-GB" sz="2000"/>
              <a:t>As in safety-related information systems relates to the indirect consequences of the failure of an information system</a:t>
            </a:r>
          </a:p>
          <a:p>
            <a:pPr lvl="3" hangingPunct="0"/>
            <a:r>
              <a:rPr lang="en-GB" sz="1800"/>
              <a:t>e.g. London Ambulance System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34715"/>
          </a:xfrm>
        </p:spPr>
        <p:txBody>
          <a:bodyPr/>
          <a:lstStyle/>
          <a:p>
            <a:pPr lvl="0"/>
            <a:r>
              <a:rPr lang="en-GB"/>
              <a:t>Forms of Safety-related Systems</a:t>
            </a:r>
          </a:p>
          <a:p>
            <a:pPr lvl="1" hangingPunct="0"/>
            <a:r>
              <a:rPr lang="en-GB"/>
              <a:t>Control Systems</a:t>
            </a:r>
          </a:p>
          <a:p>
            <a:pPr lvl="2" hangingPunct="0"/>
            <a:r>
              <a:rPr lang="en-GB"/>
              <a:t>Determine the operation of a system or plant</a:t>
            </a:r>
          </a:p>
          <a:p>
            <a:pPr lvl="3" hangingPunct="0"/>
            <a:r>
              <a:rPr lang="en-GB"/>
              <a:t>AKA Equipment Under Control (EUC)</a:t>
            </a:r>
          </a:p>
          <a:p>
            <a:pPr lvl="3" hangingPunct="0"/>
            <a:r>
              <a:rPr lang="en-GB"/>
              <a:t>Interacts though Sensors and Actuators (or effectors)</a:t>
            </a:r>
          </a:p>
          <a:p>
            <a:pPr lvl="2" hangingPunct="0"/>
            <a:r>
              <a:rPr lang="en-GB"/>
              <a:t>May have no safety implications (be incalculable of unsafe operation, or have if managed by another system).</a:t>
            </a:r>
          </a:p>
          <a:p>
            <a:pPr lvl="2" hangingPunct="0"/>
            <a:r>
              <a:rPr lang="en-GB"/>
              <a:t>May be responsible for ensuring safety</a:t>
            </a:r>
          </a:p>
          <a:p>
            <a:pPr lvl="1" hangingPunct="0"/>
            <a:r>
              <a:rPr lang="en-GB"/>
              <a:t>Protection Systems</a:t>
            </a:r>
          </a:p>
          <a:p>
            <a:pPr lvl="2" hangingPunct="0"/>
            <a:r>
              <a:rPr lang="en-GB"/>
              <a:t>Detect fault corrections and produce outputs to mitigate their effects (also known as shut-down systems)</a:t>
            </a:r>
          </a:p>
          <a:p>
            <a:pPr lvl="1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6053401"/>
          </a:xfrm>
        </p:spPr>
        <p:txBody>
          <a:bodyPr/>
          <a:lstStyle/>
          <a:p>
            <a:pPr lvl="0"/>
            <a:r>
              <a:rPr lang="en-GB" sz="2400"/>
              <a:t> Programmable Electronic System (PES)</a:t>
            </a:r>
          </a:p>
          <a:p>
            <a:pPr lvl="1" hangingPunct="0"/>
            <a:r>
              <a:rPr lang="en-GB" sz="2000"/>
              <a:t>Includes computers, micro-controllers and programmable logic controllers or PLCs</a:t>
            </a:r>
          </a:p>
          <a:p>
            <a:pPr lvl="0"/>
            <a:r>
              <a:rPr lang="en-GB" sz="2400"/>
              <a:t>Advantages</a:t>
            </a:r>
          </a:p>
          <a:p>
            <a:pPr lvl="1" hangingPunct="0"/>
            <a:r>
              <a:rPr lang="en-GB" sz="2000"/>
              <a:t>Processing power</a:t>
            </a:r>
          </a:p>
          <a:p>
            <a:pPr lvl="2" hangingPunct="0"/>
            <a:r>
              <a:rPr lang="en-GB" sz="1800"/>
              <a:t>Many inputs/outputs, concurrency, calculations per sec</a:t>
            </a:r>
          </a:p>
          <a:p>
            <a:pPr lvl="1" hangingPunct="0"/>
            <a:r>
              <a:rPr lang="en-GB" sz="2000"/>
              <a:t>Reliable</a:t>
            </a:r>
          </a:p>
          <a:p>
            <a:pPr lvl="2" hangingPunct="0"/>
            <a:r>
              <a:rPr lang="en-GB" sz="1800"/>
              <a:t>Small integrated components, few interconnections</a:t>
            </a:r>
          </a:p>
          <a:p>
            <a:pPr lvl="1" hangingPunct="0"/>
            <a:r>
              <a:rPr lang="en-GB" sz="2000"/>
              <a:t>Flexible</a:t>
            </a:r>
          </a:p>
          <a:p>
            <a:pPr lvl="2" hangingPunct="0"/>
            <a:r>
              <a:rPr lang="en-GB" sz="1800"/>
              <a:t>Dramatic changes affected with software changes</a:t>
            </a:r>
          </a:p>
          <a:p>
            <a:pPr lvl="1" hangingPunct="0"/>
            <a:r>
              <a:rPr lang="en-GB" sz="2000"/>
              <a:t>Low cost</a:t>
            </a:r>
          </a:p>
          <a:p>
            <a:pPr lvl="2" hangingPunct="0"/>
            <a:r>
              <a:rPr lang="en-GB" sz="1800"/>
              <a:t>Especially in terms of future upgrades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6773399"/>
          </a:xfrm>
        </p:spPr>
        <p:txBody>
          <a:bodyPr/>
          <a:lstStyle/>
          <a:p>
            <a:pPr lvl="0"/>
            <a:r>
              <a:rPr lang="en-GB" sz="2400"/>
              <a:t>Disadvantages</a:t>
            </a:r>
          </a:p>
          <a:p>
            <a:pPr lvl="1" hangingPunct="0"/>
            <a:r>
              <a:rPr lang="en-GB" sz="2000"/>
              <a:t>Complexity</a:t>
            </a:r>
          </a:p>
          <a:p>
            <a:pPr lvl="2" hangingPunct="0"/>
            <a:r>
              <a:rPr lang="en-GB" sz="1800"/>
              <a:t>Primary disadvantage</a:t>
            </a:r>
          </a:p>
          <a:p>
            <a:pPr lvl="3" hangingPunct="0"/>
            <a:r>
              <a:rPr lang="en-GB" sz="1600"/>
              <a:t>Processor has thousands of components, don’t often fail but need to be controlled</a:t>
            </a:r>
          </a:p>
          <a:p>
            <a:pPr lvl="3" hangingPunct="0"/>
            <a:r>
              <a:rPr lang="en-GB" sz="1600"/>
              <a:t>Software has numerous control paths</a:t>
            </a:r>
          </a:p>
          <a:p>
            <a:pPr lvl="2" hangingPunct="0"/>
            <a:r>
              <a:rPr lang="en-GB" sz="1800"/>
              <a:t>Major obstacle to safety</a:t>
            </a:r>
          </a:p>
          <a:p>
            <a:pPr lvl="3" hangingPunct="0"/>
            <a:r>
              <a:rPr lang="en-GB" sz="1600"/>
              <a:t>More difficult to design and therefore more likely to contain design errors</a:t>
            </a:r>
          </a:p>
          <a:p>
            <a:pPr lvl="3" hangingPunct="0"/>
            <a:r>
              <a:rPr lang="en-GB" sz="1600"/>
              <a:t>More difficult to test and therefore contain faults</a:t>
            </a:r>
          </a:p>
          <a:p>
            <a:pPr lvl="3" hangingPunct="0"/>
            <a:r>
              <a:rPr lang="en-GB" sz="1600"/>
              <a:t>Difficult to understand therefore susceptible to set-up / installation errors</a:t>
            </a:r>
          </a:p>
          <a:p>
            <a:pPr lvl="1" hangingPunct="0"/>
            <a:r>
              <a:rPr lang="en-GB" sz="2000"/>
              <a:t>Predictability</a:t>
            </a:r>
          </a:p>
          <a:p>
            <a:pPr lvl="2" hangingPunct="0"/>
            <a:r>
              <a:rPr lang="en-GB" sz="1800"/>
              <a:t>Failure modes</a:t>
            </a:r>
          </a:p>
          <a:p>
            <a:pPr lvl="3" hangingPunct="0"/>
            <a:r>
              <a:rPr lang="en-GB" sz="1600"/>
              <a:t>Cannot always be guaranteed</a:t>
            </a:r>
          </a:p>
          <a:p>
            <a:pPr lvl="2" hangingPunct="0"/>
            <a:r>
              <a:rPr lang="en-GB" sz="1800"/>
              <a:t>Testing</a:t>
            </a:r>
          </a:p>
          <a:p>
            <a:pPr lvl="3" hangingPunct="0"/>
            <a:r>
              <a:rPr lang="en-GB" sz="1600"/>
              <a:t>Impossible to perform exhaustive test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Developing Safety Related Systems</a:t>
            </a:r>
          </a:p>
          <a:p>
            <a:pPr lvl="1" hangingPunct="0"/>
            <a:r>
              <a:rPr lang="en-GB"/>
              <a:t>Life-cycle model</a:t>
            </a:r>
          </a:p>
          <a:p>
            <a:pPr lvl="2" hangingPunct="0"/>
            <a:r>
              <a:rPr lang="en-GB"/>
              <a:t>Augmented with Hazard Analysis and Certification (see diagram)</a:t>
            </a:r>
          </a:p>
          <a:p>
            <a:pPr lvl="3" hangingPunct="0"/>
            <a:r>
              <a:rPr lang="en-GB"/>
              <a:t>Note</a:t>
            </a:r>
          </a:p>
          <a:p>
            <a:pPr lvl="4" hangingPunct="0"/>
            <a:r>
              <a:rPr lang="en-GB"/>
              <a:t>Design is top down</a:t>
            </a:r>
          </a:p>
          <a:p>
            <a:pPr lvl="4" hangingPunct="0"/>
            <a:r>
              <a:rPr lang="en-GB"/>
              <a:t>Development is bottom up</a:t>
            </a:r>
          </a:p>
          <a:p>
            <a:pPr lvl="3" hangingPunct="0"/>
            <a:r>
              <a:rPr lang="en-GB"/>
              <a:t>This is based on STARTS (1989) and is known as the V life cycle</a:t>
            </a:r>
          </a:p>
          <a:p>
            <a:pPr lvl="3" hangingPunct="0"/>
            <a:r>
              <a:rPr lang="en-GB"/>
              <a:t>May include some iteration with stages being repeated</a:t>
            </a:r>
          </a:p>
          <a:p>
            <a:pPr lvl="3" hangingPunct="0"/>
            <a:r>
              <a:rPr lang="en-GB"/>
              <a:t>May include some parallelism where possible</a:t>
            </a:r>
          </a:p>
          <a:p>
            <a:pPr lvl="1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802" y="539998"/>
            <a:ext cx="1599477" cy="359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Requirements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40002" y="373678"/>
            <a:ext cx="2108514" cy="346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Completed System</a:t>
            </a:r>
          </a:p>
        </p:txBody>
      </p:sp>
      <p:sp>
        <p:nvSpPr>
          <p:cNvPr id="4" name="Rectangle 3"/>
          <p:cNvSpPr/>
          <p:nvPr/>
        </p:nvSpPr>
        <p:spPr>
          <a:xfrm>
            <a:off x="719998" y="1259997"/>
            <a:ext cx="1619996" cy="89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Hazard and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Risk analysis</a:t>
            </a:r>
          </a:p>
        </p:txBody>
      </p:sp>
      <p:sp>
        <p:nvSpPr>
          <p:cNvPr id="5" name="Rectangle 4"/>
          <p:cNvSpPr/>
          <p:nvPr/>
        </p:nvSpPr>
        <p:spPr>
          <a:xfrm>
            <a:off x="1079997" y="2520004"/>
            <a:ext cx="143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Specification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979996" y="3600001"/>
            <a:ext cx="143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Architectural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Design</a:t>
            </a:r>
          </a:p>
        </p:txBody>
      </p:sp>
      <p:sp>
        <p:nvSpPr>
          <p:cNvPr id="7" name="Rectangle 6"/>
          <p:cNvSpPr/>
          <p:nvPr/>
        </p:nvSpPr>
        <p:spPr>
          <a:xfrm>
            <a:off x="2880003" y="4679999"/>
            <a:ext cx="125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Module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Design</a:t>
            </a:r>
          </a:p>
        </p:txBody>
      </p:sp>
      <p:sp>
        <p:nvSpPr>
          <p:cNvPr id="8" name="Rectangle 7"/>
          <p:cNvSpPr/>
          <p:nvPr/>
        </p:nvSpPr>
        <p:spPr>
          <a:xfrm>
            <a:off x="4320000" y="5759997"/>
            <a:ext cx="1619996" cy="89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Module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Construction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And Testing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6119996" y="4679999"/>
            <a:ext cx="1619996" cy="89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System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Integration and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System Testing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7380003" y="3420002"/>
            <a:ext cx="125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System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Verification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740002" y="2340004"/>
            <a:ext cx="125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System</a:t>
            </a: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Validation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280001" y="1259997"/>
            <a:ext cx="1259997" cy="719998"/>
          </a:xfrm>
          <a:prstGeom prst="rect">
            <a:avLst/>
          </a:prstGeom>
          <a:solidFill>
            <a:srgbClr val="99CCFF"/>
          </a:solidFill>
          <a:ln w="0" cap="flat">
            <a:solidFill>
              <a:srgbClr val="000000"/>
            </a:solidFill>
            <a:prstDash val="solid"/>
            <a:miter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Certification</a:t>
            </a:r>
          </a:p>
        </p:txBody>
      </p:sp>
      <p:sp>
        <p:nvSpPr>
          <p:cNvPr id="13" name="Straight Connector 12"/>
          <p:cNvSpPr/>
          <p:nvPr/>
        </p:nvSpPr>
        <p:spPr>
          <a:xfrm>
            <a:off x="1799996" y="2159995"/>
            <a:ext cx="179999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4" name="Straight Connector 13"/>
          <p:cNvSpPr/>
          <p:nvPr/>
        </p:nvSpPr>
        <p:spPr>
          <a:xfrm>
            <a:off x="1259997" y="899998"/>
            <a:ext cx="359999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5" name="Straight Connector 14"/>
          <p:cNvSpPr/>
          <p:nvPr/>
        </p:nvSpPr>
        <p:spPr>
          <a:xfrm>
            <a:off x="1979996" y="3240002"/>
            <a:ext cx="539998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6" name="Straight Connector 15"/>
          <p:cNvSpPr/>
          <p:nvPr/>
        </p:nvSpPr>
        <p:spPr>
          <a:xfrm>
            <a:off x="3060003" y="4320000"/>
            <a:ext cx="359999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7" name="Straight Connector 16"/>
          <p:cNvSpPr/>
          <p:nvPr/>
        </p:nvSpPr>
        <p:spPr>
          <a:xfrm>
            <a:off x="3600001" y="5399998"/>
            <a:ext cx="719998" cy="7199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8" name="Straight Connector 17"/>
          <p:cNvSpPr/>
          <p:nvPr/>
        </p:nvSpPr>
        <p:spPr>
          <a:xfrm flipV="1">
            <a:off x="5939997" y="5579997"/>
            <a:ext cx="719998" cy="5399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19" name="Straight Connector 18"/>
          <p:cNvSpPr/>
          <p:nvPr/>
        </p:nvSpPr>
        <p:spPr>
          <a:xfrm flipV="1">
            <a:off x="7380003" y="4140000"/>
            <a:ext cx="359999" cy="5399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20" name="Straight Connector 19"/>
          <p:cNvSpPr/>
          <p:nvPr/>
        </p:nvSpPr>
        <p:spPr>
          <a:xfrm flipV="1">
            <a:off x="8100002" y="3060003"/>
            <a:ext cx="359999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21" name="Straight Connector 20"/>
          <p:cNvSpPr/>
          <p:nvPr/>
        </p:nvSpPr>
        <p:spPr>
          <a:xfrm flipV="1">
            <a:off x="8640001" y="1979996"/>
            <a:ext cx="179999" cy="3599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22" name="Straight Connector 21"/>
          <p:cNvSpPr/>
          <p:nvPr/>
        </p:nvSpPr>
        <p:spPr>
          <a:xfrm flipV="1">
            <a:off x="9000000" y="719998"/>
            <a:ext cx="179999" cy="53999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0" cap="flat">
            <a:solidFill>
              <a:srgbClr val="000000"/>
            </a:solidFill>
            <a:prstDash val="solid"/>
            <a:miter/>
            <a:tailEnd type="arrow"/>
          </a:ln>
        </p:spPr>
        <p:txBody>
          <a:bodyPr vert="horz" wrap="square" lIns="90004" tIns="44997" rIns="90004" bIns="44997" anchor="ctr" anchorCtr="1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693075"/>
            <a:ext cx="9071643" cy="4899236"/>
          </a:xfrm>
        </p:spPr>
        <p:txBody>
          <a:bodyPr/>
          <a:lstStyle/>
          <a:p>
            <a:pPr lvl="0"/>
            <a:r>
              <a:rPr lang="en-GB"/>
              <a:t>Requirements</a:t>
            </a:r>
          </a:p>
          <a:p>
            <a:pPr lvl="1" hangingPunct="0"/>
            <a:r>
              <a:rPr lang="en-GB"/>
              <a:t>Starting point of system</a:t>
            </a:r>
          </a:p>
          <a:p>
            <a:pPr lvl="1" hangingPunct="0"/>
            <a:r>
              <a:rPr lang="en-GB"/>
              <a:t>Augmented with safety requirements</a:t>
            </a:r>
          </a:p>
          <a:p>
            <a:pPr lvl="2" hangingPunct="0"/>
            <a:r>
              <a:rPr lang="en-GB"/>
              <a:t>Identified using</a:t>
            </a:r>
          </a:p>
          <a:p>
            <a:pPr lvl="3" hangingPunct="0"/>
            <a:r>
              <a:rPr lang="en-GB"/>
              <a:t>Hazard and</a:t>
            </a:r>
          </a:p>
          <a:p>
            <a:pPr lvl="3" hangingPunct="0"/>
            <a:r>
              <a:rPr lang="en-GB"/>
              <a:t>Risk analysis</a:t>
            </a:r>
          </a:p>
          <a:p>
            <a:pPr lvl="0"/>
            <a:r>
              <a:rPr lang="en-GB"/>
              <a:t>Analysis / Design</a:t>
            </a:r>
          </a:p>
          <a:p>
            <a:pPr lvl="1" hangingPunct="0"/>
            <a:r>
              <a:rPr lang="en-GB"/>
              <a:t>Process as previously outlined</a:t>
            </a:r>
          </a:p>
          <a:p>
            <a:pPr lvl="2" hangingPunct="0"/>
            <a:r>
              <a:rPr lang="en-GB"/>
              <a:t>Validation and Verification at each stage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In ‘critical’ projects</a:t>
            </a:r>
          </a:p>
          <a:p>
            <a:pPr lvl="1" hangingPunct="0"/>
            <a:r>
              <a:rPr lang="en-GB"/>
              <a:t>Final stage to convince external regulating body of safety</a:t>
            </a:r>
          </a:p>
          <a:p>
            <a:pPr lvl="2" hangingPunct="0"/>
            <a:r>
              <a:rPr lang="en-GB"/>
              <a:t>This is termed certification</a:t>
            </a:r>
          </a:p>
          <a:p>
            <a:pPr lvl="2" hangingPunct="0"/>
            <a:r>
              <a:rPr lang="en-GB"/>
              <a:t>Industry specific</a:t>
            </a:r>
          </a:p>
          <a:p>
            <a:pPr lvl="0"/>
            <a:r>
              <a:rPr lang="en-GB"/>
              <a:t>In ‘normal’ projects</a:t>
            </a:r>
          </a:p>
          <a:p>
            <a:pPr lvl="1" hangingPunct="0"/>
            <a:r>
              <a:rPr lang="en-GB"/>
              <a:t>Systems with negligible safety concerns may have no risk/hazard analysis</a:t>
            </a:r>
          </a:p>
          <a:p>
            <a:pPr lvl="2" hangingPunct="0"/>
            <a:r>
              <a:rPr lang="en-GB"/>
              <a:t>May still have some safety related requirements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557677"/>
          </a:xfrm>
        </p:spPr>
        <p:txBody>
          <a:bodyPr/>
          <a:lstStyle/>
          <a:p>
            <a:pPr lvl="0"/>
            <a:r>
              <a:rPr lang="en-GB"/>
              <a:t>Faults, Errors and System Failures</a:t>
            </a:r>
          </a:p>
          <a:p>
            <a:pPr lvl="1" hangingPunct="0"/>
            <a:r>
              <a:rPr lang="en-GB"/>
              <a:t>Fault</a:t>
            </a:r>
          </a:p>
          <a:p>
            <a:pPr lvl="2" hangingPunct="0"/>
            <a:r>
              <a:rPr lang="en-GB"/>
              <a:t>Defect within the system</a:t>
            </a:r>
          </a:p>
          <a:p>
            <a:pPr lvl="3" hangingPunct="0"/>
            <a:r>
              <a:rPr lang="en-GB"/>
              <a:t>Failure of hardware, mistake in software or its spec.</a:t>
            </a:r>
          </a:p>
          <a:p>
            <a:pPr lvl="1" hangingPunct="0"/>
            <a:r>
              <a:rPr lang="en-GB"/>
              <a:t>Error</a:t>
            </a:r>
          </a:p>
          <a:p>
            <a:pPr lvl="2" hangingPunct="0"/>
            <a:r>
              <a:rPr lang="en-GB"/>
              <a:t>Deviation from the required operation of the system or subsystem</a:t>
            </a:r>
          </a:p>
          <a:p>
            <a:pPr lvl="3" hangingPunct="0"/>
            <a:r>
              <a:rPr lang="en-GB"/>
              <a:t>May be caused by an underlying fault</a:t>
            </a:r>
          </a:p>
          <a:p>
            <a:pPr lvl="1" hangingPunct="0"/>
            <a:r>
              <a:rPr lang="en-GB"/>
              <a:t>System Failure</a:t>
            </a:r>
          </a:p>
          <a:p>
            <a:pPr lvl="2" hangingPunct="0"/>
            <a:r>
              <a:rPr lang="en-GB"/>
              <a:t>Occurs when the system fails to perform its required function</a:t>
            </a:r>
          </a:p>
          <a:p>
            <a:pPr lvl="3" hangingPunct="0"/>
            <a:r>
              <a:rPr lang="en-GB"/>
              <a:t>Essentially an error in the whole system, should strive to avoid this.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7059963"/>
          </a:xfrm>
        </p:spPr>
        <p:txBody>
          <a:bodyPr/>
          <a:lstStyle/>
          <a:p>
            <a:pPr lvl="0"/>
            <a:r>
              <a:rPr lang="en-GB" sz="2000"/>
              <a:t>Fault Classification</a:t>
            </a:r>
          </a:p>
          <a:p>
            <a:pPr lvl="1" hangingPunct="0"/>
            <a:r>
              <a:rPr lang="en-GB" sz="1800"/>
              <a:t>Random Faults</a:t>
            </a:r>
          </a:p>
          <a:p>
            <a:pPr lvl="2" hangingPunct="0"/>
            <a:r>
              <a:rPr lang="en-GB" sz="1600"/>
              <a:t>Associated with hardware failure</a:t>
            </a:r>
          </a:p>
          <a:p>
            <a:pPr lvl="2" hangingPunct="0"/>
            <a:r>
              <a:rPr lang="en-GB" sz="1600"/>
              <a:t>Using recorded data may be possible to predict the probability of a failure</a:t>
            </a:r>
          </a:p>
          <a:p>
            <a:pPr lvl="1" hangingPunct="0"/>
            <a:r>
              <a:rPr lang="en-GB" sz="1800"/>
              <a:t>Systematic Faults</a:t>
            </a:r>
          </a:p>
          <a:p>
            <a:pPr lvl="2" hangingPunct="0"/>
            <a:r>
              <a:rPr lang="en-GB" sz="1600"/>
              <a:t>Design faults</a:t>
            </a:r>
          </a:p>
          <a:p>
            <a:pPr lvl="2" hangingPunct="0"/>
            <a:r>
              <a:rPr lang="en-GB" sz="1600"/>
              <a:t>Mistakes in spec.</a:t>
            </a:r>
          </a:p>
          <a:p>
            <a:pPr lvl="2" hangingPunct="0"/>
            <a:r>
              <a:rPr lang="en-GB" sz="1600"/>
              <a:t>Software faults in this category</a:t>
            </a:r>
          </a:p>
          <a:p>
            <a:pPr lvl="2" hangingPunct="0"/>
            <a:r>
              <a:rPr lang="en-GB" sz="1600"/>
              <a:t>Not random – cannot be statistically analysed</a:t>
            </a:r>
          </a:p>
          <a:p>
            <a:pPr lvl="1" hangingPunct="0"/>
            <a:r>
              <a:rPr lang="en-GB" sz="1800"/>
              <a:t>Permanent</a:t>
            </a:r>
          </a:p>
          <a:p>
            <a:pPr lvl="2" hangingPunct="0"/>
            <a:r>
              <a:rPr lang="en-GB" sz="1600"/>
              <a:t>Fault is always present</a:t>
            </a:r>
          </a:p>
          <a:p>
            <a:pPr lvl="1" hangingPunct="0"/>
            <a:r>
              <a:rPr lang="en-GB" sz="1800"/>
              <a:t>Transient</a:t>
            </a:r>
          </a:p>
          <a:p>
            <a:pPr lvl="2" hangingPunct="0"/>
            <a:r>
              <a:rPr lang="en-GB" sz="1600"/>
              <a:t>Fault occurs intermittent</a:t>
            </a:r>
          </a:p>
          <a:p>
            <a:pPr lvl="2" hangingPunct="0"/>
            <a:r>
              <a:rPr lang="en-GB" sz="1600"/>
              <a:t>Result of transient fault may remain in the system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18521"/>
          </a:xfrm>
        </p:spPr>
        <p:txBody>
          <a:bodyPr/>
          <a:lstStyle/>
          <a:p>
            <a:pPr lvl="0"/>
            <a:r>
              <a:rPr lang="en-GB"/>
              <a:t>Fault Free Systems are impossible</a:t>
            </a:r>
          </a:p>
          <a:p>
            <a:pPr lvl="1" hangingPunct="0"/>
            <a:r>
              <a:rPr lang="en-GB"/>
              <a:t>All components subject to ware, ageing or other effects</a:t>
            </a:r>
          </a:p>
          <a:p>
            <a:pPr lvl="1" hangingPunct="0"/>
            <a:r>
              <a:rPr lang="en-GB"/>
              <a:t>Perfect design and implementation of software impossible</a:t>
            </a:r>
          </a:p>
          <a:p>
            <a:pPr lvl="0"/>
            <a:r>
              <a:rPr lang="en-GB"/>
              <a:t>Much of the production of Saftey-Critical Systems is concerned with 	</a:t>
            </a:r>
          </a:p>
          <a:p>
            <a:pPr lvl="1" hangingPunct="0"/>
            <a:r>
              <a:rPr lang="en-GB"/>
              <a:t>Fault Avoidance</a:t>
            </a:r>
          </a:p>
          <a:p>
            <a:pPr lvl="1" hangingPunct="0"/>
            <a:r>
              <a:rPr lang="en-GB"/>
              <a:t>Fault Removal</a:t>
            </a:r>
          </a:p>
          <a:p>
            <a:pPr lvl="1" hangingPunct="0"/>
            <a:r>
              <a:rPr lang="en-GB"/>
              <a:t>Fault Detection</a:t>
            </a:r>
          </a:p>
          <a:p>
            <a:pPr lvl="1" hangingPunct="0"/>
            <a:r>
              <a:rPr lang="en-GB"/>
              <a:t>Fault Tolerence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 sz="2400"/>
              <a:t>Fault Avoidance</a:t>
            </a:r>
          </a:p>
          <a:p>
            <a:pPr lvl="1" hangingPunct="0"/>
            <a:r>
              <a:rPr lang="en-GB" sz="2200"/>
              <a:t>Primary aim of design process</a:t>
            </a:r>
          </a:p>
          <a:p>
            <a:pPr lvl="1" hangingPunct="0"/>
            <a:r>
              <a:rPr lang="en-GB" sz="2200"/>
              <a:t>Techniques include – Formal Methods</a:t>
            </a:r>
          </a:p>
          <a:p>
            <a:pPr lvl="0"/>
            <a:r>
              <a:rPr lang="en-GB" sz="2400"/>
              <a:t>Fault Removal</a:t>
            </a:r>
          </a:p>
          <a:p>
            <a:pPr lvl="1" hangingPunct="0"/>
            <a:r>
              <a:rPr lang="en-GB" sz="2200"/>
              <a:t>Attempts to identify faults in the system before it enters service</a:t>
            </a:r>
          </a:p>
          <a:p>
            <a:pPr lvl="1" hangingPunct="0"/>
            <a:r>
              <a:rPr lang="en-GB" sz="2200"/>
              <a:t>Techniques include – hardware and software testing</a:t>
            </a:r>
          </a:p>
          <a:p>
            <a:pPr lvl="0"/>
            <a:r>
              <a:rPr lang="en-GB" sz="2400"/>
              <a:t>Fault Detection</a:t>
            </a:r>
          </a:p>
          <a:p>
            <a:pPr lvl="1" hangingPunct="0"/>
            <a:r>
              <a:rPr lang="en-GB" sz="2200"/>
              <a:t>Detect faults during service to their effects can be minimised</a:t>
            </a:r>
          </a:p>
          <a:p>
            <a:pPr lvl="0"/>
            <a:r>
              <a:rPr lang="en-GB" sz="2400"/>
              <a:t>Fault Tolerance</a:t>
            </a:r>
          </a:p>
          <a:p>
            <a:pPr lvl="1" hangingPunct="0"/>
            <a:r>
              <a:rPr lang="en-GB" sz="2200"/>
              <a:t>Allow the system to operate correctly in the presents of faults.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563438"/>
          </a:xfrm>
        </p:spPr>
        <p:txBody>
          <a:bodyPr/>
          <a:lstStyle/>
          <a:p>
            <a:pPr lvl="0"/>
            <a:r>
              <a:rPr lang="en-GB" sz="2800"/>
              <a:t>Cost and Benefits</a:t>
            </a:r>
          </a:p>
          <a:p>
            <a:pPr lvl="1" hangingPunct="0"/>
            <a:r>
              <a:rPr lang="en-GB" sz="2400"/>
              <a:t>Cost</a:t>
            </a:r>
          </a:p>
          <a:p>
            <a:pPr lvl="2" hangingPunct="0"/>
            <a:r>
              <a:rPr lang="en-GB" sz="2000"/>
              <a:t>Systematic approach to achieving adequate safety is less than that incurred in the rectification of problems following an accident</a:t>
            </a:r>
          </a:p>
          <a:p>
            <a:pPr lvl="2" hangingPunct="0"/>
            <a:r>
              <a:rPr lang="en-GB" sz="2000"/>
              <a:t>Cost of increasing safety balanced against</a:t>
            </a:r>
          </a:p>
          <a:p>
            <a:pPr lvl="3" hangingPunct="0"/>
            <a:r>
              <a:rPr lang="en-GB" sz="1800"/>
              <a:t>Financial and other (social, moral etc.)</a:t>
            </a:r>
          </a:p>
          <a:p>
            <a:pPr lvl="2" hangingPunct="0"/>
            <a:r>
              <a:rPr lang="en-GB" sz="2000"/>
              <a:t>Human life and suffering</a:t>
            </a:r>
          </a:p>
          <a:p>
            <a:pPr lvl="3" hangingPunct="0"/>
            <a:r>
              <a:rPr lang="en-GB" sz="1800"/>
              <a:t>If human life was priceless would large construction projects ever go ahead</a:t>
            </a:r>
          </a:p>
          <a:p>
            <a:pPr lvl="2" hangingPunct="0"/>
            <a:r>
              <a:rPr lang="en-GB" sz="2000"/>
              <a:t>No simple answers</a:t>
            </a:r>
          </a:p>
          <a:p>
            <a:pPr lvl="3" hangingPunct="0"/>
            <a:r>
              <a:rPr lang="en-GB" sz="1800"/>
              <a:t>Acceptability of risk is a personal judgement</a:t>
            </a:r>
          </a:p>
          <a:p>
            <a:pPr lvl="3" hangingPunct="0"/>
            <a:r>
              <a:rPr lang="en-GB" sz="1800"/>
              <a:t>In order to assess issues we quantise risk using hazard analysis and risk analysis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9998" y="1439997"/>
            <a:ext cx="9071643" cy="5973116"/>
          </a:xfrm>
        </p:spPr>
        <p:txBody>
          <a:bodyPr/>
          <a:lstStyle/>
          <a:p>
            <a:pPr lvl="0"/>
            <a:r>
              <a:rPr lang="en-GB" sz="2400"/>
              <a:t>Legal Aspects</a:t>
            </a:r>
          </a:p>
          <a:p>
            <a:pPr lvl="1" hangingPunct="0"/>
            <a:r>
              <a:rPr lang="en-GB" sz="2000"/>
              <a:t>Criminal Liabilities arise from</a:t>
            </a:r>
          </a:p>
          <a:p>
            <a:pPr lvl="2" hangingPunct="0"/>
            <a:r>
              <a:rPr lang="en-GB" sz="1800"/>
              <a:t>Safety At Work</a:t>
            </a:r>
          </a:p>
          <a:p>
            <a:pPr lvl="2" hangingPunct="0"/>
            <a:r>
              <a:rPr lang="en-GB" sz="1800"/>
              <a:t>Consumer Protection</a:t>
            </a:r>
          </a:p>
          <a:p>
            <a:pPr lvl="1" hangingPunct="0"/>
            <a:r>
              <a:rPr lang="en-GB" sz="2000"/>
              <a:t>Civil Liabilities arise from</a:t>
            </a:r>
          </a:p>
          <a:p>
            <a:pPr lvl="2" hangingPunct="0"/>
            <a:r>
              <a:rPr lang="en-GB" sz="1800"/>
              <a:t>Sale of Goods</a:t>
            </a:r>
          </a:p>
          <a:p>
            <a:pPr lvl="1" hangingPunct="0"/>
            <a:r>
              <a:rPr lang="en-GB" sz="2000"/>
              <a:t>No system is perfect – steps to protect ourselves</a:t>
            </a:r>
          </a:p>
          <a:p>
            <a:pPr lvl="2" hangingPunct="0"/>
            <a:r>
              <a:rPr lang="en-GB" sz="1800"/>
              <a:t>Insurance – public liability</a:t>
            </a:r>
          </a:p>
          <a:p>
            <a:pPr lvl="2" hangingPunct="0"/>
            <a:r>
              <a:rPr lang="en-GB" sz="1800"/>
              <a:t>Labelling – helps to divert liability</a:t>
            </a:r>
          </a:p>
          <a:p>
            <a:pPr lvl="2" hangingPunct="0"/>
            <a:r>
              <a:rPr lang="en-GB" sz="1800"/>
              <a:t>Adequate care and design of our product</a:t>
            </a:r>
          </a:p>
          <a:p>
            <a:pPr lvl="1" hangingPunct="0"/>
            <a:r>
              <a:rPr lang="en-GB" sz="2000"/>
              <a:t>Unreasonably to expect perfection</a:t>
            </a:r>
          </a:p>
          <a:p>
            <a:pPr lvl="2" hangingPunct="0"/>
            <a:r>
              <a:rPr lang="en-GB" sz="1800"/>
              <a:t>Safe as could reasonably be expected given the ‘state of the art’</a:t>
            </a:r>
          </a:p>
          <a:p>
            <a:pPr lvl="3" hangingPunct="0"/>
            <a:r>
              <a:rPr lang="en-GB" sz="1400"/>
              <a:t>Must show that appropriate design and development techniques were followed</a:t>
            </a:r>
          </a:p>
          <a:p>
            <a:pPr lvl="3" hangingPunct="0"/>
            <a:r>
              <a:rPr lang="en-GB" sz="1400"/>
              <a:t>Best way may be to demonstrate that development had followed guidelines and standards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70919"/>
          </a:xfrm>
        </p:spPr>
        <p:txBody>
          <a:bodyPr/>
          <a:lstStyle/>
          <a:p>
            <a:pPr lvl="0"/>
            <a:r>
              <a:rPr lang="en-GB"/>
              <a:t>Analysis and Design</a:t>
            </a:r>
          </a:p>
          <a:p>
            <a:pPr lvl="1" hangingPunct="0"/>
            <a:r>
              <a:rPr lang="en-GB"/>
              <a:t>All projects begin with a perceived need</a:t>
            </a:r>
          </a:p>
          <a:p>
            <a:pPr lvl="2" hangingPunct="0"/>
            <a:r>
              <a:rPr lang="en-GB"/>
              <a:t>These take the form of requirements documented in a requirements document</a:t>
            </a:r>
          </a:p>
          <a:p>
            <a:pPr lvl="3" hangingPunct="0"/>
            <a:r>
              <a:rPr lang="en-GB"/>
              <a:t>You should all remember the various types of requirement!</a:t>
            </a:r>
          </a:p>
          <a:p>
            <a:pPr lvl="1" hangingPunct="0"/>
            <a:r>
              <a:rPr lang="en-GB"/>
              <a:t>Safety Requirements</a:t>
            </a:r>
          </a:p>
          <a:p>
            <a:pPr lvl="2" hangingPunct="0"/>
            <a:r>
              <a:rPr lang="en-GB"/>
              <a:t>Vital to Safety Critical Systems</a:t>
            </a:r>
          </a:p>
          <a:p>
            <a:pPr lvl="3" hangingPunct="0"/>
            <a:r>
              <a:rPr lang="en-GB"/>
              <a:t>Therefore the subject of a safety requirements document</a:t>
            </a:r>
          </a:p>
          <a:p>
            <a:pPr lvl="4" hangingPunct="0"/>
            <a:r>
              <a:rPr lang="en-GB"/>
              <a:t>What system must and must not do to ensure adequate safety</a:t>
            </a:r>
          </a:p>
          <a:p>
            <a:pPr lvl="4" hangingPunct="0"/>
            <a:r>
              <a:rPr lang="en-GB"/>
              <a:t>Functional and non-functional safety requirements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>
                <a:solidFill>
                  <a:srgbClr val="000000"/>
                </a:solidFill>
                <a:latin typeface="Liberation Sans" pitchFamily="18"/>
              </a:rPr>
              <a:t>e.g. Lazer should not operate unless guard is in place</a:t>
            </a:r>
          </a:p>
          <a:p>
            <a:pPr lvl="4" hangingPunct="0"/>
            <a:r>
              <a:rPr lang="en-GB"/>
              <a:t>Along with more general properties which have safety implications, such as reliability and fail-safe operations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/>
            <a:r>
              <a:rPr lang="en-GB"/>
              <a:t>System Requirements – with implications for safety</a:t>
            </a:r>
          </a:p>
          <a:p>
            <a:pPr lvl="2" hangingPunct="0"/>
            <a:r>
              <a:rPr lang="en-GB"/>
              <a:t>Reliability</a:t>
            </a:r>
          </a:p>
          <a:p>
            <a:pPr lvl="3" hangingPunct="0"/>
            <a:r>
              <a:rPr lang="en-GB"/>
              <a:t>Probability of a component or system functioning correctly over a given period of time under a given set of operating conditions</a:t>
            </a:r>
          </a:p>
          <a:p>
            <a:pPr lvl="4" hangingPunct="0"/>
            <a:r>
              <a:rPr lang="en-GB"/>
              <a:t>Functioning correctly = operating as defined in spec.</a:t>
            </a:r>
          </a:p>
          <a:p>
            <a:pPr lvl="3" hangingPunct="0"/>
            <a:r>
              <a:rPr lang="en-GB"/>
              <a:t>Must be considered over an appropriate length of service</a:t>
            </a:r>
          </a:p>
          <a:p>
            <a:pPr lvl="4" hangingPunct="0"/>
            <a:r>
              <a:rPr lang="en-GB"/>
              <a:t>Where maintainable is impossible (e.g. unmanned exploration, satellites, pacemakers) this may be several decades</a:t>
            </a:r>
          </a:p>
          <a:p>
            <a:pPr lvl="4" hangingPunct="0"/>
            <a:r>
              <a:rPr lang="en-GB"/>
              <a:t>For military systems the duration of a mission, hours or even minutes</a:t>
            </a:r>
          </a:p>
          <a:p>
            <a:pPr lvl="3" hangingPunct="0"/>
            <a:r>
              <a:rPr lang="en-GB"/>
              <a:t>An important consideration wherever continuous uninterrupted operation is required to maintain safety – e.g. flight-critical aircraft systems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/>
              <a:t>Availability</a:t>
            </a:r>
          </a:p>
          <a:p>
            <a:pPr lvl="3" hangingPunct="0"/>
            <a:r>
              <a:rPr lang="en-GB"/>
              <a:t>Availability of a system is the probability that the system will be functioning correctly at any given time</a:t>
            </a:r>
          </a:p>
          <a:p>
            <a:pPr lvl="3" hangingPunct="0"/>
            <a:r>
              <a:rPr lang="en-GB"/>
              <a:t>Varies with time as reliability, but relates to a given point in time rather than a given period</a:t>
            </a:r>
          </a:p>
          <a:p>
            <a:pPr lvl="4" hangingPunct="0"/>
            <a:r>
              <a:rPr lang="en-GB"/>
              <a:t>Represents the fraction of time which the system is operating correctly</a:t>
            </a:r>
          </a:p>
          <a:p>
            <a:pPr lvl="3" hangingPunct="0"/>
            <a:r>
              <a:rPr lang="en-GB"/>
              <a:t>High availability often required for non-critical systems</a:t>
            </a:r>
          </a:p>
          <a:p>
            <a:pPr lvl="3" hangingPunct="0"/>
            <a:r>
              <a:rPr lang="en-GB"/>
              <a:t>Critical systems used infrequently (e.g. reactor shut-down system) may have very high availability</a:t>
            </a:r>
          </a:p>
          <a:p>
            <a:pPr lvl="4" hangingPunct="0"/>
            <a:r>
              <a:rPr lang="en-GB"/>
              <a:t>In such cases this is expressed in terms of unavailability (i.e. 1-availability – e.g. 0.0001</a:t>
            </a:r>
          </a:p>
          <a:p>
            <a:pPr lvl="3" hangingPunct="0"/>
            <a:r>
              <a:rPr lang="en-GB"/>
              <a:t>Clearly this is closely linked to reliability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49839"/>
          </a:xfrm>
        </p:spPr>
        <p:txBody>
          <a:bodyPr/>
          <a:lstStyle/>
          <a:p>
            <a:pPr lvl="2" hangingPunct="0"/>
            <a:r>
              <a:rPr lang="en-GB" sz="2000"/>
              <a:t>Failsafe operation</a:t>
            </a:r>
          </a:p>
          <a:p>
            <a:pPr lvl="3" hangingPunct="0"/>
            <a:r>
              <a:rPr lang="en-GB" sz="1800"/>
              <a:t>Some systems have a set of output states which can be identified as safe</a:t>
            </a:r>
          </a:p>
          <a:p>
            <a:pPr lvl="4" hangingPunct="0"/>
            <a:r>
              <a:rPr lang="en-GB" sz="1800"/>
              <a:t>Highly desirable</a:t>
            </a:r>
          </a:p>
          <a:p>
            <a:pPr lvl="3" hangingPunct="0"/>
            <a:r>
              <a:rPr lang="en-GB" sz="1800"/>
              <a:t>Failsafe adopts one of these when a failure is detected</a:t>
            </a:r>
          </a:p>
          <a:p>
            <a:pPr lvl="4" hangingPunct="0"/>
            <a:r>
              <a:rPr lang="en-GB" sz="1800"/>
              <a:t>E.g. traffic lights fail on red</a:t>
            </a:r>
          </a:p>
          <a:p>
            <a:pPr lvl="3" hangingPunct="0"/>
            <a:r>
              <a:rPr lang="en-GB" sz="1800"/>
              <a:t>Many systems have no failsafe e.g. fly-by-wire systems</a:t>
            </a:r>
          </a:p>
          <a:p>
            <a:pPr lvl="2" hangingPunct="0"/>
            <a:r>
              <a:rPr lang="en-GB" sz="2000"/>
              <a:t>System integrity</a:t>
            </a:r>
          </a:p>
          <a:p>
            <a:pPr lvl="3" hangingPunct="0"/>
            <a:r>
              <a:rPr lang="en-GB" sz="1800"/>
              <a:t>Ability of a system to detect faults in its own behaviour and identify a human operator</a:t>
            </a:r>
          </a:p>
          <a:p>
            <a:pPr lvl="4" hangingPunct="0"/>
            <a:r>
              <a:rPr lang="en-GB" sz="1800"/>
              <a:t>Emphasis on fault detection rather than tolerance</a:t>
            </a:r>
          </a:p>
          <a:p>
            <a:pPr lvl="4" hangingPunct="0"/>
            <a:r>
              <a:rPr lang="en-GB" sz="1800"/>
              <a:t>Systems designed to enter failsafe if there is any doubts about correctness</a:t>
            </a:r>
          </a:p>
          <a:p>
            <a:pPr lvl="4" hangingPunct="0"/>
            <a:r>
              <a:rPr lang="en-GB" sz="1800"/>
              <a:t>Used in expressions such as high-integrity system and safety  integrity level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Usually encompasses reliability and availability here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Also as a synonym for dependability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59559"/>
          </a:xfrm>
        </p:spPr>
        <p:txBody>
          <a:bodyPr/>
          <a:lstStyle/>
          <a:p>
            <a:pPr lvl="2" hangingPunct="0"/>
            <a:r>
              <a:rPr lang="en-GB" sz="2000"/>
              <a:t>Data integrity</a:t>
            </a:r>
          </a:p>
          <a:p>
            <a:pPr lvl="3" hangingPunct="0"/>
            <a:r>
              <a:rPr lang="en-GB" sz="1800"/>
              <a:t>The ability of a system to prevent damage to its own database and to detect and correct any errors that occur</a:t>
            </a:r>
          </a:p>
          <a:p>
            <a:pPr lvl="3" hangingPunct="0"/>
            <a:r>
              <a:rPr lang="en-GB" sz="1800"/>
              <a:t>Important in many systems e.g. banks</a:t>
            </a:r>
          </a:p>
          <a:p>
            <a:pPr lvl="3" hangingPunct="0"/>
            <a:r>
              <a:rPr lang="en-GB" sz="1800"/>
              <a:t>In RTS a system may store its state rather than deduce it and so corruption of this could lead to incorrect operation</a:t>
            </a:r>
          </a:p>
          <a:p>
            <a:pPr lvl="2" hangingPunct="0"/>
            <a:r>
              <a:rPr lang="en-GB" sz="2000"/>
              <a:t>System recovery</a:t>
            </a:r>
          </a:p>
          <a:p>
            <a:pPr lvl="3" hangingPunct="0"/>
            <a:r>
              <a:rPr lang="en-GB" sz="1800"/>
              <a:t>Efforts made in design process to tolerate faults</a:t>
            </a:r>
          </a:p>
          <a:p>
            <a:pPr lvl="3" hangingPunct="0"/>
            <a:r>
              <a:rPr lang="en-GB" sz="1800"/>
              <a:t>If the system has no failsafe it should attempt to restart itself</a:t>
            </a:r>
          </a:p>
          <a:p>
            <a:pPr lvl="2" hangingPunct="0"/>
            <a:r>
              <a:rPr lang="en-GB" sz="2000"/>
              <a:t>Dependability</a:t>
            </a:r>
          </a:p>
          <a:p>
            <a:pPr lvl="3" hangingPunct="0"/>
            <a:r>
              <a:rPr lang="en-GB" sz="1800"/>
              <a:t>Property of a system which justifies placing ones reliance on it</a:t>
            </a:r>
          </a:p>
          <a:p>
            <a:pPr lvl="3" hangingPunct="0"/>
            <a:r>
              <a:rPr lang="en-GB" sz="1800"/>
              <a:t>Covers considerations of reliability, dependability, availability safety etc.</a:t>
            </a:r>
          </a:p>
          <a:p>
            <a:pPr lvl="3" hangingPunct="0"/>
            <a:r>
              <a:rPr lang="en-GB" sz="1800"/>
              <a:t>Important to all systems to the contributions of the underlying factors varies depending on application</a:t>
            </a:r>
          </a:p>
          <a:p>
            <a:pPr lvl="2" hangingPunct="0"/>
            <a:endParaRPr lang="en-GB" sz="20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29320"/>
          </a:xfrm>
        </p:spPr>
        <p:txBody>
          <a:bodyPr/>
          <a:lstStyle/>
          <a:p>
            <a:pPr lvl="2" hangingPunct="0"/>
            <a:r>
              <a:rPr lang="en-GB" sz="2000"/>
              <a:t>Maintainability</a:t>
            </a:r>
          </a:p>
          <a:p>
            <a:pPr lvl="3" hangingPunct="0"/>
            <a:r>
              <a:rPr lang="en-GB" sz="1800"/>
              <a:t>Maintainable – action taken to retain a system in or return a system to its designed operating condition</a:t>
            </a:r>
          </a:p>
          <a:p>
            <a:pPr lvl="3" hangingPunct="0"/>
            <a:r>
              <a:rPr lang="en-GB" sz="1800"/>
              <a:t>Maintainability – ability of the system to be maintained</a:t>
            </a:r>
          </a:p>
          <a:p>
            <a:pPr lvl="3" hangingPunct="0"/>
            <a:r>
              <a:rPr lang="en-GB" sz="1800"/>
              <a:t>May be addressed</a:t>
            </a:r>
          </a:p>
          <a:p>
            <a:pPr lvl="4" hangingPunct="0"/>
            <a:r>
              <a:rPr lang="en-GB" sz="1800"/>
              <a:t>Qualitatively</a:t>
            </a:r>
          </a:p>
          <a:p>
            <a:pPr lvl="4" hangingPunct="0"/>
            <a:r>
              <a:rPr lang="en-GB" sz="1800"/>
              <a:t>Quantitatively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Often expressed as MTTR (mean time to repair)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Relevant to safety and availability</a:t>
            </a:r>
          </a:p>
          <a:p>
            <a:pPr lvl="3" hangingPunct="0"/>
            <a:r>
              <a:rPr lang="en-GB" sz="1800"/>
              <a:t>Some systems can be repaired 'live'</a:t>
            </a:r>
          </a:p>
          <a:p>
            <a:pPr lvl="4" hangingPunct="0"/>
            <a:r>
              <a:rPr lang="en-GB" sz="1800"/>
              <a:t>When still in service</a:t>
            </a:r>
          </a:p>
          <a:p>
            <a:pPr lvl="3" hangingPunct="0"/>
            <a:r>
              <a:rPr lang="en-GB" sz="1800"/>
              <a:t>Others can be temporarily shut down or have periods set aside for maintenance</a:t>
            </a:r>
          </a:p>
          <a:p>
            <a:pPr lvl="4" hangingPunct="0"/>
            <a:r>
              <a:rPr lang="en-GB" sz="1800"/>
              <a:t>E.g. reactors, avionics systems</a:t>
            </a:r>
          </a:p>
          <a:p>
            <a:pPr lvl="3" hangingPunct="0"/>
            <a:r>
              <a:rPr lang="en-GB" sz="1800"/>
              <a:t>Maintenance-induced failures</a:t>
            </a:r>
          </a:p>
          <a:p>
            <a:pPr lvl="4" hangingPunct="0"/>
            <a:r>
              <a:rPr lang="en-GB" sz="1800"/>
              <a:t>Often overlooked, not all repairs will be carried out successfully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/>
            <a:r>
              <a:rPr lang="en-GB"/>
              <a:t>Conflict between safety requirements</a:t>
            </a:r>
          </a:p>
          <a:p>
            <a:pPr lvl="2" hangingPunct="0"/>
            <a:r>
              <a:rPr lang="en-GB"/>
              <a:t>Relative importance of factors varies between applications</a:t>
            </a:r>
          </a:p>
          <a:p>
            <a:pPr lvl="2" hangingPunct="0"/>
            <a:r>
              <a:rPr lang="en-GB"/>
              <a:t>Conflicts inevitable</a:t>
            </a:r>
          </a:p>
          <a:p>
            <a:pPr lvl="3" hangingPunct="0"/>
            <a:r>
              <a:rPr lang="en-GB"/>
              <a:t>Exist in all forms of engineering</a:t>
            </a:r>
          </a:p>
          <a:p>
            <a:pPr lvl="4" hangingPunct="0"/>
            <a:r>
              <a:rPr lang="en-GB"/>
              <a:t>e.g. high performance vs low cost</a:t>
            </a:r>
          </a:p>
          <a:p>
            <a:pPr lvl="3" hangingPunct="0"/>
            <a:r>
              <a:rPr lang="en-GB"/>
              <a:t>Applies to safety systems</a:t>
            </a:r>
          </a:p>
          <a:p>
            <a:pPr lvl="4" hangingPunct="0"/>
            <a:r>
              <a:rPr lang="en-GB"/>
              <a:t>System in failsafe state is safe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>
                <a:solidFill>
                  <a:srgbClr val="000000"/>
                </a:solidFill>
                <a:latin typeface="Liberation Sans" pitchFamily="18"/>
              </a:rPr>
              <a:t>But has zero availability and poor performance</a:t>
            </a:r>
          </a:p>
          <a:p>
            <a:pPr lvl="2" hangingPunct="0"/>
            <a:r>
              <a:rPr lang="en-GB"/>
              <a:t>Difficult decisions have to be made at the design stage</a:t>
            </a:r>
          </a:p>
          <a:p>
            <a:pPr lvl="3" hangingPunct="0"/>
            <a:r>
              <a:rPr lang="en-GB"/>
              <a:t>Process such as hazard and risk analysis are used to identify acceptable levels of safety and reliability</a:t>
            </a:r>
          </a:p>
          <a:p>
            <a:pPr lvl="3" hangingPunct="0"/>
            <a:r>
              <a:rPr lang="en-GB"/>
              <a:t>Some compromise is inevitable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Safety Requirements</a:t>
            </a:r>
          </a:p>
          <a:p>
            <a:pPr lvl="1" hangingPunct="0"/>
            <a:r>
              <a:rPr lang="en-GB"/>
              <a:t>In addition to general requirements there will be some safety requirements associated with function</a:t>
            </a:r>
          </a:p>
          <a:p>
            <a:pPr lvl="2" hangingPunct="0"/>
            <a:r>
              <a:rPr lang="en-GB"/>
              <a:t>In order to determine safety specific requirements</a:t>
            </a:r>
          </a:p>
          <a:p>
            <a:pPr lvl="3" hangingPunct="0"/>
            <a:r>
              <a:rPr lang="en-GB"/>
              <a:t>Identify hazards associated with the system</a:t>
            </a:r>
          </a:p>
          <a:p>
            <a:pPr lvl="4" hangingPunct="0"/>
            <a:r>
              <a:rPr lang="en-GB"/>
              <a:t>Hazard – capability of the system to do harm</a:t>
            </a:r>
          </a:p>
          <a:p>
            <a:pPr lvl="3" hangingPunct="0"/>
            <a:r>
              <a:rPr lang="en-GB"/>
              <a:t>Classify the hazards</a:t>
            </a:r>
          </a:p>
          <a:p>
            <a:pPr lvl="4" hangingPunct="0"/>
            <a:r>
              <a:rPr lang="en-GB"/>
              <a:t>According to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>
                <a:solidFill>
                  <a:srgbClr val="000000"/>
                </a:solidFill>
                <a:latin typeface="Liberation Sans" pitchFamily="18"/>
              </a:rPr>
              <a:t>Severity – related consequences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>
                <a:solidFill>
                  <a:srgbClr val="000000"/>
                </a:solidFill>
                <a:latin typeface="Liberation Sans" pitchFamily="18"/>
              </a:rPr>
              <a:t>Nature – nature of consequences (physical/legal/etc.)</a:t>
            </a:r>
          </a:p>
          <a:p>
            <a:pPr lvl="3" hangingPunct="0"/>
            <a:r>
              <a:rPr lang="en-GB"/>
              <a:t>Determine methods for dealing with hazards</a:t>
            </a:r>
          </a:p>
          <a:p>
            <a:pPr lvl="3" hangingPunct="0"/>
            <a:r>
              <a:rPr lang="en-GB"/>
              <a:t>Assign appropriate reliability and availability requirements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9998" y="1439997"/>
            <a:ext cx="9071643" cy="5982480"/>
          </a:xfrm>
        </p:spPr>
        <p:txBody>
          <a:bodyPr/>
          <a:lstStyle/>
          <a:p>
            <a:pPr lvl="1" hangingPunct="0"/>
            <a:r>
              <a:rPr lang="en-GB" sz="2600"/>
              <a:t>Importance of hazards related to</a:t>
            </a:r>
          </a:p>
          <a:p>
            <a:pPr lvl="2" hangingPunct="0"/>
            <a:r>
              <a:rPr lang="en-GB" sz="2200"/>
              <a:t>Severity</a:t>
            </a:r>
          </a:p>
          <a:p>
            <a:pPr lvl="2" hangingPunct="0"/>
            <a:r>
              <a:rPr lang="en-GB" sz="2200"/>
              <a:t>Frequency</a:t>
            </a:r>
          </a:p>
          <a:p>
            <a:pPr lvl="2" hangingPunct="0"/>
            <a:r>
              <a:rPr lang="en-GB" sz="2200"/>
              <a:t>Combined in to a single term – RISK</a:t>
            </a:r>
          </a:p>
          <a:p>
            <a:pPr lvl="1" hangingPunct="0"/>
            <a:r>
              <a:rPr lang="en-GB" sz="2600"/>
              <a:t>Identifying methods of dealing with hazards</a:t>
            </a:r>
          </a:p>
          <a:p>
            <a:pPr lvl="2" hangingPunct="0"/>
            <a:r>
              <a:rPr lang="en-GB" sz="2200"/>
              <a:t>Minimise risk, identify safe conditions</a:t>
            </a:r>
          </a:p>
          <a:p>
            <a:pPr lvl="3" hangingPunct="0"/>
            <a:r>
              <a:rPr lang="en-GB" sz="1800"/>
              <a:t>Interlocks</a:t>
            </a:r>
          </a:p>
          <a:p>
            <a:pPr lvl="4" hangingPunct="0"/>
            <a:r>
              <a:rPr lang="en-GB" sz="1800"/>
              <a:t>Ensure that hazardous actions can only be performed at times they are safe</a:t>
            </a:r>
          </a:p>
          <a:p>
            <a:pPr lvl="3" hangingPunct="0"/>
            <a:r>
              <a:rPr lang="en-GB" sz="1800"/>
              <a:t>Guard</a:t>
            </a:r>
          </a:p>
          <a:p>
            <a:pPr lvl="4" hangingPunct="0"/>
            <a:r>
              <a:rPr lang="en-GB" sz="1800"/>
              <a:t>Where time delays occur (e.g. drill slowing down, material cooling) keep people away until system has become safe</a:t>
            </a:r>
          </a:p>
          <a:p>
            <a:pPr lvl="3" hangingPunct="0"/>
            <a:r>
              <a:rPr lang="en-GB" sz="1800"/>
              <a:t>Such methods are normally physical to minimise s/w risk</a:t>
            </a:r>
          </a:p>
          <a:p>
            <a:pPr lvl="1" hangingPunct="0"/>
            <a:r>
              <a:rPr lang="en-GB" sz="2600"/>
              <a:t>Safety Integrity Level – distinguish between systems requiring different levels of dependability</a:t>
            </a:r>
          </a:p>
          <a:p>
            <a:pPr lvl="2" hangingPunct="0"/>
            <a:r>
              <a:rPr lang="en-GB" sz="2200"/>
              <a:t>More rigours design and testing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532120"/>
          </a:xfrm>
        </p:spPr>
        <p:txBody>
          <a:bodyPr/>
          <a:lstStyle/>
          <a:p>
            <a:pPr lvl="1" hangingPunct="0"/>
            <a:r>
              <a:rPr lang="en-GB" sz="2600"/>
              <a:t>Role of standards</a:t>
            </a:r>
          </a:p>
          <a:p>
            <a:pPr lvl="2" hangingPunct="0"/>
            <a:r>
              <a:rPr lang="en-GB" sz="2200"/>
              <a:t>Help staff to ensure that a product meets a certain level of quality</a:t>
            </a:r>
          </a:p>
          <a:p>
            <a:pPr lvl="2" hangingPunct="0"/>
            <a:r>
              <a:rPr lang="en-GB" sz="2200"/>
              <a:t>Helping to establish that a product has been developed using methods of known effectiveness</a:t>
            </a:r>
          </a:p>
          <a:p>
            <a:pPr lvl="2" hangingPunct="0"/>
            <a:r>
              <a:rPr lang="en-GB" sz="2200"/>
              <a:t>Promoting a uniformity of approach between different teams</a:t>
            </a:r>
          </a:p>
          <a:p>
            <a:pPr lvl="2" hangingPunct="0"/>
            <a:r>
              <a:rPr lang="en-GB" sz="2200"/>
              <a:t>Providing guidance on design and development techniques</a:t>
            </a:r>
          </a:p>
          <a:p>
            <a:pPr lvl="2" hangingPunct="0"/>
            <a:r>
              <a:rPr lang="en-GB" sz="2200"/>
              <a:t>Providing some legal basis in the case of dispute</a:t>
            </a:r>
          </a:p>
          <a:p>
            <a:pPr lvl="1" hangingPunct="0"/>
            <a:r>
              <a:rPr lang="en-GB" sz="2600"/>
              <a:t>Companies follow well defined formal standards</a:t>
            </a:r>
          </a:p>
          <a:p>
            <a:pPr lvl="2" hangingPunct="0"/>
            <a:r>
              <a:rPr lang="en-GB" sz="2200"/>
              <a:t>May check with certification / regulating authority before adopting other methods</a:t>
            </a:r>
          </a:p>
          <a:p>
            <a:pPr lvl="2" hangingPunct="0"/>
            <a:r>
              <a:rPr lang="en-GB" sz="2200"/>
              <a:t>May be additional guidelines &amp; codes of practice (though term standard may apply to both).</a:t>
            </a:r>
          </a:p>
          <a:p>
            <a:pPr lvl="2" hangingPunct="0"/>
            <a:r>
              <a:rPr lang="en-GB" sz="2200"/>
              <a:t>Sector spectific and gernal standard exist (e.g. HSE, IEC)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45880"/>
          </a:xfrm>
        </p:spPr>
        <p:txBody>
          <a:bodyPr/>
          <a:lstStyle/>
          <a:p>
            <a:pPr lvl="0"/>
            <a:r>
              <a:rPr lang="en-GB" sz="2600"/>
              <a:t>The Safety Case</a:t>
            </a:r>
          </a:p>
          <a:p>
            <a:pPr lvl="1" hangingPunct="0"/>
            <a:r>
              <a:rPr lang="en-GB" sz="2400"/>
              <a:t>Required as part of the certification process</a:t>
            </a:r>
          </a:p>
          <a:p>
            <a:pPr lvl="1" hangingPunct="0"/>
            <a:r>
              <a:rPr lang="en-GB" sz="2400"/>
              <a:t>Sets out a safety justification for the process</a:t>
            </a:r>
          </a:p>
          <a:p>
            <a:pPr lvl="1" hangingPunct="0"/>
            <a:r>
              <a:rPr lang="en-GB" sz="2400"/>
              <a:t>Aka</a:t>
            </a:r>
          </a:p>
          <a:p>
            <a:pPr lvl="2" hangingPunct="0"/>
            <a:r>
              <a:rPr lang="en-GB" sz="2000"/>
              <a:t>Safety Argument</a:t>
            </a:r>
          </a:p>
          <a:p>
            <a:pPr lvl="2" hangingPunct="0"/>
            <a:r>
              <a:rPr lang="en-GB" sz="2000"/>
              <a:t>Safety Justification</a:t>
            </a:r>
          </a:p>
          <a:p>
            <a:pPr lvl="2" hangingPunct="0"/>
            <a:r>
              <a:rPr lang="en-GB" sz="2000"/>
              <a:t>Safety Assessment Report</a:t>
            </a:r>
          </a:p>
          <a:p>
            <a:pPr lvl="1" hangingPunct="0"/>
            <a:r>
              <a:rPr lang="en-GB" sz="2400"/>
              <a:t>Argument based on engineering judgement rather than formal logic and supported by probabilistic risk assessment</a:t>
            </a:r>
          </a:p>
          <a:p>
            <a:pPr lvl="1" hangingPunct="0"/>
            <a:r>
              <a:rPr lang="en-GB" sz="2400"/>
              <a:t>Does not prove the system is save</a:t>
            </a:r>
          </a:p>
          <a:p>
            <a:pPr lvl="1" hangingPunct="0"/>
            <a:r>
              <a:rPr lang="en-GB" sz="2400"/>
              <a:t>Argues that the risks have been considered and appropriate steps have been taken to mitigate them</a:t>
            </a:r>
          </a:p>
          <a:p>
            <a:pPr lvl="1" hangingPunct="0"/>
            <a:r>
              <a:rPr lang="en-GB" sz="2400"/>
              <a:t>Not just design issues also considers project management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Summary</a:t>
            </a:r>
          </a:p>
          <a:p>
            <a:pPr lvl="1" hangingPunct="0"/>
            <a:r>
              <a:rPr lang="en-GB"/>
              <a:t>Increasing use of computers in safety critical arena</a:t>
            </a:r>
          </a:p>
          <a:p>
            <a:pPr lvl="1" hangingPunct="0"/>
            <a:r>
              <a:rPr lang="en-GB"/>
              <a:t>Requirements of a computer system</a:t>
            </a:r>
          </a:p>
          <a:p>
            <a:pPr lvl="2" hangingPunct="0"/>
            <a:r>
              <a:rPr lang="en-GB"/>
              <a:t>Include Safety Requirements</a:t>
            </a:r>
          </a:p>
          <a:p>
            <a:pPr lvl="2" hangingPunct="0"/>
            <a:r>
              <a:rPr lang="en-GB"/>
              <a:t>Both functional and non-fictional</a:t>
            </a:r>
          </a:p>
          <a:p>
            <a:pPr lvl="2" hangingPunct="0"/>
            <a:r>
              <a:rPr lang="en-GB"/>
              <a:t>Other requirements which impact on safety</a:t>
            </a:r>
          </a:p>
          <a:p>
            <a:pPr lvl="1" hangingPunct="0"/>
            <a:r>
              <a:rPr lang="en-GB"/>
              <a:t>Standards and certification important</a:t>
            </a:r>
          </a:p>
          <a:p>
            <a:pPr lvl="1" hangingPunct="0"/>
            <a:r>
              <a:rPr lang="en-GB"/>
              <a:t>Aim of this part of the course is to provide a grounding in the techniques associated with the development of safety critical systems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1871</TotalTime>
  <Words>2079</Words>
  <Application>Microsoft Office PowerPoint</Application>
  <PresentationFormat>Widescreen</PresentationFormat>
  <Paragraphs>325</Paragraphs>
  <Slides>31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DejaVu Sans</vt:lpstr>
      <vt:lpstr>Liberation Sans</vt:lpstr>
      <vt:lpstr>Liberation Serif</vt:lpstr>
      <vt:lpstr>StarSymbol</vt:lpstr>
      <vt:lpstr>Default</vt:lpstr>
      <vt:lpstr>Introduction to Safety Critical Systems  Dr. G. L. Jenkins Tim Bashford</vt:lpstr>
      <vt:lpstr>PowerPoint Presentation</vt:lpstr>
      <vt:lpstr>Computers in Critical Applications</vt:lpstr>
      <vt:lpstr>Safety</vt:lpstr>
      <vt:lpstr>Scope of Safety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Safety Critical Systems  Dr. G. L. Jenkins Tim Bashford</dc:title>
  <dc:creator>Glenn Jenkins</dc:creator>
  <cp:lastModifiedBy>Tim Bashford</cp:lastModifiedBy>
  <cp:revision>18</cp:revision>
  <dcterms:created xsi:type="dcterms:W3CDTF">2010-11-02T15:11:40Z</dcterms:created>
  <dcterms:modified xsi:type="dcterms:W3CDTF">2015-11-10T11:02:58Z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