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9" r:id="rId4"/>
    <p:sldId id="260" r:id="rId5"/>
    <p:sldId id="261" r:id="rId6"/>
    <p:sldId id="263" r:id="rId7"/>
    <p:sldId id="264" r:id="rId8"/>
    <p:sldId id="265" r:id="rId9"/>
    <p:sldId id="266" r:id="rId10"/>
    <p:sldId id="267" r:id="rId11"/>
    <p:sldId id="258"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77269" autoAdjust="0"/>
  </p:normalViewPr>
  <p:slideViewPr>
    <p:cSldViewPr snapToGrid="0">
      <p:cViewPr varScale="1">
        <p:scale>
          <a:sx n="88" d="100"/>
          <a:sy n="88" d="100"/>
        </p:scale>
        <p:origin x="67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7EB258-32BD-45E8-A059-23650CAA1B13}" type="datetimeFigureOut">
              <a:rPr lang="en-GB" smtClean="0"/>
              <a:t>11/07/2022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B25314-A10F-4B09-9A58-126711943342}" type="slidenum">
              <a:rPr lang="en-GB" smtClean="0"/>
              <a:t>‹#›</a:t>
            </a:fld>
            <a:endParaRPr lang="en-GB"/>
          </a:p>
        </p:txBody>
      </p:sp>
    </p:spTree>
    <p:extLst>
      <p:ext uri="{BB962C8B-B14F-4D97-AF65-F5344CB8AC3E}">
        <p14:creationId xmlns:p14="http://schemas.microsoft.com/office/powerpoint/2010/main" val="2802888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Learning objectives</a:t>
            </a:r>
          </a:p>
          <a:p>
            <a:r>
              <a:rPr lang="en-GB" dirty="0"/>
              <a:t>After reading this chapter you will be familiar with the following:</a:t>
            </a:r>
          </a:p>
          <a:p>
            <a:endParaRPr lang="en-GB" dirty="0"/>
          </a:p>
          <a:p>
            <a:r>
              <a:rPr lang="en-GB" dirty="0"/>
              <a:t>▸ The transition from the perennial debates on limits to growth to sustainability or sustainable economic development.</a:t>
            </a:r>
          </a:p>
          <a:p>
            <a:r>
              <a:rPr lang="en-GB" dirty="0"/>
              <a:t>▸ The conceptual problem of defining sustainability and the Brundtland report on sustainability.</a:t>
            </a:r>
          </a:p>
          <a:p>
            <a:r>
              <a:rPr lang="en-GB" dirty="0"/>
              <a:t>▸ The weak sustainability criteria: in theory and practice.</a:t>
            </a:r>
          </a:p>
          <a:p>
            <a:r>
              <a:rPr lang="en-GB" dirty="0"/>
              <a:t>▸ The strong sustainability criteria: in theory and practice.</a:t>
            </a:r>
          </a:p>
          <a:p>
            <a:r>
              <a:rPr lang="en-GB" dirty="0"/>
              <a:t>▸ The safe minimum standard (SMS) approach to sustainability: in theory and practice.</a:t>
            </a:r>
          </a:p>
          <a:p>
            <a:r>
              <a:rPr lang="en-GB" dirty="0"/>
              <a:t>WHEN THE FOCUS of the discussion is the environment and the economy on a global scale, “sustainability,” by definition, implies the existence of biophysical limits. Given this, the key issues addressed in this chapter are about the alternative paths society may entertain to take to achieve economic development that is judged to be sustainable (lasting) and equitable. In this respect sustainability deals with concerns about intergenerational well-being, the sharing of resources involving several generations in an equitable manner. The emphasis of Chapter 12 is on the theoretical underpinnings of environmental sustainability in general.</a:t>
            </a:r>
          </a:p>
        </p:txBody>
      </p:sp>
      <p:sp>
        <p:nvSpPr>
          <p:cNvPr id="4" name="Slide Number Placeholder 3"/>
          <p:cNvSpPr>
            <a:spLocks noGrp="1"/>
          </p:cNvSpPr>
          <p:nvPr>
            <p:ph type="sldNum" sz="quarter" idx="5"/>
          </p:nvPr>
        </p:nvSpPr>
        <p:spPr/>
        <p:txBody>
          <a:bodyPr/>
          <a:lstStyle/>
          <a:p>
            <a:fld id="{79B25314-A10F-4B09-9A58-126711943342}" type="slidenum">
              <a:rPr lang="en-GB" smtClean="0"/>
              <a:t>2</a:t>
            </a:fld>
            <a:endParaRPr lang="en-GB"/>
          </a:p>
        </p:txBody>
      </p:sp>
    </p:spTree>
    <p:extLst>
      <p:ext uri="{BB962C8B-B14F-4D97-AF65-F5344CB8AC3E}">
        <p14:creationId xmlns:p14="http://schemas.microsoft.com/office/powerpoint/2010/main" val="1418635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12.1.1 The old scarcity paradigm</a:t>
            </a:r>
          </a:p>
          <a:p>
            <a:r>
              <a:rPr lang="en-GB" dirty="0"/>
              <a:t>In the last two chapters the primary focus of the discussion has been on biophysical limits and the extent to which they can be viewed as constraints on economic growth. Currently there is little controversy concerning the existence of biophysical limits to growth, provided the reference to such concern is confined to the mere recognition that nature’s bounties have absolute limits; namely that there is only one earth. Differences appear to emerge when the main point of the discussion pertains to the extent, and the circumstances under which, biophysical limits manifest themselves as independent forces capable of causing economic collapse.</a:t>
            </a:r>
          </a:p>
          <a:p>
            <a:endParaRPr lang="en-GB" dirty="0"/>
          </a:p>
          <a:p>
            <a:r>
              <a:rPr lang="en-GB" dirty="0"/>
              <a:t>For scholars of a Malthusian persuasion, biophysical limits not only exist but also present themselves in various ways. Given this reality, if it is in the interest of humanity to avoid economic calamity with lasting dire consequences, it is imperative that both the size of the human population and the use of material resources (including the life-support systems of the natural environment) should be maintained to such levels that the possibility of transgressing critically important biophysical limits (thresholds) will not ensue (</a:t>
            </a:r>
            <a:r>
              <a:rPr lang="en-GB" dirty="0" err="1"/>
              <a:t>Perrings</a:t>
            </a:r>
            <a:r>
              <a:rPr lang="en-GB" dirty="0"/>
              <a:t> 1991). According to this worldview, therefore, a scenario of catastrophic economic collapse cannot be ruled out. As discussed in Chapter 10, this so-called Malthusian perspective of “scarcity and growth” is explained by using concepts such as the law of diminishing returns, the first and second laws of thermodynamics, and carrying capacity (Ekins 1993; </a:t>
            </a:r>
            <a:r>
              <a:rPr lang="en-GB" dirty="0" err="1"/>
              <a:t>Perrings</a:t>
            </a:r>
            <a:r>
              <a:rPr lang="en-GB" dirty="0"/>
              <a:t> 1995; Ayres 1999; Brown et al. 2011; Daly 2013).</a:t>
            </a:r>
          </a:p>
          <a:p>
            <a:endParaRPr lang="en-GB" dirty="0"/>
          </a:p>
          <a:p>
            <a:r>
              <a:rPr lang="en-GB" dirty="0"/>
              <a:t>On the other hand, for scholars from the neoclassical school of economic thought, biophysical limits have no practical significance if what they convey is confined to the mere fact that the earth is finite (or, materially, a closed system). In other words, it is tautological to say that resources are becoming increasingly scarce (hence, ultimately impairing economic growth), given that they are assumed to be available in a geologically fixed quantity while the population continues to grow.</a:t>
            </a:r>
          </a:p>
          <a:p>
            <a:endParaRPr lang="en-GB" dirty="0"/>
          </a:p>
          <a:p>
            <a:r>
              <a:rPr lang="en-GB" dirty="0"/>
              <a:t>Instead, a good understanding of the association between biophysical limits and economic growth is gained when attention is placed on factor substitution possibilities and the opportunities available for technological progress are explored (Solow 1974, 1993; Lomborg 2001; </a:t>
            </a:r>
            <a:r>
              <a:rPr lang="en-GB" dirty="0" err="1"/>
              <a:t>Ausubel</a:t>
            </a:r>
            <a:r>
              <a:rPr lang="en-GB" dirty="0"/>
              <a:t> 2015; </a:t>
            </a:r>
            <a:r>
              <a:rPr lang="en-GB" dirty="0" err="1"/>
              <a:t>Ausubel</a:t>
            </a:r>
            <a:r>
              <a:rPr lang="en-GB" dirty="0"/>
              <a:t> and Waggoner 2015). When this is done, as discussed in Chapter 11, biophysical limits per se are neither necessary nor sufficient conditions for predicting the fate of humanity’s material progress. The formal </a:t>
            </a:r>
            <a:r>
              <a:rPr lang="en-GB" dirty="0" err="1"/>
              <a:t>defenses</a:t>
            </a:r>
            <a:r>
              <a:rPr lang="en-GB" dirty="0"/>
              <a:t> for this so-called neoclassical worldview of “scarcity and growth” are based on three factors: (1) the flexibility and resilience of human institutions, most importantly the market system; (2) the claim that the growth of human knowledge is not subject to any known physical laws; and (3) that the pace of technological growth will continue unabated. According to this worldview, the scenario of perpetual economic growth cannot be ruled out.</a:t>
            </a:r>
          </a:p>
          <a:p>
            <a:endParaRPr lang="en-GB" dirty="0"/>
          </a:p>
          <a:p>
            <a:r>
              <a:rPr lang="en-GB" dirty="0"/>
              <a:t>12.1.2 The new scarcity paradigm: ecological resilience and biotic diversity</a:t>
            </a:r>
          </a:p>
          <a:p>
            <a:r>
              <a:rPr lang="en-GB" dirty="0"/>
              <a:t>In the 1980s scholarly debates on “scarcity and growth” began to change in a significant way. As discussed in the last two chapters, it has become increasingly evident that both the scope and nature of environmental, as well as other natural resource-related, problems are changing in a rather dramatic manner. The problems are becoming not only serious but global in their scope and far reaching (i.e., extending over several generations) in their impacts. The issues of concern were expressed using previously unfamiliar phrases, such as “climate change,” depletion of the “ozone layer” in the upper atmosphere (more specifically the stratosphere), “biodiversity loss,” deforestation of tropical forestlands, and so on (Pearce 2005; Maler 2008).</a:t>
            </a:r>
          </a:p>
          <a:p>
            <a:endParaRPr lang="en-GB" dirty="0"/>
          </a:p>
          <a:p>
            <a:r>
              <a:rPr lang="en-GB" dirty="0"/>
              <a:t>What these problems have in common is the fact that they result from the use of “global commons,” which by their nature are externality ridden. Thus, their solutions demand, as discussed in Chapters 2 and 9, an unprecedented level of human wisdom and international cooperation. This, therefore, is the nature of the “new scarcity” paradigm.</a:t>
            </a:r>
          </a:p>
          <a:p>
            <a:endParaRPr lang="en-GB" dirty="0"/>
          </a:p>
          <a:p>
            <a:r>
              <a:rPr lang="en-GB" dirty="0"/>
              <a:t>An important outcome of this emerging scarcity paradigm has been to redirect the nature of the “old” scarcity and growth debates in a rather significant way. This is because scholars from both the Malthusian and the neoclassical economics camps appear to share common understandings about the nature and complexity of the constraints imposed by the “new resource scarcity” (Simpson et al. 2005).</a:t>
            </a:r>
          </a:p>
          <a:p>
            <a:endParaRPr lang="en-GB" dirty="0"/>
          </a:p>
          <a:p>
            <a:r>
              <a:rPr lang="en-GB" dirty="0"/>
              <a:t>Suddenly academic papers appeared in many highly regarded mainstream economic journals and other publications on subject matters such as ecological resilience, endangered species, biodiversity loss, intergenerational equity, and so on. Two notable figures were Nobel Laureate Kenneth Arrow (Arrow et al. 1995) and the distinguished British economist Sir Professor </a:t>
            </a:r>
            <a:r>
              <a:rPr lang="en-GB" dirty="0" err="1"/>
              <a:t>Partha</a:t>
            </a:r>
            <a:r>
              <a:rPr lang="en-GB" dirty="0"/>
              <a:t> Dasgupta (Dasgupta et al. 2000), who took the position that pursuing economic growth with no heed to its ill effects on the environment and future generations would be indefensible on </a:t>
            </a:r>
            <a:r>
              <a:rPr lang="en-GB" dirty="0" err="1"/>
              <a:t>boTheconomic</a:t>
            </a:r>
            <a:r>
              <a:rPr lang="en-GB" dirty="0"/>
              <a:t> and ethical grounds. To make their points, these economists were using concepts such as irreversibility, ecological resilience, biodiversity, and even a possible decline in the rate of technological growth (Brown et al. 2016).</a:t>
            </a:r>
          </a:p>
          <a:p>
            <a:endParaRPr lang="en-GB" dirty="0"/>
          </a:p>
          <a:p>
            <a:r>
              <a:rPr lang="en-GB" dirty="0"/>
              <a:t>What appeared to evolve within the mainstream economic profession was a growing interest in the subject matter of “sustainable economic development.” To cope with the “new scarcity,” it became evident that economic and/or ecological calamity could be avoided only by pursuing patterns of economic growth that would be sustainable into the indefinite future. As will be discussed shortly, neoclassical economists have been able to develop a theoretical framework for sustainable use of resources (i.e., weak sustainability) that is consistent with their worldview on resource scarcity, technology, and social institutions (Hartwick 1977; Solow 1986).</a:t>
            </a:r>
          </a:p>
          <a:p>
            <a:endParaRPr lang="en-GB" dirty="0"/>
          </a:p>
          <a:p>
            <a:r>
              <a:rPr lang="en-GB" dirty="0"/>
              <a:t>It was also around the mid-1980s that ecological economics started to gain popularity and widespread acceptance within the economics profession. As discussed in Chapter 10 and Appendix B, the contributions of ecological economics in the conceptual development of sustainability have been far reaching in many respects (Daly 2007). This should not come as a surprise, given that the main focus of this particular academic discipline is to study the ecological (biophysical) and economic systems in an integrated and systematic manner. For that matter, the earliest attempt to construct a theoretical model of a sustainable economy with an explicit account of biophysical limits traces its roots to Herman Daly, who published his </a:t>
            </a:r>
            <a:r>
              <a:rPr lang="en-GB" dirty="0" err="1"/>
              <a:t>groundbreaking</a:t>
            </a:r>
            <a:r>
              <a:rPr lang="en-GB" dirty="0"/>
              <a:t> book Towards a Steady-State Economy in 1973. This book essentially laid out the groundwork for the theoretical framework of what is now known as the strong sustainability criteria—a subject that will be discussed later in greater detail.</a:t>
            </a:r>
          </a:p>
          <a:p>
            <a:endParaRPr lang="en-GB" dirty="0"/>
          </a:p>
          <a:p>
            <a:r>
              <a:rPr lang="en-GB" dirty="0"/>
              <a:t>12.1.3 The emergence of environmental sustainability as a global concern</a:t>
            </a:r>
          </a:p>
          <a:p>
            <a:r>
              <a:rPr lang="en-GB" dirty="0"/>
              <a:t>Toward the end of the 1980s interest in sustainability was not confined to the academic world. As discussed earlier, one of the lessons conveyed by the “new scarcity” paradigm has been the recognition of the global dimensions of resource and environmental problems (such as climate change, biodiversity loss, depletion of the ozone layer, deforestation of tropical forests on a massive scale, etc.) and the tremendous policy challenges they imply.</a:t>
            </a:r>
          </a:p>
          <a:p>
            <a:endParaRPr lang="en-GB" dirty="0"/>
          </a:p>
          <a:p>
            <a:r>
              <a:rPr lang="en-GB" dirty="0"/>
              <a:t>Given this situation, there became an urgent need for the global community to address the new challenges. It was with this in mind that, in 1982, the World Commission on Environment and Development, a United Nations agency, commissioned a study on the subject of sustainable development. This culminated five years later in the publication of the </a:t>
            </a:r>
            <a:r>
              <a:rPr lang="en-GB" dirty="0" err="1"/>
              <a:t>Brundt</a:t>
            </a:r>
            <a:r>
              <a:rPr lang="en-GB" dirty="0"/>
              <a:t>-land Commission report (named after the chair of the Commission, Gro Brundtland, then Norwegian Prime Minster), Our Common Future.</a:t>
            </a:r>
          </a:p>
          <a:p>
            <a:endParaRPr lang="en-GB" dirty="0"/>
          </a:p>
          <a:p>
            <a:r>
              <a:rPr lang="en-GB" dirty="0"/>
              <a:t>Overall this report was about goals and aspirations the global society needed to use as a guide in order to pursue sustainable and equitable economic development projects at both the national and global levels. Furthermore, the report attempted to define sustainable development as development which meets the needs of the present without sacrificing the ability of the future to meet its needs. This definition is not only well known, but is, in many instances, accepted as the standard definition of sustainable development. Later in this chapter we will observe to what extent this definition is consistent with the theoretical frameworks for sustainability developed by followers of the neoclassical and ecological schools of economics; namely weak and strong sustainability criteria.</a:t>
            </a:r>
          </a:p>
          <a:p>
            <a:endParaRPr lang="en-GB" dirty="0"/>
          </a:p>
          <a:p>
            <a:r>
              <a:rPr lang="en-GB" dirty="0"/>
              <a:t>This section attempted to offer a brief discussion on how the interest in “sustainable development” evolved over the past three decades in both the academic and policy arenas. This development appeared to have the effect of bridging differences in the traditional debates between Malthusian and neoclassical economists. This was done by emphasizing sustainability, and by so doing the focus of attention was no longer on “running out” of resources (as Malthusians often posit) or evidence for “declining resource scarcity” with a passage of time (as neoclassical economists believe). That is, what sustainability conveys is neither a gloomy nor rosy picture about the well-being of humanity in the distant future, but a hopeful one. However, as will be evident from the discussion in this chapter and the next, the realization of this “hope” is confronted with many conceptual and operational challenges (Ekins 1993; Howarth 1997).</a:t>
            </a:r>
          </a:p>
          <a:p>
            <a:endParaRPr lang="en-GB" dirty="0"/>
          </a:p>
          <a:p>
            <a:r>
              <a:rPr lang="en-GB" dirty="0"/>
              <a:t>The rest of the chapter is organized in the following way. In the next section an attempt will be made to clarify the definition of sustainability. In Section 12.3 the neoclassical model of sustainability, weak sustainability, will be discussed. This will be followed in Section 12.4 by a discussion of the ecological economics approach to sustainability; that is strong sustainability. Section 12.5 deals with the safe minimum standard approach to sustainability (SMS). As will be evident from the discussion in this section, the SMS, in some respects, can be viewed as a hybrid of the neoclassical and ecological approaches to sustainability. The last section summarizes the chapter.</a:t>
            </a:r>
          </a:p>
        </p:txBody>
      </p:sp>
      <p:sp>
        <p:nvSpPr>
          <p:cNvPr id="4" name="Slide Number Placeholder 3"/>
          <p:cNvSpPr>
            <a:spLocks noGrp="1"/>
          </p:cNvSpPr>
          <p:nvPr>
            <p:ph type="sldNum" sz="quarter" idx="5"/>
          </p:nvPr>
        </p:nvSpPr>
        <p:spPr/>
        <p:txBody>
          <a:bodyPr/>
          <a:lstStyle/>
          <a:p>
            <a:fld id="{79B25314-A10F-4B09-9A58-126711943342}" type="slidenum">
              <a:rPr lang="en-GB" smtClean="0"/>
              <a:t>3</a:t>
            </a:fld>
            <a:endParaRPr lang="en-GB"/>
          </a:p>
        </p:txBody>
      </p:sp>
    </p:spTree>
    <p:extLst>
      <p:ext uri="{BB962C8B-B14F-4D97-AF65-F5344CB8AC3E}">
        <p14:creationId xmlns:p14="http://schemas.microsoft.com/office/powerpoint/2010/main" val="3255037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the early 1980s the term sustainable development (SD) has been used widely and without any effort to explain what it actually entails. For example, is SD the same thing as sustainable economic growth? To what ends should sustainability be pursued? Should sustainability be perceived as an economic or a moral imperative, or both? Furthermore, what is the nature of the resource constraints and trade-offs that have been recognized in any consideration of sustainability?</a:t>
            </a:r>
          </a:p>
          <a:p>
            <a:endParaRPr lang="en-GB" dirty="0"/>
          </a:p>
          <a:p>
            <a:r>
              <a:rPr lang="en-GB" dirty="0"/>
              <a:t>The above questions are raised to indicate that the phrase “sustainable development” could be used in many different contexts, with the possibility of being rendered a vague and misleading concept (</a:t>
            </a:r>
            <a:r>
              <a:rPr lang="en-GB" dirty="0" err="1"/>
              <a:t>Pezzey</a:t>
            </a:r>
            <a:r>
              <a:rPr lang="en-GB" dirty="0"/>
              <a:t> and Toman 2005). It was with this in mind that the World Commission on Environment and Development (WCED 1987), a United Nations agency, commissioned a study on the subject of SD development. As discussed earlier, the WCED (1987) published a report, known as the Brundtland report, which defined SD as “development which meets the needs of the present without sacrificing the ability of the future to meet its needs.”</a:t>
            </a:r>
          </a:p>
          <a:p>
            <a:endParaRPr lang="en-GB" dirty="0"/>
          </a:p>
          <a:p>
            <a:r>
              <a:rPr lang="en-GB" dirty="0"/>
              <a:t>There are several key features of the above definition worth pointing out. First, the definition clearly establishes SD as an equity issue. As such, it conveys that the economics of SD have, principally, a normative goal. Second, the Brundtland report’s definition of SD offers a specific ethical criterion: the needs of the present are not to be satisfied at the expense of future needs (well-being). It therefore deals </a:t>
            </a:r>
            <a:r>
              <a:rPr lang="en-GB" dirty="0" err="1"/>
              <a:t>wiThequity</a:t>
            </a:r>
            <a:r>
              <a:rPr lang="en-GB" dirty="0"/>
              <a:t> across generations—intergenerational equity. Third, the report, by emphasizing equity, raises a question concerning the validity of standard economic analysis that is based exclusively on efficiency.</a:t>
            </a:r>
          </a:p>
          <a:p>
            <a:endParaRPr lang="en-GB" dirty="0"/>
          </a:p>
          <a:p>
            <a:r>
              <a:rPr lang="en-GB" dirty="0"/>
              <a:t>Indeed, the Brundtland report’s definition of sustainability has been helpful in establishing a clear consensus that SD is principally an ethical issue. Yet a number of important features of SD that were implied by the questions raised at the beginning of this section are not explicitly captured by the Brundtland report’s definition.</a:t>
            </a:r>
          </a:p>
          <a:p>
            <a:endParaRPr lang="en-GB" dirty="0"/>
          </a:p>
          <a:p>
            <a:r>
              <a:rPr lang="en-GB" dirty="0"/>
              <a:t>First, the report’s definition of sustainable development is not explicit about the physical and technological dimensions of the resource constraints required for sustainability (Pearce and Atkinson 1998). In other words, what is the specific nature of the resource constraints required for sustainability? Is human-made capital considered a substitute for, or a complement to, natural capital? What are the assumptions about the role of technology in ameliorating or circumventing resource scarcity? How should the various resource constraints be measured; that is, in physical or in monetary terms? Or would this matter?</a:t>
            </a:r>
          </a:p>
          <a:p>
            <a:endParaRPr lang="en-GB" dirty="0"/>
          </a:p>
          <a:p>
            <a:r>
              <a:rPr lang="en-GB" dirty="0"/>
              <a:t>Second, it is not clear from the Brundtland report definition what the term “development” implies, or how it is (or should be) measured if it is going to be used as an indicator of intergenerational “well-being.” Does development refer to the conventional concept of economic growth: an increase in the quantity of goods and services? Or does it refer to the kind of qualitative economic growth that includes goods and services that are not traded in the market but are important for gauging quality of life, such as leisure, friendship, environmental stewardship, and so on? Is development measured using the conventional national accounting system (gross domestic product, GDP)? Does it matter how the depreciation of human and natural capital stocks are maintained or replaced?</a:t>
            </a:r>
          </a:p>
          <a:p>
            <a:endParaRPr lang="en-GB" dirty="0"/>
          </a:p>
          <a:p>
            <a:r>
              <a:rPr lang="en-GB" dirty="0"/>
              <a:t>Third, the Brundtland report’s definition does not make clear the exact nature of the trade-off between equity and efficiency. The report simply emphasizes the importance of equity in any consideration of sustainable development. This clearly is a departure from economic analyses that are based on the premise of the neoclassical economic paradigm (Solow 1993), but does this mean that the efficiency consideration is irrelevant?</a:t>
            </a:r>
          </a:p>
          <a:p>
            <a:endParaRPr lang="en-GB" dirty="0"/>
          </a:p>
          <a:p>
            <a:r>
              <a:rPr lang="en-GB" dirty="0"/>
              <a:t>Figure 12.1 is used to illustrate the significance of this question. The figure is constructed assuming a number of simplifying conditions. The curve represents a production possibility frontier measured in terms of GNP—the monetary value of all goods and services produced by a country in a given year. This production possibility frontier is constructed for given tastes, technology, and resource endowments across two generations. It also assumes that market prices reflect “true” scarcity values, and that markets exist for all goods and services.</a:t>
            </a:r>
          </a:p>
          <a:p>
            <a:endParaRPr lang="en-GB" dirty="0"/>
          </a:p>
          <a:p>
            <a:r>
              <a:rPr lang="en-GB" dirty="0"/>
              <a:t>What can be said about the trade-off between efficiency and equity from Figure 12.1? Let us assume that our starting point is point G. Clearly, this point is inefficient because it is located inside the production possibility frontier. A move to point J or I, or any point between these two, would lead to “Pareto” improved outcomes. That is, such a move would benefit at least one of the generations without affecting the well-being of the other generation. The discussion so far clearly suggests that efficiency (which is reflected by points along the production possibility frontier) can be relevant even when the focus of attention is intergenerational equity. This, of course, will be the case provided the economy is operating inefficiently to begin with—which is not necessarily an unusual situation.</a:t>
            </a:r>
          </a:p>
          <a:p>
            <a:endParaRPr lang="en-GB" dirty="0"/>
          </a:p>
          <a:p>
            <a:r>
              <a:rPr lang="en-GB" dirty="0"/>
              <a:t>On the other hand, what if a move was made from point G to H? Clearly, point H is efficient since it is on the production possibility frontier. But the move to point H makes the future generation worse off. Thus, equity consideration may preclude such a move. In this case, therefore, the point that needs to be stressed is this: if equity is an important issue in considering SD, not all efficient points are desirable.</a:t>
            </a:r>
          </a:p>
          <a:p>
            <a:endParaRPr lang="en-GB" dirty="0"/>
          </a:p>
          <a:p>
            <a:r>
              <a:rPr lang="en-GB" dirty="0"/>
              <a:t>The upshot of the above discussion is clear. Despite the gallant effort of the Brundtland report, it is very difficult, if not impossible, to define SD in ways that are both unambiguous and comprehensive enough to include all the attributes essential to a clear understanding of the full implication(s) of the concept (Pearce and Atkinson 1998). However, as indicated in the above discussions, the concept of SD has far-reaching implications that go beyond making a statement about the significance of intergenerational equity. These include careful considerations of the exact nature of the resource (capital) constraints; technological options and their limits; economic efficiency; intergenerational equity; and aspects of human values and institutions consistent with SD. These are the key issues that will be addressed as we move from the definition to the theoretical conceptualization of sustainability, which is the subject matter of the rest of this chapter.</a:t>
            </a:r>
          </a:p>
        </p:txBody>
      </p:sp>
      <p:sp>
        <p:nvSpPr>
          <p:cNvPr id="4" name="Slide Number Placeholder 3"/>
          <p:cNvSpPr>
            <a:spLocks noGrp="1"/>
          </p:cNvSpPr>
          <p:nvPr>
            <p:ph type="sldNum" sz="quarter" idx="5"/>
          </p:nvPr>
        </p:nvSpPr>
        <p:spPr/>
        <p:txBody>
          <a:bodyPr/>
          <a:lstStyle/>
          <a:p>
            <a:fld id="{79B25314-A10F-4B09-9A58-126711943342}" type="slidenum">
              <a:rPr lang="en-GB" smtClean="0"/>
              <a:t>4</a:t>
            </a:fld>
            <a:endParaRPr lang="en-GB"/>
          </a:p>
        </p:txBody>
      </p:sp>
    </p:spTree>
    <p:extLst>
      <p:ext uri="{BB962C8B-B14F-4D97-AF65-F5344CB8AC3E}">
        <p14:creationId xmlns:p14="http://schemas.microsoft.com/office/powerpoint/2010/main" val="3823505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neoclassical economics conception of sustainability starts with the idea that what is to be sustained is income to be used for consumption of goods and services. Hence, in this respect, income and consumption are regarded as equivalent (more on this later). Income is then defined following the </a:t>
            </a:r>
            <a:r>
              <a:rPr lang="en-GB" dirty="0" err="1"/>
              <a:t>Hicksian</a:t>
            </a:r>
            <a:r>
              <a:rPr lang="en-GB" dirty="0"/>
              <a:t> tradition as that amount which can be spent while keeping capital intact. Or, using Hicks’ own words (1946: 172), “The purpose of income calculations in practical affairs is to give people an indication of the amount which they can consume without impoverishing themselves.” Justifying this definition, Hicks further stated that “the practical purpose of income is to serve as a guide for prudent conduct, I think it is fairly clear that this is what the central meaning must be.” Accordingly, sustainability implies prudent conduct because to guard oneself from impoverishment requires the avoidance of over-consumption. Failure to do this would decrease capital assets for generating future income. Hence, non-decreasing consumption can only be ensured by keeping capital intact at all times (Ayres et at. 2001).</a:t>
            </a:r>
          </a:p>
          <a:p>
            <a:endParaRPr lang="en-GB" dirty="0"/>
          </a:p>
          <a:p>
            <a:r>
              <a:rPr lang="en-GB" dirty="0"/>
              <a:t>Thus, when viewed in a broader context, what Hicks has in mind is sustainable net (national) income: the amount that can be spent on a regular basis without causing impoverishment in some future period. Note that this can only be achieved if the total capital stock of a nation is held at a constant level. But how can we achieve this, given that capital is a depreciable asset? This question suggests that sustainable net income is calculated after subtracting the cost for capital consumption (i.e., depreciation), which is imputed to capture the declining income-generating potential of a capital asset over time. In other words, the depreciation allowance represents the level of investment necessary for a nation to maintain its productive capacity.</a:t>
            </a:r>
          </a:p>
          <a:p>
            <a:endParaRPr lang="en-GB" dirty="0"/>
          </a:p>
          <a:p>
            <a:r>
              <a:rPr lang="en-GB" dirty="0"/>
              <a:t>It is also important to note that a nation’s capital portfolio generally includes several types of capital assets; for example, human-made and “natural” capital stock. How are these two broadly defined categories of capital assets treated in conceptualizing sustainability? Are they considered substitutes or complements? These are important questions with significant implications.</a:t>
            </a:r>
          </a:p>
          <a:p>
            <a:endParaRPr lang="en-GB" dirty="0"/>
          </a:p>
          <a:p>
            <a:r>
              <a:rPr lang="en-GB" dirty="0"/>
              <a:t>A defining characteristic of the neoclassical approach to sustainability is that human-made and natural capital assets are assumed to be substitutes (Solow 1993). This means that the costs of environmental deterioration (e.g., depleted oil fields) can be compensated by benefits from investment in human-made capital. This is a critical assumption since it has the far-reaching implication of making natural capital a non-binding constraint on sustainability.</a:t>
            </a:r>
          </a:p>
          <a:p>
            <a:endParaRPr lang="en-GB" dirty="0"/>
          </a:p>
          <a:p>
            <a:r>
              <a:rPr lang="en-GB" dirty="0"/>
              <a:t>This is because, as discussed in Chapter 11, if human-made and natural capital stocks are substitutes, depletion of natural resources and large-scale degradation of environmental quality need not be a major source of concern. According to this view, sustainable development simply requires the maintenance of a constant capital stock, but the composition of the capital stock is not, as such, relevant.</a:t>
            </a:r>
          </a:p>
          <a:p>
            <a:endParaRPr lang="en-GB" dirty="0"/>
          </a:p>
          <a:p>
            <a:r>
              <a:rPr lang="en-GB" dirty="0"/>
              <a:t>Primarily to stress this point, the neoclassical economics variation of sustainability is most commonly referred to as weak sustainability—weak in the sense that it does not render natural capital an absolute necessity for sustaining net national income (real consumption of goods and services) over an indefinite period. However, this by no means implies that the neoclassical model of sustainability excludes considerations of natural capital. In fact, conceptually, sustainability is generally seen by neoclassical economists as a problem of managing a nation’s portfolio of capital to maintain a constant level (Ayres et al. 2001).</a:t>
            </a:r>
          </a:p>
          <a:p>
            <a:endParaRPr lang="en-GB" dirty="0"/>
          </a:p>
          <a:p>
            <a:r>
              <a:rPr lang="en-GB" dirty="0"/>
              <a:t>A very popular model that represents a special case of the neoclassical sustainability approach is the Hartwick–Solow model of sustainability (1977, 1986). In this case, sustainability was conceptualized as a dynamic optimization where the objective was to trace the “optimal” consumption path of goods and services that could be maintained over several generations, given that some of the capital assets are potentially exhaustible.</a:t>
            </a:r>
          </a:p>
          <a:p>
            <a:endParaRPr lang="en-GB" dirty="0"/>
          </a:p>
          <a:p>
            <a:r>
              <a:rPr lang="en-GB" dirty="0"/>
              <a:t>After conceptualizing the problem in this manner, Hartwick (1977) was able to generate a “general” rule of sustainability criterion that still carries his name, the Hartwick sustainability rule. This rule states that maintaining constant real consumption of goods and services, or real income (in the </a:t>
            </a:r>
            <a:r>
              <a:rPr lang="en-GB" dirty="0" err="1"/>
              <a:t>Hicksian</a:t>
            </a:r>
            <a:r>
              <a:rPr lang="en-GB" dirty="0"/>
              <a:t> sense), is possible even in the presence of exhaustible resources provided that the rent (i.e., income) derived from an intertemporally efficient use of these resources is reinvested in renewable capital assets. Thus, the focus of concern is on the prudent use of the returns on, or savings of, exhaustible resources, rather than the depletion of these resources (see Exhibit 12.1, necessary reading for a clear understanding of the Hartwick sustainability rule).</a:t>
            </a:r>
          </a:p>
          <a:p>
            <a:endParaRPr lang="en-GB" dirty="0"/>
          </a:p>
          <a:p>
            <a:r>
              <a:rPr lang="en-GB" dirty="0"/>
              <a:t>In other words, the relevant issue is whether “adequate” compensatory investments are made to protect the interests of future generations. Strictly speaking, then, the Hartwick rule is more of a condition of intergenerational efficiency than of sustainability (Hamilton and Hartwick 2005).</a:t>
            </a:r>
          </a:p>
          <a:p>
            <a:endParaRPr lang="en-GB" dirty="0"/>
          </a:p>
          <a:p>
            <a:r>
              <a:rPr lang="en-GB" dirty="0"/>
              <a:t>At this point it may be instructive to recap the essential features of weak sustainability and its implications.</a:t>
            </a:r>
          </a:p>
          <a:p>
            <a:endParaRPr lang="en-GB" dirty="0"/>
          </a:p>
          <a:p>
            <a:pPr marL="228600" indent="-228600">
              <a:buFont typeface="+mj-lt"/>
              <a:buAutoNum type="arabicPeriod"/>
            </a:pPr>
            <a:r>
              <a:rPr lang="en-GB" dirty="0"/>
              <a:t>This approach to sustainability maintains that it is possible to envision a situation where a nation could maintain a non-declining income (consumption) over several generations provided the productive capacity (i.e., capital stock) of this nation is held intact. This can be achieved provided allowances for capital consumption are kept proportionate to the level of investment necessary for the country to maintain its productive capacity.</a:t>
            </a:r>
          </a:p>
          <a:p>
            <a:pPr marL="228600" indent="-228600">
              <a:buFont typeface="+mj-lt"/>
              <a:buAutoNum type="arabicPeriod"/>
            </a:pPr>
            <a:r>
              <a:rPr lang="en-GB" dirty="0"/>
              <a:t>Weak sustainability allows a country to manage its portfolio of capital (which is composed of various types of human-made and natural capital stock) with a great deal of flexibility since the various types of capital stock are considered to be close substitutes.</a:t>
            </a:r>
          </a:p>
          <a:p>
            <a:pPr marL="228600" indent="-228600">
              <a:buFont typeface="+mj-lt"/>
              <a:buAutoNum type="arabicPeriod"/>
            </a:pPr>
            <a:r>
              <a:rPr lang="en-GB" dirty="0"/>
              <a:t>Because weak sustainability is formulated with the explicit assumption that human-made and natural capital are close substitutes, it suggests that a country could potentially deplete some of its natural resources (such as petroleum reserves) or harvest renewable resources at a rate faster than the natural regenerative capacity (such as forest products) and still maintain a constant flow of income year in and year out, provided the proceeds from these resources are reinvested in some other form of renewable resource or human-made capital stock.</a:t>
            </a:r>
          </a:p>
          <a:p>
            <a:pPr marL="228600" indent="-228600">
              <a:buFont typeface="+mj-lt"/>
              <a:buAutoNum type="arabicPeriod"/>
            </a:pPr>
            <a:r>
              <a:rPr lang="en-GB" dirty="0"/>
              <a:t>A “development” is said to be weakly sustainable if the development is non-diminishing from generation to generation. This condition is satisfied as long as net investment is equal to, or exceeds, zero across generations. This is the sort of intergenerational equity (or generational caring) implied by weak sustainability. All that is required from each generation is to ensure that their actions do not compromise the productive capacity (capital stock) of the generations to follow. But the transfer of the capital stock can be in any form.</a:t>
            </a:r>
          </a:p>
          <a:p>
            <a:pPr marL="228600" indent="-228600">
              <a:buFont typeface="+mj-lt"/>
              <a:buAutoNum type="arabicPeriod"/>
            </a:pPr>
            <a:r>
              <a:rPr lang="en-GB" dirty="0"/>
              <a:t>Finally, it is important to note that weak sustainability does not preclude a particular generation from gaining or making income if they happen to use their allotted capital stock in a more productive manner. Thus, if one assumes a steady technological growth rate over time, the possibility exists that each succeeding generation will be richer than the previous one (Solow 1974).</a:t>
            </a:r>
          </a:p>
          <a:p>
            <a:pPr marL="0" indent="0">
              <a:buFont typeface="+mj-lt"/>
              <a:buNone/>
            </a:pPr>
            <a:endParaRPr lang="en-GB" dirty="0"/>
          </a:p>
          <a:p>
            <a:r>
              <a:rPr lang="en-GB" dirty="0"/>
              <a:t>What now remains is to briefly discuss some of the major criticisms of weak sustainability. First, weak sustainability uses income as a proxy for consumption. Furthermore, income and consumption are equated with utility or even social welfare (Ayres et al. 2001). However, if the welfare of society is the issue of concern, consumption would be the appropriate indicator of well-being (as measured by the grand utility function of a given society) rather than income (Daly 1996). Thus, in using income as a proxy for consumption, the underlying preference function assumes that people are “rational” (i.e., their preferences for goods and services are transitive—ordered in a consistent manner), and these preferences are fixed and stable over time.</a:t>
            </a:r>
          </a:p>
          <a:p>
            <a:endParaRPr lang="en-GB" dirty="0"/>
          </a:p>
          <a:p>
            <a:r>
              <a:rPr lang="en-GB" dirty="0"/>
              <a:t>Second, as discussed above, intergenerational efficiency (the focus of the Hartwick-Solow sustainability model) requires the prices of all goods and services (including environmental goods) to reflect their social values. However, the practical problems of arranging this are not explicitly addressed. In other words, price distortions due to environmental externalities are, or are assumed to be, remedied with little or no difficulty. Furthermore, the whole issue of “valuation,” that is, imputing the “non-use values” of environmental services (such as the carbon sequestration of forest ecosystems), is simply ignored. As discussed in Chapter 7, imputing the non-use value of environmental services is an extremely arduous task, but essential if the “total value” (i.e., use plus non-use values) of environmental resources is to be considered.</a:t>
            </a:r>
          </a:p>
          <a:p>
            <a:endParaRPr lang="en-GB" dirty="0"/>
          </a:p>
          <a:p>
            <a:r>
              <a:rPr lang="en-GB" dirty="0"/>
              <a:t>Third, although it is not explicitly stated, the neoclassical approach to sustainability does not rule out discounting. As discussed in Chapter 8, some economists and ecologists would argue that the very idea of positive discounting is wrong because it would allot a declining net income to future generations (Common and </a:t>
            </a:r>
            <a:r>
              <a:rPr lang="en-GB" dirty="0" err="1"/>
              <a:t>Perrings</a:t>
            </a:r>
            <a:r>
              <a:rPr lang="en-GB" dirty="0"/>
              <a:t> 1992). For this reason alone they view Hartwick–Solow sustainability as being insufficiently concerned with the well-being of future generations, and, as such, ethically questionable.</a:t>
            </a:r>
          </a:p>
          <a:p>
            <a:endParaRPr lang="en-GB" dirty="0"/>
          </a:p>
          <a:p>
            <a:r>
              <a:rPr lang="en-GB" dirty="0"/>
              <a:t>Fourth, weak sustainability is based on the assumption that the initial size of an economy (as measured by the size of the initial capital stock) is irrelevant, and what matters are only changes in the initial capital stock (Daly 1996). This suggests that the neoclassical approach to sustainability does not explicitly consider scale—the size of the existing human economy relative to natural ecosystems. For that matter, neoclassical models do not incorporate information about actual ecosystem structures (Ayres et al. 2001). To such an extent, weak sustainability is incomplete in the sense that it only refers to economic sustainability or the sustainability of an economic system. However, the fact that the sustainability of an economic system may be linked with, or influenced by, the ecological system (which the economic system is only a part of) does not seem to be formally acknowledged by the neoclassical approach to sustainability.</a:t>
            </a:r>
          </a:p>
          <a:p>
            <a:endParaRPr lang="en-GB" dirty="0"/>
          </a:p>
          <a:p>
            <a:r>
              <a:rPr lang="en-GB" dirty="0"/>
              <a:t>Fifth, weak sustainability is specifically criticized for its inadequate treatment of the nature of the uncertainty associated with long-term natural resource assessment and management. It is not recognized that beyond a certain threshold the scale of human economic activities could cause irreversible damage to the natural environment or ecosystems in general (</a:t>
            </a:r>
            <a:r>
              <a:rPr lang="en-GB" dirty="0" err="1"/>
              <a:t>Perrings</a:t>
            </a:r>
            <a:r>
              <a:rPr lang="en-GB" dirty="0"/>
              <a:t> 1995). This could be a serious omission, possibly resulting in the irrevocable loss of human life-support systems or major reductions in the quality of human life (such as an increase in cancer diagnoses due to the depletion of ozone from the upper strata of the atmosphere). Uncertainty associated with irreversible environmental damage and its implications for long-term resource management will be the central theme of the discussion in Section 12.5, which deals with the safe minimum standard (SMS) approach to sustainability.</a:t>
            </a:r>
          </a:p>
          <a:p>
            <a:endParaRPr lang="en-GB" dirty="0"/>
          </a:p>
          <a:p>
            <a:r>
              <a:rPr lang="en-GB" dirty="0"/>
              <a:t>Finally, weak sustainability assumes that, overall, human-generated and natural capital assets are substitutes. As we observed in Chapter 10, this assumption has been a source of lively dispute between neoclassical and ecological economists. Ecological economists believe that, at the current level and pattern of human economic activity, it is more appropriate to view human and natural capital as complements, not substitutes (Costanza et al. 1997; Daly 1996). The implication of this assumption for sustainability is far reaching, as can be illustrated by the experience of the small Pacific island nation of Nauru:</a:t>
            </a:r>
          </a:p>
          <a:p>
            <a:endParaRPr lang="en-GB" dirty="0"/>
          </a:p>
          <a:p>
            <a:r>
              <a:rPr lang="en-GB" dirty="0"/>
              <a:t>In 1900 one of the world’s richest phosphate deposits was discovered on Nauru and today, as result of just over ninety years of phosphate mining, about 80 percent of the island is totally devastated. At the same time, the people of Nauru have had, over the past several decades, a high per capita income. Income from phosphate mining enabled the </a:t>
            </a:r>
            <a:r>
              <a:rPr lang="en-GB" dirty="0" err="1"/>
              <a:t>Nauruans</a:t>
            </a:r>
            <a:r>
              <a:rPr lang="en-GB" dirty="0"/>
              <a:t> to establish a trust fund estimated to be as large as $1 billion. Interest from this trust fund should have insured a substantial and steady income and thus the economic sustainability of the island. Unfortunately, the Asian financial crisis, among other factors, has wiped out most of the trust fund. The people of Nauru now face a bleak future. Their island is biologically impoverished and the money </a:t>
            </a:r>
            <a:r>
              <a:rPr lang="en-GB" dirty="0" err="1"/>
              <a:t>Nauruans</a:t>
            </a:r>
            <a:r>
              <a:rPr lang="en-GB" dirty="0"/>
              <a:t> traded for their island home has vanished. The “development” of Nauru followed the logic of weak sustainability, and shows clearly that weak sustainability may be consistent with a situation of near complete environmental devastation…. [Thus] a substitution of natural for human-made capital may be one-way: once something is transformed into manufacturing capital there is no way to return to the original situation.</a:t>
            </a:r>
          </a:p>
        </p:txBody>
      </p:sp>
      <p:sp>
        <p:nvSpPr>
          <p:cNvPr id="4" name="Slide Number Placeholder 3"/>
          <p:cNvSpPr>
            <a:spLocks noGrp="1"/>
          </p:cNvSpPr>
          <p:nvPr>
            <p:ph type="sldNum" sz="quarter" idx="5"/>
          </p:nvPr>
        </p:nvSpPr>
        <p:spPr/>
        <p:txBody>
          <a:bodyPr/>
          <a:lstStyle/>
          <a:p>
            <a:fld id="{79B25314-A10F-4B09-9A58-126711943342}" type="slidenum">
              <a:rPr lang="en-GB" smtClean="0"/>
              <a:t>5</a:t>
            </a:fld>
            <a:endParaRPr lang="en-GB"/>
          </a:p>
        </p:txBody>
      </p:sp>
    </p:spTree>
    <p:extLst>
      <p:ext uri="{BB962C8B-B14F-4D97-AF65-F5344CB8AC3E}">
        <p14:creationId xmlns:p14="http://schemas.microsoft.com/office/powerpoint/2010/main" val="3908874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this point it may be instructive to recap the essential features of weak sustainability and its implications.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This approach to sustainability maintains that it is possible to envision a situation where a nation could maintain a non-declining income (consumption) over several generations provided the productive capacity (i.e., capital stock) of this nation is held intact. This can be achieved provided allowances for capital consumption are kept proportionate to the level of investment necessary for the country to maintain its productive capacity.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Weak sustainability allows a country to manage its portfolio of capital (which is composed of various types of human-made and natural capital stock) with a great deal of flexibility since the various types of capital stock are considered to be close substitutes.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Because weak sustainability is formulated with the explicit assumption that human-made and natural capital are close substitutes, it suggests that a country could potentially deplete some of its natural resources (such as petroleum reserves) or harvest renewable resources at a rate faster than the natural regenerative capacity (such as forest products) and still maintain a constant flow of income year in and year out, provided the proceeds from these resources are reinvested in some other form of renewable resource or human-made capital stock.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 “development” is said to be weakly sustainable if the development is non-diminishing from generation to generation. This condition is satisfied as long as net investment is equal to, or exceeds, zero across generations. This is the sort of intergenerational equity (or generational caring) implied by weak sustainability. All that is required from each generation is to ensure that their actions do not compromise the productive capacity (capital stock) of the generations to follow. But the transfer of the capital stock can be in any form.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Finally, it is important to note that weak sustainability does not preclude a particular generation from gaining or making income if they happen to use their allotted capital stock in a more productive manner. Thus, if one assumes a steady technological growth rate over time, the possibility exists that each succeeding generation will be richer than the previous one (Solow 1974).</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What now remains is to briefly discuss some of the major criticisms of weak sustainability. First, weak sustainability uses income as a proxy for consumption. Furthermore, income and consumption are equated with utility or even social welfare (Ayres et al. 2001). However, if the welfare of society is the issue of concern, consumption would be the appropriate indicator of well-being (as measured by the grand utility function of a given society) rather than income (Daly 1996). Thus, in using income as a proxy for consumption, the underlying preference function assumes that people are “rational” (i.e., their preferences for goods and services are transitive—ordered in a consistent manner), and these preferences are fixed and stable over time.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Second, as discussed above, intergenerational efficiency (the focus of the Hartwick-Solow sustainability model) requires the prices of all goods and services (including environmental goods) to reflect their social values. However, the practical problems of arranging this are not explicitly addressed. In other words, price distortions due to environmental externalities are, or are assumed to be, remedied with little or no difficulty. Furthermore, the whole issue of “valuation,” that is, imputing the “non-use values” of environmental services (such as the carbon sequestration of forest ecosystems), is simply ignored. As discussed in Chapter 7, imputing the non-use value of environmental services is an extremely arduous task, but essential if the “total value” (i.e., use plus non-use values) of environmental resources is to be considered.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Third, although it is not explicitly stated, the neoclassical approach to sustainability does not rule out discounting. As discussed in Chapter 8, some economists and ecologists would argue that the very idea of positive discounting is wrong because it would allot a declining net income to future generations (Common and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Perrings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1992). For this reason alone they view Hartwick–Solow sustainability as being insufficiently concerned with the well-being of future generations, and, as such, ethically questionable.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Fourth, weak sustainability is based on the assumption that the initial size of an economy (as measured by the size of the initial capital stock) is irrelevant, and what matters are only changes in the initial capital stock (Daly 1996). This suggests that the neoclassical approach to sustainability does not explicitly consider scale—the size of the existing human economy relative to natural ecosystems. For that matter, neoclassical models do not incorporate information about actual ecosystem structures (Ayres et al. 2001). To such an extent, weak sustainability is incomplete in the sense that it only refers to economic sustainability or the sustainability of an economic system. However, the fact that the sustainability of an economic system may be linked with, or influenced by, the ecological system (which the economic system is only a part of) does not seem to be formally acknowledged by the neoclassical approach to sustainability.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Fifth, weak sustainability is specifically criticized for its inadequate treatment of the nature of the uncertainty associated with long-term natural resource assessment and management. It is not recognized that beyond a certain threshold the scale of human economic activities could cause irreversible damage to the natural environment or ecosystems in general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Perrings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1995). This could be a serious omission, possibly resulting in the irrevocable loss of human life-support systems or major reductions in the quality of human life (such as an increase in cancer diagnoses due to the depletion of ozone from the upper strata of the atmosphere). Uncertainty associated with irreversible environmental damage and its implications for long-term resource management will be the central theme of the discussion in Section 12.5, which deals with the safe minimum standard (SMS) approach to sustainability.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Finally, weak sustainability assumes that, overall, human-generated and natural capital assets are substitutes. As we observed in Chapter 10, this assumption has been a source of lively dispute between neoclassical and ecological economists. Ecological economists believe that, at the current level and pattern of human economic activity, it is more appropriate to view human and natural capital as complements, not substitutes (Costanza et al. 1997; Daly 1996). The implication of this assumption for sustainability is far reaching, as can be illustrated by the experience of the small Pacific island nation of Nauru:</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 1900 one of the world’s richest phosphate deposits was discovered on Nauru and today, as result of just over ninety years of phosphate mining, about 80 percent of the island is totally devastated. At the same time, the people of Nauru have had, over the past several decades, a high per capita income. Income from phosphate mining enabled the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Nauruans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to establish a trust fund estimated to be as large as $1 billion. Interest from this trust fund should have insured a substantial and steady income and thus the economic sustainability of the island. Unfortunately, the Asian financial crisis, among other factors, has wiped out most of the trust fund. The people of Nauru now face a bleak future. Their island is biologically impoverished and the money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Nauruans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traded for their island home has vanished. The “development” of Nauru followed the logic of weak sustainability, and shows clearly that weak sustainability may be consistent with a situation of near complete environmental devastation…. [Thus] a substitution of natural for human-made capital may be one-way: once something is transformed into manufacturing capital there is no way to return to the original situation.</a:t>
            </a:r>
          </a:p>
          <a:p>
            <a:endParaRPr lang="en-GB" dirty="0"/>
          </a:p>
        </p:txBody>
      </p:sp>
      <p:sp>
        <p:nvSpPr>
          <p:cNvPr id="4" name="Slide Number Placeholder 3"/>
          <p:cNvSpPr>
            <a:spLocks noGrp="1"/>
          </p:cNvSpPr>
          <p:nvPr>
            <p:ph type="sldNum" sz="quarter" idx="5"/>
          </p:nvPr>
        </p:nvSpPr>
        <p:spPr/>
        <p:txBody>
          <a:bodyPr/>
          <a:lstStyle/>
          <a:p>
            <a:fld id="{79B25314-A10F-4B09-9A58-126711943342}" type="slidenum">
              <a:rPr lang="en-GB" smtClean="0"/>
              <a:t>6</a:t>
            </a:fld>
            <a:endParaRPr lang="en-GB"/>
          </a:p>
        </p:txBody>
      </p:sp>
    </p:spTree>
    <p:extLst>
      <p:ext uri="{BB962C8B-B14F-4D97-AF65-F5344CB8AC3E}">
        <p14:creationId xmlns:p14="http://schemas.microsoft.com/office/powerpoint/2010/main" val="1369401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12.4 The ecological economic approach to sustainability: strong sustainability</a:t>
            </a:r>
          </a:p>
          <a:p>
            <a:r>
              <a:rPr lang="en-GB" dirty="0"/>
              <a:t>The ecological economics approach to sustainability begins with a worldview that the natural world is not only finite but also non-growing and materially closed (see Chapters 2 and 10). Furthermore, it is postulated that a strain is building on the general capacity of this finite natural world by the size of the human economy, as measured by the aggregate use of throughput—low-entropic matter–energy (Boulding 1966; Daly 1996; Common and </a:t>
            </a:r>
            <a:r>
              <a:rPr lang="en-GB" dirty="0" err="1"/>
              <a:t>Perrings</a:t>
            </a:r>
            <a:r>
              <a:rPr lang="en-GB" dirty="0"/>
              <a:t> 1992). Proponents of this so-called “full-world view” insist that this new reality demands a </a:t>
            </a:r>
            <a:r>
              <a:rPr lang="en-GB" dirty="0" err="1"/>
              <a:t>shiftin</a:t>
            </a:r>
            <a:r>
              <a:rPr lang="en-GB" dirty="0"/>
              <a:t> our vision of how the human economic system is related to the natural world. What has become increasingly evident is the unsustainability of “economic growth,” especially if it is based on the increasing use of throughput from the natural ecosystem. Why is that so?</a:t>
            </a:r>
          </a:p>
          <a:p>
            <a:endParaRPr lang="en-GB" dirty="0"/>
          </a:p>
          <a:p>
            <a:r>
              <a:rPr lang="en-GB" dirty="0"/>
              <a:t>In the “full-world” scenario, natural and human-made capitals can no longer be viewed as substitutes. In fact, the more realistic way to view the future relationship between these two components of capital is as complements. This suggests that a combination of both types of capital asset is needed in the production process. Thus, contrary to what has been suggested by the neoclassical approach to sustainability, an economy cannot continue to function without natural capital (i.e., natural resources are essential inputs in economic production).</a:t>
            </a:r>
          </a:p>
          <a:p>
            <a:endParaRPr lang="en-GB" dirty="0"/>
          </a:p>
          <a:p>
            <a:r>
              <a:rPr lang="en-GB" dirty="0"/>
              <a:t>Furthermore, it is expected that natural capital will be the limiting factor in the future. That is, fishing will be limited not by the number of fishing boats but by remaining fish populations; petroleum use will be limited not by refining capacity but by geologic deposits and by atmospheric capacity to absorb carbon dioxide (</a:t>
            </a:r>
            <a:r>
              <a:rPr lang="en-GB" dirty="0" err="1"/>
              <a:t>Dieren</a:t>
            </a:r>
            <a:r>
              <a:rPr lang="en-GB" dirty="0"/>
              <a:t> 1995; Daly 2007). Most importantly, human-made capital (machines, buildings, etc.) cannot be substituted for scarce terrestrial energy without a limit. A certain minimum energy is required in any transformation of matter or performance of work (Georgescu-</a:t>
            </a:r>
            <a:r>
              <a:rPr lang="en-GB" dirty="0" err="1"/>
              <a:t>Roegen</a:t>
            </a:r>
            <a:r>
              <a:rPr lang="en-GB" dirty="0"/>
              <a:t> 1975; Ayres 1999). To that extent, then, natural capital is the key factor in any consideration of sustainability. Strong sustainability is used to describe the ecological economics approach to sustainability because it insists on the presence of a certain minimum amount of natural capital at all times.</a:t>
            </a:r>
          </a:p>
          <a:p>
            <a:endParaRPr lang="en-GB" dirty="0"/>
          </a:p>
          <a:p>
            <a:r>
              <a:rPr lang="en-GB" dirty="0"/>
              <a:t>Accordingly, under the strong sustainability criteria, minimum amounts of both natural and human-made capital assets should be independently maintained in real physical/biological terms. This condition for sustainability clearly acknowledges that, as inputs of production, both natural and human-made capitals are complements.</a:t>
            </a:r>
          </a:p>
          <a:p>
            <a:endParaRPr lang="en-GB" dirty="0"/>
          </a:p>
          <a:p>
            <a:r>
              <a:rPr lang="en-GB" dirty="0"/>
              <a:t>Alternatively, the requirement for strong sustainability is stated in terms of the maintenance of a non-declining natural capital. This is done simply to stress the point that natural capital (i.e., deposits of minerals, soil, forest products, ozone layer, coral reefs, and so on) is essential for the production of goods and services, the provision of environmental amenities, and life-support.</a:t>
            </a:r>
          </a:p>
          <a:p>
            <a:endParaRPr lang="en-GB" dirty="0"/>
          </a:p>
          <a:p>
            <a:r>
              <a:rPr lang="en-GB" dirty="0"/>
              <a:t>In this respect natural resources (i.e., natural capital) that are not market-priced are included in strong sustainability. This can be explained because, unlike weak sustainability, strong sustainability does not insist on valuation—assessment of capital inputs in monetary terms so that trade-offs can be considered. For strong sustainability, as mentioned above, it suffices to express the minimum and non-declining natural capital requirements in real physical/biological terms based on ecological principles and the law of thermodynamics.</a:t>
            </a:r>
          </a:p>
          <a:p>
            <a:endParaRPr lang="en-GB" dirty="0"/>
          </a:p>
        </p:txBody>
      </p:sp>
      <p:sp>
        <p:nvSpPr>
          <p:cNvPr id="4" name="Slide Number Placeholder 3"/>
          <p:cNvSpPr>
            <a:spLocks noGrp="1"/>
          </p:cNvSpPr>
          <p:nvPr>
            <p:ph type="sldNum" sz="quarter" idx="5"/>
          </p:nvPr>
        </p:nvSpPr>
        <p:spPr/>
        <p:txBody>
          <a:bodyPr/>
          <a:lstStyle/>
          <a:p>
            <a:fld id="{79B25314-A10F-4B09-9A58-126711943342}" type="slidenum">
              <a:rPr lang="en-GB" smtClean="0"/>
              <a:t>7</a:t>
            </a:fld>
            <a:endParaRPr lang="en-GB"/>
          </a:p>
        </p:txBody>
      </p:sp>
    </p:spTree>
    <p:extLst>
      <p:ext uri="{BB962C8B-B14F-4D97-AF65-F5344CB8AC3E}">
        <p14:creationId xmlns:p14="http://schemas.microsoft.com/office/powerpoint/2010/main" val="1041750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Thus, the sustainability rules of the ecological economics approach to sustainability (strong sustainability) are stated in the following manner:</a:t>
            </a:r>
          </a:p>
          <a:p>
            <a:endParaRPr lang="en-GB" dirty="0"/>
          </a:p>
          <a:p>
            <a:r>
              <a:rPr lang="en-GB" dirty="0"/>
              <a:t>The rate of exploitation of renewable resources should not exceed the regeneration rate.</a:t>
            </a:r>
          </a:p>
          <a:p>
            <a:r>
              <a:rPr lang="en-GB" dirty="0"/>
              <a:t>Waste emission (pollution) should be kept at or below the waste-absorptive capacity of the environment. For the flow of degradable wastes, the rate of discharge should be less than the rate at which the ecosystem can absorb those wastes. For stock or persistent wastes (such as DDT, radioactive substances, etc.), the rates of discharge should be zero since the ecosystem has no capacity to absorb these wastes.</a:t>
            </a:r>
          </a:p>
          <a:p>
            <a:r>
              <a:rPr lang="en-GB" dirty="0"/>
              <a:t>The extraction of non-renewable resources (such as oil) should be consistent with the development of renewable substitutes. This is equivalent to the compensatory investment of the Hartwick rule discussed earlier.</a:t>
            </a:r>
          </a:p>
          <a:p>
            <a:r>
              <a:rPr lang="en-GB" dirty="0"/>
              <a:t>Certain ecosystems and environmental assets that are critical in providing unique and essential services (such as the ozone layer in the upper atmosphere, or life-support in general), and distinctive and irreplaceable non-use values (such as spotted owls, the Yellowstone National Park, and so on), should be preserved. More on this in the next section.</a:t>
            </a:r>
          </a:p>
          <a:p>
            <a:r>
              <a:rPr lang="en-GB" dirty="0"/>
              <a:t>The rationale for maintaining a non-declining natural capital is based on ethical considerations, intergenerational equity in particular. In this respect the “ideal” amount of the natural capital requirements may be kept at a level that would be adequate to ensure that, at a minimum, future generations will be </a:t>
            </a:r>
            <a:r>
              <a:rPr lang="en-GB" dirty="0" err="1"/>
              <a:t>leftno</a:t>
            </a:r>
            <a:r>
              <a:rPr lang="en-GB" dirty="0"/>
              <a:t> worse off than current generations.</a:t>
            </a:r>
          </a:p>
          <a:p>
            <a:endParaRPr lang="en-GB" dirty="0"/>
          </a:p>
          <a:p>
            <a:r>
              <a:rPr lang="en-GB" dirty="0"/>
              <a:t>However, this is just one among several other alternative ethical criteria that could be applied to address the concern for intergenerational equity. Furthermore, unlike the neoclassical economics approach to sustainability, there is no pretention that the trade-offs across generations will be efficient; that is, intergenerational efficiency. This is because, as stated earlier, strong sustainability explicitly considers natural capital assets that have no directly observable or imputable market prices, hence no mechanisms with which to formally assess trade-offs (i.e., alternative choices).</a:t>
            </a:r>
          </a:p>
          <a:p>
            <a:endParaRPr lang="en-GB" dirty="0"/>
          </a:p>
          <a:p>
            <a:r>
              <a:rPr lang="en-GB" dirty="0"/>
              <a:t>Furthermore, the above ethical concern may be considered narrow to the extent that it tends to be human-</a:t>
            </a:r>
            <a:r>
              <a:rPr lang="en-GB" dirty="0" err="1"/>
              <a:t>centered</a:t>
            </a:r>
            <a:r>
              <a:rPr lang="en-GB" dirty="0"/>
              <a:t> or anthropocentric in its perspective. It is argued that ecological sustainability needs to go beyond human interests.</a:t>
            </a:r>
          </a:p>
          <a:p>
            <a:endParaRPr lang="en-GB" dirty="0"/>
          </a:p>
          <a:p>
            <a:r>
              <a:rPr lang="en-GB" dirty="0"/>
              <a:t>At least in principle, the ecological economics approach to sustainability includes concerns extending beyond the human species; to the well-being of some other species and their life-support systems. In this respect strong sustainability attempts to treat the economic subsystem and the ecological systems in an integrated manner (see Case Study 12.1). Thus, the criteria for strong sustainability are: weak sustainability plus something else. The “something else” refers to the additional natural capital requirements in place to safeguard those aspects of environmental functions that are difficult, if not impossible, to assign values to.</a:t>
            </a:r>
          </a:p>
          <a:p>
            <a:endParaRPr lang="en-GB" dirty="0"/>
          </a:p>
          <a:p>
            <a:r>
              <a:rPr lang="en-GB" dirty="0"/>
              <a:t>In other words, the “something else” refers to the critical natural capital needed (CNC), the maintenance of which is essential for environmental (as opposed to economic) sustainability (Ekins 2003). These additional requirements are generally listed (as shown above) in physical/biological terms. The decision about what to include on this list is done on a more-or-less ad hoc basis, with priorities given to carrying capacity, ecological stability, resilience, and biotic diversity (though not necessarily in this order).</a:t>
            </a:r>
          </a:p>
        </p:txBody>
      </p:sp>
      <p:sp>
        <p:nvSpPr>
          <p:cNvPr id="4" name="Slide Number Placeholder 3"/>
          <p:cNvSpPr>
            <a:spLocks noGrp="1"/>
          </p:cNvSpPr>
          <p:nvPr>
            <p:ph type="sldNum" sz="quarter" idx="5"/>
          </p:nvPr>
        </p:nvSpPr>
        <p:spPr/>
        <p:txBody>
          <a:bodyPr/>
          <a:lstStyle/>
          <a:p>
            <a:fld id="{79B25314-A10F-4B09-9A58-126711943342}" type="slidenum">
              <a:rPr lang="en-GB" smtClean="0"/>
              <a:t>8</a:t>
            </a:fld>
            <a:endParaRPr lang="en-GB"/>
          </a:p>
        </p:txBody>
      </p:sp>
    </p:spTree>
    <p:extLst>
      <p:ext uri="{BB962C8B-B14F-4D97-AF65-F5344CB8AC3E}">
        <p14:creationId xmlns:p14="http://schemas.microsoft.com/office/powerpoint/2010/main" val="2986586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me end this section by noting some of the glaring criticisms of strong sustainability. As would be expected, most of the criticisms come from neoclassical economists. These criticisms seem to emerge because the strong sustainability criteria pay little, if any, attention to efficiency. A case in point will be that the sustainability criterion which states “the rate of exploitation of renewable resources should not exceed the rate at which these resources renew themselves” says nothing about the choices that have to be made when there are multiple situations that would satisfy this requirement.</a:t>
            </a:r>
          </a:p>
          <a:p>
            <a:endParaRPr lang="en-GB" dirty="0"/>
          </a:p>
          <a:p>
            <a:r>
              <a:rPr lang="en-GB" dirty="0"/>
              <a:t>For example, for a renewable resource such as fish, there can be an infinite number of sustainable harvests (where annual harvest equals the annual growth in fish population or biomass), depending on the underlying fish population. In this case, society has to make a decision regarding the fish population that would be consistent with the “optimal” sustainable harvest. That being so, it is not sufficient to just ascertain that the harvest is sustainable. The above general rule does not address this important issue.</a:t>
            </a:r>
          </a:p>
          <a:p>
            <a:endParaRPr lang="en-GB" dirty="0"/>
          </a:p>
          <a:p>
            <a:r>
              <a:rPr lang="en-GB" dirty="0"/>
              <a:t>Another criterion that we looked at earlier is that “waste emission should be kept at or below the waste-absorptive capacity of the environment.” This criterion completely ignores economic considerations. As discussed in Chapter 3, the “optimal” level of pollution can be in excess of the absorptive capacity of the environment.</a:t>
            </a:r>
          </a:p>
          <a:p>
            <a:endParaRPr lang="en-GB" dirty="0"/>
          </a:p>
          <a:p>
            <a:r>
              <a:rPr lang="en-GB" dirty="0"/>
              <a:t>Therefore, for the aforementioned reasons, neoclassical economists are generally </a:t>
            </a:r>
            <a:r>
              <a:rPr lang="en-GB" dirty="0" err="1"/>
              <a:t>skeptical</a:t>
            </a:r>
            <a:r>
              <a:rPr lang="en-GB" dirty="0"/>
              <a:t> about the relevance, as a guide to policy, of sustainability criteria that are stated in biophysical terms. Their objection arises from the fact that sustainability criteria of this nature lack economic context (i.e., consideration of all the relevant trade-offs) and in so doing ignore consideration of efficiency.</a:t>
            </a:r>
          </a:p>
          <a:p>
            <a:endParaRPr lang="en-GB" dirty="0"/>
          </a:p>
          <a:p>
            <a:r>
              <a:rPr lang="en-GB" dirty="0"/>
              <a:t>Criticisms of a different nature arise from some ecologists because the strong sustainability criteria are not deemed sufficiently inclusive. For example, in an extreme case, those who are proponents of the Deep Ecology movement would argue that the equity considerations of the strong sustainability criteria should include concern for the well-being of every species (not just humans) as well as the integrity of the biosphere as a whole. In other words, strong sustainability should be even stronger! The discussion in the next section briefly attempts to respond to some of these concerns.</a:t>
            </a:r>
          </a:p>
        </p:txBody>
      </p:sp>
      <p:sp>
        <p:nvSpPr>
          <p:cNvPr id="4" name="Slide Number Placeholder 3"/>
          <p:cNvSpPr>
            <a:spLocks noGrp="1"/>
          </p:cNvSpPr>
          <p:nvPr>
            <p:ph type="sldNum" sz="quarter" idx="5"/>
          </p:nvPr>
        </p:nvSpPr>
        <p:spPr/>
        <p:txBody>
          <a:bodyPr/>
          <a:lstStyle/>
          <a:p>
            <a:fld id="{79B25314-A10F-4B09-9A58-126711943342}" type="slidenum">
              <a:rPr lang="en-GB" smtClean="0"/>
              <a:t>9</a:t>
            </a:fld>
            <a:endParaRPr lang="en-GB"/>
          </a:p>
        </p:txBody>
      </p:sp>
    </p:spTree>
    <p:extLst>
      <p:ext uri="{BB962C8B-B14F-4D97-AF65-F5344CB8AC3E}">
        <p14:creationId xmlns:p14="http://schemas.microsoft.com/office/powerpoint/2010/main" val="12686328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safe minimum standard approach traces its origin to the work of three pioneering and eminent natural resource economists, </a:t>
            </a:r>
            <a:r>
              <a:rPr lang="en-GB" dirty="0" err="1"/>
              <a:t>Ciriacy-Wantrup</a:t>
            </a:r>
            <a:r>
              <a:rPr lang="en-GB" dirty="0"/>
              <a:t> (1952), </a:t>
            </a:r>
            <a:r>
              <a:rPr lang="en-GB" dirty="0" err="1"/>
              <a:t>Krutilla</a:t>
            </a:r>
            <a:r>
              <a:rPr lang="en-GB" dirty="0"/>
              <a:t> (1967), and Bishop (1978). It began as a practical guide to natural resource management under conditions of extreme uncertainty, such as the preservation of individual species (i.e., the Northern Spotted Owl or the African elephant). It is argued that irreversibility would be a key issue to consider for problems of this nature; meaning that, beyond a certain threshold (or critical zone), the exploitation of natural resources may lead to irreversible damage. For example, the Northern Spotted Owl would be declared extinct if its population dropped beyond a certain minimum; and this minimum is greater than zero. Therefore, in managing natural resources of this nature, it is extremely important not to extend resource use beyond a certain safe minimum standard (SMS). Otherwise the social opportunity cost of reversing direction might become “unacceptably large.” However, it is important to note that considerable uncertainty exists regarding both the cost and the irreversibility of particular human impacts on the natural environment (</a:t>
            </a:r>
            <a:r>
              <a:rPr lang="en-GB" dirty="0" err="1"/>
              <a:t>Berrens</a:t>
            </a:r>
            <a:r>
              <a:rPr lang="en-GB" dirty="0"/>
              <a:t> 2001; Margolis and </a:t>
            </a:r>
            <a:r>
              <a:rPr lang="en-GB" dirty="0" err="1"/>
              <a:t>Naevdal</a:t>
            </a:r>
            <a:r>
              <a:rPr lang="en-GB" dirty="0"/>
              <a:t> 2008; Brown et al. 2016). Thus, in this sense, uncertainty is central to the concept of the safe minimum standard.</a:t>
            </a:r>
          </a:p>
          <a:p>
            <a:endParaRPr lang="en-GB" dirty="0"/>
          </a:p>
          <a:p>
            <a:r>
              <a:rPr lang="en-GB" dirty="0"/>
              <a:t>What specific relevance does the SMS approach to resource management have to sustainability? Is SMS in any way related to either weak or strong sustainability and, if so, in what specific ways? The answers to these questions lie in understanding the implications of irreversibility and the potential social opportunity cost associated with it. In situations where human impact on the natural environment is regarded as potentially large and irreversible, the SMS suggests that human and natural capital cannot be safely deemed adequate substitutes. When viewed from a long-term resource management perspective, the substitution possibilities between natural and human-made capital become uncertain. In this respect, sustainability warrants maintenance of non-declining natural capital as the safe minimum.</a:t>
            </a:r>
          </a:p>
          <a:p>
            <a:endParaRPr lang="en-GB" dirty="0"/>
          </a:p>
          <a:p>
            <a:r>
              <a:rPr lang="en-GB" dirty="0"/>
              <a:t>Understood this way, the SMS approach to sustainability does not completely invalidate the standard economics approach to resource assessment and management, or even the concept of sustainability. Instead, SMS narrows the scope and the applicability of the standard economics conception of sustainability by restricting its relevance to human impact on the natural environment, where the potential consequences are regarded as small and reversible. In this situation Hartwick’s compensatory investments could be applied, and social opportunity costs could be assessed by using standard cost–benefit analysis.</a:t>
            </a:r>
          </a:p>
          <a:p>
            <a:endParaRPr lang="en-GB" dirty="0"/>
          </a:p>
          <a:p>
            <a:r>
              <a:rPr lang="en-GB" dirty="0"/>
              <a:t>It is also obvious that, to some degree, the SMS and the ecological approaches to sustainability share common features. Both approaches adhere to the notion of limits in substitution possibilities between human and natural capital. However, these two approaches provide different explanations for limits in factor substitutions. The SMS uses irreversibility while the ecological economics approach relies on all-encompassing biophysical laws (of which ecological irreversibility is only a part).</a:t>
            </a:r>
          </a:p>
          <a:p>
            <a:endParaRPr lang="en-GB" dirty="0"/>
          </a:p>
          <a:p>
            <a:r>
              <a:rPr lang="en-GB" dirty="0"/>
              <a:t>In many respects the SMS approach to sustainability can be perceived as a hybrid between the neoclassical and ecological economics approaches to sustainability. It does not attempt to reject the basic tenets of the standard economics approach to sustainability, resource assessment, and management philosophies. At the same time, in broad terms, it follows the ecological economics notion that nature imposes limits on factor substitutions in some ways.</a:t>
            </a:r>
          </a:p>
          <a:p>
            <a:endParaRPr lang="en-GB" dirty="0"/>
          </a:p>
          <a:p>
            <a:r>
              <a:rPr lang="en-GB" dirty="0"/>
              <a:t>Finally, it is important to note that the operational rule of SMS is quite straightforward. When the level of uncertainty and the social opportunity of current activities (such as global warming, ozone depletion, and protection for rare, threatened, or endangered ecosystems and habitats) are both high, the prudent course entails erring on the side of the unknown. This is, in fact, identical to the precautionary principle discussed in Section 8.6 of Chapter 8. In the end, the important message conveyed by this rule is the social imperative for safeguarding against large-scale, irreversible degradation of natural capital.</a:t>
            </a:r>
          </a:p>
        </p:txBody>
      </p:sp>
      <p:sp>
        <p:nvSpPr>
          <p:cNvPr id="4" name="Slide Number Placeholder 3"/>
          <p:cNvSpPr>
            <a:spLocks noGrp="1"/>
          </p:cNvSpPr>
          <p:nvPr>
            <p:ph type="sldNum" sz="quarter" idx="5"/>
          </p:nvPr>
        </p:nvSpPr>
        <p:spPr/>
        <p:txBody>
          <a:bodyPr/>
          <a:lstStyle/>
          <a:p>
            <a:fld id="{79B25314-A10F-4B09-9A58-126711943342}" type="slidenum">
              <a:rPr lang="en-GB" smtClean="0"/>
              <a:t>10</a:t>
            </a:fld>
            <a:endParaRPr lang="en-GB"/>
          </a:p>
        </p:txBody>
      </p:sp>
    </p:spTree>
    <p:extLst>
      <p:ext uri="{BB962C8B-B14F-4D97-AF65-F5344CB8AC3E}">
        <p14:creationId xmlns:p14="http://schemas.microsoft.com/office/powerpoint/2010/main" val="41666436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Learning objectives</a:t>
            </a:r>
          </a:p>
          <a:p>
            <a:r>
              <a:rPr lang="en-GB" dirty="0"/>
              <a:t>After reading this chapter you will be familiar with the following:</a:t>
            </a:r>
          </a:p>
          <a:p>
            <a:endParaRPr lang="en-GB" dirty="0"/>
          </a:p>
          <a:p>
            <a:r>
              <a:rPr lang="en-GB" dirty="0"/>
              <a:t>▸ The transition from the perennial debates on limits to growth to sustainability or sustainable economic development.</a:t>
            </a:r>
          </a:p>
          <a:p>
            <a:r>
              <a:rPr lang="en-GB" dirty="0"/>
              <a:t>▸ The conceptual problem of defining sustainability and the Brundtland report on sustainability.</a:t>
            </a:r>
          </a:p>
          <a:p>
            <a:r>
              <a:rPr lang="en-GB" dirty="0"/>
              <a:t>▸ The weak sustainability criteria: in theory and practice.</a:t>
            </a:r>
          </a:p>
          <a:p>
            <a:r>
              <a:rPr lang="en-GB" dirty="0"/>
              <a:t>▸ The strong sustainability criteria: in theory and practice.</a:t>
            </a:r>
          </a:p>
          <a:p>
            <a:r>
              <a:rPr lang="en-GB" dirty="0"/>
              <a:t>▸ The safe minimum standard (SMS) approach to sustainability: in theory and practice.</a:t>
            </a:r>
          </a:p>
          <a:p>
            <a:r>
              <a:rPr lang="en-GB" dirty="0"/>
              <a:t>WHEN THE FOCUS of the discussion is the environment and the economy on a global scale, “sustainability,” by definition, implies the existence of biophysical limits. Given this, the key issues addressed in this chapter are about the alternative paths society may entertain to take to achieve economic development that is judged to be sustainable (lasting) and equitable. In this respect sustainability deals with concerns about intergenerational well-being, the sharing of resources involving several generations in an equitable manner. The emphasis of Chapter 12 is on the theoretical underpinnings of environmental sustainability in general.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B25314-A10F-4B09-9A58-12671194334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1528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70050-4821-2298-A206-ACBFEE233D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A1F80D-5E37-F56B-F751-1ADF3D9096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6A6CFE-E60A-3A65-04CE-6753DF1DEC00}"/>
              </a:ext>
            </a:extLst>
          </p:cNvPr>
          <p:cNvSpPr>
            <a:spLocks noGrp="1"/>
          </p:cNvSpPr>
          <p:nvPr>
            <p:ph type="dt" sz="half" idx="10"/>
          </p:nvPr>
        </p:nvSpPr>
        <p:spPr/>
        <p:txBody>
          <a:bodyPr/>
          <a:lstStyle/>
          <a:p>
            <a:fld id="{8FC755D3-2618-4FEF-BCEC-2EAE1E973FA7}" type="datetimeFigureOut">
              <a:rPr lang="en-GB" smtClean="0"/>
              <a:t>11/07/2022</a:t>
            </a:fld>
            <a:endParaRPr lang="en-GB"/>
          </a:p>
        </p:txBody>
      </p:sp>
      <p:sp>
        <p:nvSpPr>
          <p:cNvPr id="5" name="Footer Placeholder 4">
            <a:extLst>
              <a:ext uri="{FF2B5EF4-FFF2-40B4-BE49-F238E27FC236}">
                <a16:creationId xmlns:a16="http://schemas.microsoft.com/office/drawing/2014/main" id="{8DFBDC91-60A5-F4C1-7896-8AD2C51913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394D5D-DABA-689D-4036-FA5B337D5ABE}"/>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3515322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8A299-4E77-6C22-00C3-0C649DCC55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6763DA-7197-FBE1-7C70-9A4F1D4E60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84E3DA-E212-2404-CCD1-991CFF05C323}"/>
              </a:ext>
            </a:extLst>
          </p:cNvPr>
          <p:cNvSpPr>
            <a:spLocks noGrp="1"/>
          </p:cNvSpPr>
          <p:nvPr>
            <p:ph type="dt" sz="half" idx="10"/>
          </p:nvPr>
        </p:nvSpPr>
        <p:spPr/>
        <p:txBody>
          <a:bodyPr/>
          <a:lstStyle/>
          <a:p>
            <a:fld id="{8FC755D3-2618-4FEF-BCEC-2EAE1E973FA7}" type="datetimeFigureOut">
              <a:rPr lang="en-GB" smtClean="0"/>
              <a:t>11/07/2022</a:t>
            </a:fld>
            <a:endParaRPr lang="en-GB"/>
          </a:p>
        </p:txBody>
      </p:sp>
      <p:sp>
        <p:nvSpPr>
          <p:cNvPr id="5" name="Footer Placeholder 4">
            <a:extLst>
              <a:ext uri="{FF2B5EF4-FFF2-40B4-BE49-F238E27FC236}">
                <a16:creationId xmlns:a16="http://schemas.microsoft.com/office/drawing/2014/main" id="{1E0E9E7E-BA21-6A63-8AC2-F42A0D4ADD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56BFAE-0FD1-B631-BD60-C9FCCDD592FA}"/>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2668332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6D85A-F108-E814-BD62-12A8ED7FAF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3E34E7-CF48-BFFA-E86A-FA004B11045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DC3904-4D08-E108-5BA6-01F4EDA5FF45}"/>
              </a:ext>
            </a:extLst>
          </p:cNvPr>
          <p:cNvSpPr>
            <a:spLocks noGrp="1"/>
          </p:cNvSpPr>
          <p:nvPr>
            <p:ph type="dt" sz="half" idx="10"/>
          </p:nvPr>
        </p:nvSpPr>
        <p:spPr/>
        <p:txBody>
          <a:bodyPr/>
          <a:lstStyle/>
          <a:p>
            <a:fld id="{8FC755D3-2618-4FEF-BCEC-2EAE1E973FA7}" type="datetimeFigureOut">
              <a:rPr lang="en-GB" smtClean="0"/>
              <a:t>11/07/2022</a:t>
            </a:fld>
            <a:endParaRPr lang="en-GB"/>
          </a:p>
        </p:txBody>
      </p:sp>
      <p:sp>
        <p:nvSpPr>
          <p:cNvPr id="5" name="Footer Placeholder 4">
            <a:extLst>
              <a:ext uri="{FF2B5EF4-FFF2-40B4-BE49-F238E27FC236}">
                <a16:creationId xmlns:a16="http://schemas.microsoft.com/office/drawing/2014/main" id="{FAA896D6-F77D-B6EC-7A3E-572EE4E989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4BE0B5-4C37-932A-BF1A-E781FE6894B2}"/>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2514409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39A79-4D89-C759-BF11-5ACE91D7C6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9037A5-EA43-0F75-AE96-95777C5455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AC74C2-B620-BB5F-0E48-C24A9FFA2D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BC041F-652E-8C18-2351-6400195BB3CE}"/>
              </a:ext>
            </a:extLst>
          </p:cNvPr>
          <p:cNvSpPr>
            <a:spLocks noGrp="1"/>
          </p:cNvSpPr>
          <p:nvPr>
            <p:ph type="dt" sz="half" idx="10"/>
          </p:nvPr>
        </p:nvSpPr>
        <p:spPr/>
        <p:txBody>
          <a:bodyPr/>
          <a:lstStyle/>
          <a:p>
            <a:fld id="{8FC755D3-2618-4FEF-BCEC-2EAE1E973FA7}" type="datetimeFigureOut">
              <a:rPr lang="en-GB" smtClean="0"/>
              <a:t>11/07/2022</a:t>
            </a:fld>
            <a:endParaRPr lang="en-GB"/>
          </a:p>
        </p:txBody>
      </p:sp>
      <p:sp>
        <p:nvSpPr>
          <p:cNvPr id="6" name="Footer Placeholder 5">
            <a:extLst>
              <a:ext uri="{FF2B5EF4-FFF2-40B4-BE49-F238E27FC236}">
                <a16:creationId xmlns:a16="http://schemas.microsoft.com/office/drawing/2014/main" id="{FD3F7448-7C39-5FC3-D81B-AB4AC1DBAF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2EBB1-2F24-6361-D2D7-759546015229}"/>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181574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D4490-76D5-61AB-CE50-0A8A412BA5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9A2FD7-9461-774E-E15D-AED77458B6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46F700-A904-CADF-DDBB-6B89D4B08C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3C5BE0-7421-7186-5F78-28E542FD0C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F44808-35AE-2697-5A33-2DD235BEA1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74D11E-CAD3-D5D7-96C4-03F8B53F1155}"/>
              </a:ext>
            </a:extLst>
          </p:cNvPr>
          <p:cNvSpPr>
            <a:spLocks noGrp="1"/>
          </p:cNvSpPr>
          <p:nvPr>
            <p:ph type="dt" sz="half" idx="10"/>
          </p:nvPr>
        </p:nvSpPr>
        <p:spPr/>
        <p:txBody>
          <a:bodyPr/>
          <a:lstStyle/>
          <a:p>
            <a:fld id="{8FC755D3-2618-4FEF-BCEC-2EAE1E973FA7}" type="datetimeFigureOut">
              <a:rPr lang="en-GB" smtClean="0"/>
              <a:t>11/07/2022</a:t>
            </a:fld>
            <a:endParaRPr lang="en-GB"/>
          </a:p>
        </p:txBody>
      </p:sp>
      <p:sp>
        <p:nvSpPr>
          <p:cNvPr id="8" name="Footer Placeholder 7">
            <a:extLst>
              <a:ext uri="{FF2B5EF4-FFF2-40B4-BE49-F238E27FC236}">
                <a16:creationId xmlns:a16="http://schemas.microsoft.com/office/drawing/2014/main" id="{5B73C920-EB91-9D51-A14D-4D96A728D5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1F6F44-A68B-D1CC-AB24-AAF31E6B58E3}"/>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321868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08649-9926-053C-87DE-0579DF89A3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551BEA-79CB-7F81-E63F-681F9B7A17C6}"/>
              </a:ext>
            </a:extLst>
          </p:cNvPr>
          <p:cNvSpPr>
            <a:spLocks noGrp="1"/>
          </p:cNvSpPr>
          <p:nvPr>
            <p:ph type="dt" sz="half" idx="10"/>
          </p:nvPr>
        </p:nvSpPr>
        <p:spPr/>
        <p:txBody>
          <a:bodyPr/>
          <a:lstStyle/>
          <a:p>
            <a:fld id="{8FC755D3-2618-4FEF-BCEC-2EAE1E973FA7}" type="datetimeFigureOut">
              <a:rPr lang="en-GB" smtClean="0"/>
              <a:t>11/07/2022</a:t>
            </a:fld>
            <a:endParaRPr lang="en-GB"/>
          </a:p>
        </p:txBody>
      </p:sp>
      <p:sp>
        <p:nvSpPr>
          <p:cNvPr id="4" name="Footer Placeholder 3">
            <a:extLst>
              <a:ext uri="{FF2B5EF4-FFF2-40B4-BE49-F238E27FC236}">
                <a16:creationId xmlns:a16="http://schemas.microsoft.com/office/drawing/2014/main" id="{A169EB21-1F45-997C-26DA-424E52BCC9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5A435D-3079-E062-B9E1-C9ECA7CDF7F9}"/>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3967841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723F56-72CD-5A16-DCA6-F6B26DB8DE09}"/>
              </a:ext>
            </a:extLst>
          </p:cNvPr>
          <p:cNvSpPr>
            <a:spLocks noGrp="1"/>
          </p:cNvSpPr>
          <p:nvPr>
            <p:ph type="dt" sz="half" idx="10"/>
          </p:nvPr>
        </p:nvSpPr>
        <p:spPr/>
        <p:txBody>
          <a:bodyPr/>
          <a:lstStyle/>
          <a:p>
            <a:fld id="{8FC755D3-2618-4FEF-BCEC-2EAE1E973FA7}" type="datetimeFigureOut">
              <a:rPr lang="en-GB" smtClean="0"/>
              <a:t>11/07/2022</a:t>
            </a:fld>
            <a:endParaRPr lang="en-GB"/>
          </a:p>
        </p:txBody>
      </p:sp>
      <p:sp>
        <p:nvSpPr>
          <p:cNvPr id="3" name="Footer Placeholder 2">
            <a:extLst>
              <a:ext uri="{FF2B5EF4-FFF2-40B4-BE49-F238E27FC236}">
                <a16:creationId xmlns:a16="http://schemas.microsoft.com/office/drawing/2014/main" id="{F3AAB263-5E9C-77B7-9DAE-E7E9C37993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17C4B4-161C-6418-4926-F0B2604DC134}"/>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3705418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86B64-7BD3-1383-F17E-95EBF3200E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0570E3-654E-D882-9376-B8706078DF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137360-557E-4782-F88A-2307F1CD63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0C10EF-9BAE-CF92-C564-7BB28D011C29}"/>
              </a:ext>
            </a:extLst>
          </p:cNvPr>
          <p:cNvSpPr>
            <a:spLocks noGrp="1"/>
          </p:cNvSpPr>
          <p:nvPr>
            <p:ph type="dt" sz="half" idx="10"/>
          </p:nvPr>
        </p:nvSpPr>
        <p:spPr/>
        <p:txBody>
          <a:bodyPr/>
          <a:lstStyle/>
          <a:p>
            <a:fld id="{8FC755D3-2618-4FEF-BCEC-2EAE1E973FA7}" type="datetimeFigureOut">
              <a:rPr lang="en-GB" smtClean="0"/>
              <a:t>11/07/2022</a:t>
            </a:fld>
            <a:endParaRPr lang="en-GB"/>
          </a:p>
        </p:txBody>
      </p:sp>
      <p:sp>
        <p:nvSpPr>
          <p:cNvPr id="6" name="Footer Placeholder 5">
            <a:extLst>
              <a:ext uri="{FF2B5EF4-FFF2-40B4-BE49-F238E27FC236}">
                <a16:creationId xmlns:a16="http://schemas.microsoft.com/office/drawing/2014/main" id="{C8F215C3-80CA-9FF8-373D-E5AF889FE0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4806EB-3FCB-A54D-C8A3-91ABF3C70286}"/>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1726417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E05A-08DD-DA66-3D01-8F5B7AF612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C17505-A724-1A85-112D-D6ECE0ECA8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9C9905-CFED-FE44-4A9C-DC6F888627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EE07F4-19D0-7FCC-BCB7-5FE194C1B637}"/>
              </a:ext>
            </a:extLst>
          </p:cNvPr>
          <p:cNvSpPr>
            <a:spLocks noGrp="1"/>
          </p:cNvSpPr>
          <p:nvPr>
            <p:ph type="dt" sz="half" idx="10"/>
          </p:nvPr>
        </p:nvSpPr>
        <p:spPr/>
        <p:txBody>
          <a:bodyPr/>
          <a:lstStyle/>
          <a:p>
            <a:fld id="{8FC755D3-2618-4FEF-BCEC-2EAE1E973FA7}" type="datetimeFigureOut">
              <a:rPr lang="en-GB" smtClean="0"/>
              <a:t>11/07/2022</a:t>
            </a:fld>
            <a:endParaRPr lang="en-GB"/>
          </a:p>
        </p:txBody>
      </p:sp>
      <p:sp>
        <p:nvSpPr>
          <p:cNvPr id="6" name="Footer Placeholder 5">
            <a:extLst>
              <a:ext uri="{FF2B5EF4-FFF2-40B4-BE49-F238E27FC236}">
                <a16:creationId xmlns:a16="http://schemas.microsoft.com/office/drawing/2014/main" id="{DBA9087C-72D5-8258-F4DB-3841A14F74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33B541-DB80-B566-F3B9-452BA51E30DE}"/>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1799747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890D0-263E-590E-3852-6A51CF4939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5BDA3B-E629-8506-6416-C3072746F6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235E1E-A8DE-52A7-6806-1BA169D79D79}"/>
              </a:ext>
            </a:extLst>
          </p:cNvPr>
          <p:cNvSpPr>
            <a:spLocks noGrp="1"/>
          </p:cNvSpPr>
          <p:nvPr>
            <p:ph type="dt" sz="half" idx="10"/>
          </p:nvPr>
        </p:nvSpPr>
        <p:spPr/>
        <p:txBody>
          <a:bodyPr/>
          <a:lstStyle/>
          <a:p>
            <a:fld id="{8FC755D3-2618-4FEF-BCEC-2EAE1E973FA7}" type="datetimeFigureOut">
              <a:rPr lang="en-GB" smtClean="0"/>
              <a:t>11/07/2022</a:t>
            </a:fld>
            <a:endParaRPr lang="en-GB"/>
          </a:p>
        </p:txBody>
      </p:sp>
      <p:sp>
        <p:nvSpPr>
          <p:cNvPr id="5" name="Footer Placeholder 4">
            <a:extLst>
              <a:ext uri="{FF2B5EF4-FFF2-40B4-BE49-F238E27FC236}">
                <a16:creationId xmlns:a16="http://schemas.microsoft.com/office/drawing/2014/main" id="{7A8451B2-0888-EA7A-4132-1719E9490F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B67659-E64E-39A4-0443-2FF37EF06061}"/>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580370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D94E7A-BE57-5DE3-9631-FA546232A5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36EDB1-8BCC-1D5E-3DC5-FDAF51B8DC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6A81BB-1B0D-E7FB-E7D1-DC95C0BA9554}"/>
              </a:ext>
            </a:extLst>
          </p:cNvPr>
          <p:cNvSpPr>
            <a:spLocks noGrp="1"/>
          </p:cNvSpPr>
          <p:nvPr>
            <p:ph type="dt" sz="half" idx="10"/>
          </p:nvPr>
        </p:nvSpPr>
        <p:spPr/>
        <p:txBody>
          <a:bodyPr/>
          <a:lstStyle/>
          <a:p>
            <a:fld id="{8FC755D3-2618-4FEF-BCEC-2EAE1E973FA7}" type="datetimeFigureOut">
              <a:rPr lang="en-GB" smtClean="0"/>
              <a:t>11/07/2022</a:t>
            </a:fld>
            <a:endParaRPr lang="en-GB"/>
          </a:p>
        </p:txBody>
      </p:sp>
      <p:sp>
        <p:nvSpPr>
          <p:cNvPr id="5" name="Footer Placeholder 4">
            <a:extLst>
              <a:ext uri="{FF2B5EF4-FFF2-40B4-BE49-F238E27FC236}">
                <a16:creationId xmlns:a16="http://schemas.microsoft.com/office/drawing/2014/main" id="{C04F09E3-99F3-E147-5215-120919D96D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47B584-C1E4-96BA-B4A6-655BF97AC44B}"/>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2157067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1B0E5B-F7CA-2867-5557-D79B244345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F06E0E-489E-8470-53DA-FB7E8630D8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84CC3-A61C-1455-0725-2588AD07A8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C755D3-2618-4FEF-BCEC-2EAE1E973FA7}" type="datetimeFigureOut">
              <a:rPr lang="en-GB" smtClean="0"/>
              <a:t>11/07/2022</a:t>
            </a:fld>
            <a:endParaRPr lang="en-GB"/>
          </a:p>
        </p:txBody>
      </p:sp>
      <p:sp>
        <p:nvSpPr>
          <p:cNvPr id="5" name="Footer Placeholder 4">
            <a:extLst>
              <a:ext uri="{FF2B5EF4-FFF2-40B4-BE49-F238E27FC236}">
                <a16:creationId xmlns:a16="http://schemas.microsoft.com/office/drawing/2014/main" id="{9902BB5F-4A91-355A-D565-8717FDB6A0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E9CAB9-1B7D-9D18-DCA1-30D767FF85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203F70-B858-409B-AAB8-62D5E157C4DA}" type="slidenum">
              <a:rPr lang="en-GB" smtClean="0"/>
              <a:t>‹#›</a:t>
            </a:fld>
            <a:endParaRPr lang="en-GB"/>
          </a:p>
        </p:txBody>
      </p:sp>
    </p:spTree>
    <p:extLst>
      <p:ext uri="{BB962C8B-B14F-4D97-AF65-F5344CB8AC3E}">
        <p14:creationId xmlns:p14="http://schemas.microsoft.com/office/powerpoint/2010/main" val="6882030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A3061-0E22-5926-5836-A8CBE6CEB0A5}"/>
              </a:ext>
            </a:extLst>
          </p:cNvPr>
          <p:cNvSpPr>
            <a:spLocks noGrp="1"/>
          </p:cNvSpPr>
          <p:nvPr>
            <p:ph type="ctrTitle"/>
          </p:nvPr>
        </p:nvSpPr>
        <p:spPr/>
        <p:txBody>
          <a:bodyPr/>
          <a:lstStyle/>
          <a:p>
            <a:r>
              <a:rPr lang="en-GB" dirty="0"/>
              <a:t>The Economics of Sustainability</a:t>
            </a:r>
          </a:p>
        </p:txBody>
      </p:sp>
      <p:sp>
        <p:nvSpPr>
          <p:cNvPr id="3" name="Subtitle 2">
            <a:extLst>
              <a:ext uri="{FF2B5EF4-FFF2-40B4-BE49-F238E27FC236}">
                <a16:creationId xmlns:a16="http://schemas.microsoft.com/office/drawing/2014/main" id="{A0737D6F-3A8F-81B1-3460-A2E7B766CE8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4305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44E35-4184-F062-0F31-3FA34952A849}"/>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8F2B91BC-852E-4F8A-6C1A-7E893FDC9A38}"/>
              </a:ext>
            </a:extLst>
          </p:cNvPr>
          <p:cNvSpPr>
            <a:spLocks noGrp="1"/>
          </p:cNvSpPr>
          <p:nvPr>
            <p:ph idx="1"/>
          </p:nvPr>
        </p:nvSpPr>
        <p:spPr/>
        <p:txBody>
          <a:bodyPr/>
          <a:lstStyle/>
          <a:p>
            <a:r>
              <a:rPr lang="en-GB" dirty="0"/>
              <a:t>The transition from the perennial debates on limits to growth to sustainability or sustainable economic development.</a:t>
            </a:r>
          </a:p>
          <a:p>
            <a:r>
              <a:rPr lang="en-GB" dirty="0"/>
              <a:t>The conceptual problem of defining sustainability and the Brundtland report on sustainability.</a:t>
            </a:r>
          </a:p>
          <a:p>
            <a:r>
              <a:rPr lang="en-GB" dirty="0"/>
              <a:t>The weak sustainability criteria: in theory and practice.</a:t>
            </a:r>
          </a:p>
          <a:p>
            <a:r>
              <a:rPr lang="en-GB" dirty="0"/>
              <a:t>The strong sustainability criteria: in theory and practice.</a:t>
            </a:r>
          </a:p>
          <a:p>
            <a:r>
              <a:rPr lang="en-GB" dirty="0"/>
              <a:t>The safe minimum standard (SMS) approach to sustainability: in theory and practice.</a:t>
            </a:r>
          </a:p>
          <a:p>
            <a:endParaRPr lang="en-GB" dirty="0"/>
          </a:p>
        </p:txBody>
      </p:sp>
    </p:spTree>
    <p:extLst>
      <p:ext uri="{BB962C8B-B14F-4D97-AF65-F5344CB8AC3E}">
        <p14:creationId xmlns:p14="http://schemas.microsoft.com/office/powerpoint/2010/main" val="1781539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DEE61-D9D7-894F-45B1-B8177475E4ED}"/>
              </a:ext>
            </a:extLst>
          </p:cNvPr>
          <p:cNvSpPr>
            <a:spLocks noGrp="1"/>
          </p:cNvSpPr>
          <p:nvPr>
            <p:ph type="title"/>
          </p:nvPr>
        </p:nvSpPr>
        <p:spPr/>
        <p:txBody>
          <a:bodyPr/>
          <a:lstStyle/>
          <a:p>
            <a:r>
              <a:rPr lang="en-GB" dirty="0"/>
              <a:t>Introduction: from limits to growth debate to sustainability</a:t>
            </a:r>
          </a:p>
        </p:txBody>
      </p:sp>
      <p:sp>
        <p:nvSpPr>
          <p:cNvPr id="3" name="Content Placeholder 2">
            <a:extLst>
              <a:ext uri="{FF2B5EF4-FFF2-40B4-BE49-F238E27FC236}">
                <a16:creationId xmlns:a16="http://schemas.microsoft.com/office/drawing/2014/main" id="{34407942-F893-F1DA-C2EE-D099F04E5AF5}"/>
              </a:ext>
            </a:extLst>
          </p:cNvPr>
          <p:cNvSpPr>
            <a:spLocks noGrp="1"/>
          </p:cNvSpPr>
          <p:nvPr>
            <p:ph idx="1"/>
          </p:nvPr>
        </p:nvSpPr>
        <p:spPr/>
        <p:txBody>
          <a:bodyPr/>
          <a:lstStyle/>
          <a:p>
            <a:r>
              <a:rPr lang="en-GB" dirty="0"/>
              <a:t>The old scarcity paradigm</a:t>
            </a:r>
          </a:p>
          <a:p>
            <a:endParaRPr lang="en-GB" dirty="0"/>
          </a:p>
          <a:p>
            <a:r>
              <a:rPr lang="en-GB" dirty="0"/>
              <a:t>The new scarcity paradigm: ecological resilience and biotic diversity</a:t>
            </a:r>
          </a:p>
          <a:p>
            <a:endParaRPr lang="en-GB" dirty="0"/>
          </a:p>
          <a:p>
            <a:r>
              <a:rPr lang="en-GB" dirty="0"/>
              <a:t>The emergence of environmental sustainability as a global concern</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690445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63EEE-C8BA-2FB6-483D-88C74039A16E}"/>
              </a:ext>
            </a:extLst>
          </p:cNvPr>
          <p:cNvSpPr>
            <a:spLocks noGrp="1"/>
          </p:cNvSpPr>
          <p:nvPr>
            <p:ph type="title"/>
          </p:nvPr>
        </p:nvSpPr>
        <p:spPr/>
        <p:txBody>
          <a:bodyPr/>
          <a:lstStyle/>
          <a:p>
            <a:r>
              <a:rPr lang="en-GB" dirty="0"/>
              <a:t>Sustainable development: a helpful term or a vague and analytically empty concept?</a:t>
            </a:r>
          </a:p>
        </p:txBody>
      </p:sp>
      <p:pic>
        <p:nvPicPr>
          <p:cNvPr id="5" name="Picture 4">
            <a:extLst>
              <a:ext uri="{FF2B5EF4-FFF2-40B4-BE49-F238E27FC236}">
                <a16:creationId xmlns:a16="http://schemas.microsoft.com/office/drawing/2014/main" id="{21273A3A-3694-4A92-51FB-B36B66417949}"/>
              </a:ext>
            </a:extLst>
          </p:cNvPr>
          <p:cNvPicPr>
            <a:picLocks noChangeAspect="1"/>
          </p:cNvPicPr>
          <p:nvPr/>
        </p:nvPicPr>
        <p:blipFill rotWithShape="1">
          <a:blip r:embed="rId3"/>
          <a:srcRect l="47588" t="39672" r="25091" b="32240"/>
          <a:stretch/>
        </p:blipFill>
        <p:spPr>
          <a:xfrm>
            <a:off x="2383438" y="2293494"/>
            <a:ext cx="5036694" cy="3327586"/>
          </a:xfrm>
          <a:prstGeom prst="rect">
            <a:avLst/>
          </a:prstGeom>
        </p:spPr>
      </p:pic>
      <p:pic>
        <p:nvPicPr>
          <p:cNvPr id="7" name="Picture 6">
            <a:extLst>
              <a:ext uri="{FF2B5EF4-FFF2-40B4-BE49-F238E27FC236}">
                <a16:creationId xmlns:a16="http://schemas.microsoft.com/office/drawing/2014/main" id="{F17BE984-F94C-BE08-AA8D-AACBE983BB2F}"/>
              </a:ext>
            </a:extLst>
          </p:cNvPr>
          <p:cNvPicPr>
            <a:picLocks noChangeAspect="1"/>
          </p:cNvPicPr>
          <p:nvPr/>
        </p:nvPicPr>
        <p:blipFill rotWithShape="1">
          <a:blip r:embed="rId3"/>
          <a:srcRect l="30804" t="67978" r="8726" b="24044"/>
          <a:stretch/>
        </p:blipFill>
        <p:spPr>
          <a:xfrm>
            <a:off x="674556" y="5694767"/>
            <a:ext cx="11374509" cy="964391"/>
          </a:xfrm>
          <a:prstGeom prst="rect">
            <a:avLst/>
          </a:prstGeom>
        </p:spPr>
      </p:pic>
    </p:spTree>
    <p:extLst>
      <p:ext uri="{BB962C8B-B14F-4D97-AF65-F5344CB8AC3E}">
        <p14:creationId xmlns:p14="http://schemas.microsoft.com/office/powerpoint/2010/main" val="3208242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068A8-41FD-9EF2-700E-70ED77FE555E}"/>
              </a:ext>
            </a:extLst>
          </p:cNvPr>
          <p:cNvSpPr>
            <a:spLocks noGrp="1"/>
          </p:cNvSpPr>
          <p:nvPr>
            <p:ph type="title"/>
          </p:nvPr>
        </p:nvSpPr>
        <p:spPr/>
        <p:txBody>
          <a:bodyPr/>
          <a:lstStyle/>
          <a:p>
            <a:r>
              <a:rPr lang="en-GB" dirty="0"/>
              <a:t>The neoclassical approach to sustainability: weak sustainability</a:t>
            </a:r>
          </a:p>
        </p:txBody>
      </p:sp>
      <p:sp>
        <p:nvSpPr>
          <p:cNvPr id="3" name="Content Placeholder 2">
            <a:extLst>
              <a:ext uri="{FF2B5EF4-FFF2-40B4-BE49-F238E27FC236}">
                <a16:creationId xmlns:a16="http://schemas.microsoft.com/office/drawing/2014/main" id="{8DDA7C78-738C-540A-02FA-A7A05800F7F4}"/>
              </a:ext>
            </a:extLst>
          </p:cNvPr>
          <p:cNvSpPr>
            <a:spLocks noGrp="1"/>
          </p:cNvSpPr>
          <p:nvPr>
            <p:ph idx="1"/>
          </p:nvPr>
        </p:nvSpPr>
        <p:spPr/>
        <p:txBody>
          <a:bodyPr/>
          <a:lstStyle/>
          <a:p>
            <a:r>
              <a:rPr lang="en-GB" dirty="0"/>
              <a:t>A very popular model that represents a special case of the neoclassical sustainability approach is the Hartwick–Solow model of sustainability (1977, 1986). In this case, sustainability was conceptualized as a dynamic optimization where the objective was to trace the “optimal” consumption path of goods and services that could be maintained over several generations, given that some of the capital assets are potentially exhaustible.</a:t>
            </a:r>
          </a:p>
        </p:txBody>
      </p:sp>
    </p:spTree>
    <p:extLst>
      <p:ext uri="{BB962C8B-B14F-4D97-AF65-F5344CB8AC3E}">
        <p14:creationId xmlns:p14="http://schemas.microsoft.com/office/powerpoint/2010/main" val="3787765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22BDB-AE32-A43A-13AE-B64A710AA0AB}"/>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The neoclassical approach to sustainability: weak sustainability</a:t>
            </a:r>
            <a:endParaRPr lang="en-GB" dirty="0"/>
          </a:p>
        </p:txBody>
      </p:sp>
      <p:sp>
        <p:nvSpPr>
          <p:cNvPr id="3" name="Content Placeholder 2">
            <a:extLst>
              <a:ext uri="{FF2B5EF4-FFF2-40B4-BE49-F238E27FC236}">
                <a16:creationId xmlns:a16="http://schemas.microsoft.com/office/drawing/2014/main" id="{A78901C0-AE6C-522E-DE0B-11B1D6D3CDBA}"/>
              </a:ext>
            </a:extLst>
          </p:cNvPr>
          <p:cNvSpPr>
            <a:spLocks noGrp="1"/>
          </p:cNvSpPr>
          <p:nvPr>
            <p:ph idx="1"/>
          </p:nvPr>
        </p:nvSpPr>
        <p:spPr/>
        <p:txBody>
          <a:bodyPr>
            <a:normAutofit fontScale="92500"/>
          </a:bodyPr>
          <a:lstStyle/>
          <a:p>
            <a:pPr marL="0" indent="0">
              <a:buNone/>
            </a:pPr>
            <a:r>
              <a:rPr lang="en-GB" dirty="0"/>
              <a:t>Essential features of weak sustainability and its implications</a:t>
            </a:r>
          </a:p>
          <a:p>
            <a:pPr marL="514350" indent="-514350">
              <a:buAutoNum type="arabicPeriod"/>
            </a:pPr>
            <a:r>
              <a:rPr lang="en-GB" sz="2200" dirty="0"/>
              <a:t>This approach to sustainability maintains that it is possible to envision a situation where a nation could maintain a non-declining income (consumption) over several generations provided the productive capacity (i.e., capital stock) of this nation is held intact. </a:t>
            </a:r>
          </a:p>
          <a:p>
            <a:pPr marL="514350" indent="-514350">
              <a:buAutoNum type="arabicPeriod"/>
            </a:pPr>
            <a:r>
              <a:rPr lang="en-GB" sz="2200" dirty="0"/>
              <a:t>Weak sustainability allows a country to manage its portfolio of capital (which is composed of various types of human-made and natural capital stock) with a great deal of flexibility since the various types of capital stock are considered to be close substitutes. </a:t>
            </a:r>
          </a:p>
          <a:p>
            <a:pPr marL="514350" indent="-514350">
              <a:buAutoNum type="arabicPeriod"/>
            </a:pPr>
            <a:r>
              <a:rPr lang="en-GB" sz="2200" dirty="0"/>
              <a:t>A “development” is said to be weakly sustainable if the development is non-diminishing from generation to generation. </a:t>
            </a:r>
          </a:p>
          <a:p>
            <a:pPr marL="514350" indent="-514350">
              <a:buAutoNum type="arabicPeriod"/>
            </a:pPr>
            <a:r>
              <a:rPr lang="en-GB" sz="2200" dirty="0"/>
              <a:t>Finally, it is important to note that weak sustainability does not preclude a particular generation from gaining or making income if they happen to use their allotted capital stock in a more productive manner. </a:t>
            </a:r>
          </a:p>
        </p:txBody>
      </p:sp>
    </p:spTree>
    <p:extLst>
      <p:ext uri="{BB962C8B-B14F-4D97-AF65-F5344CB8AC3E}">
        <p14:creationId xmlns:p14="http://schemas.microsoft.com/office/powerpoint/2010/main" val="3731726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3FB48-AFE4-5BCA-8804-FBB4FA113DBE}"/>
              </a:ext>
            </a:extLst>
          </p:cNvPr>
          <p:cNvSpPr>
            <a:spLocks noGrp="1"/>
          </p:cNvSpPr>
          <p:nvPr>
            <p:ph type="title"/>
          </p:nvPr>
        </p:nvSpPr>
        <p:spPr/>
        <p:txBody>
          <a:bodyPr/>
          <a:lstStyle/>
          <a:p>
            <a:r>
              <a:rPr lang="en-GB" dirty="0"/>
              <a:t>The ecological economic approach to sustainability: strong sustainability</a:t>
            </a:r>
          </a:p>
        </p:txBody>
      </p:sp>
      <p:sp>
        <p:nvSpPr>
          <p:cNvPr id="3" name="Content Placeholder 2">
            <a:extLst>
              <a:ext uri="{FF2B5EF4-FFF2-40B4-BE49-F238E27FC236}">
                <a16:creationId xmlns:a16="http://schemas.microsoft.com/office/drawing/2014/main" id="{23F2D97B-E2D2-15EA-5ABB-D28FD79F86B9}"/>
              </a:ext>
            </a:extLst>
          </p:cNvPr>
          <p:cNvSpPr>
            <a:spLocks noGrp="1"/>
          </p:cNvSpPr>
          <p:nvPr>
            <p:ph idx="1"/>
          </p:nvPr>
        </p:nvSpPr>
        <p:spPr/>
        <p:txBody>
          <a:bodyPr/>
          <a:lstStyle/>
          <a:p>
            <a:r>
              <a:rPr lang="en-GB" dirty="0"/>
              <a:t>Accordingly, under the strong sustainability criteria, minimum amounts of both natural and human-made capital assets should be independently maintained in real physical/biological terms. This condition for sustainability clearly acknowledges that, as inputs of production, both natural and human-made capitals are complements.</a:t>
            </a:r>
          </a:p>
        </p:txBody>
      </p:sp>
    </p:spTree>
    <p:extLst>
      <p:ext uri="{BB962C8B-B14F-4D97-AF65-F5344CB8AC3E}">
        <p14:creationId xmlns:p14="http://schemas.microsoft.com/office/powerpoint/2010/main" val="3821030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D746B-9F85-579E-3A43-439177D1A67A}"/>
              </a:ext>
            </a:extLst>
          </p:cNvPr>
          <p:cNvSpPr>
            <a:spLocks noGrp="1"/>
          </p:cNvSpPr>
          <p:nvPr>
            <p:ph type="title"/>
          </p:nvPr>
        </p:nvSpPr>
        <p:spPr/>
        <p:txBody>
          <a:bodyPr/>
          <a:lstStyle/>
          <a:p>
            <a:r>
              <a:rPr lang="en-GB" dirty="0"/>
              <a:t>The ecological economic approach to sustainability: strong sustainability</a:t>
            </a:r>
          </a:p>
        </p:txBody>
      </p:sp>
      <p:sp>
        <p:nvSpPr>
          <p:cNvPr id="3" name="Content Placeholder 2">
            <a:extLst>
              <a:ext uri="{FF2B5EF4-FFF2-40B4-BE49-F238E27FC236}">
                <a16:creationId xmlns:a16="http://schemas.microsoft.com/office/drawing/2014/main" id="{210D9F3C-F0BC-502B-5D91-DF65F51C04F4}"/>
              </a:ext>
            </a:extLst>
          </p:cNvPr>
          <p:cNvSpPr>
            <a:spLocks noGrp="1"/>
          </p:cNvSpPr>
          <p:nvPr>
            <p:ph idx="1"/>
          </p:nvPr>
        </p:nvSpPr>
        <p:spPr/>
        <p:txBody>
          <a:bodyPr>
            <a:normAutofit fontScale="92500" lnSpcReduction="10000"/>
          </a:bodyPr>
          <a:lstStyle/>
          <a:p>
            <a:pPr marL="0" indent="0">
              <a:buNone/>
            </a:pPr>
            <a:r>
              <a:rPr lang="en-GB" dirty="0"/>
              <a:t>The sustainability rules of the ecological economics approach to sustainability (strong sustainability):</a:t>
            </a:r>
          </a:p>
          <a:p>
            <a:r>
              <a:rPr lang="en-GB" dirty="0"/>
              <a:t>The rate of exploitation of renewable resources should not exceed the regeneration rate.</a:t>
            </a:r>
          </a:p>
          <a:p>
            <a:r>
              <a:rPr lang="en-GB" dirty="0"/>
              <a:t>Waste emission (pollution) should be kept at or below the waste-absorptive capacity of the environment. </a:t>
            </a:r>
          </a:p>
          <a:p>
            <a:r>
              <a:rPr lang="en-GB" dirty="0"/>
              <a:t>The extraction of non-renewable resources (such as oil) should be consistent with the development of renewable substitutes. </a:t>
            </a:r>
          </a:p>
          <a:p>
            <a:r>
              <a:rPr lang="en-GB" dirty="0"/>
              <a:t>Certain ecosystems and environmental assets that are critical in providing unique and essential services (such as the ozone layer in the upper atmosphere, or life-support in general).</a:t>
            </a:r>
          </a:p>
        </p:txBody>
      </p:sp>
    </p:spTree>
    <p:extLst>
      <p:ext uri="{BB962C8B-B14F-4D97-AF65-F5344CB8AC3E}">
        <p14:creationId xmlns:p14="http://schemas.microsoft.com/office/powerpoint/2010/main" val="2162344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FB954-E2D5-52F1-6935-E4CBE14D9367}"/>
              </a:ext>
            </a:extLst>
          </p:cNvPr>
          <p:cNvSpPr>
            <a:spLocks noGrp="1"/>
          </p:cNvSpPr>
          <p:nvPr>
            <p:ph type="title"/>
          </p:nvPr>
        </p:nvSpPr>
        <p:spPr/>
        <p:txBody>
          <a:bodyPr/>
          <a:lstStyle/>
          <a:p>
            <a:r>
              <a:rPr lang="en-GB" dirty="0"/>
              <a:t>The ecological economic approach to sustainability: strong sustainability</a:t>
            </a:r>
          </a:p>
        </p:txBody>
      </p:sp>
      <p:sp>
        <p:nvSpPr>
          <p:cNvPr id="3" name="Content Placeholder 2">
            <a:extLst>
              <a:ext uri="{FF2B5EF4-FFF2-40B4-BE49-F238E27FC236}">
                <a16:creationId xmlns:a16="http://schemas.microsoft.com/office/drawing/2014/main" id="{F29C9263-E943-3C7A-70CD-B7CD2B07C84C}"/>
              </a:ext>
            </a:extLst>
          </p:cNvPr>
          <p:cNvSpPr>
            <a:spLocks noGrp="1"/>
          </p:cNvSpPr>
          <p:nvPr>
            <p:ph idx="1"/>
          </p:nvPr>
        </p:nvSpPr>
        <p:spPr/>
        <p:txBody>
          <a:bodyPr/>
          <a:lstStyle/>
          <a:p>
            <a:pPr marL="0" indent="0">
              <a:buNone/>
            </a:pPr>
            <a:r>
              <a:rPr lang="en-GB" dirty="0"/>
              <a:t>Criticisms of the strong sustainability approach</a:t>
            </a:r>
          </a:p>
        </p:txBody>
      </p:sp>
    </p:spTree>
    <p:extLst>
      <p:ext uri="{BB962C8B-B14F-4D97-AF65-F5344CB8AC3E}">
        <p14:creationId xmlns:p14="http://schemas.microsoft.com/office/powerpoint/2010/main" val="3550878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4E879-1201-15D1-0AF3-31DCCDCCF911}"/>
              </a:ext>
            </a:extLst>
          </p:cNvPr>
          <p:cNvSpPr>
            <a:spLocks noGrp="1"/>
          </p:cNvSpPr>
          <p:nvPr>
            <p:ph type="title"/>
          </p:nvPr>
        </p:nvSpPr>
        <p:spPr/>
        <p:txBody>
          <a:bodyPr/>
          <a:lstStyle/>
          <a:p>
            <a:r>
              <a:rPr lang="en-GB" dirty="0"/>
              <a:t>The safe minimum standard approach to sustainability</a:t>
            </a:r>
          </a:p>
        </p:txBody>
      </p:sp>
      <p:sp>
        <p:nvSpPr>
          <p:cNvPr id="3" name="Content Placeholder 2">
            <a:extLst>
              <a:ext uri="{FF2B5EF4-FFF2-40B4-BE49-F238E27FC236}">
                <a16:creationId xmlns:a16="http://schemas.microsoft.com/office/drawing/2014/main" id="{12BEEE45-6004-D3A4-84C5-7731AF58A171}"/>
              </a:ext>
            </a:extLst>
          </p:cNvPr>
          <p:cNvSpPr>
            <a:spLocks noGrp="1"/>
          </p:cNvSpPr>
          <p:nvPr>
            <p:ph idx="1"/>
          </p:nvPr>
        </p:nvSpPr>
        <p:spPr/>
        <p:txBody>
          <a:bodyPr/>
          <a:lstStyle/>
          <a:p>
            <a:r>
              <a:rPr lang="en-GB" dirty="0"/>
              <a:t>The safe minimum standard approach traces its origin to the work of three pioneering and eminent natural resource economists, </a:t>
            </a:r>
            <a:r>
              <a:rPr lang="en-GB" dirty="0" err="1"/>
              <a:t>Ciriacy-Wantrup</a:t>
            </a:r>
            <a:r>
              <a:rPr lang="en-GB" dirty="0"/>
              <a:t> (1952), </a:t>
            </a:r>
            <a:r>
              <a:rPr lang="en-GB" dirty="0" err="1"/>
              <a:t>Krutilla</a:t>
            </a:r>
            <a:r>
              <a:rPr lang="en-GB" dirty="0"/>
              <a:t> (1967), and Bishop (1978).</a:t>
            </a:r>
          </a:p>
        </p:txBody>
      </p:sp>
    </p:spTree>
    <p:extLst>
      <p:ext uri="{BB962C8B-B14F-4D97-AF65-F5344CB8AC3E}">
        <p14:creationId xmlns:p14="http://schemas.microsoft.com/office/powerpoint/2010/main" val="3734371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44E35-4184-F062-0F31-3FA34952A84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8F2B91BC-852E-4F8A-6C1A-7E893FDC9A38}"/>
              </a:ext>
            </a:extLst>
          </p:cNvPr>
          <p:cNvSpPr>
            <a:spLocks noGrp="1"/>
          </p:cNvSpPr>
          <p:nvPr>
            <p:ph idx="1"/>
          </p:nvPr>
        </p:nvSpPr>
        <p:spPr/>
        <p:txBody>
          <a:bodyPr/>
          <a:lstStyle/>
          <a:p>
            <a:r>
              <a:rPr lang="en-GB" dirty="0"/>
              <a:t>The transition from the perennial debates on limits to growth to sustainability or sustainable economic development.</a:t>
            </a:r>
          </a:p>
          <a:p>
            <a:r>
              <a:rPr lang="en-GB" dirty="0"/>
              <a:t>The conceptual problem of defining sustainability and the Brundtland report on sustainability.</a:t>
            </a:r>
          </a:p>
          <a:p>
            <a:r>
              <a:rPr lang="en-GB" dirty="0"/>
              <a:t>The weak sustainability criteria: in theory and practice.</a:t>
            </a:r>
          </a:p>
          <a:p>
            <a:r>
              <a:rPr lang="en-GB" dirty="0"/>
              <a:t>The strong sustainability criteria: in theory and practice.</a:t>
            </a:r>
          </a:p>
          <a:p>
            <a:r>
              <a:rPr lang="en-GB" dirty="0"/>
              <a:t>The safe minimum standard (SMS) approach to sustainability: in theory and practice.</a:t>
            </a:r>
          </a:p>
          <a:p>
            <a:endParaRPr lang="en-GB" dirty="0"/>
          </a:p>
        </p:txBody>
      </p:sp>
    </p:spTree>
    <p:extLst>
      <p:ext uri="{BB962C8B-B14F-4D97-AF65-F5344CB8AC3E}">
        <p14:creationId xmlns:p14="http://schemas.microsoft.com/office/powerpoint/2010/main" val="1957311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5DAC2-929D-B85A-D21C-465156F0015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E0C4353-CCC7-AA8B-8AFB-1A7C19F4EB9B}"/>
              </a:ext>
            </a:extLst>
          </p:cNvPr>
          <p:cNvSpPr>
            <a:spLocks noGrp="1"/>
          </p:cNvSpPr>
          <p:nvPr>
            <p:ph idx="1"/>
          </p:nvPr>
        </p:nvSpPr>
        <p:spPr/>
        <p:txBody>
          <a:bodyPr/>
          <a:lstStyle/>
          <a:p>
            <a:r>
              <a:rPr lang="en-GB" dirty="0"/>
              <a:t>Bishop, R. C. (1978) “Endangered species and uncertainty: the economics of a safe minimum standard,” American Journal of Agricultural Economics, 60: 10–18.</a:t>
            </a:r>
          </a:p>
          <a:p>
            <a:r>
              <a:rPr lang="en-GB" dirty="0" err="1"/>
              <a:t>Ciriacy-Wantrup</a:t>
            </a:r>
            <a:r>
              <a:rPr lang="en-GB" dirty="0"/>
              <a:t>, S. (1952) Resource Conservation: Economics and Policy, Berkeley, CA: University of California Press.</a:t>
            </a:r>
          </a:p>
          <a:p>
            <a:r>
              <a:rPr lang="en-GB" dirty="0"/>
              <a:t>Hartwick, J. M. (1977) “Intergenerational equity and the investing of rents from exhaustible resources,” American Economic Review, 67(5): 972–974.</a:t>
            </a:r>
          </a:p>
          <a:p>
            <a:r>
              <a:rPr lang="en-GB" dirty="0" err="1"/>
              <a:t>Krutilla</a:t>
            </a:r>
            <a:r>
              <a:rPr lang="en-GB" dirty="0"/>
              <a:t>, J. V. (1967) “Conservation reconsidered,” American Economic Review, 57(4): 787–796.</a:t>
            </a:r>
          </a:p>
        </p:txBody>
      </p:sp>
    </p:spTree>
    <p:extLst>
      <p:ext uri="{BB962C8B-B14F-4D97-AF65-F5344CB8AC3E}">
        <p14:creationId xmlns:p14="http://schemas.microsoft.com/office/powerpoint/2010/main" val="3580038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10254</Words>
  <Application>Microsoft Office PowerPoint</Application>
  <PresentationFormat>Widescreen</PresentationFormat>
  <Paragraphs>234</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Economics of Sustainability</vt:lpstr>
      <vt:lpstr>Objectives</vt:lpstr>
      <vt:lpstr>Introduction: from limits to growth debate to sustainability</vt:lpstr>
      <vt:lpstr>Sustainable development: a helpful term or a vague and analytically empty concept?</vt:lpstr>
      <vt:lpstr>The neoclassical approach to sustainability: weak sustainability</vt:lpstr>
      <vt:lpstr>The neoclassical approach to sustainability: weak sustainability</vt:lpstr>
      <vt:lpstr>The ecological economic approach to sustainability: strong sustainability</vt:lpstr>
      <vt:lpstr>The ecological economic approach to sustainability: strong sustainability</vt:lpstr>
      <vt:lpstr>The ecological economic approach to sustainability: strong sustainability</vt:lpstr>
      <vt:lpstr>The safe minimum standard approach to sustainability</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Economics of Sustainability</dc:title>
  <dc:creator>Anthony Burns</dc:creator>
  <cp:lastModifiedBy>Anthony Burns</cp:lastModifiedBy>
  <cp:revision>8</cp:revision>
  <dcterms:created xsi:type="dcterms:W3CDTF">2022-07-11T10:19:11Z</dcterms:created>
  <dcterms:modified xsi:type="dcterms:W3CDTF">2022-07-11T10:59:11Z</dcterms:modified>
</cp:coreProperties>
</file>