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9" r:id="rId4"/>
    <p:sldId id="261" r:id="rId5"/>
    <p:sldId id="263" r:id="rId6"/>
    <p:sldId id="264"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0B0606-C02D-4233-A77E-56942C8144D9}" v="8" dt="2022-02-09T03:40:11.223"/>
    <p1510:client id="{FE7F265D-134C-3D40-9EDE-DF97B1A91A83}" v="30" dt="2022-02-08T18:06:23.3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756"/>
    <p:restoredTop sz="96197"/>
  </p:normalViewPr>
  <p:slideViewPr>
    <p:cSldViewPr snapToGrid="0" snapToObjects="1">
      <p:cViewPr varScale="1">
        <p:scale>
          <a:sx n="111" d="100"/>
          <a:sy n="111" d="100"/>
        </p:scale>
        <p:origin x="392" y="208"/>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2/10/22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2/10/22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2/10/22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2/10/22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2/10/22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2/10/22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2/10/22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2/10/22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2/10/22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2/10/22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2/10/22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2/10/22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2/10/22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 name="Group 11">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7" name="Rectangle 12">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6" name="Rectangle 15">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8"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27283" y="1857885"/>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pic>
        <p:nvPicPr>
          <p:cNvPr id="7" name="Picture 6" descr="Map&#10;&#10;Description automatically generated">
            <a:extLst>
              <a:ext uri="{FF2B5EF4-FFF2-40B4-BE49-F238E27FC236}">
                <a16:creationId xmlns:a16="http://schemas.microsoft.com/office/drawing/2014/main" id="{047E8A67-A7A0-C34C-A75A-AF3CC0A382ED}"/>
              </a:ext>
            </a:extLst>
          </p:cNvPr>
          <p:cNvPicPr>
            <a:picLocks noChangeAspect="1"/>
          </p:cNvPicPr>
          <p:nvPr/>
        </p:nvPicPr>
        <p:blipFill rotWithShape="1">
          <a:blip r:embed="rId3"/>
          <a:srcRect l="18154" r="21547" b="2"/>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20" name="Freeform 5">
            <a:extLst>
              <a:ext uri="{FF2B5EF4-FFF2-40B4-BE49-F238E27FC236}">
                <a16:creationId xmlns:a16="http://schemas.microsoft.com/office/drawing/2014/main" id="{1AD5EB79-7F9A-4BBC-92A5-188382CBA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09B8D98B-1E52-4C46-87A3-1925B54B967F}"/>
              </a:ext>
            </a:extLst>
          </p:cNvPr>
          <p:cNvSpPr>
            <a:spLocks noGrp="1"/>
          </p:cNvSpPr>
          <p:nvPr>
            <p:ph type="title"/>
          </p:nvPr>
        </p:nvSpPr>
        <p:spPr>
          <a:xfrm>
            <a:off x="5695061" y="1241266"/>
            <a:ext cx="5428551" cy="3153753"/>
          </a:xfrm>
        </p:spPr>
        <p:txBody>
          <a:bodyPr vert="horz" lIns="91440" tIns="45720" rIns="91440" bIns="45720" rtlCol="0" anchor="b">
            <a:normAutofit/>
          </a:bodyPr>
          <a:lstStyle/>
          <a:p>
            <a:pPr algn="ctr"/>
            <a:r>
              <a:rPr lang="en-US" sz="5400" dirty="0"/>
              <a:t>The Sun Never Sets On The Empire</a:t>
            </a:r>
          </a:p>
        </p:txBody>
      </p:sp>
      <p:sp>
        <p:nvSpPr>
          <p:cNvPr id="3" name="Subtitle 2">
            <a:extLst>
              <a:ext uri="{FF2B5EF4-FFF2-40B4-BE49-F238E27FC236}">
                <a16:creationId xmlns:a16="http://schemas.microsoft.com/office/drawing/2014/main" id="{3DD20445-A68F-B440-9B25-E1DD4C009D66}"/>
              </a:ext>
            </a:extLst>
          </p:cNvPr>
          <p:cNvSpPr>
            <a:spLocks noGrp="1"/>
          </p:cNvSpPr>
          <p:nvPr>
            <p:ph idx="1"/>
          </p:nvPr>
        </p:nvSpPr>
        <p:spPr>
          <a:xfrm>
            <a:off x="5695061" y="5616733"/>
            <a:ext cx="5428551" cy="597253"/>
          </a:xfrm>
        </p:spPr>
        <p:txBody>
          <a:bodyPr vert="horz" lIns="91440" tIns="45720" rIns="91440" bIns="45720" rtlCol="0" anchor="t">
            <a:normAutofit/>
          </a:bodyPr>
          <a:lstStyle/>
          <a:p>
            <a:pPr marL="0" indent="0" algn="ctr">
              <a:buNone/>
            </a:pPr>
            <a:r>
              <a:rPr lang="en-US" cap="all" dirty="0">
                <a:solidFill>
                  <a:schemeClr val="accent1">
                    <a:lumMod val="60000"/>
                    <a:lumOff val="40000"/>
                  </a:schemeClr>
                </a:solidFill>
                <a:latin typeface="Arial Narrow" panose="020B0604020202020204" pitchFamily="34" charset="0"/>
                <a:cs typeface="Arial Narrow" panose="020B0604020202020204" pitchFamily="34" charset="0"/>
              </a:rPr>
              <a:t>By Jay Alexander Mills</a:t>
            </a:r>
          </a:p>
        </p:txBody>
      </p:sp>
      <p:sp>
        <p:nvSpPr>
          <p:cNvPr id="31" name="Rectangle 21">
            <a:extLst>
              <a:ext uri="{FF2B5EF4-FFF2-40B4-BE49-F238E27FC236}">
                <a16:creationId xmlns:a16="http://schemas.microsoft.com/office/drawing/2014/main" id="{B9B8A17F-DC3A-4D9A-AA53-9BFB894CD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169683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8" name="Group 27">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6" name="Rectangle 28">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Oval 29">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0">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2" name="Oval 31">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0" name="Oval 32">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4" name="Oval 33">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5"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6"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37"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9" name="Rectangle 38">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1" name="Rectangle 40">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4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4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DE4922C1-5272-0D4B-A09D-1F52AEA836ED}"/>
              </a:ext>
            </a:extLst>
          </p:cNvPr>
          <p:cNvSpPr>
            <a:spLocks noGrp="1"/>
          </p:cNvSpPr>
          <p:nvPr>
            <p:ph type="title"/>
          </p:nvPr>
        </p:nvSpPr>
        <p:spPr>
          <a:xfrm>
            <a:off x="639098" y="629265"/>
            <a:ext cx="6072776" cy="1622322"/>
          </a:xfrm>
        </p:spPr>
        <p:txBody>
          <a:bodyPr vert="horz" lIns="91440" tIns="45720" rIns="91440" bIns="45720" rtlCol="0" anchor="ctr">
            <a:normAutofit/>
          </a:bodyPr>
          <a:lstStyle/>
          <a:p>
            <a:pPr algn="ctr"/>
            <a:r>
              <a:rPr lang="en-US" dirty="0">
                <a:solidFill>
                  <a:srgbClr val="FFFFFF"/>
                </a:solidFill>
              </a:rPr>
              <a:t>North America</a:t>
            </a:r>
          </a:p>
        </p:txBody>
      </p:sp>
      <p:pic>
        <p:nvPicPr>
          <p:cNvPr id="6" name="Content Placeholder 5">
            <a:extLst>
              <a:ext uri="{FF2B5EF4-FFF2-40B4-BE49-F238E27FC236}">
                <a16:creationId xmlns:a16="http://schemas.microsoft.com/office/drawing/2014/main" id="{5B0AD652-AE28-5543-93A8-D89AAAF5FB1A}"/>
              </a:ext>
            </a:extLst>
          </p:cNvPr>
          <p:cNvPicPr>
            <a:picLocks noGrp="1" noChangeAspect="1"/>
          </p:cNvPicPr>
          <p:nvPr>
            <p:ph sz="half" idx="1"/>
          </p:nvPr>
        </p:nvPicPr>
        <p:blipFill rotWithShape="1">
          <a:blip r:embed="rId3"/>
          <a:srcRect l="18017" r="15114" b="1"/>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47" name="Rectangle 4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9" name="Oval 4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51" name="Oval 5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Content Placeholder 22">
            <a:extLst>
              <a:ext uri="{FF2B5EF4-FFF2-40B4-BE49-F238E27FC236}">
                <a16:creationId xmlns:a16="http://schemas.microsoft.com/office/drawing/2014/main" id="{EEDF48B7-DE4F-B04A-B146-BCAC1B2253F8}"/>
              </a:ext>
            </a:extLst>
          </p:cNvPr>
          <p:cNvSpPr>
            <a:spLocks noGrp="1"/>
          </p:cNvSpPr>
          <p:nvPr>
            <p:ph sz="half" idx="2"/>
          </p:nvPr>
        </p:nvSpPr>
        <p:spPr>
          <a:xfrm>
            <a:off x="639098" y="2418735"/>
            <a:ext cx="6072776" cy="3811740"/>
          </a:xfrm>
        </p:spPr>
        <p:txBody>
          <a:bodyPr vert="horz" lIns="91440" tIns="45720" rIns="91440" bIns="45720" rtlCol="0" anchor="ctr">
            <a:normAutofit fontScale="25000" lnSpcReduction="20000"/>
          </a:bodyPr>
          <a:lstStyle/>
          <a:p>
            <a:pPr algn="ctr">
              <a:buNone/>
            </a:pPr>
            <a:endParaRPr lang="en-US" dirty="0"/>
          </a:p>
          <a:p>
            <a:r>
              <a:rPr lang="en-GB" dirty="0"/>
              <a:t>The British expeditions to Canada sought to colonise as much land as possible and in 1583 </a:t>
            </a:r>
            <a:r>
              <a:rPr lang="en-GB" dirty="0" err="1"/>
              <a:t>Humphery</a:t>
            </a:r>
            <a:r>
              <a:rPr lang="en-GB" dirty="0"/>
              <a:t> Gilbert claimed the first North America colony of St Johns, Newfoundland by royal prerogative for Queen Elizabeth l. During the reign of King James l of England, additional colonies were established in Cupid and Ferryland, Newfoundland in1610 and 1621 respectively. However, the first successful settlement of British inhabitants was in Virginia to the south of Canada.  By 1670 English colonies expanded and new settlements were established in Newfound land and South of Hudson Bay.</a:t>
            </a:r>
          </a:p>
          <a:p>
            <a:br>
              <a:rPr lang="en-GB" dirty="0"/>
            </a:br>
            <a:endParaRPr lang="en-GB" dirty="0"/>
          </a:p>
          <a:p>
            <a:r>
              <a:rPr lang="en-GB" dirty="0"/>
              <a:t>One of the most lucrative trades at the time was fur trade and this encouraged further settlements by the English and French who sought to make riches from the abundance that the fur trade brought. This was not a peaceful venture and there was much discord and fighting between the masses particularly the French and English which was known as the Beaver Wars 1609-1702.. The fur bases were on soil and that became part of the United States. This trade eventually dwindled by 1830 due to a change in fashion within European society and it was replaced by the timber trade to further line the pockets of the British ,causing decimation to the forests and timber supply in Canada.</a:t>
            </a:r>
          </a:p>
          <a:p>
            <a:br>
              <a:rPr lang="en-GB" dirty="0"/>
            </a:br>
            <a:endParaRPr lang="en-GB" dirty="0"/>
          </a:p>
          <a:p>
            <a:r>
              <a:rPr lang="en-GB" dirty="0"/>
              <a:t>In 1763 the Treaty of Paris, New France, which was a colony of Canada officially became part of the British Empire. This took place after the Severn Year War 1756-1763, where by Britain had conquered all of the French colonies of Canada and France had given away much of its North America possessions and holdings to the United Kingdom.</a:t>
            </a:r>
          </a:p>
          <a:p>
            <a:br>
              <a:rPr lang="en-GB" dirty="0"/>
            </a:br>
            <a:endParaRPr lang="en-GB" dirty="0"/>
          </a:p>
          <a:p>
            <a:r>
              <a:rPr lang="en-GB" dirty="0"/>
              <a:t>The Royal Proclamation of 1763 expanded the colonies of Canada under the Province of Quebec and this became known as the Canadas. The Act of Union 1840 joined the upper and lower Canadas and a united province emerged.  </a:t>
            </a:r>
          </a:p>
          <a:p>
            <a:r>
              <a:rPr lang="en-GB" dirty="0"/>
              <a:t>By 1860 there was interest in expanding Canada further and other British colonies such as Newfoundland and British Columbia were now dominated by the British.</a:t>
            </a:r>
          </a:p>
          <a:p>
            <a:br>
              <a:rPr lang="en-GB" dirty="0"/>
            </a:br>
            <a:endParaRPr lang="en-GB" dirty="0"/>
          </a:p>
          <a:p>
            <a:r>
              <a:rPr lang="en-GB" dirty="0"/>
              <a:t>After the War of 1812, where by America and Britain sought to invade each other's territory for almost ten years and America tried to take Quebec from the British but failed due to the loyalty of their people,, a clearer boarder was finally established. However, unease continued and there were constant calls for the growth of political reform, in both upper and lower Canada, these were influenced by French and American republicans.  Midwest reformers argued for more representation from responsible government. To be responsible meant that the will of the colonies and not London should be applied. William Lyon McKenzie and </a:t>
            </a:r>
            <a:r>
              <a:rPr lang="en-GB" dirty="0" err="1"/>
              <a:t>Loiue</a:t>
            </a:r>
            <a:r>
              <a:rPr lang="en-GB" dirty="0"/>
              <a:t> Joseph Papineau demanded equality or a complete break from British rule. This was the beginning of several rebellions which were quickly pushed back ,but discourse remained a high priority .</a:t>
            </a:r>
          </a:p>
          <a:p>
            <a:br>
              <a:rPr lang="en-GB" dirty="0"/>
            </a:br>
            <a:endParaRPr lang="en-GB" dirty="0"/>
          </a:p>
          <a:p>
            <a:r>
              <a:rPr lang="en-GB" dirty="0"/>
              <a:t>The British North America Act was passed in 1867 . The Act united three separate territories of Canada , Nova Scotia and New Brunswick into a single dominion called Canada. There were also provisions to include further colonies and terrorise of British North America. The Act divided the territory of Canada into Quebec and Ontario. A new legislative government was formed in Ottawa together with provincial legislators. The act kept the administration under British rule until 1982 but giving far great powers to the people of Canada.</a:t>
            </a:r>
          </a:p>
          <a:p>
            <a:br>
              <a:rPr lang="en-GB" dirty="0"/>
            </a:br>
            <a:endParaRPr lang="en-US" dirty="0">
              <a:solidFill>
                <a:srgbClr val="FFFFFF"/>
              </a:solidFill>
            </a:endParaRPr>
          </a:p>
          <a:p>
            <a:endParaRPr lang="en-US" dirty="0">
              <a:solidFill>
                <a:srgbClr val="FFFFFF"/>
              </a:solidFill>
            </a:endParaRPr>
          </a:p>
        </p:txBody>
      </p:sp>
    </p:spTree>
    <p:extLst>
      <p:ext uri="{BB962C8B-B14F-4D97-AF65-F5344CB8AC3E}">
        <p14:creationId xmlns:p14="http://schemas.microsoft.com/office/powerpoint/2010/main" val="120336307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7" name="Group 14">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6" name="Rectangle 15">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9" name="Oval 18">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20">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3"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4"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6" name="Rectangle 25">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8" name="Rectangle 27">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30"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2"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13B3FE7E-1C14-7D43-B07E-796D29D17089}"/>
              </a:ext>
            </a:extLst>
          </p:cNvPr>
          <p:cNvSpPr>
            <a:spLocks noGrp="1"/>
          </p:cNvSpPr>
          <p:nvPr>
            <p:ph type="title"/>
          </p:nvPr>
        </p:nvSpPr>
        <p:spPr>
          <a:xfrm>
            <a:off x="639098" y="629265"/>
            <a:ext cx="6072776" cy="1622322"/>
          </a:xfrm>
        </p:spPr>
        <p:txBody>
          <a:bodyPr vert="horz" lIns="91440" tIns="45720" rIns="91440" bIns="45720" rtlCol="0" anchor="ctr">
            <a:normAutofit/>
          </a:bodyPr>
          <a:lstStyle/>
          <a:p>
            <a:pPr algn="ctr"/>
            <a:r>
              <a:rPr lang="en-US" dirty="0">
                <a:solidFill>
                  <a:srgbClr val="FFFFFF"/>
                </a:solidFill>
              </a:rPr>
              <a:t>India</a:t>
            </a:r>
          </a:p>
        </p:txBody>
      </p:sp>
      <p:pic>
        <p:nvPicPr>
          <p:cNvPr id="9" name="Content Placeholder 8" descr="Map&#10;&#10;Description automatically generated">
            <a:extLst>
              <a:ext uri="{FF2B5EF4-FFF2-40B4-BE49-F238E27FC236}">
                <a16:creationId xmlns:a16="http://schemas.microsoft.com/office/drawing/2014/main" id="{70940838-78BB-8146-A62D-0BA93186BAF5}"/>
              </a:ext>
            </a:extLst>
          </p:cNvPr>
          <p:cNvPicPr>
            <a:picLocks noGrp="1" noChangeAspect="1"/>
          </p:cNvPicPr>
          <p:nvPr>
            <p:ph sz="half" idx="1"/>
          </p:nvPr>
        </p:nvPicPr>
        <p:blipFill rotWithShape="1">
          <a:blip r:embed="rId3"/>
          <a:srcRect l="21555" r="11577" b="1"/>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34" name="Rectangle 33">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6" name="Oval 35">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5" name="Content Placeholder 9">
            <a:extLst>
              <a:ext uri="{FF2B5EF4-FFF2-40B4-BE49-F238E27FC236}">
                <a16:creationId xmlns:a16="http://schemas.microsoft.com/office/drawing/2014/main" id="{0CB4DA1B-332A-3B43-82C7-AC558353E94E}"/>
              </a:ext>
            </a:extLst>
          </p:cNvPr>
          <p:cNvSpPr>
            <a:spLocks noGrp="1"/>
          </p:cNvSpPr>
          <p:nvPr>
            <p:ph sz="half" idx="2"/>
          </p:nvPr>
        </p:nvSpPr>
        <p:spPr>
          <a:xfrm>
            <a:off x="639098" y="2418735"/>
            <a:ext cx="6072776" cy="3811740"/>
          </a:xfrm>
        </p:spPr>
        <p:txBody>
          <a:bodyPr vert="horz" lIns="91440" tIns="45720" rIns="91440" bIns="45720" rtlCol="0" anchor="ctr">
            <a:normAutofit fontScale="25000" lnSpcReduction="20000"/>
          </a:bodyPr>
          <a:lstStyle/>
          <a:p>
            <a:br>
              <a:rPr lang="en-GB" dirty="0"/>
            </a:br>
            <a:r>
              <a:rPr lang="en-GB" dirty="0"/>
              <a:t>The East India Company was an English company formed in 1600 that exploited trade with East and Southeast Asia and India . It was originally formed so that English merchants could participate in the East Indian spice trade and later on, trade in cotton , silk , tea and opioids .</a:t>
            </a:r>
          </a:p>
          <a:p>
            <a:r>
              <a:rPr lang="en-GB" dirty="0"/>
              <a:t>The East India Company became involved in politics and eventually was used as an agent for British imperialism.</a:t>
            </a:r>
          </a:p>
          <a:p>
            <a:r>
              <a:rPr lang="en-GB" dirty="0"/>
              <a:t>In 1757 Mir </a:t>
            </a:r>
            <a:r>
              <a:rPr lang="en-GB" dirty="0" err="1"/>
              <a:t>Jafar</a:t>
            </a:r>
            <a:r>
              <a:rPr lang="en-GB" dirty="0"/>
              <a:t> the commander in chief of the Nawab of Bengals army ,who was working secretly in cahoots with the British, requested their support to overturn the Nawab and his French allies, in return for trade favours. On the 23rd of June at the Battle of Plassey the British defeated the Nawab and seized  control of Bengal . </a:t>
            </a:r>
            <a:r>
              <a:rPr lang="en-GB" dirty="0" err="1"/>
              <a:t>Jafar</a:t>
            </a:r>
            <a:r>
              <a:rPr lang="en-GB" dirty="0"/>
              <a:t> continued as a subservient ruler on behalf of the British but his actions became the catalyst for the British to realise their ability to over throw and conquer other parts of India thereby gaining control of smaller Indian Kingdoms . This format was implemented over the next 100 years and the British seized control over much of India infiltrating deep into political agendas and manipulating and taking sides between various Indian royal families , showing support with one against another in order to gain favour , which divided and conquered as they advanced with the British take over. . The first Governor General , Warren Hastings was placed in India by the British government to take formal control over administrative matters and to pave the way for future consolidation. The East India Act of 1784 came into power and saw the end of the East India Trading Company and Britain taking control of much of the trading that was now being done in India.</a:t>
            </a:r>
            <a:br>
              <a:rPr lang="en-GB" dirty="0"/>
            </a:br>
            <a:endParaRPr lang="en-GB" dirty="0"/>
          </a:p>
          <a:p>
            <a:r>
              <a:rPr lang="en-GB" dirty="0"/>
              <a:t>During this time India was one of the world's richest countries with thriving industries ,particularly the hand loom industry. However, the British destroyed much of this trade for their own greed and exported vast amount of raw cotton material back to England, also exporting finished goods from Britain, back to India and around the world, thereby depriving the local Indian weavers of their livelihoods.</a:t>
            </a:r>
            <a:br>
              <a:rPr lang="en-GB" dirty="0"/>
            </a:br>
            <a:endParaRPr lang="en-GB" dirty="0"/>
          </a:p>
          <a:p>
            <a:r>
              <a:rPr lang="en-GB" dirty="0"/>
              <a:t>The British continued their iron grip over India and raised taxes ,imposed tariffs ,conducted cruel practices and torture to maintain their position. Vast amount of Indian wealth was continually shipped back to England and the country was largely decimated of its natural resources .</a:t>
            </a:r>
          </a:p>
          <a:p>
            <a:r>
              <a:rPr lang="en-GB" dirty="0"/>
              <a:t>There was a massive loss of life attributed to the 1943/44 famine which occurred in Bengal due to instruction from Churchill to ship grain from Bengal to Britain. It is estimated that 4 million Indians lost their lives during this period and were literally starved to death , an atrocity that has been compared to the Nazi Germany rule. </a:t>
            </a:r>
          </a:p>
          <a:p>
            <a:r>
              <a:rPr lang="en-GB" dirty="0"/>
              <a:t>There was very little positive input given by the British to the Indians themselves , although some selected citizens were named Babus and were taught how to speak English. This was not a kind gesture per say but merely a way of keeping communication open between the British rulers and the millions of native inhabitants that were subjected under the colonisation regime .</a:t>
            </a:r>
          </a:p>
          <a:p>
            <a:r>
              <a:rPr lang="en-GB" dirty="0"/>
              <a:t>By 1843 the Governor General began the construction of railways which was funded out of Indian tax payers pockets and the benefits and rewards were reaped by the British. During construction further natural resources such as coal and iron ore were pillaged and transported back to England . Despite the intensive labour provided by the natives it was decreed that no “Indians or dogs” were allowed aboard first-class trains regardless of their ability to pay.</a:t>
            </a:r>
            <a:br>
              <a:rPr lang="en-GB" dirty="0"/>
            </a:br>
            <a:endParaRPr lang="en-GB" dirty="0"/>
          </a:p>
          <a:p>
            <a:r>
              <a:rPr lang="en-GB" dirty="0"/>
              <a:t>The British continued to strip India of her resources and it was not until 1947 that the British left, leaving the country in a state of despair , massacre and destruction. It has become known as the 1947 partition where by the British rule bailed out drawing a line through the country thereby dividing it into two , India and Pakistan . It created a division between the Hindus and Muslims, setting them at war against each other, which resulted in devastating consequences . It gave people very little time to migrate to their appointed part of the land , chaos ensued and there were millions of deaths caused through violence and stampedes .</a:t>
            </a:r>
          </a:p>
          <a:p>
            <a:r>
              <a:rPr lang="en-GB" dirty="0"/>
              <a:t>The British rule came to an end but at a huge cost of life and destroying the country’s economy and leaving it desolate and at war.</a:t>
            </a:r>
          </a:p>
          <a:p>
            <a:pPr marL="0" indent="0" algn="ctr">
              <a:buNone/>
            </a:pPr>
            <a:endParaRPr lang="en-GB" dirty="0">
              <a:solidFill>
                <a:srgbClr val="FFFFFF"/>
              </a:solidFill>
            </a:endParaRPr>
          </a:p>
        </p:txBody>
      </p:sp>
    </p:spTree>
    <p:extLst>
      <p:ext uri="{BB962C8B-B14F-4D97-AF65-F5344CB8AC3E}">
        <p14:creationId xmlns:p14="http://schemas.microsoft.com/office/powerpoint/2010/main" val="3455388575"/>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2" name="Rectangle 71">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Oval 72">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4" name="Oval 73">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5" name="Oval 74">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6" name="Oval 75">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7" name="Oval 76">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8"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9"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0"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82" name="Rectangle 81">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86"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88"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13B3FE7E-1C14-7D43-B07E-796D29D17089}"/>
              </a:ext>
            </a:extLst>
          </p:cNvPr>
          <p:cNvSpPr>
            <a:spLocks noGrp="1"/>
          </p:cNvSpPr>
          <p:nvPr>
            <p:ph type="title"/>
          </p:nvPr>
        </p:nvSpPr>
        <p:spPr>
          <a:xfrm>
            <a:off x="639098" y="629265"/>
            <a:ext cx="6072776" cy="1622322"/>
          </a:xfrm>
        </p:spPr>
        <p:txBody>
          <a:bodyPr vert="horz" lIns="91440" tIns="45720" rIns="91440" bIns="45720" rtlCol="0" anchor="ctr">
            <a:normAutofit/>
          </a:bodyPr>
          <a:lstStyle/>
          <a:p>
            <a:pPr algn="ctr"/>
            <a:r>
              <a:rPr lang="en-US" dirty="0">
                <a:solidFill>
                  <a:srgbClr val="FFFFFF"/>
                </a:solidFill>
              </a:rPr>
              <a:t>Australia</a:t>
            </a:r>
          </a:p>
        </p:txBody>
      </p:sp>
      <p:pic>
        <p:nvPicPr>
          <p:cNvPr id="11" name="Content Placeholder 10" descr="Map&#10;&#10;Description automatically generated">
            <a:extLst>
              <a:ext uri="{FF2B5EF4-FFF2-40B4-BE49-F238E27FC236}">
                <a16:creationId xmlns:a16="http://schemas.microsoft.com/office/drawing/2014/main" id="{483B16A0-2374-5C4D-A71A-2CBDCD6A54E6}"/>
              </a:ext>
            </a:extLst>
          </p:cNvPr>
          <p:cNvPicPr>
            <a:picLocks noGrp="1" noChangeAspect="1"/>
          </p:cNvPicPr>
          <p:nvPr>
            <p:ph sz="half" idx="1"/>
          </p:nvPr>
        </p:nvPicPr>
        <p:blipFill rotWithShape="1">
          <a:blip r:embed="rId3"/>
          <a:srcRect l="30476" r="2656" b="1"/>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90" name="Rectangle 89">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2" name="Oval 91">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4" name="Oval 93">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5" name="Content Placeholder 9">
            <a:extLst>
              <a:ext uri="{FF2B5EF4-FFF2-40B4-BE49-F238E27FC236}">
                <a16:creationId xmlns:a16="http://schemas.microsoft.com/office/drawing/2014/main" id="{0CB4DA1B-332A-3B43-82C7-AC558353E94E}"/>
              </a:ext>
            </a:extLst>
          </p:cNvPr>
          <p:cNvSpPr>
            <a:spLocks noGrp="1"/>
          </p:cNvSpPr>
          <p:nvPr>
            <p:ph sz="half" idx="2"/>
          </p:nvPr>
        </p:nvSpPr>
        <p:spPr>
          <a:xfrm>
            <a:off x="639098" y="2418735"/>
            <a:ext cx="6072776" cy="3811740"/>
          </a:xfrm>
        </p:spPr>
        <p:txBody>
          <a:bodyPr vert="horz" lIns="91440" tIns="45720" rIns="91440" bIns="45720" rtlCol="0" anchor="ctr">
            <a:normAutofit fontScale="40000" lnSpcReduction="20000"/>
          </a:bodyPr>
          <a:lstStyle/>
          <a:p>
            <a:r>
              <a:rPr lang="en-GB" dirty="0"/>
              <a:t>In 1768 captain James Cook set sail on the first of three voyages to the South seas under the orders of the British Admiralty to seek a continent or land and to possess it in the name of the King of Great Britain. On the 27 May, he began his sea bound quest, on the Endeavour with his crew . He reached the southern coast of New South Wales in 1770 and sailed north charting Australia’s eastern coastline . He claimed the land for Great Britain on the 22nd of August 1770 despite being inhabited by indigenous people and named it Botany Bay.</a:t>
            </a:r>
          </a:p>
          <a:p>
            <a:r>
              <a:rPr lang="en-GB" dirty="0"/>
              <a:t>Having lost most of the British colonies during the 1775-1783 American Revolutionary War, Britain was no longer able to send the overspill of British prisoners to America .However the British took control of Australia and upon the recommendation of Joseph Banks , who had accompanied Cook on his exploratory voyage,  Captain Arthur Phillips  set sail on the 13th May 1787, along with a fleet of 11 ships , 736 prisoners , crew ,civilians and marines for Botany Bay. They were the first to arrive there and make settlements by way of penal colonies.  Australia was seen as a viable solution to the British prison overcrowding problem as it was rich in resources of fresh water, fish ,arable soil, good pasture ,plenty of timber and had a good climate. It could be self-supportive to house the convicts and to relieve Great Britain of a problem that wasn’t wanted.</a:t>
            </a:r>
          </a:p>
          <a:p>
            <a:r>
              <a:rPr lang="en-GB" dirty="0"/>
              <a:t>A theft of a bag of sugar would now see the thief transported on an eight-month boat trip 10,000 miles across the ocean and it became a regular punishment for similar crimes which lasted for many years .</a:t>
            </a:r>
          </a:p>
          <a:p>
            <a:r>
              <a:rPr lang="en-GB" dirty="0"/>
              <a:t>British troops garrisoned the colonies with marines guarding English settlements at Sydney Cove , Botany Bay and Norfolk Island.</a:t>
            </a:r>
          </a:p>
          <a:p>
            <a:r>
              <a:rPr lang="en-GB" dirty="0"/>
              <a:t>The role of the troops was to guard Australia from external attacks but also to maintain civil obedience so that that there should be no uprising from the convicts and disciplined them with harsh treatments of flogging and strict confinement to prevent rebellion.. Prisoners who behaved well were eventually issued with a ticket of leave which basically gave them a certain degree of freedom and convicts who served their full sentence were eventually granted a full pardon. The British also suppressed the local aborigines, whist supposedly trying to educate them in ways to improve themselves. It was important that the British commanded complete authority over the inhabitants so that their authority would not be challenged..</a:t>
            </a:r>
          </a:p>
          <a:p>
            <a:r>
              <a:rPr lang="en-GB" dirty="0"/>
              <a:t>Australia initially was effectively a sustainable prison and dumping ground for the undesirable population of Britain. However agricultural efforts became problematic and resources from overseas began to run short. It was therefore in consideration of this that the first immigration free settlers were transported from Britain in 1793 and given a free passage over, with enough provisions for two years as well as free acres under the agreement of faming the land for the government with the help of some of the local convicts.</a:t>
            </a:r>
          </a:p>
          <a:p>
            <a:r>
              <a:rPr lang="en-GB" dirty="0"/>
              <a:t>Even ex-convicts such as James Ruse were encouraged to farm the land and did so successfully, growing crops of wheat and being rewarded with acres land for his efforts.</a:t>
            </a:r>
          </a:p>
          <a:p>
            <a:r>
              <a:rPr lang="en-GB" dirty="0"/>
              <a:t>It is suggested that less than five percent of convicts left Australia after they served their time, but chose to remain there and to make it their home. More and more free settlers emigrated to Australia and made it their choice of dwelling, many arrived without permission and authority and were present in very large numbers taking over much of the land belonging to the crown and became the basis of a powerful land-owning class. It was their opposition to  convict transportation and placement that eventually saw the end of the practice in 1840. </a:t>
            </a:r>
          </a:p>
          <a:p>
            <a:pPr marL="0" indent="0" algn="ctr">
              <a:buNone/>
            </a:pPr>
            <a:endParaRPr lang="en-US" dirty="0">
              <a:solidFill>
                <a:srgbClr val="FFFFFF"/>
              </a:solidFill>
            </a:endParaRPr>
          </a:p>
          <a:p>
            <a:pPr marL="0" indent="0"/>
            <a:endParaRPr lang="en-US" dirty="0">
              <a:solidFill>
                <a:srgbClr val="FFFFFF"/>
              </a:solidFill>
            </a:endParaRPr>
          </a:p>
        </p:txBody>
      </p:sp>
    </p:spTree>
    <p:extLst>
      <p:ext uri="{BB962C8B-B14F-4D97-AF65-F5344CB8AC3E}">
        <p14:creationId xmlns:p14="http://schemas.microsoft.com/office/powerpoint/2010/main" val="423475701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71" name="Group 70">
            <a:extLst>
              <a:ext uri="{FF2B5EF4-FFF2-40B4-BE49-F238E27FC236}">
                <a16:creationId xmlns:a16="http://schemas.microsoft.com/office/drawing/2014/main" id="{FAEF28A3-012D-4640-B8B8-1EF6EAF723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72" name="Rectangle 71">
              <a:extLst>
                <a:ext uri="{FF2B5EF4-FFF2-40B4-BE49-F238E27FC236}">
                  <a16:creationId xmlns:a16="http://schemas.microsoft.com/office/drawing/2014/main" id="{F3B2F1C2-14D3-4A53-B329-323795BCF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Oval 72">
              <a:extLst>
                <a:ext uri="{FF2B5EF4-FFF2-40B4-BE49-F238E27FC236}">
                  <a16:creationId xmlns:a16="http://schemas.microsoft.com/office/drawing/2014/main" id="{194E879E-1515-4211-8F1B-B68A92B2C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4" name="Oval 73">
              <a:extLst>
                <a:ext uri="{FF2B5EF4-FFF2-40B4-BE49-F238E27FC236}">
                  <a16:creationId xmlns:a16="http://schemas.microsoft.com/office/drawing/2014/main" id="{F7137E7D-1F4E-498A-97D1-0E1FE6FC6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5" name="Oval 74">
              <a:extLst>
                <a:ext uri="{FF2B5EF4-FFF2-40B4-BE49-F238E27FC236}">
                  <a16:creationId xmlns:a16="http://schemas.microsoft.com/office/drawing/2014/main" id="{91375183-B6E5-43E0-B28F-39EC90838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6" name="Oval 75">
              <a:extLst>
                <a:ext uri="{FF2B5EF4-FFF2-40B4-BE49-F238E27FC236}">
                  <a16:creationId xmlns:a16="http://schemas.microsoft.com/office/drawing/2014/main" id="{267F36BD-A8AF-4304-A662-1007CC17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7" name="Oval 76">
              <a:extLst>
                <a:ext uri="{FF2B5EF4-FFF2-40B4-BE49-F238E27FC236}">
                  <a16:creationId xmlns:a16="http://schemas.microsoft.com/office/drawing/2014/main" id="{15D9095F-2809-4A90-A032-250AC21C3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8" name="Freeform 5">
              <a:extLst>
                <a:ext uri="{FF2B5EF4-FFF2-40B4-BE49-F238E27FC236}">
                  <a16:creationId xmlns:a16="http://schemas.microsoft.com/office/drawing/2014/main" id="{9027D7BF-C282-4477-A406-245C3F265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9" name="Freeform 5">
              <a:extLst>
                <a:ext uri="{FF2B5EF4-FFF2-40B4-BE49-F238E27FC236}">
                  <a16:creationId xmlns:a16="http://schemas.microsoft.com/office/drawing/2014/main" id="{AC3C43D8-426E-472E-A8E8-C41BF7A876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0" name="Freeform 5">
              <a:extLst>
                <a:ext uri="{FF2B5EF4-FFF2-40B4-BE49-F238E27FC236}">
                  <a16:creationId xmlns:a16="http://schemas.microsoft.com/office/drawing/2014/main" id="{52DCAE0E-B8DE-4C42-A48F-FA0C8345AC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82" name="Rectangle 81">
            <a:extLst>
              <a:ext uri="{FF2B5EF4-FFF2-40B4-BE49-F238E27FC236}">
                <a16:creationId xmlns:a16="http://schemas.microsoft.com/office/drawing/2014/main" id="{59647F54-801D-44AB-8284-EDDFF77631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4" name="Rectangle 83">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86"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88"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13B3FE7E-1C14-7D43-B07E-796D29D17089}"/>
              </a:ext>
            </a:extLst>
          </p:cNvPr>
          <p:cNvSpPr>
            <a:spLocks noGrp="1"/>
          </p:cNvSpPr>
          <p:nvPr>
            <p:ph type="title"/>
          </p:nvPr>
        </p:nvSpPr>
        <p:spPr>
          <a:xfrm>
            <a:off x="639098" y="629265"/>
            <a:ext cx="6072776" cy="1622322"/>
          </a:xfrm>
        </p:spPr>
        <p:txBody>
          <a:bodyPr vert="horz" lIns="91440" tIns="45720" rIns="91440" bIns="45720" rtlCol="0" anchor="ctr">
            <a:normAutofit/>
          </a:bodyPr>
          <a:lstStyle/>
          <a:p>
            <a:pPr algn="ctr"/>
            <a:r>
              <a:rPr lang="en-US" dirty="0">
                <a:solidFill>
                  <a:srgbClr val="FFFFFF"/>
                </a:solidFill>
              </a:rPr>
              <a:t>United Kingdom</a:t>
            </a:r>
          </a:p>
        </p:txBody>
      </p:sp>
      <p:pic>
        <p:nvPicPr>
          <p:cNvPr id="7" name="Content Placeholder 6" descr="Map&#10;&#10;Description automatically generated">
            <a:extLst>
              <a:ext uri="{FF2B5EF4-FFF2-40B4-BE49-F238E27FC236}">
                <a16:creationId xmlns:a16="http://schemas.microsoft.com/office/drawing/2014/main" id="{732679F1-672D-BB47-827B-0A2B2DD81681}"/>
              </a:ext>
            </a:extLst>
          </p:cNvPr>
          <p:cNvPicPr>
            <a:picLocks noGrp="1" noChangeAspect="1"/>
          </p:cNvPicPr>
          <p:nvPr>
            <p:ph sz="half" idx="1"/>
          </p:nvPr>
        </p:nvPicPr>
        <p:blipFill rotWithShape="1">
          <a:blip r:embed="rId3"/>
          <a:srcRect l="35897" r="1354" b="-1"/>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90" name="Rectangle 89">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2" name="Oval 91">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4" name="Oval 93">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5" name="Content Placeholder 9">
            <a:extLst>
              <a:ext uri="{FF2B5EF4-FFF2-40B4-BE49-F238E27FC236}">
                <a16:creationId xmlns:a16="http://schemas.microsoft.com/office/drawing/2014/main" id="{0CB4DA1B-332A-3B43-82C7-AC558353E94E}"/>
              </a:ext>
            </a:extLst>
          </p:cNvPr>
          <p:cNvSpPr>
            <a:spLocks noGrp="1"/>
          </p:cNvSpPr>
          <p:nvPr>
            <p:ph sz="half" idx="2"/>
          </p:nvPr>
        </p:nvSpPr>
        <p:spPr>
          <a:xfrm>
            <a:off x="639098" y="2418735"/>
            <a:ext cx="6072776" cy="3811740"/>
          </a:xfrm>
        </p:spPr>
        <p:txBody>
          <a:bodyPr vert="horz" lIns="91440" tIns="45720" rIns="91440" bIns="45720" rtlCol="0" anchor="ctr">
            <a:normAutofit fontScale="25000" lnSpcReduction="20000"/>
          </a:bodyPr>
          <a:lstStyle/>
          <a:p>
            <a:r>
              <a:rPr lang="en-GB" dirty="0"/>
              <a:t>Wales</a:t>
            </a:r>
          </a:p>
          <a:p>
            <a:r>
              <a:rPr lang="en-GB" dirty="0"/>
              <a:t>Wales was dominated by English rule as of the time of Edward l. The Statute of </a:t>
            </a:r>
            <a:r>
              <a:rPr lang="en-GB" dirty="0" err="1"/>
              <a:t>Rhuddlan</a:t>
            </a:r>
            <a:r>
              <a:rPr lang="en-GB" dirty="0"/>
              <a:t> 1284 limited Welsh laws and rights which were further curtailed when Edward ring fenced Wales with a series of stone castles and then declared his son Prince of Wales in 1301. At this time Wales became a part of England and would remain so despite several attempted rebellions .</a:t>
            </a:r>
          </a:p>
          <a:p>
            <a:r>
              <a:rPr lang="en-GB" dirty="0"/>
              <a:t>In 1400 Owain Glyndwr lead a revolted against Henry </a:t>
            </a:r>
            <a:r>
              <a:rPr lang="en-GB" dirty="0" err="1"/>
              <a:t>Vl</a:t>
            </a:r>
            <a:r>
              <a:rPr lang="en-GB" dirty="0"/>
              <a:t> but his rebellion was defeated , although he himself was never captured. In response to this failed rebellion harsh penal laws were passed against Wales prohibiting citizens to carry arms, holding office or living in fortified towns. </a:t>
            </a:r>
          </a:p>
          <a:p>
            <a:r>
              <a:rPr lang="en-GB" dirty="0"/>
              <a:t>1455 saw the Wars of the Roses and a prominent figure involved was Jasper Tudor . His nephew Henry Tudor of Welsh decent , was intent on taking the English throne. He was </a:t>
            </a:r>
            <a:r>
              <a:rPr lang="en-GB" dirty="0" err="1"/>
              <a:t>successfull</a:t>
            </a:r>
            <a:r>
              <a:rPr lang="en-GB" dirty="0"/>
              <a:t> in doing so  and defeated Richard </a:t>
            </a:r>
            <a:r>
              <a:rPr lang="en-GB" dirty="0" err="1"/>
              <a:t>lll</a:t>
            </a:r>
            <a:r>
              <a:rPr lang="en-GB" dirty="0"/>
              <a:t> at the Battle Of Bosworth .</a:t>
            </a:r>
          </a:p>
          <a:p>
            <a:r>
              <a:rPr lang="en-GB" dirty="0"/>
              <a:t>He became Henry VII of England . It was during his son s Henry </a:t>
            </a:r>
            <a:r>
              <a:rPr lang="en-GB" dirty="0" err="1"/>
              <a:t>Vlll</a:t>
            </a:r>
            <a:r>
              <a:rPr lang="en-GB" dirty="0"/>
              <a:t> reign , in 1535-1542 that laws were passed integrating Wales with England in a legal capacity and abolished the Welsh legal system as well as the official use of the Welsh language . A clear boarder was defined between England and Wales and the former penal codes were abolished.</a:t>
            </a:r>
          </a:p>
          <a:p>
            <a:r>
              <a:rPr lang="en-GB" dirty="0"/>
              <a:t>Wales was now able to formally elect members for Westminster Parliament .</a:t>
            </a:r>
          </a:p>
          <a:p>
            <a:br>
              <a:rPr lang="en-GB" dirty="0"/>
            </a:br>
            <a:endParaRPr lang="en-GB" dirty="0"/>
          </a:p>
          <a:p>
            <a:r>
              <a:rPr lang="en-GB" dirty="0"/>
              <a:t>Scotland </a:t>
            </a:r>
          </a:p>
          <a:p>
            <a:r>
              <a:rPr lang="en-GB" dirty="0"/>
              <a:t>Robert Il established the House of Stuart which ruled Scotland unchallenged for 300 years.</a:t>
            </a:r>
          </a:p>
          <a:p>
            <a:r>
              <a:rPr lang="en-GB" dirty="0"/>
              <a:t>James </a:t>
            </a:r>
            <a:r>
              <a:rPr lang="en-GB" dirty="0" err="1"/>
              <a:t>Vl</a:t>
            </a:r>
            <a:r>
              <a:rPr lang="en-GB" dirty="0"/>
              <a:t>, Stuart King of Scotland also inherited the throne of England in 1603 The Stuart Kings and Queens continued to </a:t>
            </a:r>
            <a:r>
              <a:rPr lang="en-GB" dirty="0" err="1"/>
              <a:t>ruld</a:t>
            </a:r>
            <a:r>
              <a:rPr lang="en-GB" dirty="0"/>
              <a:t> both independent Kingdoms for over 100 years . However, by 1707 the Acts of Union was passed and merged the two kingdoms into a single state , which became known as the kingdom of Great Britain . Scotland thereby lost its independence and was merged as part of the Great Britain.</a:t>
            </a:r>
          </a:p>
          <a:p>
            <a:br>
              <a:rPr lang="en-GB" dirty="0"/>
            </a:br>
            <a:endParaRPr lang="en-GB" dirty="0"/>
          </a:p>
          <a:p>
            <a:r>
              <a:rPr lang="en-GB" dirty="0"/>
              <a:t>Ireland </a:t>
            </a:r>
          </a:p>
          <a:p>
            <a:r>
              <a:rPr lang="en-GB" dirty="0"/>
              <a:t>Despite a history of religious conflict spanning hundreds of years , Ireland became under Tudor conquest in 1541 when Henry proclaimed himself King of Ireland.</a:t>
            </a:r>
          </a:p>
          <a:p>
            <a:r>
              <a:rPr lang="en-GB" dirty="0"/>
              <a:t>However religious warfare continued with Catholic and Protestant diving the country in constant conflicts .</a:t>
            </a:r>
          </a:p>
          <a:p>
            <a:r>
              <a:rPr lang="en-GB" dirty="0"/>
              <a:t>On 1st January 1801 after the United Irishman Rebellion the Irish parliament was abolished and Ireland became a part of the United Kingdom. Of Great Britain and Ireland , formed by the Acts of Union 1800. Catholic’s we’re not given the same rights as Protestants until the Catholic Emancipation act was passed in 1829. </a:t>
            </a:r>
          </a:p>
          <a:p>
            <a:br>
              <a:rPr lang="en-GB" dirty="0"/>
            </a:br>
            <a:endParaRPr lang="en-US" dirty="0"/>
          </a:p>
          <a:p>
            <a:pPr algn="ctr">
              <a:buNone/>
            </a:pPr>
            <a:endParaRPr lang="en-US" dirty="0"/>
          </a:p>
          <a:p>
            <a:pPr marL="0" indent="0" algn="ctr">
              <a:buNone/>
            </a:pPr>
            <a:endParaRPr lang="en-US" dirty="0">
              <a:solidFill>
                <a:srgbClr val="FFFFFF"/>
              </a:solidFill>
            </a:endParaRPr>
          </a:p>
        </p:txBody>
      </p:sp>
    </p:spTree>
    <p:extLst>
      <p:ext uri="{BB962C8B-B14F-4D97-AF65-F5344CB8AC3E}">
        <p14:creationId xmlns:p14="http://schemas.microsoft.com/office/powerpoint/2010/main" val="4173294972"/>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7084313B-C03D-4981-9786-879159A603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2" name="Rectangle 21">
              <a:extLst>
                <a:ext uri="{FF2B5EF4-FFF2-40B4-BE49-F238E27FC236}">
                  <a16:creationId xmlns:a16="http://schemas.microsoft.com/office/drawing/2014/main" id="{A99190B9-52DD-45DC-BE21-AACE88FEC7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Oval 22">
              <a:extLst>
                <a:ext uri="{FF2B5EF4-FFF2-40B4-BE49-F238E27FC236}">
                  <a16:creationId xmlns:a16="http://schemas.microsoft.com/office/drawing/2014/main" id="{D1EE260A-12FB-4D71-A318-71BED7FF31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a:extLst>
                <a:ext uri="{FF2B5EF4-FFF2-40B4-BE49-F238E27FC236}">
                  <a16:creationId xmlns:a16="http://schemas.microsoft.com/office/drawing/2014/main" id="{B52EC39A-8D44-4CEF-820F-A442CFA42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a:extLst>
                <a:ext uri="{FF2B5EF4-FFF2-40B4-BE49-F238E27FC236}">
                  <a16:creationId xmlns:a16="http://schemas.microsoft.com/office/drawing/2014/main" id="{2D010773-529F-4A3D-A0AB-E7CE12DC6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Oval 25">
              <a:extLst>
                <a:ext uri="{FF2B5EF4-FFF2-40B4-BE49-F238E27FC236}">
                  <a16:creationId xmlns:a16="http://schemas.microsoft.com/office/drawing/2014/main" id="{D7582733-2D5B-4103-A63C-0D0D81780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7" name="Oval 26">
              <a:extLst>
                <a:ext uri="{FF2B5EF4-FFF2-40B4-BE49-F238E27FC236}">
                  <a16:creationId xmlns:a16="http://schemas.microsoft.com/office/drawing/2014/main" id="{6D073C2A-0E86-458E-88D4-27124FDAD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8" name="Freeform 5">
              <a:extLst>
                <a:ext uri="{FF2B5EF4-FFF2-40B4-BE49-F238E27FC236}">
                  <a16:creationId xmlns:a16="http://schemas.microsoft.com/office/drawing/2014/main" id="{01A64F04-7AF7-48B9-A1B0-956BBCEEFE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9" name="Freeform 5">
              <a:extLst>
                <a:ext uri="{FF2B5EF4-FFF2-40B4-BE49-F238E27FC236}">
                  <a16:creationId xmlns:a16="http://schemas.microsoft.com/office/drawing/2014/main" id="{989ABE99-7694-4211-A627-459BE5422B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30" name="Freeform 5">
              <a:extLst>
                <a:ext uri="{FF2B5EF4-FFF2-40B4-BE49-F238E27FC236}">
                  <a16:creationId xmlns:a16="http://schemas.microsoft.com/office/drawing/2014/main" id="{254B4214-6F53-497C-8322-9CE8158AA3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2" name="Rectangle 31">
            <a:extLst>
              <a:ext uri="{FF2B5EF4-FFF2-40B4-BE49-F238E27FC236}">
                <a16:creationId xmlns:a16="http://schemas.microsoft.com/office/drawing/2014/main" id="{20E145FF-1D18-4246-A2BA-9F6B4D5336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34" name="Rectangle 33">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35">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7" name="Rectangle 36">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cxnSp>
        <p:nvCxnSpPr>
          <p:cNvPr id="40" name="Straight Connector 39">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16" name="Content Placeholder 15">
            <a:extLst>
              <a:ext uri="{FF2B5EF4-FFF2-40B4-BE49-F238E27FC236}">
                <a16:creationId xmlns:a16="http://schemas.microsoft.com/office/drawing/2014/main" id="{BE941A7F-4ECC-C645-A834-0C81120DDE66}"/>
              </a:ext>
            </a:extLst>
          </p:cNvPr>
          <p:cNvSpPr>
            <a:spLocks noGrp="1"/>
          </p:cNvSpPr>
          <p:nvPr>
            <p:ph idx="4294967295"/>
          </p:nvPr>
        </p:nvSpPr>
        <p:spPr>
          <a:xfrm>
            <a:off x="5041399" y="1085549"/>
            <a:ext cx="5579707" cy="4686903"/>
          </a:xfrm>
        </p:spPr>
        <p:txBody>
          <a:bodyPr vert="horz" lIns="91440" tIns="45720" rIns="91440" bIns="45720" rtlCol="0" anchor="ctr">
            <a:normAutofit fontScale="70000" lnSpcReduction="20000"/>
          </a:bodyPr>
          <a:lstStyle/>
          <a:p>
            <a:r>
              <a:rPr lang="en-GB" dirty="0"/>
              <a:t>Throughout the time researching this module, I have learnt much about colonialization and empires, both domestic and abroad. I have focused my attention on the British empire which is of interest to me particularly given my ethnicity .My Grandfather was born under the control of the British Raj in India and despite having an inclination of what he may have experienced, the research I have encountered has given me a detailed account of the persecution that my forefathers were most likely subjected to. For example the general narrative regarding the colonisation of India is somehow portrayed as the British government's intervention trying to help and educate others when in fact nothing could be further from the truth? Our current climate vilifies our British ancestors for crimes against humanity that were perfectly acceptable at the time in history, yet little is said about the abhorrent and inhumane treatment our fellow brothers and sisters may have experienced at the hands of greedy and domineering predecessors who persecuted those who were </a:t>
            </a:r>
            <a:r>
              <a:rPr lang="en-GB" dirty="0" err="1"/>
              <a:t>subserviant</a:t>
            </a:r>
            <a:r>
              <a:rPr lang="en-GB" dirty="0"/>
              <a:t> to their rule. Although is not absolute there is a strong pattern prevalent where by British imperialism decimated lives and pillaged countries leaving them bear and worse off than they ever were before any intervention from the British government. This is not to say that all such actions of intervention were negative , whilst in comparison the unity of Great Britain was a positive in advancing this country as a strong and great nation. .  </a:t>
            </a:r>
            <a:endParaRPr lang="en-US" dirty="0">
              <a:solidFill>
                <a:schemeClr val="tx1"/>
              </a:solidFill>
            </a:endParaRPr>
          </a:p>
        </p:txBody>
      </p:sp>
    </p:spTree>
    <p:extLst>
      <p:ext uri="{BB962C8B-B14F-4D97-AF65-F5344CB8AC3E}">
        <p14:creationId xmlns:p14="http://schemas.microsoft.com/office/powerpoint/2010/main" val="589319251"/>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7478</TotalTime>
  <Words>2741</Words>
  <Application>Microsoft Macintosh PowerPoint</Application>
  <PresentationFormat>Widescreen</PresentationFormat>
  <Paragraphs>55</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Arial Narrow</vt:lpstr>
      <vt:lpstr>Century Gothic</vt:lpstr>
      <vt:lpstr>Wingdings 3</vt:lpstr>
      <vt:lpstr>Ion Boardroom</vt:lpstr>
      <vt:lpstr>The Sun Never Sets On The Empire</vt:lpstr>
      <vt:lpstr>North America</vt:lpstr>
      <vt:lpstr>India</vt:lpstr>
      <vt:lpstr>Australia</vt:lpstr>
      <vt:lpstr>United Kingdom</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Sun Never Sets On The Empire</dc:title>
  <dc:creator>Jay Alexander Mills (2118289)</dc:creator>
  <cp:lastModifiedBy>Jay Mills</cp:lastModifiedBy>
  <cp:revision>5</cp:revision>
  <dcterms:created xsi:type="dcterms:W3CDTF">2022-01-31T19:17:36Z</dcterms:created>
  <dcterms:modified xsi:type="dcterms:W3CDTF">2022-02-10T08:56:01Z</dcterms:modified>
</cp:coreProperties>
</file>