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x="18288000" cy="10287000"/>
  <p:notesSz cx="6858000" cy="9144000"/>
  <p:embeddedFontLst>
    <p:embeddedFont>
      <p:font typeface="TT Rounds Condensed Bold" charset="1" panose="02000806030000020003"/>
      <p:regular r:id="rId24"/>
    </p:embeddedFont>
    <p:embeddedFont>
      <p:font typeface="Calibri (MS)" charset="1" panose="020F0502020204030204"/>
      <p:regular r:id="rId25"/>
    </p:embeddedFont>
    <p:embeddedFont>
      <p:font typeface="Calibri (MS) Bold" charset="1" panose="020F0702030404030204"/>
      <p:regular r:id="rId26"/>
    </p:embeddedFont>
    <p:embeddedFont>
      <p:font typeface="Times New Roman" charset="1" panose="02020603050405020304"/>
      <p:regular r:id="rId27"/>
    </p:embeddedFont>
    <p:embeddedFont>
      <p:font typeface="Times New Roman Italics" charset="1" panose="02020503050405090304"/>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https://statistics.blf.org.uk/copd" TargetMode="External" Type="http://schemas.openxmlformats.org/officeDocument/2006/relationships/hyperlink"/></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https://goldcopd.org/2023-gold-report-2/" TargetMode="External" Type="http://schemas.openxmlformats.org/officeDocument/2006/relationships/hyperlink"/></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nice.org.uk/guidance/ng115" TargetMode="External" Type="http://schemas.openxmlformats.org/officeDocument/2006/relationships/hyperlink"/><Relationship Id="rId3" Target="https://www.nice.org.uk/guidance/ng114" TargetMode="External" Type="http://schemas.openxmlformats.org/officeDocument/2006/relationships/hyperlink"/><Relationship Id="rId4" Target="https://www.longtermplan.nhs.uk/" TargetMode="External" Type="http://schemas.openxmlformats.org/officeDocument/2006/relationships/hyperlink"/></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who.int/news-room/fact-sheets/detail/chronic-obstructive-pulmonary-disease-(copd)" TargetMode="External" Type="http://schemas.openxmlformats.org/officeDocument/2006/relationships/hyperlink"/></Relationships>
</file>

<file path=ppt/slides/slide1.xml><?xml version="1.0" encoding="utf-8"?>
<p:sld xmlns:p="http://schemas.openxmlformats.org/presentationml/2006/main" xmlns:a="http://schemas.openxmlformats.org/drawingml/2006/main">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4762" y="9601200"/>
            <a:ext cx="18283238" cy="685800"/>
            <a:chOff x="0" y="0"/>
            <a:chExt cx="24377650" cy="914400"/>
          </a:xfrm>
        </p:grpSpPr>
        <p:sp>
          <p:nvSpPr>
            <p:cNvPr name="Freeform 8" id="8"/>
            <p:cNvSpPr/>
            <p:nvPr/>
          </p:nvSpPr>
          <p:spPr>
            <a:xfrm flipH="false" flipV="false" rot="0">
              <a:off x="0" y="0"/>
              <a:ext cx="24377650" cy="914400"/>
            </a:xfrm>
            <a:custGeom>
              <a:avLst/>
              <a:gdLst/>
              <a:ahLst/>
              <a:cxnLst/>
              <a:rect r="r" b="b" t="t" l="l"/>
              <a:pathLst>
                <a:path h="914400" w="24377650">
                  <a:moveTo>
                    <a:pt x="0" y="0"/>
                  </a:moveTo>
                  <a:lnTo>
                    <a:pt x="24377650" y="0"/>
                  </a:lnTo>
                  <a:lnTo>
                    <a:pt x="24377650" y="914400"/>
                  </a:lnTo>
                  <a:lnTo>
                    <a:pt x="0" y="914400"/>
                  </a:lnTo>
                  <a:close/>
                </a:path>
              </a:pathLst>
            </a:custGeom>
            <a:solidFill>
              <a:srgbClr val="82847C"/>
            </a:solidFill>
            <a:ln w="12700">
              <a:solidFill>
                <a:srgbClr val="000000"/>
              </a:solidFill>
            </a:ln>
          </p:spPr>
        </p:sp>
      </p:grpSp>
      <p:grpSp>
        <p:nvGrpSpPr>
          <p:cNvPr name="Group 9" id="9"/>
          <p:cNvGrpSpPr/>
          <p:nvPr/>
        </p:nvGrpSpPr>
        <p:grpSpPr>
          <a:xfrm rot="0">
            <a:off x="22" y="9501474"/>
            <a:ext cx="18283238" cy="96012"/>
            <a:chOff x="0" y="0"/>
            <a:chExt cx="24377650" cy="128016"/>
          </a:xfrm>
        </p:grpSpPr>
        <p:sp>
          <p:nvSpPr>
            <p:cNvPr name="Freeform 10" id="10"/>
            <p:cNvSpPr/>
            <p:nvPr/>
          </p:nvSpPr>
          <p:spPr>
            <a:xfrm flipH="false" flipV="false" rot="0">
              <a:off x="0" y="0"/>
              <a:ext cx="24377650" cy="128016"/>
            </a:xfrm>
            <a:custGeom>
              <a:avLst/>
              <a:gdLst/>
              <a:ahLst/>
              <a:cxnLst/>
              <a:rect r="r" b="b" t="t" l="l"/>
              <a:pathLst>
                <a:path h="128016" w="24377650">
                  <a:moveTo>
                    <a:pt x="0" y="0"/>
                  </a:moveTo>
                  <a:lnTo>
                    <a:pt x="24377650" y="0"/>
                  </a:lnTo>
                  <a:lnTo>
                    <a:pt x="24377650" y="128016"/>
                  </a:lnTo>
                  <a:lnTo>
                    <a:pt x="0" y="128016"/>
                  </a:lnTo>
                  <a:close/>
                </a:path>
              </a:pathLst>
            </a:custGeom>
            <a:solidFill>
              <a:srgbClr val="ACADA8"/>
            </a:solidFill>
            <a:ln w="12700">
              <a:solidFill>
                <a:srgbClr val="000000"/>
              </a:solidFill>
            </a:ln>
          </p:spPr>
        </p:sp>
      </p:grpSp>
      <p:sp>
        <p:nvSpPr>
          <p:cNvPr name="AutoShape 11" id="11"/>
          <p:cNvSpPr/>
          <p:nvPr/>
        </p:nvSpPr>
        <p:spPr>
          <a:xfrm rot="2220">
            <a:off x="1806721" y="6510338"/>
            <a:ext cx="14822805" cy="0"/>
          </a:xfrm>
          <a:prstGeom prst="line">
            <a:avLst/>
          </a:prstGeom>
          <a:ln cap="rnd" w="9525">
            <a:solidFill>
              <a:srgbClr val="000000"/>
            </a:solidFill>
            <a:prstDash val="solid"/>
            <a:headEnd type="none" len="sm" w="sm"/>
            <a:tailEnd type="none" len="sm" w="sm"/>
          </a:ln>
        </p:spPr>
      </p:sp>
      <p:grpSp>
        <p:nvGrpSpPr>
          <p:cNvPr name="Group 12" id="12"/>
          <p:cNvGrpSpPr/>
          <p:nvPr/>
        </p:nvGrpSpPr>
        <p:grpSpPr>
          <a:xfrm rot="0">
            <a:off x="1600200" y="719469"/>
            <a:ext cx="15087600" cy="2884100"/>
            <a:chOff x="0" y="0"/>
            <a:chExt cx="20116800" cy="3845466"/>
          </a:xfrm>
        </p:grpSpPr>
        <p:sp>
          <p:nvSpPr>
            <p:cNvPr name="Freeform 13" id="13"/>
            <p:cNvSpPr/>
            <p:nvPr/>
          </p:nvSpPr>
          <p:spPr>
            <a:xfrm flipH="false" flipV="false" rot="0">
              <a:off x="0" y="0"/>
              <a:ext cx="20116800" cy="3845466"/>
            </a:xfrm>
            <a:custGeom>
              <a:avLst/>
              <a:gdLst/>
              <a:ahLst/>
              <a:cxnLst/>
              <a:rect r="r" b="b" t="t" l="l"/>
              <a:pathLst>
                <a:path h="3845466" w="20116800">
                  <a:moveTo>
                    <a:pt x="0" y="0"/>
                  </a:moveTo>
                  <a:lnTo>
                    <a:pt x="20116800" y="0"/>
                  </a:lnTo>
                  <a:lnTo>
                    <a:pt x="20116800" y="3845466"/>
                  </a:lnTo>
                  <a:lnTo>
                    <a:pt x="0" y="3845466"/>
                  </a:lnTo>
                  <a:close/>
                </a:path>
              </a:pathLst>
            </a:custGeom>
            <a:solidFill>
              <a:srgbClr val="000000">
                <a:alpha val="0"/>
              </a:srgbClr>
            </a:solidFill>
          </p:spPr>
        </p:sp>
        <p:sp>
          <p:nvSpPr>
            <p:cNvPr name="TextBox 14" id="14"/>
            <p:cNvSpPr txBox="true"/>
            <p:nvPr/>
          </p:nvSpPr>
          <p:spPr>
            <a:xfrm>
              <a:off x="0" y="152400"/>
              <a:ext cx="20116800" cy="3693066"/>
            </a:xfrm>
            <a:prstGeom prst="rect">
              <a:avLst/>
            </a:prstGeom>
          </p:spPr>
          <p:txBody>
            <a:bodyPr anchor="b" rtlCol="false" tIns="0" lIns="0" bIns="0" rIns="0"/>
            <a:lstStyle/>
            <a:p>
              <a:pPr algn="l">
                <a:lnSpc>
                  <a:spcPts val="9180"/>
                </a:lnSpc>
              </a:pPr>
              <a:r>
                <a:rPr lang="en-US" b="true" sz="9000" spc="-129">
                  <a:solidFill>
                    <a:srgbClr val="262626"/>
                  </a:solidFill>
                  <a:latin typeface="TT Rounds Condensed Bold"/>
                  <a:ea typeface="TT Rounds Condensed Bold"/>
                  <a:cs typeface="TT Rounds Condensed Bold"/>
                  <a:sym typeface="TT Rounds Condensed Bold"/>
                </a:rPr>
                <a:t>Chronic Obstructive Pulmonary Disease (COPD) Presentation</a:t>
              </a:r>
            </a:p>
          </p:txBody>
        </p:sp>
      </p:grpSp>
      <p:sp>
        <p:nvSpPr>
          <p:cNvPr name="TextBox 15" id="15"/>
          <p:cNvSpPr txBox="true"/>
          <p:nvPr/>
        </p:nvSpPr>
        <p:spPr>
          <a:xfrm rot="0">
            <a:off x="1872840" y="4178433"/>
            <a:ext cx="14904720" cy="1464564"/>
          </a:xfrm>
          <a:prstGeom prst="rect">
            <a:avLst/>
          </a:prstGeom>
        </p:spPr>
        <p:txBody>
          <a:bodyPr anchor="t" rtlCol="false" tIns="0" lIns="0" bIns="0" rIns="0">
            <a:spAutoFit/>
          </a:bodyPr>
          <a:lstStyle/>
          <a:p>
            <a:pPr algn="l">
              <a:lnSpc>
                <a:spcPts val="3888"/>
              </a:lnSpc>
            </a:pPr>
            <a:r>
              <a:rPr lang="en-US" b="true" sz="3600" spc="278">
                <a:solidFill>
                  <a:srgbClr val="514949"/>
                </a:solidFill>
                <a:latin typeface="TT Rounds Condensed Bold"/>
                <a:ea typeface="TT Rounds Condensed Bold"/>
                <a:cs typeface="TT Rounds Condensed Bold"/>
                <a:sym typeface="TT Rounds Condensed Bold"/>
              </a:rPr>
              <a:t>LCHS7003 – Individual Presentation</a:t>
            </a:r>
          </a:p>
          <a:p>
            <a:pPr algn="l">
              <a:lnSpc>
                <a:spcPts val="3888"/>
              </a:lnSpc>
            </a:pPr>
            <a:r>
              <a:rPr lang="en-US" b="true" sz="3600" spc="278">
                <a:solidFill>
                  <a:srgbClr val="514949"/>
                </a:solidFill>
                <a:latin typeface="TT Rounds Condensed Bold"/>
                <a:ea typeface="TT Rounds Condensed Bold"/>
                <a:cs typeface="TT Rounds Condensed Bold"/>
                <a:sym typeface="TT Rounds Condensed Bold"/>
              </a:rPr>
              <a:t>Student name: Mahir Al Asif Masrur </a:t>
            </a:r>
          </a:p>
          <a:p>
            <a:pPr algn="l">
              <a:lnSpc>
                <a:spcPts val="3888"/>
              </a:lnSpc>
            </a:pPr>
            <a:r>
              <a:rPr lang="en-US" b="true" sz="3600" spc="278">
                <a:solidFill>
                  <a:srgbClr val="514949"/>
                </a:solidFill>
                <a:latin typeface="TT Rounds Condensed Bold"/>
                <a:ea typeface="TT Rounds Condensed Bold"/>
                <a:cs typeface="TT Rounds Condensed Bold"/>
                <a:sym typeface="TT Rounds Condensed Bold"/>
              </a:rPr>
              <a:t>Student ID: 2436075</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1162347"/>
            <a:ext cx="15087600" cy="1122681"/>
            <a:chOff x="0" y="0"/>
            <a:chExt cx="20116800" cy="1496908"/>
          </a:xfrm>
        </p:grpSpPr>
        <p:sp>
          <p:nvSpPr>
            <p:cNvPr name="Freeform 8" id="8"/>
            <p:cNvSpPr/>
            <p:nvPr/>
          </p:nvSpPr>
          <p:spPr>
            <a:xfrm flipH="false" flipV="false" rot="0">
              <a:off x="0" y="0"/>
              <a:ext cx="20116800" cy="1496908"/>
            </a:xfrm>
            <a:custGeom>
              <a:avLst/>
              <a:gdLst/>
              <a:ahLst/>
              <a:cxnLst/>
              <a:rect r="r" b="b" t="t" l="l"/>
              <a:pathLst>
                <a:path h="1496908" w="20116800">
                  <a:moveTo>
                    <a:pt x="0" y="0"/>
                  </a:moveTo>
                  <a:lnTo>
                    <a:pt x="20116800" y="0"/>
                  </a:lnTo>
                  <a:lnTo>
                    <a:pt x="20116800" y="1496908"/>
                  </a:lnTo>
                  <a:lnTo>
                    <a:pt x="0" y="1496908"/>
                  </a:lnTo>
                  <a:close/>
                </a:path>
              </a:pathLst>
            </a:custGeom>
            <a:solidFill>
              <a:srgbClr val="000000">
                <a:alpha val="0"/>
              </a:srgbClr>
            </a:solidFill>
          </p:spPr>
        </p:sp>
        <p:sp>
          <p:nvSpPr>
            <p:cNvPr name="TextBox 9" id="9"/>
            <p:cNvSpPr txBox="true"/>
            <p:nvPr/>
          </p:nvSpPr>
          <p:spPr>
            <a:xfrm>
              <a:off x="0" y="123825"/>
              <a:ext cx="20116800" cy="1373083"/>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Introduction</a:t>
              </a:r>
            </a:p>
          </p:txBody>
        </p:sp>
      </p:grpSp>
      <p:sp>
        <p:nvSpPr>
          <p:cNvPr name="TextBox 10" id="10"/>
          <p:cNvSpPr txBox="true"/>
          <p:nvPr/>
        </p:nvSpPr>
        <p:spPr>
          <a:xfrm rot="0">
            <a:off x="1645920" y="2576196"/>
            <a:ext cx="15087600" cy="6181725"/>
          </a:xfrm>
          <a:prstGeom prst="rect">
            <a:avLst/>
          </a:prstGeom>
        </p:spPr>
        <p:txBody>
          <a:bodyPr anchor="t" rtlCol="false" tIns="0" lIns="0" bIns="0" rIns="0">
            <a:spAutoFit/>
          </a:bodyPr>
          <a:lstStyle/>
          <a:p>
            <a:pPr algn="just" marL="542925" indent="-271462" lvl="1">
              <a:lnSpc>
                <a:spcPts val="5400"/>
              </a:lnSpc>
              <a:buFont typeface="Arial"/>
              <a:buChar char="•"/>
            </a:pPr>
            <a:r>
              <a:rPr lang="en-US" sz="3000">
                <a:solidFill>
                  <a:srgbClr val="404040"/>
                </a:solidFill>
                <a:latin typeface="Calibri (MS)"/>
                <a:ea typeface="Calibri (MS)"/>
                <a:cs typeface="Calibri (MS)"/>
                <a:sym typeface="Calibri (MS)"/>
              </a:rPr>
              <a:t>This presentation provides an overview of Chronic Obstructive Pulmonary Disease (COPD), a major long‑term respiratory condition in the UK. It highlights the causes, symptoms, diagnosis, management approaches, and prevention strategies essential for improving patient outcomes. COPD poses significant challenges due to its progressive nature and the high burden it places on healthcare services. This presentation is aimed at respiratory nurses and primary care professionals who play a crucial role in early detection, ongoing monitoring, and guiding patients in effective self‑management.</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00200" y="831715"/>
            <a:ext cx="15087600" cy="1201311"/>
            <a:chOff x="0" y="0"/>
            <a:chExt cx="20116800" cy="1601748"/>
          </a:xfrm>
        </p:grpSpPr>
        <p:sp>
          <p:nvSpPr>
            <p:cNvPr name="Freeform 8" id="8"/>
            <p:cNvSpPr/>
            <p:nvPr/>
          </p:nvSpPr>
          <p:spPr>
            <a:xfrm flipH="false" flipV="false" rot="0">
              <a:off x="0" y="0"/>
              <a:ext cx="20116800" cy="1601748"/>
            </a:xfrm>
            <a:custGeom>
              <a:avLst/>
              <a:gdLst/>
              <a:ahLst/>
              <a:cxnLst/>
              <a:rect r="r" b="b" t="t" l="l"/>
              <a:pathLst>
                <a:path h="1601748" w="20116800">
                  <a:moveTo>
                    <a:pt x="0" y="0"/>
                  </a:moveTo>
                  <a:lnTo>
                    <a:pt x="20116800" y="0"/>
                  </a:lnTo>
                  <a:lnTo>
                    <a:pt x="20116800" y="1601748"/>
                  </a:lnTo>
                  <a:lnTo>
                    <a:pt x="0" y="1601748"/>
                  </a:lnTo>
                  <a:close/>
                </a:path>
              </a:pathLst>
            </a:custGeom>
            <a:solidFill>
              <a:srgbClr val="000000">
                <a:alpha val="0"/>
              </a:srgbClr>
            </a:solidFill>
          </p:spPr>
        </p:sp>
        <p:sp>
          <p:nvSpPr>
            <p:cNvPr name="TextBox 9" id="9"/>
            <p:cNvSpPr txBox="true"/>
            <p:nvPr/>
          </p:nvSpPr>
          <p:spPr>
            <a:xfrm>
              <a:off x="0" y="123825"/>
              <a:ext cx="20116800" cy="1477923"/>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Overview of COPD</a:t>
              </a:r>
            </a:p>
          </p:txBody>
        </p:sp>
      </p:grpSp>
      <p:sp>
        <p:nvSpPr>
          <p:cNvPr name="TextBox 10" id="10"/>
          <p:cNvSpPr txBox="true"/>
          <p:nvPr/>
        </p:nvSpPr>
        <p:spPr>
          <a:xfrm rot="0">
            <a:off x="1600200" y="1992363"/>
            <a:ext cx="15087600" cy="758040"/>
          </a:xfrm>
          <a:prstGeom prst="rect">
            <a:avLst/>
          </a:prstGeom>
        </p:spPr>
        <p:txBody>
          <a:bodyPr anchor="t" rtlCol="false" tIns="0" lIns="0" bIns="0" rIns="0">
            <a:spAutoFit/>
          </a:bodyPr>
          <a:lstStyle/>
          <a:p>
            <a:pPr algn="l" marL="542925" indent="-271462" lvl="1">
              <a:lnSpc>
                <a:spcPts val="3240"/>
              </a:lnSpc>
              <a:buFont typeface="Arial"/>
              <a:buChar char="•"/>
            </a:pPr>
            <a:r>
              <a:rPr lang="en-US" b="true" sz="3000">
                <a:solidFill>
                  <a:srgbClr val="404040"/>
                </a:solidFill>
                <a:latin typeface="Calibri (MS) Bold"/>
                <a:ea typeface="Calibri (MS) Bold"/>
                <a:cs typeface="Calibri (MS) Bold"/>
                <a:sym typeface="Calibri (MS) Bold"/>
              </a:rPr>
              <a:t>Definition: </a:t>
            </a:r>
            <a:r>
              <a:rPr lang="en-US" sz="3000">
                <a:solidFill>
                  <a:srgbClr val="404040"/>
                </a:solidFill>
                <a:latin typeface="Calibri (MS)"/>
                <a:ea typeface="Calibri (MS)"/>
                <a:cs typeface="Calibri (MS)"/>
                <a:sym typeface="Calibri (MS)"/>
              </a:rPr>
              <a:t>Progressive airflow limitation</a:t>
            </a:r>
          </a:p>
        </p:txBody>
      </p:sp>
      <p:grpSp>
        <p:nvGrpSpPr>
          <p:cNvPr name="Group 11" id="11"/>
          <p:cNvGrpSpPr/>
          <p:nvPr/>
        </p:nvGrpSpPr>
        <p:grpSpPr>
          <a:xfrm rot="0">
            <a:off x="-43037" y="3318718"/>
            <a:ext cx="10429227" cy="1235775"/>
            <a:chOff x="0" y="0"/>
            <a:chExt cx="13905636" cy="1647700"/>
          </a:xfrm>
        </p:grpSpPr>
        <p:sp>
          <p:nvSpPr>
            <p:cNvPr name="Freeform 12" id="12"/>
            <p:cNvSpPr/>
            <p:nvPr/>
          </p:nvSpPr>
          <p:spPr>
            <a:xfrm flipH="false" flipV="false" rot="0">
              <a:off x="15875" y="15875"/>
              <a:ext cx="13873862" cy="1615948"/>
            </a:xfrm>
            <a:custGeom>
              <a:avLst/>
              <a:gdLst/>
              <a:ahLst/>
              <a:cxnLst/>
              <a:rect r="r" b="b" t="t" l="l"/>
              <a:pathLst>
                <a:path h="1615948" w="13873862">
                  <a:moveTo>
                    <a:pt x="0" y="0"/>
                  </a:moveTo>
                  <a:lnTo>
                    <a:pt x="13873862" y="0"/>
                  </a:lnTo>
                  <a:lnTo>
                    <a:pt x="13873862" y="1615948"/>
                  </a:lnTo>
                  <a:lnTo>
                    <a:pt x="0" y="1615948"/>
                  </a:lnTo>
                  <a:close/>
                </a:path>
              </a:pathLst>
            </a:custGeom>
            <a:solidFill>
              <a:srgbClr val="FFFFFF">
                <a:alpha val="80784"/>
              </a:srgbClr>
            </a:solidFill>
            <a:ln w="12700">
              <a:solidFill>
                <a:srgbClr val="000000"/>
              </a:solidFill>
            </a:ln>
          </p:spPr>
        </p:sp>
        <p:sp>
          <p:nvSpPr>
            <p:cNvPr name="Freeform 13" id="13"/>
            <p:cNvSpPr/>
            <p:nvPr/>
          </p:nvSpPr>
          <p:spPr>
            <a:xfrm flipH="false" flipV="false" rot="0">
              <a:off x="0" y="0"/>
              <a:ext cx="13905612" cy="1647698"/>
            </a:xfrm>
            <a:custGeom>
              <a:avLst/>
              <a:gdLst/>
              <a:ahLst/>
              <a:cxnLst/>
              <a:rect r="r" b="b" t="t" l="l"/>
              <a:pathLst>
                <a:path h="1647698" w="13905612">
                  <a:moveTo>
                    <a:pt x="15875" y="0"/>
                  </a:moveTo>
                  <a:lnTo>
                    <a:pt x="13889737" y="0"/>
                  </a:lnTo>
                  <a:cubicBezTo>
                    <a:pt x="13898500" y="0"/>
                    <a:pt x="13905612" y="7112"/>
                    <a:pt x="13905612" y="15875"/>
                  </a:cubicBezTo>
                  <a:lnTo>
                    <a:pt x="13905612" y="1631823"/>
                  </a:lnTo>
                  <a:cubicBezTo>
                    <a:pt x="13905612" y="1640586"/>
                    <a:pt x="13898500" y="1647698"/>
                    <a:pt x="13889737" y="1647698"/>
                  </a:cubicBezTo>
                  <a:lnTo>
                    <a:pt x="15875" y="1647698"/>
                  </a:lnTo>
                  <a:cubicBezTo>
                    <a:pt x="7112" y="1647698"/>
                    <a:pt x="0" y="1640586"/>
                    <a:pt x="0" y="1631823"/>
                  </a:cubicBezTo>
                  <a:lnTo>
                    <a:pt x="0" y="15875"/>
                  </a:lnTo>
                  <a:cubicBezTo>
                    <a:pt x="0" y="7112"/>
                    <a:pt x="7112" y="0"/>
                    <a:pt x="15875" y="0"/>
                  </a:cubicBezTo>
                  <a:moveTo>
                    <a:pt x="15875" y="31750"/>
                  </a:moveTo>
                  <a:lnTo>
                    <a:pt x="15875" y="15875"/>
                  </a:lnTo>
                  <a:lnTo>
                    <a:pt x="31750" y="15875"/>
                  </a:lnTo>
                  <a:lnTo>
                    <a:pt x="31750" y="1631823"/>
                  </a:lnTo>
                  <a:lnTo>
                    <a:pt x="15875" y="1631823"/>
                  </a:lnTo>
                  <a:lnTo>
                    <a:pt x="15875" y="1615948"/>
                  </a:lnTo>
                  <a:lnTo>
                    <a:pt x="13889737" y="1615948"/>
                  </a:lnTo>
                  <a:lnTo>
                    <a:pt x="13889737" y="1631823"/>
                  </a:lnTo>
                  <a:lnTo>
                    <a:pt x="13873862" y="1631823"/>
                  </a:lnTo>
                  <a:lnTo>
                    <a:pt x="13873862" y="15875"/>
                  </a:lnTo>
                  <a:lnTo>
                    <a:pt x="13889737" y="15875"/>
                  </a:lnTo>
                  <a:lnTo>
                    <a:pt x="13889737" y="31750"/>
                  </a:lnTo>
                  <a:lnTo>
                    <a:pt x="15875" y="31750"/>
                  </a:lnTo>
                  <a:close/>
                </a:path>
              </a:pathLst>
            </a:custGeom>
            <a:solidFill>
              <a:srgbClr val="DB8631"/>
            </a:solidFill>
            <a:ln w="12700">
              <a:solidFill>
                <a:srgbClr val="000000"/>
              </a:solidFill>
            </a:ln>
          </p:spPr>
        </p:sp>
      </p:grpSp>
      <p:sp>
        <p:nvSpPr>
          <p:cNvPr name="TextBox 14" id="14"/>
          <p:cNvSpPr txBox="true"/>
          <p:nvPr/>
        </p:nvSpPr>
        <p:spPr>
          <a:xfrm rot="0">
            <a:off x="495347" y="3695400"/>
            <a:ext cx="9352459" cy="723965"/>
          </a:xfrm>
          <a:prstGeom prst="rect">
            <a:avLst/>
          </a:prstGeom>
        </p:spPr>
        <p:txBody>
          <a:bodyPr anchor="t" rtlCol="false" tIns="0" lIns="0" bIns="0" rIns="0">
            <a:spAutoFit/>
          </a:bodyPr>
          <a:lstStyle/>
          <a:p>
            <a:pPr algn="l" marL="515779" indent="-171926" lvl="2">
              <a:lnSpc>
                <a:spcPts val="3078"/>
              </a:lnSpc>
              <a:buFont typeface="Arial"/>
              <a:buChar char="⚬"/>
            </a:pPr>
            <a:r>
              <a:rPr lang="en-US" sz="2850">
                <a:solidFill>
                  <a:srgbClr val="000000"/>
                </a:solidFill>
                <a:latin typeface="Calibri (MS)"/>
                <a:ea typeface="Calibri (MS)"/>
                <a:cs typeface="Calibri (MS)"/>
                <a:sym typeface="Calibri (MS)"/>
              </a:rPr>
              <a:t>Chronic inflammation, airway narrowing, alveolar damage</a:t>
            </a:r>
          </a:p>
        </p:txBody>
      </p:sp>
      <p:grpSp>
        <p:nvGrpSpPr>
          <p:cNvPr name="Group 15" id="15"/>
          <p:cNvGrpSpPr/>
          <p:nvPr/>
        </p:nvGrpSpPr>
        <p:grpSpPr>
          <a:xfrm rot="0">
            <a:off x="477233" y="2898058"/>
            <a:ext cx="7307602" cy="865132"/>
            <a:chOff x="0" y="0"/>
            <a:chExt cx="9743470" cy="1153510"/>
          </a:xfrm>
        </p:grpSpPr>
        <p:sp>
          <p:nvSpPr>
            <p:cNvPr name="Freeform 16" id="16"/>
            <p:cNvSpPr/>
            <p:nvPr/>
          </p:nvSpPr>
          <p:spPr>
            <a:xfrm flipH="false" flipV="false" rot="0">
              <a:off x="15875" y="15875"/>
              <a:ext cx="9711690" cy="1121791"/>
            </a:xfrm>
            <a:custGeom>
              <a:avLst/>
              <a:gdLst/>
              <a:ahLst/>
              <a:cxnLst/>
              <a:rect r="r" b="b" t="t" l="l"/>
              <a:pathLst>
                <a:path h="1121791" w="9711690">
                  <a:moveTo>
                    <a:pt x="0" y="186944"/>
                  </a:moveTo>
                  <a:cubicBezTo>
                    <a:pt x="0" y="83693"/>
                    <a:pt x="85852" y="0"/>
                    <a:pt x="191643" y="0"/>
                  </a:cubicBezTo>
                  <a:lnTo>
                    <a:pt x="9520047" y="0"/>
                  </a:lnTo>
                  <a:cubicBezTo>
                    <a:pt x="9625838" y="0"/>
                    <a:pt x="9711690" y="83693"/>
                    <a:pt x="9711690" y="186944"/>
                  </a:cubicBezTo>
                  <a:lnTo>
                    <a:pt x="9711690" y="934847"/>
                  </a:lnTo>
                  <a:cubicBezTo>
                    <a:pt x="9711690" y="1038098"/>
                    <a:pt x="9625838" y="1121791"/>
                    <a:pt x="9520047" y="1121791"/>
                  </a:cubicBezTo>
                  <a:lnTo>
                    <a:pt x="191643" y="1121791"/>
                  </a:lnTo>
                  <a:cubicBezTo>
                    <a:pt x="85852" y="1121791"/>
                    <a:pt x="0" y="1038098"/>
                    <a:pt x="0" y="934847"/>
                  </a:cubicBezTo>
                  <a:close/>
                </a:path>
              </a:pathLst>
            </a:custGeom>
            <a:solidFill>
              <a:srgbClr val="DB8631"/>
            </a:solidFill>
            <a:ln w="12700">
              <a:solidFill>
                <a:srgbClr val="000000"/>
              </a:solidFill>
            </a:ln>
          </p:spPr>
        </p:sp>
        <p:sp>
          <p:nvSpPr>
            <p:cNvPr name="Freeform 17" id="17"/>
            <p:cNvSpPr/>
            <p:nvPr/>
          </p:nvSpPr>
          <p:spPr>
            <a:xfrm flipH="false" flipV="false" rot="0">
              <a:off x="0" y="0"/>
              <a:ext cx="9743440" cy="1153541"/>
            </a:xfrm>
            <a:custGeom>
              <a:avLst/>
              <a:gdLst/>
              <a:ahLst/>
              <a:cxnLst/>
              <a:rect r="r" b="b" t="t" l="l"/>
              <a:pathLst>
                <a:path h="1153541" w="9743440">
                  <a:moveTo>
                    <a:pt x="0" y="202819"/>
                  </a:moveTo>
                  <a:cubicBezTo>
                    <a:pt x="0" y="90424"/>
                    <a:pt x="93218" y="0"/>
                    <a:pt x="207518" y="0"/>
                  </a:cubicBezTo>
                  <a:lnTo>
                    <a:pt x="9535922" y="0"/>
                  </a:lnTo>
                  <a:lnTo>
                    <a:pt x="9535922" y="15875"/>
                  </a:lnTo>
                  <a:lnTo>
                    <a:pt x="9535922" y="0"/>
                  </a:lnTo>
                  <a:cubicBezTo>
                    <a:pt x="9650095" y="0"/>
                    <a:pt x="9743440" y="90424"/>
                    <a:pt x="9743440" y="202819"/>
                  </a:cubicBezTo>
                  <a:lnTo>
                    <a:pt x="9727565" y="202819"/>
                  </a:lnTo>
                  <a:lnTo>
                    <a:pt x="9743440" y="202819"/>
                  </a:lnTo>
                  <a:lnTo>
                    <a:pt x="9743440" y="950722"/>
                  </a:lnTo>
                  <a:lnTo>
                    <a:pt x="9727565" y="950722"/>
                  </a:lnTo>
                  <a:lnTo>
                    <a:pt x="9743440" y="950722"/>
                  </a:lnTo>
                  <a:cubicBezTo>
                    <a:pt x="9743440" y="1063117"/>
                    <a:pt x="9650222" y="1153541"/>
                    <a:pt x="9535922" y="1153541"/>
                  </a:cubicBezTo>
                  <a:lnTo>
                    <a:pt x="9535922" y="1137666"/>
                  </a:lnTo>
                  <a:lnTo>
                    <a:pt x="9535922" y="1153541"/>
                  </a:lnTo>
                  <a:lnTo>
                    <a:pt x="207518" y="1153541"/>
                  </a:lnTo>
                  <a:lnTo>
                    <a:pt x="207518" y="1137666"/>
                  </a:lnTo>
                  <a:lnTo>
                    <a:pt x="207518" y="1153541"/>
                  </a:lnTo>
                  <a:cubicBezTo>
                    <a:pt x="93218" y="1153541"/>
                    <a:pt x="0" y="1063117"/>
                    <a:pt x="0" y="950722"/>
                  </a:cubicBezTo>
                  <a:lnTo>
                    <a:pt x="0" y="202819"/>
                  </a:lnTo>
                  <a:lnTo>
                    <a:pt x="15875" y="202819"/>
                  </a:lnTo>
                  <a:lnTo>
                    <a:pt x="0" y="202819"/>
                  </a:lnTo>
                  <a:moveTo>
                    <a:pt x="31750" y="202819"/>
                  </a:moveTo>
                  <a:lnTo>
                    <a:pt x="31750" y="950722"/>
                  </a:lnTo>
                  <a:lnTo>
                    <a:pt x="15875" y="950722"/>
                  </a:lnTo>
                  <a:lnTo>
                    <a:pt x="31750" y="950722"/>
                  </a:lnTo>
                  <a:cubicBezTo>
                    <a:pt x="31750" y="1044829"/>
                    <a:pt x="110109" y="1121791"/>
                    <a:pt x="207518" y="1121791"/>
                  </a:cubicBezTo>
                  <a:lnTo>
                    <a:pt x="9535922" y="1121791"/>
                  </a:lnTo>
                  <a:cubicBezTo>
                    <a:pt x="9633331" y="1121791"/>
                    <a:pt x="9711690" y="1044829"/>
                    <a:pt x="9711690" y="950722"/>
                  </a:cubicBezTo>
                  <a:lnTo>
                    <a:pt x="9711690" y="202819"/>
                  </a:lnTo>
                  <a:cubicBezTo>
                    <a:pt x="9711690" y="108712"/>
                    <a:pt x="9633331" y="31750"/>
                    <a:pt x="9535922" y="31750"/>
                  </a:cubicBezTo>
                  <a:lnTo>
                    <a:pt x="207518" y="31750"/>
                  </a:lnTo>
                  <a:lnTo>
                    <a:pt x="207518" y="15875"/>
                  </a:lnTo>
                  <a:lnTo>
                    <a:pt x="207518" y="31750"/>
                  </a:lnTo>
                  <a:cubicBezTo>
                    <a:pt x="110109" y="31750"/>
                    <a:pt x="31750" y="108712"/>
                    <a:pt x="31750" y="202819"/>
                  </a:cubicBezTo>
                  <a:close/>
                </a:path>
              </a:pathLst>
            </a:custGeom>
            <a:solidFill>
              <a:srgbClr val="FFFFFF"/>
            </a:solidFill>
            <a:ln w="12700">
              <a:solidFill>
                <a:srgbClr val="000000"/>
              </a:solidFill>
            </a:ln>
          </p:spPr>
        </p:sp>
      </p:grpSp>
      <p:grpSp>
        <p:nvGrpSpPr>
          <p:cNvPr name="Group 18" id="18"/>
          <p:cNvGrpSpPr/>
          <p:nvPr/>
        </p:nvGrpSpPr>
        <p:grpSpPr>
          <a:xfrm rot="0">
            <a:off x="518303" y="2939128"/>
            <a:ext cx="7225462" cy="782992"/>
            <a:chOff x="0" y="0"/>
            <a:chExt cx="9633950" cy="1043990"/>
          </a:xfrm>
        </p:grpSpPr>
        <p:sp>
          <p:nvSpPr>
            <p:cNvPr name="Freeform 19" id="19"/>
            <p:cNvSpPr/>
            <p:nvPr/>
          </p:nvSpPr>
          <p:spPr>
            <a:xfrm flipH="false" flipV="false" rot="0">
              <a:off x="0" y="0"/>
              <a:ext cx="9633950" cy="1043990"/>
            </a:xfrm>
            <a:custGeom>
              <a:avLst/>
              <a:gdLst/>
              <a:ahLst/>
              <a:cxnLst/>
              <a:rect r="r" b="b" t="t" l="l"/>
              <a:pathLst>
                <a:path h="1043990" w="9633950">
                  <a:moveTo>
                    <a:pt x="0" y="0"/>
                  </a:moveTo>
                  <a:lnTo>
                    <a:pt x="9633950" y="0"/>
                  </a:lnTo>
                  <a:lnTo>
                    <a:pt x="9633950" y="1043990"/>
                  </a:lnTo>
                  <a:lnTo>
                    <a:pt x="0" y="1043990"/>
                  </a:lnTo>
                  <a:close/>
                </a:path>
              </a:pathLst>
            </a:custGeom>
            <a:solidFill>
              <a:srgbClr val="000000">
                <a:alpha val="0"/>
              </a:srgbClr>
            </a:solidFill>
          </p:spPr>
        </p:sp>
        <p:sp>
          <p:nvSpPr>
            <p:cNvPr name="TextBox 20" id="20"/>
            <p:cNvSpPr txBox="true"/>
            <p:nvPr/>
          </p:nvSpPr>
          <p:spPr>
            <a:xfrm>
              <a:off x="0" y="-19050"/>
              <a:ext cx="9633950" cy="1063040"/>
            </a:xfrm>
            <a:prstGeom prst="rect">
              <a:avLst/>
            </a:prstGeom>
          </p:spPr>
          <p:txBody>
            <a:bodyPr anchor="ctr" rtlCol="false" tIns="0" lIns="0" bIns="0" rIns="0"/>
            <a:lstStyle/>
            <a:p>
              <a:pPr algn="l">
                <a:lnSpc>
                  <a:spcPts val="3078"/>
                </a:lnSpc>
              </a:pPr>
              <a:r>
                <a:rPr lang="en-US" sz="2850" b="true">
                  <a:solidFill>
                    <a:srgbClr val="FFFFFF"/>
                  </a:solidFill>
                  <a:latin typeface="Calibri (MS) Bold"/>
                  <a:ea typeface="Calibri (MS) Bold"/>
                  <a:cs typeface="Calibri (MS) Bold"/>
                  <a:sym typeface="Calibri (MS) Bold"/>
                </a:rPr>
                <a:t>Pathophysiology:</a:t>
              </a:r>
            </a:p>
          </p:txBody>
        </p:sp>
      </p:grpSp>
      <p:grpSp>
        <p:nvGrpSpPr>
          <p:cNvPr name="Group 21" id="21"/>
          <p:cNvGrpSpPr/>
          <p:nvPr/>
        </p:nvGrpSpPr>
        <p:grpSpPr>
          <a:xfrm rot="0">
            <a:off x="-43037" y="5105242"/>
            <a:ext cx="10429227" cy="1235775"/>
            <a:chOff x="0" y="0"/>
            <a:chExt cx="13905636" cy="1647700"/>
          </a:xfrm>
        </p:grpSpPr>
        <p:sp>
          <p:nvSpPr>
            <p:cNvPr name="Freeform 22" id="22"/>
            <p:cNvSpPr/>
            <p:nvPr/>
          </p:nvSpPr>
          <p:spPr>
            <a:xfrm flipH="false" flipV="false" rot="0">
              <a:off x="15875" y="15875"/>
              <a:ext cx="13873862" cy="1615948"/>
            </a:xfrm>
            <a:custGeom>
              <a:avLst/>
              <a:gdLst/>
              <a:ahLst/>
              <a:cxnLst/>
              <a:rect r="r" b="b" t="t" l="l"/>
              <a:pathLst>
                <a:path h="1615948" w="13873862">
                  <a:moveTo>
                    <a:pt x="0" y="0"/>
                  </a:moveTo>
                  <a:lnTo>
                    <a:pt x="13873862" y="0"/>
                  </a:lnTo>
                  <a:lnTo>
                    <a:pt x="13873862" y="1615948"/>
                  </a:lnTo>
                  <a:lnTo>
                    <a:pt x="0" y="1615948"/>
                  </a:lnTo>
                  <a:close/>
                </a:path>
              </a:pathLst>
            </a:custGeom>
            <a:solidFill>
              <a:srgbClr val="FFFFFF">
                <a:alpha val="80784"/>
              </a:srgbClr>
            </a:solidFill>
            <a:ln w="12700">
              <a:solidFill>
                <a:srgbClr val="000000"/>
              </a:solidFill>
            </a:ln>
          </p:spPr>
        </p:sp>
        <p:sp>
          <p:nvSpPr>
            <p:cNvPr name="Freeform 23" id="23"/>
            <p:cNvSpPr/>
            <p:nvPr/>
          </p:nvSpPr>
          <p:spPr>
            <a:xfrm flipH="false" flipV="false" rot="0">
              <a:off x="0" y="0"/>
              <a:ext cx="13905612" cy="1647698"/>
            </a:xfrm>
            <a:custGeom>
              <a:avLst/>
              <a:gdLst/>
              <a:ahLst/>
              <a:cxnLst/>
              <a:rect r="r" b="b" t="t" l="l"/>
              <a:pathLst>
                <a:path h="1647698" w="13905612">
                  <a:moveTo>
                    <a:pt x="15875" y="0"/>
                  </a:moveTo>
                  <a:lnTo>
                    <a:pt x="13889737" y="0"/>
                  </a:lnTo>
                  <a:cubicBezTo>
                    <a:pt x="13898500" y="0"/>
                    <a:pt x="13905612" y="7112"/>
                    <a:pt x="13905612" y="15875"/>
                  </a:cubicBezTo>
                  <a:lnTo>
                    <a:pt x="13905612" y="1631823"/>
                  </a:lnTo>
                  <a:cubicBezTo>
                    <a:pt x="13905612" y="1640586"/>
                    <a:pt x="13898500" y="1647698"/>
                    <a:pt x="13889737" y="1647698"/>
                  </a:cubicBezTo>
                  <a:lnTo>
                    <a:pt x="15875" y="1647698"/>
                  </a:lnTo>
                  <a:cubicBezTo>
                    <a:pt x="7112" y="1647698"/>
                    <a:pt x="0" y="1640586"/>
                    <a:pt x="0" y="1631823"/>
                  </a:cubicBezTo>
                  <a:lnTo>
                    <a:pt x="0" y="15875"/>
                  </a:lnTo>
                  <a:cubicBezTo>
                    <a:pt x="0" y="7112"/>
                    <a:pt x="7112" y="0"/>
                    <a:pt x="15875" y="0"/>
                  </a:cubicBezTo>
                  <a:moveTo>
                    <a:pt x="15875" y="31750"/>
                  </a:moveTo>
                  <a:lnTo>
                    <a:pt x="15875" y="15875"/>
                  </a:lnTo>
                  <a:lnTo>
                    <a:pt x="31750" y="15875"/>
                  </a:lnTo>
                  <a:lnTo>
                    <a:pt x="31750" y="1631823"/>
                  </a:lnTo>
                  <a:lnTo>
                    <a:pt x="15875" y="1631823"/>
                  </a:lnTo>
                  <a:lnTo>
                    <a:pt x="15875" y="1615948"/>
                  </a:lnTo>
                  <a:lnTo>
                    <a:pt x="13889737" y="1615948"/>
                  </a:lnTo>
                  <a:lnTo>
                    <a:pt x="13889737" y="1631823"/>
                  </a:lnTo>
                  <a:lnTo>
                    <a:pt x="13873862" y="1631823"/>
                  </a:lnTo>
                  <a:lnTo>
                    <a:pt x="13873862" y="15875"/>
                  </a:lnTo>
                  <a:lnTo>
                    <a:pt x="13889737" y="15875"/>
                  </a:lnTo>
                  <a:lnTo>
                    <a:pt x="13889737" y="31750"/>
                  </a:lnTo>
                  <a:lnTo>
                    <a:pt x="15875" y="31750"/>
                  </a:lnTo>
                  <a:close/>
                </a:path>
              </a:pathLst>
            </a:custGeom>
            <a:solidFill>
              <a:srgbClr val="E3CC5A"/>
            </a:solidFill>
            <a:ln w="12700">
              <a:solidFill>
                <a:srgbClr val="000000"/>
              </a:solidFill>
            </a:ln>
          </p:spPr>
        </p:sp>
      </p:grpSp>
      <p:sp>
        <p:nvSpPr>
          <p:cNvPr name="TextBox 24" id="24"/>
          <p:cNvSpPr txBox="true"/>
          <p:nvPr/>
        </p:nvSpPr>
        <p:spPr>
          <a:xfrm rot="0">
            <a:off x="495347" y="5481924"/>
            <a:ext cx="9352459" cy="723965"/>
          </a:xfrm>
          <a:prstGeom prst="rect">
            <a:avLst/>
          </a:prstGeom>
        </p:spPr>
        <p:txBody>
          <a:bodyPr anchor="t" rtlCol="false" tIns="0" lIns="0" bIns="0" rIns="0">
            <a:spAutoFit/>
          </a:bodyPr>
          <a:lstStyle/>
          <a:p>
            <a:pPr algn="l" marL="515779" indent="-171926" lvl="2">
              <a:lnSpc>
                <a:spcPts val="3078"/>
              </a:lnSpc>
              <a:buFont typeface="Arial"/>
              <a:buChar char="⚬"/>
            </a:pPr>
            <a:r>
              <a:rPr lang="en-US" sz="2850">
                <a:solidFill>
                  <a:srgbClr val="000000"/>
                </a:solidFill>
                <a:latin typeface="Calibri (MS)"/>
                <a:ea typeface="Calibri (MS)"/>
                <a:cs typeface="Calibri (MS)"/>
                <a:sym typeface="Calibri (MS)"/>
              </a:rPr>
              <a:t>Chronic cough, dyspnoea, sputum</a:t>
            </a:r>
          </a:p>
        </p:txBody>
      </p:sp>
      <p:grpSp>
        <p:nvGrpSpPr>
          <p:cNvPr name="Group 25" id="25"/>
          <p:cNvGrpSpPr/>
          <p:nvPr/>
        </p:nvGrpSpPr>
        <p:grpSpPr>
          <a:xfrm rot="0">
            <a:off x="477233" y="4684580"/>
            <a:ext cx="7307602" cy="865133"/>
            <a:chOff x="0" y="0"/>
            <a:chExt cx="9743470" cy="1153510"/>
          </a:xfrm>
        </p:grpSpPr>
        <p:sp>
          <p:nvSpPr>
            <p:cNvPr name="Freeform 26" id="26"/>
            <p:cNvSpPr/>
            <p:nvPr/>
          </p:nvSpPr>
          <p:spPr>
            <a:xfrm flipH="false" flipV="false" rot="0">
              <a:off x="15875" y="15875"/>
              <a:ext cx="9711690" cy="1121791"/>
            </a:xfrm>
            <a:custGeom>
              <a:avLst/>
              <a:gdLst/>
              <a:ahLst/>
              <a:cxnLst/>
              <a:rect r="r" b="b" t="t" l="l"/>
              <a:pathLst>
                <a:path h="1121791" w="9711690">
                  <a:moveTo>
                    <a:pt x="0" y="186944"/>
                  </a:moveTo>
                  <a:cubicBezTo>
                    <a:pt x="0" y="83693"/>
                    <a:pt x="85852" y="0"/>
                    <a:pt x="191643" y="0"/>
                  </a:cubicBezTo>
                  <a:lnTo>
                    <a:pt x="9520047" y="0"/>
                  </a:lnTo>
                  <a:cubicBezTo>
                    <a:pt x="9625838" y="0"/>
                    <a:pt x="9711690" y="83693"/>
                    <a:pt x="9711690" y="186944"/>
                  </a:cubicBezTo>
                  <a:lnTo>
                    <a:pt x="9711690" y="934847"/>
                  </a:lnTo>
                  <a:cubicBezTo>
                    <a:pt x="9711690" y="1038098"/>
                    <a:pt x="9625838" y="1121791"/>
                    <a:pt x="9520047" y="1121791"/>
                  </a:cubicBezTo>
                  <a:lnTo>
                    <a:pt x="191643" y="1121791"/>
                  </a:lnTo>
                  <a:cubicBezTo>
                    <a:pt x="85852" y="1121791"/>
                    <a:pt x="0" y="1038098"/>
                    <a:pt x="0" y="934847"/>
                  </a:cubicBezTo>
                  <a:close/>
                </a:path>
              </a:pathLst>
            </a:custGeom>
            <a:solidFill>
              <a:srgbClr val="E3CC5A"/>
            </a:solidFill>
            <a:ln w="12700">
              <a:solidFill>
                <a:srgbClr val="000000"/>
              </a:solidFill>
            </a:ln>
          </p:spPr>
        </p:sp>
        <p:sp>
          <p:nvSpPr>
            <p:cNvPr name="Freeform 27" id="27"/>
            <p:cNvSpPr/>
            <p:nvPr/>
          </p:nvSpPr>
          <p:spPr>
            <a:xfrm flipH="false" flipV="false" rot="0">
              <a:off x="0" y="0"/>
              <a:ext cx="9743440" cy="1153541"/>
            </a:xfrm>
            <a:custGeom>
              <a:avLst/>
              <a:gdLst/>
              <a:ahLst/>
              <a:cxnLst/>
              <a:rect r="r" b="b" t="t" l="l"/>
              <a:pathLst>
                <a:path h="1153541" w="9743440">
                  <a:moveTo>
                    <a:pt x="0" y="202819"/>
                  </a:moveTo>
                  <a:cubicBezTo>
                    <a:pt x="0" y="90424"/>
                    <a:pt x="93218" y="0"/>
                    <a:pt x="207518" y="0"/>
                  </a:cubicBezTo>
                  <a:lnTo>
                    <a:pt x="9535922" y="0"/>
                  </a:lnTo>
                  <a:lnTo>
                    <a:pt x="9535922" y="15875"/>
                  </a:lnTo>
                  <a:lnTo>
                    <a:pt x="9535922" y="0"/>
                  </a:lnTo>
                  <a:cubicBezTo>
                    <a:pt x="9650095" y="0"/>
                    <a:pt x="9743440" y="90424"/>
                    <a:pt x="9743440" y="202819"/>
                  </a:cubicBezTo>
                  <a:lnTo>
                    <a:pt x="9727565" y="202819"/>
                  </a:lnTo>
                  <a:lnTo>
                    <a:pt x="9743440" y="202819"/>
                  </a:lnTo>
                  <a:lnTo>
                    <a:pt x="9743440" y="950722"/>
                  </a:lnTo>
                  <a:lnTo>
                    <a:pt x="9727565" y="950722"/>
                  </a:lnTo>
                  <a:lnTo>
                    <a:pt x="9743440" y="950722"/>
                  </a:lnTo>
                  <a:cubicBezTo>
                    <a:pt x="9743440" y="1063117"/>
                    <a:pt x="9650222" y="1153541"/>
                    <a:pt x="9535922" y="1153541"/>
                  </a:cubicBezTo>
                  <a:lnTo>
                    <a:pt x="9535922" y="1137666"/>
                  </a:lnTo>
                  <a:lnTo>
                    <a:pt x="9535922" y="1153541"/>
                  </a:lnTo>
                  <a:lnTo>
                    <a:pt x="207518" y="1153541"/>
                  </a:lnTo>
                  <a:lnTo>
                    <a:pt x="207518" y="1137666"/>
                  </a:lnTo>
                  <a:lnTo>
                    <a:pt x="207518" y="1153541"/>
                  </a:lnTo>
                  <a:cubicBezTo>
                    <a:pt x="93218" y="1153541"/>
                    <a:pt x="0" y="1063117"/>
                    <a:pt x="0" y="950722"/>
                  </a:cubicBezTo>
                  <a:lnTo>
                    <a:pt x="0" y="202819"/>
                  </a:lnTo>
                  <a:lnTo>
                    <a:pt x="15875" y="202819"/>
                  </a:lnTo>
                  <a:lnTo>
                    <a:pt x="0" y="202819"/>
                  </a:lnTo>
                  <a:moveTo>
                    <a:pt x="31750" y="202819"/>
                  </a:moveTo>
                  <a:lnTo>
                    <a:pt x="31750" y="950722"/>
                  </a:lnTo>
                  <a:lnTo>
                    <a:pt x="15875" y="950722"/>
                  </a:lnTo>
                  <a:lnTo>
                    <a:pt x="31750" y="950722"/>
                  </a:lnTo>
                  <a:cubicBezTo>
                    <a:pt x="31750" y="1044829"/>
                    <a:pt x="110109" y="1121791"/>
                    <a:pt x="207518" y="1121791"/>
                  </a:cubicBezTo>
                  <a:lnTo>
                    <a:pt x="9535922" y="1121791"/>
                  </a:lnTo>
                  <a:cubicBezTo>
                    <a:pt x="9633331" y="1121791"/>
                    <a:pt x="9711690" y="1044829"/>
                    <a:pt x="9711690" y="950722"/>
                  </a:cubicBezTo>
                  <a:lnTo>
                    <a:pt x="9711690" y="202819"/>
                  </a:lnTo>
                  <a:cubicBezTo>
                    <a:pt x="9711690" y="108712"/>
                    <a:pt x="9633331" y="31750"/>
                    <a:pt x="9535922" y="31750"/>
                  </a:cubicBezTo>
                  <a:lnTo>
                    <a:pt x="207518" y="31750"/>
                  </a:lnTo>
                  <a:lnTo>
                    <a:pt x="207518" y="15875"/>
                  </a:lnTo>
                  <a:lnTo>
                    <a:pt x="207518" y="31750"/>
                  </a:lnTo>
                  <a:cubicBezTo>
                    <a:pt x="110109" y="31750"/>
                    <a:pt x="31750" y="108712"/>
                    <a:pt x="31750" y="202819"/>
                  </a:cubicBezTo>
                  <a:close/>
                </a:path>
              </a:pathLst>
            </a:custGeom>
            <a:solidFill>
              <a:srgbClr val="FFFFFF"/>
            </a:solidFill>
            <a:ln w="12700">
              <a:solidFill>
                <a:srgbClr val="000000"/>
              </a:solidFill>
            </a:ln>
          </p:spPr>
        </p:sp>
      </p:grpSp>
      <p:grpSp>
        <p:nvGrpSpPr>
          <p:cNvPr name="Group 28" id="28"/>
          <p:cNvGrpSpPr/>
          <p:nvPr/>
        </p:nvGrpSpPr>
        <p:grpSpPr>
          <a:xfrm rot="0">
            <a:off x="518303" y="4725650"/>
            <a:ext cx="7225462" cy="782992"/>
            <a:chOff x="0" y="0"/>
            <a:chExt cx="9633950" cy="1043990"/>
          </a:xfrm>
        </p:grpSpPr>
        <p:sp>
          <p:nvSpPr>
            <p:cNvPr name="Freeform 29" id="29"/>
            <p:cNvSpPr/>
            <p:nvPr/>
          </p:nvSpPr>
          <p:spPr>
            <a:xfrm flipH="false" flipV="false" rot="0">
              <a:off x="0" y="0"/>
              <a:ext cx="9633950" cy="1043990"/>
            </a:xfrm>
            <a:custGeom>
              <a:avLst/>
              <a:gdLst/>
              <a:ahLst/>
              <a:cxnLst/>
              <a:rect r="r" b="b" t="t" l="l"/>
              <a:pathLst>
                <a:path h="1043990" w="9633950">
                  <a:moveTo>
                    <a:pt x="0" y="0"/>
                  </a:moveTo>
                  <a:lnTo>
                    <a:pt x="9633950" y="0"/>
                  </a:lnTo>
                  <a:lnTo>
                    <a:pt x="9633950" y="1043990"/>
                  </a:lnTo>
                  <a:lnTo>
                    <a:pt x="0" y="1043990"/>
                  </a:lnTo>
                  <a:close/>
                </a:path>
              </a:pathLst>
            </a:custGeom>
            <a:solidFill>
              <a:srgbClr val="000000">
                <a:alpha val="0"/>
              </a:srgbClr>
            </a:solidFill>
          </p:spPr>
        </p:sp>
        <p:sp>
          <p:nvSpPr>
            <p:cNvPr name="TextBox 30" id="30"/>
            <p:cNvSpPr txBox="true"/>
            <p:nvPr/>
          </p:nvSpPr>
          <p:spPr>
            <a:xfrm>
              <a:off x="0" y="-19050"/>
              <a:ext cx="9633950" cy="1063040"/>
            </a:xfrm>
            <a:prstGeom prst="rect">
              <a:avLst/>
            </a:prstGeom>
          </p:spPr>
          <p:txBody>
            <a:bodyPr anchor="ctr" rtlCol="false" tIns="0" lIns="0" bIns="0" rIns="0"/>
            <a:lstStyle/>
            <a:p>
              <a:pPr algn="l">
                <a:lnSpc>
                  <a:spcPts val="3078"/>
                </a:lnSpc>
              </a:pPr>
              <a:r>
                <a:rPr lang="en-US" sz="2850" b="true">
                  <a:solidFill>
                    <a:srgbClr val="FFFFFF"/>
                  </a:solidFill>
                  <a:latin typeface="Calibri (MS) Bold"/>
                  <a:ea typeface="Calibri (MS) Bold"/>
                  <a:cs typeface="Calibri (MS) Bold"/>
                  <a:sym typeface="Calibri (MS) Bold"/>
                </a:rPr>
                <a:t>Symptoms:</a:t>
              </a:r>
            </a:p>
          </p:txBody>
        </p:sp>
      </p:grpSp>
      <p:grpSp>
        <p:nvGrpSpPr>
          <p:cNvPr name="Group 31" id="31"/>
          <p:cNvGrpSpPr/>
          <p:nvPr/>
        </p:nvGrpSpPr>
        <p:grpSpPr>
          <a:xfrm rot="0">
            <a:off x="-43037" y="6891763"/>
            <a:ext cx="10429227" cy="1235775"/>
            <a:chOff x="0" y="0"/>
            <a:chExt cx="13905636" cy="1647700"/>
          </a:xfrm>
        </p:grpSpPr>
        <p:sp>
          <p:nvSpPr>
            <p:cNvPr name="Freeform 32" id="32"/>
            <p:cNvSpPr/>
            <p:nvPr/>
          </p:nvSpPr>
          <p:spPr>
            <a:xfrm flipH="false" flipV="false" rot="0">
              <a:off x="15875" y="15875"/>
              <a:ext cx="13873862" cy="1615948"/>
            </a:xfrm>
            <a:custGeom>
              <a:avLst/>
              <a:gdLst/>
              <a:ahLst/>
              <a:cxnLst/>
              <a:rect r="r" b="b" t="t" l="l"/>
              <a:pathLst>
                <a:path h="1615948" w="13873862">
                  <a:moveTo>
                    <a:pt x="0" y="0"/>
                  </a:moveTo>
                  <a:lnTo>
                    <a:pt x="13873862" y="0"/>
                  </a:lnTo>
                  <a:lnTo>
                    <a:pt x="13873862" y="1615948"/>
                  </a:lnTo>
                  <a:lnTo>
                    <a:pt x="0" y="1615948"/>
                  </a:lnTo>
                  <a:close/>
                </a:path>
              </a:pathLst>
            </a:custGeom>
            <a:solidFill>
              <a:srgbClr val="FFFFFF">
                <a:alpha val="80784"/>
              </a:srgbClr>
            </a:solidFill>
            <a:ln w="12700">
              <a:solidFill>
                <a:srgbClr val="000000"/>
              </a:solidFill>
            </a:ln>
          </p:spPr>
        </p:sp>
        <p:sp>
          <p:nvSpPr>
            <p:cNvPr name="Freeform 33" id="33"/>
            <p:cNvSpPr/>
            <p:nvPr/>
          </p:nvSpPr>
          <p:spPr>
            <a:xfrm flipH="false" flipV="false" rot="0">
              <a:off x="0" y="0"/>
              <a:ext cx="13905612" cy="1647698"/>
            </a:xfrm>
            <a:custGeom>
              <a:avLst/>
              <a:gdLst/>
              <a:ahLst/>
              <a:cxnLst/>
              <a:rect r="r" b="b" t="t" l="l"/>
              <a:pathLst>
                <a:path h="1647698" w="13905612">
                  <a:moveTo>
                    <a:pt x="15875" y="0"/>
                  </a:moveTo>
                  <a:lnTo>
                    <a:pt x="13889737" y="0"/>
                  </a:lnTo>
                  <a:cubicBezTo>
                    <a:pt x="13898500" y="0"/>
                    <a:pt x="13905612" y="7112"/>
                    <a:pt x="13905612" y="15875"/>
                  </a:cubicBezTo>
                  <a:lnTo>
                    <a:pt x="13905612" y="1631823"/>
                  </a:lnTo>
                  <a:cubicBezTo>
                    <a:pt x="13905612" y="1640586"/>
                    <a:pt x="13898500" y="1647698"/>
                    <a:pt x="13889737" y="1647698"/>
                  </a:cubicBezTo>
                  <a:lnTo>
                    <a:pt x="15875" y="1647698"/>
                  </a:lnTo>
                  <a:cubicBezTo>
                    <a:pt x="7112" y="1647698"/>
                    <a:pt x="0" y="1640586"/>
                    <a:pt x="0" y="1631823"/>
                  </a:cubicBezTo>
                  <a:lnTo>
                    <a:pt x="0" y="15875"/>
                  </a:lnTo>
                  <a:cubicBezTo>
                    <a:pt x="0" y="7112"/>
                    <a:pt x="7112" y="0"/>
                    <a:pt x="15875" y="0"/>
                  </a:cubicBezTo>
                  <a:moveTo>
                    <a:pt x="15875" y="31750"/>
                  </a:moveTo>
                  <a:lnTo>
                    <a:pt x="15875" y="15875"/>
                  </a:lnTo>
                  <a:lnTo>
                    <a:pt x="31750" y="15875"/>
                  </a:lnTo>
                  <a:lnTo>
                    <a:pt x="31750" y="1631823"/>
                  </a:lnTo>
                  <a:lnTo>
                    <a:pt x="15875" y="1631823"/>
                  </a:lnTo>
                  <a:lnTo>
                    <a:pt x="15875" y="1615948"/>
                  </a:lnTo>
                  <a:lnTo>
                    <a:pt x="13889737" y="1615948"/>
                  </a:lnTo>
                  <a:lnTo>
                    <a:pt x="13889737" y="1631823"/>
                  </a:lnTo>
                  <a:lnTo>
                    <a:pt x="13873862" y="1631823"/>
                  </a:lnTo>
                  <a:lnTo>
                    <a:pt x="13873862" y="15875"/>
                  </a:lnTo>
                  <a:lnTo>
                    <a:pt x="13889737" y="15875"/>
                  </a:lnTo>
                  <a:lnTo>
                    <a:pt x="13889737" y="31750"/>
                  </a:lnTo>
                  <a:lnTo>
                    <a:pt x="15875" y="31750"/>
                  </a:lnTo>
                  <a:close/>
                </a:path>
              </a:pathLst>
            </a:custGeom>
            <a:solidFill>
              <a:srgbClr val="ACADA8"/>
            </a:solidFill>
            <a:ln w="12700">
              <a:solidFill>
                <a:srgbClr val="000000"/>
              </a:solidFill>
            </a:ln>
          </p:spPr>
        </p:sp>
      </p:grpSp>
      <p:sp>
        <p:nvSpPr>
          <p:cNvPr name="TextBox 34" id="34"/>
          <p:cNvSpPr txBox="true"/>
          <p:nvPr/>
        </p:nvSpPr>
        <p:spPr>
          <a:xfrm rot="0">
            <a:off x="495347" y="7268445"/>
            <a:ext cx="9352459" cy="723965"/>
          </a:xfrm>
          <a:prstGeom prst="rect">
            <a:avLst/>
          </a:prstGeom>
        </p:spPr>
        <p:txBody>
          <a:bodyPr anchor="t" rtlCol="false" tIns="0" lIns="0" bIns="0" rIns="0">
            <a:spAutoFit/>
          </a:bodyPr>
          <a:lstStyle/>
          <a:p>
            <a:pPr algn="l" marL="515779" indent="-171926" lvl="2">
              <a:lnSpc>
                <a:spcPts val="3078"/>
              </a:lnSpc>
              <a:buFont typeface="Arial"/>
              <a:buChar char="⚬"/>
            </a:pPr>
            <a:r>
              <a:rPr lang="en-US" sz="2850">
                <a:solidFill>
                  <a:srgbClr val="000000"/>
                </a:solidFill>
                <a:latin typeface="Calibri (MS)"/>
                <a:ea typeface="Calibri (MS)"/>
                <a:cs typeface="Calibri (MS)"/>
                <a:sym typeface="Calibri (MS)"/>
              </a:rPr>
              <a:t>Smoking, pollution, occupational exposure</a:t>
            </a:r>
          </a:p>
        </p:txBody>
      </p:sp>
      <p:grpSp>
        <p:nvGrpSpPr>
          <p:cNvPr name="Group 35" id="35"/>
          <p:cNvGrpSpPr/>
          <p:nvPr/>
        </p:nvGrpSpPr>
        <p:grpSpPr>
          <a:xfrm rot="0">
            <a:off x="477233" y="6471104"/>
            <a:ext cx="7307602" cy="865133"/>
            <a:chOff x="0" y="0"/>
            <a:chExt cx="9743470" cy="1153510"/>
          </a:xfrm>
        </p:grpSpPr>
        <p:sp>
          <p:nvSpPr>
            <p:cNvPr name="Freeform 36" id="36"/>
            <p:cNvSpPr/>
            <p:nvPr/>
          </p:nvSpPr>
          <p:spPr>
            <a:xfrm flipH="false" flipV="false" rot="0">
              <a:off x="15875" y="15875"/>
              <a:ext cx="9711690" cy="1121791"/>
            </a:xfrm>
            <a:custGeom>
              <a:avLst/>
              <a:gdLst/>
              <a:ahLst/>
              <a:cxnLst/>
              <a:rect r="r" b="b" t="t" l="l"/>
              <a:pathLst>
                <a:path h="1121791" w="9711690">
                  <a:moveTo>
                    <a:pt x="0" y="186944"/>
                  </a:moveTo>
                  <a:cubicBezTo>
                    <a:pt x="0" y="83693"/>
                    <a:pt x="85852" y="0"/>
                    <a:pt x="191643" y="0"/>
                  </a:cubicBezTo>
                  <a:lnTo>
                    <a:pt x="9520047" y="0"/>
                  </a:lnTo>
                  <a:cubicBezTo>
                    <a:pt x="9625838" y="0"/>
                    <a:pt x="9711690" y="83693"/>
                    <a:pt x="9711690" y="186944"/>
                  </a:cubicBezTo>
                  <a:lnTo>
                    <a:pt x="9711690" y="934847"/>
                  </a:lnTo>
                  <a:cubicBezTo>
                    <a:pt x="9711690" y="1038098"/>
                    <a:pt x="9625838" y="1121791"/>
                    <a:pt x="9520047" y="1121791"/>
                  </a:cubicBezTo>
                  <a:lnTo>
                    <a:pt x="191643" y="1121791"/>
                  </a:lnTo>
                  <a:cubicBezTo>
                    <a:pt x="85852" y="1121791"/>
                    <a:pt x="0" y="1038098"/>
                    <a:pt x="0" y="934847"/>
                  </a:cubicBezTo>
                  <a:close/>
                </a:path>
              </a:pathLst>
            </a:custGeom>
            <a:solidFill>
              <a:srgbClr val="ACADA8"/>
            </a:solidFill>
            <a:ln w="12700">
              <a:solidFill>
                <a:srgbClr val="000000"/>
              </a:solidFill>
            </a:ln>
          </p:spPr>
        </p:sp>
        <p:sp>
          <p:nvSpPr>
            <p:cNvPr name="Freeform 37" id="37"/>
            <p:cNvSpPr/>
            <p:nvPr/>
          </p:nvSpPr>
          <p:spPr>
            <a:xfrm flipH="false" flipV="false" rot="0">
              <a:off x="0" y="0"/>
              <a:ext cx="9743440" cy="1153541"/>
            </a:xfrm>
            <a:custGeom>
              <a:avLst/>
              <a:gdLst/>
              <a:ahLst/>
              <a:cxnLst/>
              <a:rect r="r" b="b" t="t" l="l"/>
              <a:pathLst>
                <a:path h="1153541" w="9743440">
                  <a:moveTo>
                    <a:pt x="0" y="202819"/>
                  </a:moveTo>
                  <a:cubicBezTo>
                    <a:pt x="0" y="90424"/>
                    <a:pt x="93218" y="0"/>
                    <a:pt x="207518" y="0"/>
                  </a:cubicBezTo>
                  <a:lnTo>
                    <a:pt x="9535922" y="0"/>
                  </a:lnTo>
                  <a:lnTo>
                    <a:pt x="9535922" y="15875"/>
                  </a:lnTo>
                  <a:lnTo>
                    <a:pt x="9535922" y="0"/>
                  </a:lnTo>
                  <a:cubicBezTo>
                    <a:pt x="9650095" y="0"/>
                    <a:pt x="9743440" y="90424"/>
                    <a:pt x="9743440" y="202819"/>
                  </a:cubicBezTo>
                  <a:lnTo>
                    <a:pt x="9727565" y="202819"/>
                  </a:lnTo>
                  <a:lnTo>
                    <a:pt x="9743440" y="202819"/>
                  </a:lnTo>
                  <a:lnTo>
                    <a:pt x="9743440" y="950722"/>
                  </a:lnTo>
                  <a:lnTo>
                    <a:pt x="9727565" y="950722"/>
                  </a:lnTo>
                  <a:lnTo>
                    <a:pt x="9743440" y="950722"/>
                  </a:lnTo>
                  <a:cubicBezTo>
                    <a:pt x="9743440" y="1063117"/>
                    <a:pt x="9650222" y="1153541"/>
                    <a:pt x="9535922" y="1153541"/>
                  </a:cubicBezTo>
                  <a:lnTo>
                    <a:pt x="9535922" y="1137666"/>
                  </a:lnTo>
                  <a:lnTo>
                    <a:pt x="9535922" y="1153541"/>
                  </a:lnTo>
                  <a:lnTo>
                    <a:pt x="207518" y="1153541"/>
                  </a:lnTo>
                  <a:lnTo>
                    <a:pt x="207518" y="1137666"/>
                  </a:lnTo>
                  <a:lnTo>
                    <a:pt x="207518" y="1153541"/>
                  </a:lnTo>
                  <a:cubicBezTo>
                    <a:pt x="93218" y="1153541"/>
                    <a:pt x="0" y="1063117"/>
                    <a:pt x="0" y="950722"/>
                  </a:cubicBezTo>
                  <a:lnTo>
                    <a:pt x="0" y="202819"/>
                  </a:lnTo>
                  <a:lnTo>
                    <a:pt x="15875" y="202819"/>
                  </a:lnTo>
                  <a:lnTo>
                    <a:pt x="0" y="202819"/>
                  </a:lnTo>
                  <a:moveTo>
                    <a:pt x="31750" y="202819"/>
                  </a:moveTo>
                  <a:lnTo>
                    <a:pt x="31750" y="950722"/>
                  </a:lnTo>
                  <a:lnTo>
                    <a:pt x="15875" y="950722"/>
                  </a:lnTo>
                  <a:lnTo>
                    <a:pt x="31750" y="950722"/>
                  </a:lnTo>
                  <a:cubicBezTo>
                    <a:pt x="31750" y="1044829"/>
                    <a:pt x="110109" y="1121791"/>
                    <a:pt x="207518" y="1121791"/>
                  </a:cubicBezTo>
                  <a:lnTo>
                    <a:pt x="9535922" y="1121791"/>
                  </a:lnTo>
                  <a:cubicBezTo>
                    <a:pt x="9633331" y="1121791"/>
                    <a:pt x="9711690" y="1044829"/>
                    <a:pt x="9711690" y="950722"/>
                  </a:cubicBezTo>
                  <a:lnTo>
                    <a:pt x="9711690" y="202819"/>
                  </a:lnTo>
                  <a:cubicBezTo>
                    <a:pt x="9711690" y="108712"/>
                    <a:pt x="9633331" y="31750"/>
                    <a:pt x="9535922" y="31750"/>
                  </a:cubicBezTo>
                  <a:lnTo>
                    <a:pt x="207518" y="31750"/>
                  </a:lnTo>
                  <a:lnTo>
                    <a:pt x="207518" y="15875"/>
                  </a:lnTo>
                  <a:lnTo>
                    <a:pt x="207518" y="31750"/>
                  </a:lnTo>
                  <a:cubicBezTo>
                    <a:pt x="110109" y="31750"/>
                    <a:pt x="31750" y="108712"/>
                    <a:pt x="31750" y="202819"/>
                  </a:cubicBezTo>
                  <a:close/>
                </a:path>
              </a:pathLst>
            </a:custGeom>
            <a:solidFill>
              <a:srgbClr val="FFFFFF"/>
            </a:solidFill>
            <a:ln w="12700">
              <a:solidFill>
                <a:srgbClr val="000000"/>
              </a:solidFill>
            </a:ln>
          </p:spPr>
        </p:sp>
      </p:grpSp>
      <p:grpSp>
        <p:nvGrpSpPr>
          <p:cNvPr name="Group 38" id="38"/>
          <p:cNvGrpSpPr/>
          <p:nvPr/>
        </p:nvGrpSpPr>
        <p:grpSpPr>
          <a:xfrm rot="0">
            <a:off x="518303" y="6512174"/>
            <a:ext cx="7225462" cy="782993"/>
            <a:chOff x="0" y="0"/>
            <a:chExt cx="9633950" cy="1043990"/>
          </a:xfrm>
        </p:grpSpPr>
        <p:sp>
          <p:nvSpPr>
            <p:cNvPr name="Freeform 39" id="39"/>
            <p:cNvSpPr/>
            <p:nvPr/>
          </p:nvSpPr>
          <p:spPr>
            <a:xfrm flipH="false" flipV="false" rot="0">
              <a:off x="0" y="0"/>
              <a:ext cx="9633950" cy="1043990"/>
            </a:xfrm>
            <a:custGeom>
              <a:avLst/>
              <a:gdLst/>
              <a:ahLst/>
              <a:cxnLst/>
              <a:rect r="r" b="b" t="t" l="l"/>
              <a:pathLst>
                <a:path h="1043990" w="9633950">
                  <a:moveTo>
                    <a:pt x="0" y="0"/>
                  </a:moveTo>
                  <a:lnTo>
                    <a:pt x="9633950" y="0"/>
                  </a:lnTo>
                  <a:lnTo>
                    <a:pt x="9633950" y="1043990"/>
                  </a:lnTo>
                  <a:lnTo>
                    <a:pt x="0" y="1043990"/>
                  </a:lnTo>
                  <a:close/>
                </a:path>
              </a:pathLst>
            </a:custGeom>
            <a:solidFill>
              <a:srgbClr val="000000">
                <a:alpha val="0"/>
              </a:srgbClr>
            </a:solidFill>
          </p:spPr>
        </p:sp>
        <p:sp>
          <p:nvSpPr>
            <p:cNvPr name="TextBox 40" id="40"/>
            <p:cNvSpPr txBox="true"/>
            <p:nvPr/>
          </p:nvSpPr>
          <p:spPr>
            <a:xfrm>
              <a:off x="0" y="-19050"/>
              <a:ext cx="9633950" cy="1063040"/>
            </a:xfrm>
            <a:prstGeom prst="rect">
              <a:avLst/>
            </a:prstGeom>
          </p:spPr>
          <p:txBody>
            <a:bodyPr anchor="ctr" rtlCol="false" tIns="0" lIns="0" bIns="0" rIns="0"/>
            <a:lstStyle/>
            <a:p>
              <a:pPr algn="l">
                <a:lnSpc>
                  <a:spcPts val="3078"/>
                </a:lnSpc>
              </a:pPr>
              <a:r>
                <a:rPr lang="en-US" sz="2850" b="true">
                  <a:solidFill>
                    <a:srgbClr val="FFFFFF"/>
                  </a:solidFill>
                  <a:latin typeface="Calibri (MS) Bold"/>
                  <a:ea typeface="Calibri (MS) Bold"/>
                  <a:cs typeface="Calibri (MS) Bold"/>
                  <a:sym typeface="Calibri (MS) Bold"/>
                </a:rPr>
                <a:t>Aetiology/Risk:</a:t>
              </a:r>
            </a:p>
          </p:txBody>
        </p:sp>
      </p:grpSp>
      <p:grpSp>
        <p:nvGrpSpPr>
          <p:cNvPr name="Group 41" id="41"/>
          <p:cNvGrpSpPr>
            <a:grpSpLocks noChangeAspect="true"/>
          </p:cNvGrpSpPr>
          <p:nvPr/>
        </p:nvGrpSpPr>
        <p:grpSpPr>
          <a:xfrm rot="0">
            <a:off x="11606645" y="2785083"/>
            <a:ext cx="5823066" cy="5823066"/>
            <a:chOff x="0" y="0"/>
            <a:chExt cx="7764088" cy="7764088"/>
          </a:xfrm>
        </p:grpSpPr>
        <p:sp>
          <p:nvSpPr>
            <p:cNvPr name="Freeform 42" id="42"/>
            <p:cNvSpPr/>
            <p:nvPr/>
          </p:nvSpPr>
          <p:spPr>
            <a:xfrm flipH="false" flipV="false" rot="0">
              <a:off x="0" y="0"/>
              <a:ext cx="7764145" cy="7764145"/>
            </a:xfrm>
            <a:custGeom>
              <a:avLst/>
              <a:gdLst/>
              <a:ahLst/>
              <a:cxnLst/>
              <a:rect r="r" b="b" t="t" l="l"/>
              <a:pathLst>
                <a:path h="7764145" w="7764145">
                  <a:moveTo>
                    <a:pt x="0" y="0"/>
                  </a:moveTo>
                  <a:lnTo>
                    <a:pt x="7764145" y="0"/>
                  </a:lnTo>
                  <a:lnTo>
                    <a:pt x="7764145" y="7764145"/>
                  </a:lnTo>
                  <a:lnTo>
                    <a:pt x="0" y="7764145"/>
                  </a:lnTo>
                  <a:lnTo>
                    <a:pt x="0" y="0"/>
                  </a:lnTo>
                  <a:close/>
                </a:path>
              </a:pathLst>
            </a:custGeom>
            <a:blipFill>
              <a:blip r:embed="rId2"/>
              <a:stretch>
                <a:fillRect l="0" t="0" r="0" b="0"/>
              </a:stretch>
            </a:blipFill>
          </p:spPr>
        </p:sp>
      </p:gr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386397"/>
            <a:ext cx="15087600" cy="2176136"/>
            <a:chOff x="0" y="0"/>
            <a:chExt cx="20116800" cy="2901514"/>
          </a:xfrm>
        </p:grpSpPr>
        <p:sp>
          <p:nvSpPr>
            <p:cNvPr name="Freeform 8" id="8"/>
            <p:cNvSpPr/>
            <p:nvPr/>
          </p:nvSpPr>
          <p:spPr>
            <a:xfrm flipH="false" flipV="false" rot="0">
              <a:off x="0" y="0"/>
              <a:ext cx="20116800" cy="2901514"/>
            </a:xfrm>
            <a:custGeom>
              <a:avLst/>
              <a:gdLst/>
              <a:ahLst/>
              <a:cxnLst/>
              <a:rect r="r" b="b" t="t" l="l"/>
              <a:pathLst>
                <a:path h="2901514" w="20116800">
                  <a:moveTo>
                    <a:pt x="0" y="0"/>
                  </a:moveTo>
                  <a:lnTo>
                    <a:pt x="20116800" y="0"/>
                  </a:lnTo>
                  <a:lnTo>
                    <a:pt x="20116800" y="2901514"/>
                  </a:lnTo>
                  <a:lnTo>
                    <a:pt x="0" y="2901514"/>
                  </a:lnTo>
                  <a:close/>
                </a:path>
              </a:pathLst>
            </a:custGeom>
            <a:solidFill>
              <a:srgbClr val="000000">
                <a:alpha val="0"/>
              </a:srgbClr>
            </a:solidFill>
          </p:spPr>
        </p:sp>
        <p:sp>
          <p:nvSpPr>
            <p:cNvPr name="TextBox 9" id="9"/>
            <p:cNvSpPr txBox="true"/>
            <p:nvPr/>
          </p:nvSpPr>
          <p:spPr>
            <a:xfrm>
              <a:off x="0" y="123825"/>
              <a:ext cx="20116800" cy="2777689"/>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Prevalence of COPD</a:t>
              </a:r>
            </a:p>
          </p:txBody>
        </p:sp>
      </p:grpSp>
      <p:grpSp>
        <p:nvGrpSpPr>
          <p:cNvPr name="Group 10" id="10"/>
          <p:cNvGrpSpPr/>
          <p:nvPr/>
        </p:nvGrpSpPr>
        <p:grpSpPr>
          <a:xfrm rot="0">
            <a:off x="8018188" y="2877475"/>
            <a:ext cx="5933634" cy="5933634"/>
            <a:chOff x="0" y="0"/>
            <a:chExt cx="7911512" cy="7911512"/>
          </a:xfrm>
        </p:grpSpPr>
        <p:sp>
          <p:nvSpPr>
            <p:cNvPr name="Freeform 11" id="11"/>
            <p:cNvSpPr/>
            <p:nvPr/>
          </p:nvSpPr>
          <p:spPr>
            <a:xfrm flipH="false" flipV="false" rot="0">
              <a:off x="15875" y="15875"/>
              <a:ext cx="3939921" cy="7879715"/>
            </a:xfrm>
            <a:custGeom>
              <a:avLst/>
              <a:gdLst/>
              <a:ahLst/>
              <a:cxnLst/>
              <a:rect r="r" b="b" t="t" l="l"/>
              <a:pathLst>
                <a:path h="7879715" w="3939921">
                  <a:moveTo>
                    <a:pt x="3939921" y="7879715"/>
                  </a:moveTo>
                  <a:cubicBezTo>
                    <a:pt x="1763903" y="7879715"/>
                    <a:pt x="0" y="6115812"/>
                    <a:pt x="0" y="3939921"/>
                  </a:cubicBezTo>
                  <a:cubicBezTo>
                    <a:pt x="0" y="1764030"/>
                    <a:pt x="1763903" y="0"/>
                    <a:pt x="3939921" y="0"/>
                  </a:cubicBezTo>
                  <a:lnTo>
                    <a:pt x="3939921" y="3939921"/>
                  </a:lnTo>
                  <a:close/>
                </a:path>
              </a:pathLst>
            </a:custGeom>
            <a:solidFill>
              <a:srgbClr val="DB8631"/>
            </a:solidFill>
            <a:ln w="12700">
              <a:solidFill>
                <a:srgbClr val="000000"/>
              </a:solidFill>
            </a:ln>
          </p:spPr>
        </p:sp>
        <p:sp>
          <p:nvSpPr>
            <p:cNvPr name="Freeform 12" id="12"/>
            <p:cNvSpPr/>
            <p:nvPr/>
          </p:nvSpPr>
          <p:spPr>
            <a:xfrm flipH="false" flipV="false" rot="0">
              <a:off x="0" y="0"/>
              <a:ext cx="3971671" cy="7911465"/>
            </a:xfrm>
            <a:custGeom>
              <a:avLst/>
              <a:gdLst/>
              <a:ahLst/>
              <a:cxnLst/>
              <a:rect r="r" b="b" t="t" l="l"/>
              <a:pathLst>
                <a:path h="7911465" w="3971671">
                  <a:moveTo>
                    <a:pt x="3955796" y="7911465"/>
                  </a:moveTo>
                  <a:cubicBezTo>
                    <a:pt x="1771015" y="7911465"/>
                    <a:pt x="0" y="6140450"/>
                    <a:pt x="0" y="3955796"/>
                  </a:cubicBezTo>
                  <a:cubicBezTo>
                    <a:pt x="0" y="1771142"/>
                    <a:pt x="1771015" y="0"/>
                    <a:pt x="3955796" y="0"/>
                  </a:cubicBezTo>
                  <a:cubicBezTo>
                    <a:pt x="3964559" y="0"/>
                    <a:pt x="3971671" y="7112"/>
                    <a:pt x="3971671" y="15875"/>
                  </a:cubicBezTo>
                  <a:lnTo>
                    <a:pt x="3971671" y="3955796"/>
                  </a:lnTo>
                  <a:lnTo>
                    <a:pt x="3971671" y="7895590"/>
                  </a:lnTo>
                  <a:cubicBezTo>
                    <a:pt x="3971671" y="7904353"/>
                    <a:pt x="3964559" y="7911465"/>
                    <a:pt x="3955796" y="7911465"/>
                  </a:cubicBezTo>
                  <a:moveTo>
                    <a:pt x="3955796" y="7879715"/>
                  </a:moveTo>
                  <a:lnTo>
                    <a:pt x="3955796" y="7895590"/>
                  </a:lnTo>
                  <a:lnTo>
                    <a:pt x="3939921" y="7895590"/>
                  </a:lnTo>
                  <a:lnTo>
                    <a:pt x="3939921" y="3955796"/>
                  </a:lnTo>
                  <a:lnTo>
                    <a:pt x="3955796" y="3955796"/>
                  </a:lnTo>
                  <a:lnTo>
                    <a:pt x="3939921" y="3955796"/>
                  </a:lnTo>
                  <a:lnTo>
                    <a:pt x="3939921" y="15875"/>
                  </a:lnTo>
                  <a:lnTo>
                    <a:pt x="3955796" y="15875"/>
                  </a:lnTo>
                  <a:lnTo>
                    <a:pt x="3955796" y="31750"/>
                  </a:lnTo>
                  <a:cubicBezTo>
                    <a:pt x="1788541" y="31750"/>
                    <a:pt x="31750" y="1788541"/>
                    <a:pt x="31750" y="3955796"/>
                  </a:cubicBezTo>
                  <a:lnTo>
                    <a:pt x="15875" y="3955796"/>
                  </a:lnTo>
                  <a:lnTo>
                    <a:pt x="31750" y="3955796"/>
                  </a:lnTo>
                  <a:cubicBezTo>
                    <a:pt x="31750" y="6122924"/>
                    <a:pt x="1788541" y="7879842"/>
                    <a:pt x="3955796" y="7879842"/>
                  </a:cubicBezTo>
                  <a:close/>
                </a:path>
              </a:pathLst>
            </a:custGeom>
            <a:solidFill>
              <a:srgbClr val="FFFFFF"/>
            </a:solidFill>
            <a:ln w="12700">
              <a:solidFill>
                <a:srgbClr val="000000"/>
              </a:solidFill>
            </a:ln>
          </p:spPr>
        </p:sp>
      </p:grpSp>
      <p:grpSp>
        <p:nvGrpSpPr>
          <p:cNvPr name="Group 13" id="13"/>
          <p:cNvGrpSpPr/>
          <p:nvPr/>
        </p:nvGrpSpPr>
        <p:grpSpPr>
          <a:xfrm rot="0">
            <a:off x="10973098" y="2877475"/>
            <a:ext cx="7326807" cy="5933634"/>
            <a:chOff x="0" y="0"/>
            <a:chExt cx="9769076" cy="7911512"/>
          </a:xfrm>
        </p:grpSpPr>
        <p:sp>
          <p:nvSpPr>
            <p:cNvPr name="Freeform 14" id="14"/>
            <p:cNvSpPr/>
            <p:nvPr/>
          </p:nvSpPr>
          <p:spPr>
            <a:xfrm flipH="false" flipV="false" rot="0">
              <a:off x="15875" y="15875"/>
              <a:ext cx="9737344" cy="7879715"/>
            </a:xfrm>
            <a:custGeom>
              <a:avLst/>
              <a:gdLst/>
              <a:ahLst/>
              <a:cxnLst/>
              <a:rect r="r" b="b" t="t" l="l"/>
              <a:pathLst>
                <a:path h="7879715" w="9737344">
                  <a:moveTo>
                    <a:pt x="0" y="0"/>
                  </a:moveTo>
                  <a:lnTo>
                    <a:pt x="9737344" y="0"/>
                  </a:lnTo>
                  <a:lnTo>
                    <a:pt x="9737344" y="7879715"/>
                  </a:lnTo>
                  <a:lnTo>
                    <a:pt x="0" y="7879715"/>
                  </a:lnTo>
                  <a:close/>
                </a:path>
              </a:pathLst>
            </a:custGeom>
            <a:solidFill>
              <a:srgbClr val="FFFFFF">
                <a:alpha val="80784"/>
              </a:srgbClr>
            </a:solidFill>
            <a:ln w="12700">
              <a:solidFill>
                <a:srgbClr val="000000"/>
              </a:solidFill>
            </a:ln>
          </p:spPr>
        </p:sp>
        <p:sp>
          <p:nvSpPr>
            <p:cNvPr name="Freeform 15" id="15"/>
            <p:cNvSpPr/>
            <p:nvPr/>
          </p:nvSpPr>
          <p:spPr>
            <a:xfrm flipH="false" flipV="false" rot="0">
              <a:off x="0" y="0"/>
              <a:ext cx="9769094" cy="7911465"/>
            </a:xfrm>
            <a:custGeom>
              <a:avLst/>
              <a:gdLst/>
              <a:ahLst/>
              <a:cxnLst/>
              <a:rect r="r" b="b" t="t" l="l"/>
              <a:pathLst>
                <a:path h="7911465" w="9769094">
                  <a:moveTo>
                    <a:pt x="15875" y="0"/>
                  </a:moveTo>
                  <a:lnTo>
                    <a:pt x="9753219" y="0"/>
                  </a:lnTo>
                  <a:cubicBezTo>
                    <a:pt x="9761982" y="0"/>
                    <a:pt x="9769094" y="7112"/>
                    <a:pt x="9769094" y="15875"/>
                  </a:cubicBezTo>
                  <a:lnTo>
                    <a:pt x="9769094" y="7895590"/>
                  </a:lnTo>
                  <a:cubicBezTo>
                    <a:pt x="9769094" y="7904353"/>
                    <a:pt x="9761982" y="7911465"/>
                    <a:pt x="9753219" y="7911465"/>
                  </a:cubicBezTo>
                  <a:lnTo>
                    <a:pt x="15875" y="7911465"/>
                  </a:lnTo>
                  <a:cubicBezTo>
                    <a:pt x="7112" y="7911465"/>
                    <a:pt x="0" y="7904353"/>
                    <a:pt x="0" y="7895590"/>
                  </a:cubicBezTo>
                  <a:lnTo>
                    <a:pt x="0" y="15875"/>
                  </a:lnTo>
                  <a:cubicBezTo>
                    <a:pt x="0" y="7112"/>
                    <a:pt x="7112" y="0"/>
                    <a:pt x="15875" y="0"/>
                  </a:cubicBezTo>
                  <a:moveTo>
                    <a:pt x="15875" y="31750"/>
                  </a:moveTo>
                  <a:lnTo>
                    <a:pt x="15875" y="15875"/>
                  </a:lnTo>
                  <a:lnTo>
                    <a:pt x="31750" y="15875"/>
                  </a:lnTo>
                  <a:lnTo>
                    <a:pt x="31750" y="7895590"/>
                  </a:lnTo>
                  <a:lnTo>
                    <a:pt x="15875" y="7895590"/>
                  </a:lnTo>
                  <a:lnTo>
                    <a:pt x="15875" y="7879715"/>
                  </a:lnTo>
                  <a:lnTo>
                    <a:pt x="9753219" y="7879715"/>
                  </a:lnTo>
                  <a:lnTo>
                    <a:pt x="9753219" y="7895590"/>
                  </a:lnTo>
                  <a:lnTo>
                    <a:pt x="9737344" y="7895590"/>
                  </a:lnTo>
                  <a:lnTo>
                    <a:pt x="9737344" y="15875"/>
                  </a:lnTo>
                  <a:lnTo>
                    <a:pt x="9753219" y="15875"/>
                  </a:lnTo>
                  <a:lnTo>
                    <a:pt x="9753219" y="31750"/>
                  </a:lnTo>
                  <a:lnTo>
                    <a:pt x="15875" y="31750"/>
                  </a:lnTo>
                  <a:close/>
                </a:path>
              </a:pathLst>
            </a:custGeom>
            <a:solidFill>
              <a:srgbClr val="DB8631"/>
            </a:solidFill>
            <a:ln w="12700">
              <a:solidFill>
                <a:srgbClr val="000000"/>
              </a:solidFill>
            </a:ln>
          </p:spPr>
        </p:sp>
      </p:grpSp>
      <p:grpSp>
        <p:nvGrpSpPr>
          <p:cNvPr name="Group 16" id="16"/>
          <p:cNvGrpSpPr/>
          <p:nvPr/>
        </p:nvGrpSpPr>
        <p:grpSpPr>
          <a:xfrm rot="0">
            <a:off x="10973098" y="2877475"/>
            <a:ext cx="3675309" cy="1279648"/>
            <a:chOff x="0" y="0"/>
            <a:chExt cx="4900412" cy="1706198"/>
          </a:xfrm>
        </p:grpSpPr>
        <p:sp>
          <p:nvSpPr>
            <p:cNvPr name="Freeform 17" id="17"/>
            <p:cNvSpPr/>
            <p:nvPr/>
          </p:nvSpPr>
          <p:spPr>
            <a:xfrm flipH="false" flipV="false" rot="0">
              <a:off x="0" y="0"/>
              <a:ext cx="4900412" cy="1706198"/>
            </a:xfrm>
            <a:custGeom>
              <a:avLst/>
              <a:gdLst/>
              <a:ahLst/>
              <a:cxnLst/>
              <a:rect r="r" b="b" t="t" l="l"/>
              <a:pathLst>
                <a:path h="1706198" w="4900412">
                  <a:moveTo>
                    <a:pt x="0" y="0"/>
                  </a:moveTo>
                  <a:lnTo>
                    <a:pt x="4900412" y="0"/>
                  </a:lnTo>
                  <a:lnTo>
                    <a:pt x="4900412" y="1706198"/>
                  </a:lnTo>
                  <a:lnTo>
                    <a:pt x="0" y="1706198"/>
                  </a:lnTo>
                  <a:close/>
                </a:path>
              </a:pathLst>
            </a:custGeom>
            <a:solidFill>
              <a:srgbClr val="000000">
                <a:alpha val="0"/>
              </a:srgbClr>
            </a:solidFill>
          </p:spPr>
        </p:sp>
        <p:sp>
          <p:nvSpPr>
            <p:cNvPr name="TextBox 18" id="18"/>
            <p:cNvSpPr txBox="true"/>
            <p:nvPr/>
          </p:nvSpPr>
          <p:spPr>
            <a:xfrm>
              <a:off x="0" y="-38100"/>
              <a:ext cx="4900412" cy="1744298"/>
            </a:xfrm>
            <a:prstGeom prst="rect">
              <a:avLst/>
            </a:prstGeom>
          </p:spPr>
          <p:txBody>
            <a:bodyPr anchor="ctr" rtlCol="false" tIns="0" lIns="0" bIns="0" rIns="0"/>
            <a:lstStyle/>
            <a:p>
              <a:pPr algn="ctr">
                <a:lnSpc>
                  <a:spcPts val="3726"/>
                </a:lnSpc>
              </a:pPr>
              <a:r>
                <a:rPr lang="en-US" sz="3450" b="true">
                  <a:solidFill>
                    <a:srgbClr val="000000"/>
                  </a:solidFill>
                  <a:latin typeface="Calibri (MS) Bold"/>
                  <a:ea typeface="Calibri (MS) Bold"/>
                  <a:cs typeface="Calibri (MS) Bold"/>
                  <a:sym typeface="Calibri (MS) Bold"/>
                </a:rPr>
                <a:t>UK:</a:t>
              </a:r>
            </a:p>
          </p:txBody>
        </p:sp>
      </p:grpSp>
      <p:grpSp>
        <p:nvGrpSpPr>
          <p:cNvPr name="Group 19" id="19"/>
          <p:cNvGrpSpPr/>
          <p:nvPr/>
        </p:nvGrpSpPr>
        <p:grpSpPr>
          <a:xfrm rot="0">
            <a:off x="8793851" y="4133311"/>
            <a:ext cx="4382306" cy="4382306"/>
            <a:chOff x="0" y="0"/>
            <a:chExt cx="5843074" cy="5843074"/>
          </a:xfrm>
        </p:grpSpPr>
        <p:sp>
          <p:nvSpPr>
            <p:cNvPr name="Freeform 20" id="20"/>
            <p:cNvSpPr/>
            <p:nvPr/>
          </p:nvSpPr>
          <p:spPr>
            <a:xfrm flipH="false" flipV="false" rot="0">
              <a:off x="15875" y="15875"/>
              <a:ext cx="2905633" cy="5811266"/>
            </a:xfrm>
            <a:custGeom>
              <a:avLst/>
              <a:gdLst/>
              <a:ahLst/>
              <a:cxnLst/>
              <a:rect r="r" b="b" t="t" l="l"/>
              <a:pathLst>
                <a:path h="5811266" w="2905633">
                  <a:moveTo>
                    <a:pt x="2905633" y="5811266"/>
                  </a:moveTo>
                  <a:cubicBezTo>
                    <a:pt x="1300861" y="5811266"/>
                    <a:pt x="0" y="4510405"/>
                    <a:pt x="0" y="2905633"/>
                  </a:cubicBezTo>
                  <a:cubicBezTo>
                    <a:pt x="0" y="1300861"/>
                    <a:pt x="1300861" y="0"/>
                    <a:pt x="2905633" y="0"/>
                  </a:cubicBezTo>
                  <a:lnTo>
                    <a:pt x="2905633" y="2905633"/>
                  </a:lnTo>
                  <a:close/>
                </a:path>
              </a:pathLst>
            </a:custGeom>
            <a:solidFill>
              <a:srgbClr val="E3CC5A"/>
            </a:solidFill>
            <a:ln w="12700">
              <a:solidFill>
                <a:srgbClr val="000000"/>
              </a:solidFill>
            </a:ln>
          </p:spPr>
        </p:sp>
        <p:sp>
          <p:nvSpPr>
            <p:cNvPr name="Freeform 21" id="21"/>
            <p:cNvSpPr/>
            <p:nvPr/>
          </p:nvSpPr>
          <p:spPr>
            <a:xfrm flipH="false" flipV="false" rot="0">
              <a:off x="0" y="0"/>
              <a:ext cx="2937383" cy="5843016"/>
            </a:xfrm>
            <a:custGeom>
              <a:avLst/>
              <a:gdLst/>
              <a:ahLst/>
              <a:cxnLst/>
              <a:rect r="r" b="b" t="t" l="l"/>
              <a:pathLst>
                <a:path h="5843016" w="2937383">
                  <a:moveTo>
                    <a:pt x="2921508" y="5843016"/>
                  </a:moveTo>
                  <a:cubicBezTo>
                    <a:pt x="1307973" y="5843016"/>
                    <a:pt x="0" y="4535043"/>
                    <a:pt x="0" y="2921508"/>
                  </a:cubicBezTo>
                  <a:cubicBezTo>
                    <a:pt x="0" y="1307973"/>
                    <a:pt x="1307973" y="0"/>
                    <a:pt x="2921508" y="0"/>
                  </a:cubicBezTo>
                  <a:cubicBezTo>
                    <a:pt x="2930271" y="0"/>
                    <a:pt x="2937383" y="7112"/>
                    <a:pt x="2937383" y="15875"/>
                  </a:cubicBezTo>
                  <a:lnTo>
                    <a:pt x="2937383" y="2921508"/>
                  </a:lnTo>
                  <a:lnTo>
                    <a:pt x="2937383" y="5827141"/>
                  </a:lnTo>
                  <a:cubicBezTo>
                    <a:pt x="2937383" y="5835904"/>
                    <a:pt x="2930271" y="5843016"/>
                    <a:pt x="2921508" y="5843016"/>
                  </a:cubicBezTo>
                  <a:moveTo>
                    <a:pt x="2921508" y="5811266"/>
                  </a:moveTo>
                  <a:lnTo>
                    <a:pt x="2921508" y="5827141"/>
                  </a:lnTo>
                  <a:lnTo>
                    <a:pt x="2905633" y="5827141"/>
                  </a:lnTo>
                  <a:lnTo>
                    <a:pt x="2905633" y="2921508"/>
                  </a:lnTo>
                  <a:lnTo>
                    <a:pt x="2921508" y="2921508"/>
                  </a:lnTo>
                  <a:lnTo>
                    <a:pt x="2905633" y="2921508"/>
                  </a:lnTo>
                  <a:lnTo>
                    <a:pt x="2905633" y="15875"/>
                  </a:lnTo>
                  <a:lnTo>
                    <a:pt x="2921508" y="15875"/>
                  </a:lnTo>
                  <a:lnTo>
                    <a:pt x="2921508" y="31750"/>
                  </a:lnTo>
                  <a:cubicBezTo>
                    <a:pt x="1325499" y="31750"/>
                    <a:pt x="31750" y="1325499"/>
                    <a:pt x="31750" y="2921508"/>
                  </a:cubicBezTo>
                  <a:lnTo>
                    <a:pt x="15875" y="2921508"/>
                  </a:lnTo>
                  <a:lnTo>
                    <a:pt x="31750" y="2921508"/>
                  </a:lnTo>
                  <a:cubicBezTo>
                    <a:pt x="31750" y="4517517"/>
                    <a:pt x="1325499" y="5811266"/>
                    <a:pt x="2921508" y="5811266"/>
                  </a:cubicBezTo>
                  <a:close/>
                </a:path>
              </a:pathLst>
            </a:custGeom>
            <a:solidFill>
              <a:srgbClr val="FFFFFF"/>
            </a:solidFill>
            <a:ln w="12700">
              <a:solidFill>
                <a:srgbClr val="000000"/>
              </a:solidFill>
            </a:ln>
          </p:spPr>
        </p:sp>
      </p:grpSp>
      <p:grpSp>
        <p:nvGrpSpPr>
          <p:cNvPr name="Group 22" id="22"/>
          <p:cNvGrpSpPr/>
          <p:nvPr/>
        </p:nvGrpSpPr>
        <p:grpSpPr>
          <a:xfrm rot="0">
            <a:off x="10973098" y="4133311"/>
            <a:ext cx="7326807" cy="4382306"/>
            <a:chOff x="0" y="0"/>
            <a:chExt cx="9769076" cy="5843074"/>
          </a:xfrm>
        </p:grpSpPr>
        <p:sp>
          <p:nvSpPr>
            <p:cNvPr name="Freeform 23" id="23"/>
            <p:cNvSpPr/>
            <p:nvPr/>
          </p:nvSpPr>
          <p:spPr>
            <a:xfrm flipH="false" flipV="false" rot="0">
              <a:off x="15875" y="15875"/>
              <a:ext cx="9737344" cy="5811266"/>
            </a:xfrm>
            <a:custGeom>
              <a:avLst/>
              <a:gdLst/>
              <a:ahLst/>
              <a:cxnLst/>
              <a:rect r="r" b="b" t="t" l="l"/>
              <a:pathLst>
                <a:path h="5811266" w="9737344">
                  <a:moveTo>
                    <a:pt x="0" y="0"/>
                  </a:moveTo>
                  <a:lnTo>
                    <a:pt x="9737344" y="0"/>
                  </a:lnTo>
                  <a:lnTo>
                    <a:pt x="9737344" y="5811266"/>
                  </a:lnTo>
                  <a:lnTo>
                    <a:pt x="0" y="5811266"/>
                  </a:lnTo>
                  <a:close/>
                </a:path>
              </a:pathLst>
            </a:custGeom>
            <a:solidFill>
              <a:srgbClr val="FFFFFF">
                <a:alpha val="80784"/>
              </a:srgbClr>
            </a:solidFill>
            <a:ln w="12700">
              <a:solidFill>
                <a:srgbClr val="000000"/>
              </a:solidFill>
            </a:ln>
          </p:spPr>
        </p:sp>
        <p:sp>
          <p:nvSpPr>
            <p:cNvPr name="Freeform 24" id="24"/>
            <p:cNvSpPr/>
            <p:nvPr/>
          </p:nvSpPr>
          <p:spPr>
            <a:xfrm flipH="false" flipV="false" rot="0">
              <a:off x="0" y="0"/>
              <a:ext cx="9769094" cy="5843016"/>
            </a:xfrm>
            <a:custGeom>
              <a:avLst/>
              <a:gdLst/>
              <a:ahLst/>
              <a:cxnLst/>
              <a:rect r="r" b="b" t="t" l="l"/>
              <a:pathLst>
                <a:path h="5843016" w="9769094">
                  <a:moveTo>
                    <a:pt x="15875" y="0"/>
                  </a:moveTo>
                  <a:lnTo>
                    <a:pt x="9753219" y="0"/>
                  </a:lnTo>
                  <a:cubicBezTo>
                    <a:pt x="9761982" y="0"/>
                    <a:pt x="9769094" y="7112"/>
                    <a:pt x="9769094" y="15875"/>
                  </a:cubicBezTo>
                  <a:lnTo>
                    <a:pt x="9769094" y="5827141"/>
                  </a:lnTo>
                  <a:cubicBezTo>
                    <a:pt x="9769094" y="5835904"/>
                    <a:pt x="9761982" y="5843016"/>
                    <a:pt x="9753219" y="5843016"/>
                  </a:cubicBezTo>
                  <a:lnTo>
                    <a:pt x="15875" y="5843016"/>
                  </a:lnTo>
                  <a:cubicBezTo>
                    <a:pt x="7112" y="5843016"/>
                    <a:pt x="0" y="5835904"/>
                    <a:pt x="0" y="5827141"/>
                  </a:cubicBezTo>
                  <a:lnTo>
                    <a:pt x="0" y="15875"/>
                  </a:lnTo>
                  <a:cubicBezTo>
                    <a:pt x="0" y="7112"/>
                    <a:pt x="7112" y="0"/>
                    <a:pt x="15875" y="0"/>
                  </a:cubicBezTo>
                  <a:moveTo>
                    <a:pt x="15875" y="31750"/>
                  </a:moveTo>
                  <a:lnTo>
                    <a:pt x="15875" y="15875"/>
                  </a:lnTo>
                  <a:lnTo>
                    <a:pt x="31750" y="15875"/>
                  </a:lnTo>
                  <a:lnTo>
                    <a:pt x="31750" y="5827141"/>
                  </a:lnTo>
                  <a:lnTo>
                    <a:pt x="15875" y="5827141"/>
                  </a:lnTo>
                  <a:lnTo>
                    <a:pt x="15875" y="5811266"/>
                  </a:lnTo>
                  <a:lnTo>
                    <a:pt x="9753219" y="5811266"/>
                  </a:lnTo>
                  <a:lnTo>
                    <a:pt x="9753219" y="5827141"/>
                  </a:lnTo>
                  <a:lnTo>
                    <a:pt x="9737344" y="5827141"/>
                  </a:lnTo>
                  <a:lnTo>
                    <a:pt x="9737344" y="15875"/>
                  </a:lnTo>
                  <a:lnTo>
                    <a:pt x="9753219" y="15875"/>
                  </a:lnTo>
                  <a:lnTo>
                    <a:pt x="9753219" y="31750"/>
                  </a:lnTo>
                  <a:lnTo>
                    <a:pt x="15875" y="31750"/>
                  </a:lnTo>
                  <a:close/>
                </a:path>
              </a:pathLst>
            </a:custGeom>
            <a:solidFill>
              <a:srgbClr val="E3CC5A"/>
            </a:solidFill>
            <a:ln w="12700">
              <a:solidFill>
                <a:srgbClr val="000000"/>
              </a:solidFill>
            </a:ln>
          </p:spPr>
        </p:sp>
      </p:grpSp>
      <p:grpSp>
        <p:nvGrpSpPr>
          <p:cNvPr name="Group 25" id="25"/>
          <p:cNvGrpSpPr/>
          <p:nvPr/>
        </p:nvGrpSpPr>
        <p:grpSpPr>
          <a:xfrm rot="0">
            <a:off x="10973098" y="4133311"/>
            <a:ext cx="3675309" cy="1279648"/>
            <a:chOff x="0" y="0"/>
            <a:chExt cx="4900412" cy="1706198"/>
          </a:xfrm>
        </p:grpSpPr>
        <p:sp>
          <p:nvSpPr>
            <p:cNvPr name="Freeform 26" id="26"/>
            <p:cNvSpPr/>
            <p:nvPr/>
          </p:nvSpPr>
          <p:spPr>
            <a:xfrm flipH="false" flipV="false" rot="0">
              <a:off x="0" y="0"/>
              <a:ext cx="4900412" cy="1706198"/>
            </a:xfrm>
            <a:custGeom>
              <a:avLst/>
              <a:gdLst/>
              <a:ahLst/>
              <a:cxnLst/>
              <a:rect r="r" b="b" t="t" l="l"/>
              <a:pathLst>
                <a:path h="1706198" w="4900412">
                  <a:moveTo>
                    <a:pt x="0" y="0"/>
                  </a:moveTo>
                  <a:lnTo>
                    <a:pt x="4900412" y="0"/>
                  </a:lnTo>
                  <a:lnTo>
                    <a:pt x="4900412" y="1706198"/>
                  </a:lnTo>
                  <a:lnTo>
                    <a:pt x="0" y="1706198"/>
                  </a:lnTo>
                  <a:close/>
                </a:path>
              </a:pathLst>
            </a:custGeom>
            <a:solidFill>
              <a:srgbClr val="000000">
                <a:alpha val="0"/>
              </a:srgbClr>
            </a:solidFill>
          </p:spPr>
        </p:sp>
        <p:sp>
          <p:nvSpPr>
            <p:cNvPr name="TextBox 27" id="27"/>
            <p:cNvSpPr txBox="true"/>
            <p:nvPr/>
          </p:nvSpPr>
          <p:spPr>
            <a:xfrm>
              <a:off x="0" y="-38100"/>
              <a:ext cx="4900412" cy="1744298"/>
            </a:xfrm>
            <a:prstGeom prst="rect">
              <a:avLst/>
            </a:prstGeom>
          </p:spPr>
          <p:txBody>
            <a:bodyPr anchor="ctr" rtlCol="false" tIns="0" lIns="0" bIns="0" rIns="0"/>
            <a:lstStyle/>
            <a:p>
              <a:pPr algn="ctr">
                <a:lnSpc>
                  <a:spcPts val="3726"/>
                </a:lnSpc>
              </a:pPr>
              <a:r>
                <a:rPr lang="en-US" sz="3450" b="true">
                  <a:solidFill>
                    <a:srgbClr val="000000"/>
                  </a:solidFill>
                  <a:latin typeface="Calibri (MS) Bold"/>
                  <a:ea typeface="Calibri (MS) Bold"/>
                  <a:cs typeface="Calibri (MS) Bold"/>
                  <a:sym typeface="Calibri (MS) Bold"/>
                </a:rPr>
                <a:t>Global:</a:t>
              </a:r>
            </a:p>
          </p:txBody>
        </p:sp>
      </p:grpSp>
      <p:grpSp>
        <p:nvGrpSpPr>
          <p:cNvPr name="Group 28" id="28"/>
          <p:cNvGrpSpPr/>
          <p:nvPr/>
        </p:nvGrpSpPr>
        <p:grpSpPr>
          <a:xfrm rot="0">
            <a:off x="9569515" y="5389148"/>
            <a:ext cx="2830977" cy="2830977"/>
            <a:chOff x="0" y="0"/>
            <a:chExt cx="3774636" cy="3774636"/>
          </a:xfrm>
        </p:grpSpPr>
        <p:sp>
          <p:nvSpPr>
            <p:cNvPr name="Freeform 29" id="29"/>
            <p:cNvSpPr/>
            <p:nvPr/>
          </p:nvSpPr>
          <p:spPr>
            <a:xfrm flipH="false" flipV="false" rot="0">
              <a:off x="15875" y="15875"/>
              <a:ext cx="1871472" cy="3742944"/>
            </a:xfrm>
            <a:custGeom>
              <a:avLst/>
              <a:gdLst/>
              <a:ahLst/>
              <a:cxnLst/>
              <a:rect r="r" b="b" t="t" l="l"/>
              <a:pathLst>
                <a:path h="3742944" w="1871472">
                  <a:moveTo>
                    <a:pt x="1871472" y="3742944"/>
                  </a:moveTo>
                  <a:cubicBezTo>
                    <a:pt x="837946" y="3742944"/>
                    <a:pt x="0" y="2905125"/>
                    <a:pt x="0" y="1871472"/>
                  </a:cubicBezTo>
                  <a:cubicBezTo>
                    <a:pt x="0" y="837819"/>
                    <a:pt x="837819" y="0"/>
                    <a:pt x="1871472" y="0"/>
                  </a:cubicBezTo>
                  <a:lnTo>
                    <a:pt x="1871472" y="1871472"/>
                  </a:lnTo>
                  <a:close/>
                </a:path>
              </a:pathLst>
            </a:custGeom>
            <a:solidFill>
              <a:srgbClr val="ACADA8"/>
            </a:solidFill>
            <a:ln w="12700">
              <a:solidFill>
                <a:srgbClr val="000000"/>
              </a:solidFill>
            </a:ln>
          </p:spPr>
        </p:sp>
        <p:sp>
          <p:nvSpPr>
            <p:cNvPr name="Freeform 30" id="30"/>
            <p:cNvSpPr/>
            <p:nvPr/>
          </p:nvSpPr>
          <p:spPr>
            <a:xfrm flipH="false" flipV="false" rot="0">
              <a:off x="0" y="0"/>
              <a:ext cx="1903222" cy="3774694"/>
            </a:xfrm>
            <a:custGeom>
              <a:avLst/>
              <a:gdLst/>
              <a:ahLst/>
              <a:cxnLst/>
              <a:rect r="r" b="b" t="t" l="l"/>
              <a:pathLst>
                <a:path h="3774694" w="1903222">
                  <a:moveTo>
                    <a:pt x="1887347" y="3774694"/>
                  </a:moveTo>
                  <a:cubicBezTo>
                    <a:pt x="844931" y="3774694"/>
                    <a:pt x="0" y="2929636"/>
                    <a:pt x="0" y="1887347"/>
                  </a:cubicBezTo>
                  <a:cubicBezTo>
                    <a:pt x="0" y="845058"/>
                    <a:pt x="844931" y="0"/>
                    <a:pt x="1887347" y="0"/>
                  </a:cubicBezTo>
                  <a:cubicBezTo>
                    <a:pt x="1896110" y="0"/>
                    <a:pt x="1903222" y="7112"/>
                    <a:pt x="1903222" y="15875"/>
                  </a:cubicBezTo>
                  <a:lnTo>
                    <a:pt x="1903222" y="1887347"/>
                  </a:lnTo>
                  <a:lnTo>
                    <a:pt x="1887347" y="1887347"/>
                  </a:lnTo>
                  <a:lnTo>
                    <a:pt x="1903222" y="1887347"/>
                  </a:lnTo>
                  <a:lnTo>
                    <a:pt x="1903222" y="3758819"/>
                  </a:lnTo>
                  <a:cubicBezTo>
                    <a:pt x="1903222" y="3767582"/>
                    <a:pt x="1896110" y="3774694"/>
                    <a:pt x="1887347" y="3774694"/>
                  </a:cubicBezTo>
                  <a:moveTo>
                    <a:pt x="1887347" y="3742944"/>
                  </a:moveTo>
                  <a:lnTo>
                    <a:pt x="1887347" y="3758819"/>
                  </a:lnTo>
                  <a:lnTo>
                    <a:pt x="1871472" y="3758819"/>
                  </a:lnTo>
                  <a:lnTo>
                    <a:pt x="1871472" y="1887347"/>
                  </a:lnTo>
                  <a:lnTo>
                    <a:pt x="1871472" y="15875"/>
                  </a:lnTo>
                  <a:lnTo>
                    <a:pt x="1887347" y="15875"/>
                  </a:lnTo>
                  <a:lnTo>
                    <a:pt x="1887347" y="31750"/>
                  </a:lnTo>
                  <a:cubicBezTo>
                    <a:pt x="862457" y="31750"/>
                    <a:pt x="31750" y="862457"/>
                    <a:pt x="31750" y="1887347"/>
                  </a:cubicBezTo>
                  <a:lnTo>
                    <a:pt x="15875" y="1887347"/>
                  </a:lnTo>
                  <a:lnTo>
                    <a:pt x="31750" y="1887347"/>
                  </a:lnTo>
                  <a:cubicBezTo>
                    <a:pt x="31750" y="2912110"/>
                    <a:pt x="862457" y="3742944"/>
                    <a:pt x="1887347" y="3742944"/>
                  </a:cubicBezTo>
                  <a:close/>
                </a:path>
              </a:pathLst>
            </a:custGeom>
            <a:solidFill>
              <a:srgbClr val="FFFFFF"/>
            </a:solidFill>
            <a:ln w="12700">
              <a:solidFill>
                <a:srgbClr val="000000"/>
              </a:solidFill>
            </a:ln>
          </p:spPr>
        </p:sp>
      </p:grpSp>
      <p:grpSp>
        <p:nvGrpSpPr>
          <p:cNvPr name="Group 31" id="31"/>
          <p:cNvGrpSpPr/>
          <p:nvPr/>
        </p:nvGrpSpPr>
        <p:grpSpPr>
          <a:xfrm rot="0">
            <a:off x="10973098" y="5389148"/>
            <a:ext cx="7326807" cy="2830977"/>
            <a:chOff x="0" y="0"/>
            <a:chExt cx="9769076" cy="3774636"/>
          </a:xfrm>
        </p:grpSpPr>
        <p:sp>
          <p:nvSpPr>
            <p:cNvPr name="Freeform 32" id="32"/>
            <p:cNvSpPr/>
            <p:nvPr/>
          </p:nvSpPr>
          <p:spPr>
            <a:xfrm flipH="false" flipV="false" rot="0">
              <a:off x="15875" y="15875"/>
              <a:ext cx="9737344" cy="3742944"/>
            </a:xfrm>
            <a:custGeom>
              <a:avLst/>
              <a:gdLst/>
              <a:ahLst/>
              <a:cxnLst/>
              <a:rect r="r" b="b" t="t" l="l"/>
              <a:pathLst>
                <a:path h="3742944" w="9737344">
                  <a:moveTo>
                    <a:pt x="0" y="0"/>
                  </a:moveTo>
                  <a:lnTo>
                    <a:pt x="9737344" y="0"/>
                  </a:lnTo>
                  <a:lnTo>
                    <a:pt x="9737344" y="3742944"/>
                  </a:lnTo>
                  <a:lnTo>
                    <a:pt x="0" y="3742944"/>
                  </a:lnTo>
                  <a:close/>
                </a:path>
              </a:pathLst>
            </a:custGeom>
            <a:solidFill>
              <a:srgbClr val="FFFFFF">
                <a:alpha val="80784"/>
              </a:srgbClr>
            </a:solidFill>
            <a:ln w="12700">
              <a:solidFill>
                <a:srgbClr val="000000"/>
              </a:solidFill>
            </a:ln>
          </p:spPr>
        </p:sp>
        <p:sp>
          <p:nvSpPr>
            <p:cNvPr name="Freeform 33" id="33"/>
            <p:cNvSpPr/>
            <p:nvPr/>
          </p:nvSpPr>
          <p:spPr>
            <a:xfrm flipH="false" flipV="false" rot="0">
              <a:off x="0" y="0"/>
              <a:ext cx="9769094" cy="3774694"/>
            </a:xfrm>
            <a:custGeom>
              <a:avLst/>
              <a:gdLst/>
              <a:ahLst/>
              <a:cxnLst/>
              <a:rect r="r" b="b" t="t" l="l"/>
              <a:pathLst>
                <a:path h="3774694" w="9769094">
                  <a:moveTo>
                    <a:pt x="15875" y="0"/>
                  </a:moveTo>
                  <a:lnTo>
                    <a:pt x="9753219" y="0"/>
                  </a:lnTo>
                  <a:cubicBezTo>
                    <a:pt x="9761982" y="0"/>
                    <a:pt x="9769094" y="7112"/>
                    <a:pt x="9769094" y="15875"/>
                  </a:cubicBezTo>
                  <a:lnTo>
                    <a:pt x="9769094" y="3758819"/>
                  </a:lnTo>
                  <a:cubicBezTo>
                    <a:pt x="9769094" y="3767582"/>
                    <a:pt x="9761982" y="3774694"/>
                    <a:pt x="9753219" y="3774694"/>
                  </a:cubicBezTo>
                  <a:lnTo>
                    <a:pt x="15875" y="3774694"/>
                  </a:lnTo>
                  <a:cubicBezTo>
                    <a:pt x="7112" y="3774694"/>
                    <a:pt x="0" y="3767582"/>
                    <a:pt x="0" y="3758819"/>
                  </a:cubicBezTo>
                  <a:lnTo>
                    <a:pt x="0" y="15875"/>
                  </a:lnTo>
                  <a:cubicBezTo>
                    <a:pt x="0" y="7112"/>
                    <a:pt x="7112" y="0"/>
                    <a:pt x="15875" y="0"/>
                  </a:cubicBezTo>
                  <a:moveTo>
                    <a:pt x="15875" y="31750"/>
                  </a:moveTo>
                  <a:lnTo>
                    <a:pt x="15875" y="15875"/>
                  </a:lnTo>
                  <a:lnTo>
                    <a:pt x="31750" y="15875"/>
                  </a:lnTo>
                  <a:lnTo>
                    <a:pt x="31750" y="3758819"/>
                  </a:lnTo>
                  <a:lnTo>
                    <a:pt x="15875" y="3758819"/>
                  </a:lnTo>
                  <a:lnTo>
                    <a:pt x="15875" y="3742944"/>
                  </a:lnTo>
                  <a:lnTo>
                    <a:pt x="9753219" y="3742944"/>
                  </a:lnTo>
                  <a:lnTo>
                    <a:pt x="9753219" y="3758819"/>
                  </a:lnTo>
                  <a:lnTo>
                    <a:pt x="9737344" y="3758819"/>
                  </a:lnTo>
                  <a:lnTo>
                    <a:pt x="9737344" y="15875"/>
                  </a:lnTo>
                  <a:lnTo>
                    <a:pt x="9753219" y="15875"/>
                  </a:lnTo>
                  <a:lnTo>
                    <a:pt x="9753219" y="31750"/>
                  </a:lnTo>
                  <a:lnTo>
                    <a:pt x="15875" y="31750"/>
                  </a:lnTo>
                  <a:close/>
                </a:path>
              </a:pathLst>
            </a:custGeom>
            <a:solidFill>
              <a:srgbClr val="ACADA8"/>
            </a:solidFill>
            <a:ln w="12700">
              <a:solidFill>
                <a:srgbClr val="000000"/>
              </a:solidFill>
            </a:ln>
          </p:spPr>
        </p:sp>
      </p:grpSp>
      <p:grpSp>
        <p:nvGrpSpPr>
          <p:cNvPr name="Group 34" id="34"/>
          <p:cNvGrpSpPr/>
          <p:nvPr/>
        </p:nvGrpSpPr>
        <p:grpSpPr>
          <a:xfrm rot="0">
            <a:off x="10973098" y="5389148"/>
            <a:ext cx="3675309" cy="1279648"/>
            <a:chOff x="0" y="0"/>
            <a:chExt cx="4900412" cy="1706198"/>
          </a:xfrm>
        </p:grpSpPr>
        <p:sp>
          <p:nvSpPr>
            <p:cNvPr name="Freeform 35" id="35"/>
            <p:cNvSpPr/>
            <p:nvPr/>
          </p:nvSpPr>
          <p:spPr>
            <a:xfrm flipH="false" flipV="false" rot="0">
              <a:off x="0" y="0"/>
              <a:ext cx="4900412" cy="1706198"/>
            </a:xfrm>
            <a:custGeom>
              <a:avLst/>
              <a:gdLst/>
              <a:ahLst/>
              <a:cxnLst/>
              <a:rect r="r" b="b" t="t" l="l"/>
              <a:pathLst>
                <a:path h="1706198" w="4900412">
                  <a:moveTo>
                    <a:pt x="0" y="0"/>
                  </a:moveTo>
                  <a:lnTo>
                    <a:pt x="4900412" y="0"/>
                  </a:lnTo>
                  <a:lnTo>
                    <a:pt x="4900412" y="1706198"/>
                  </a:lnTo>
                  <a:lnTo>
                    <a:pt x="0" y="1706198"/>
                  </a:lnTo>
                  <a:close/>
                </a:path>
              </a:pathLst>
            </a:custGeom>
            <a:solidFill>
              <a:srgbClr val="000000">
                <a:alpha val="0"/>
              </a:srgbClr>
            </a:solidFill>
          </p:spPr>
        </p:sp>
        <p:sp>
          <p:nvSpPr>
            <p:cNvPr name="TextBox 36" id="36"/>
            <p:cNvSpPr txBox="true"/>
            <p:nvPr/>
          </p:nvSpPr>
          <p:spPr>
            <a:xfrm>
              <a:off x="0" y="-38100"/>
              <a:ext cx="4900412" cy="1744298"/>
            </a:xfrm>
            <a:prstGeom prst="rect">
              <a:avLst/>
            </a:prstGeom>
          </p:spPr>
          <p:txBody>
            <a:bodyPr anchor="ctr" rtlCol="false" tIns="0" lIns="0" bIns="0" rIns="0"/>
            <a:lstStyle/>
            <a:p>
              <a:pPr algn="ctr">
                <a:lnSpc>
                  <a:spcPts val="3726"/>
                </a:lnSpc>
              </a:pPr>
              <a:r>
                <a:rPr lang="en-US" sz="3450" b="true">
                  <a:solidFill>
                    <a:srgbClr val="000000"/>
                  </a:solidFill>
                  <a:latin typeface="Calibri (MS) Bold"/>
                  <a:ea typeface="Calibri (MS) Bold"/>
                  <a:cs typeface="Calibri (MS) Bold"/>
                  <a:sym typeface="Calibri (MS) Bold"/>
                </a:rPr>
                <a:t>More common</a:t>
              </a:r>
            </a:p>
          </p:txBody>
        </p:sp>
      </p:grpSp>
      <p:grpSp>
        <p:nvGrpSpPr>
          <p:cNvPr name="Group 37" id="37"/>
          <p:cNvGrpSpPr/>
          <p:nvPr/>
        </p:nvGrpSpPr>
        <p:grpSpPr>
          <a:xfrm rot="0">
            <a:off x="10345180" y="6644986"/>
            <a:ext cx="1279649" cy="1279648"/>
            <a:chOff x="0" y="0"/>
            <a:chExt cx="1706198" cy="1706198"/>
          </a:xfrm>
        </p:grpSpPr>
        <p:sp>
          <p:nvSpPr>
            <p:cNvPr name="Freeform 38" id="38"/>
            <p:cNvSpPr/>
            <p:nvPr/>
          </p:nvSpPr>
          <p:spPr>
            <a:xfrm flipH="false" flipV="false" rot="0">
              <a:off x="15875" y="15875"/>
              <a:ext cx="837184" cy="1674495"/>
            </a:xfrm>
            <a:custGeom>
              <a:avLst/>
              <a:gdLst/>
              <a:ahLst/>
              <a:cxnLst/>
              <a:rect r="r" b="b" t="t" l="l"/>
              <a:pathLst>
                <a:path h="1674495" w="837184">
                  <a:moveTo>
                    <a:pt x="837184" y="1674495"/>
                  </a:moveTo>
                  <a:cubicBezTo>
                    <a:pt x="374777" y="1674495"/>
                    <a:pt x="0" y="1299718"/>
                    <a:pt x="0" y="837311"/>
                  </a:cubicBezTo>
                  <a:cubicBezTo>
                    <a:pt x="0" y="374904"/>
                    <a:pt x="374777" y="0"/>
                    <a:pt x="837184" y="0"/>
                  </a:cubicBezTo>
                  <a:lnTo>
                    <a:pt x="837184" y="837184"/>
                  </a:lnTo>
                  <a:close/>
                </a:path>
              </a:pathLst>
            </a:custGeom>
            <a:solidFill>
              <a:srgbClr val="927C61"/>
            </a:solidFill>
            <a:ln w="12700">
              <a:solidFill>
                <a:srgbClr val="000000"/>
              </a:solidFill>
            </a:ln>
          </p:spPr>
        </p:sp>
        <p:sp>
          <p:nvSpPr>
            <p:cNvPr name="Freeform 39" id="39"/>
            <p:cNvSpPr/>
            <p:nvPr/>
          </p:nvSpPr>
          <p:spPr>
            <a:xfrm flipH="false" flipV="false" rot="0">
              <a:off x="0" y="0"/>
              <a:ext cx="868934" cy="1706245"/>
            </a:xfrm>
            <a:custGeom>
              <a:avLst/>
              <a:gdLst/>
              <a:ahLst/>
              <a:cxnLst/>
              <a:rect r="r" b="b" t="t" l="l"/>
              <a:pathLst>
                <a:path h="1706245" w="868934">
                  <a:moveTo>
                    <a:pt x="853059" y="1706245"/>
                  </a:moveTo>
                  <a:cubicBezTo>
                    <a:pt x="381889" y="1706245"/>
                    <a:pt x="0" y="1324229"/>
                    <a:pt x="0" y="853059"/>
                  </a:cubicBezTo>
                  <a:cubicBezTo>
                    <a:pt x="0" y="381889"/>
                    <a:pt x="381889" y="0"/>
                    <a:pt x="853059" y="0"/>
                  </a:cubicBezTo>
                  <a:cubicBezTo>
                    <a:pt x="861822" y="0"/>
                    <a:pt x="868934" y="7112"/>
                    <a:pt x="868934" y="15875"/>
                  </a:cubicBezTo>
                  <a:lnTo>
                    <a:pt x="868934" y="853059"/>
                  </a:lnTo>
                  <a:lnTo>
                    <a:pt x="853059" y="853059"/>
                  </a:lnTo>
                  <a:lnTo>
                    <a:pt x="868934" y="853059"/>
                  </a:lnTo>
                  <a:lnTo>
                    <a:pt x="868934" y="1690370"/>
                  </a:lnTo>
                  <a:cubicBezTo>
                    <a:pt x="868934" y="1699133"/>
                    <a:pt x="861822" y="1706245"/>
                    <a:pt x="853059" y="1706245"/>
                  </a:cubicBezTo>
                  <a:moveTo>
                    <a:pt x="853059" y="1674495"/>
                  </a:moveTo>
                  <a:lnTo>
                    <a:pt x="853059" y="1690370"/>
                  </a:lnTo>
                  <a:lnTo>
                    <a:pt x="837184" y="1690370"/>
                  </a:lnTo>
                  <a:lnTo>
                    <a:pt x="837184" y="853059"/>
                  </a:lnTo>
                  <a:lnTo>
                    <a:pt x="837184" y="15875"/>
                  </a:lnTo>
                  <a:lnTo>
                    <a:pt x="853059" y="15875"/>
                  </a:lnTo>
                  <a:lnTo>
                    <a:pt x="853059" y="31750"/>
                  </a:lnTo>
                  <a:cubicBezTo>
                    <a:pt x="399542" y="31750"/>
                    <a:pt x="31750" y="399542"/>
                    <a:pt x="31750" y="853059"/>
                  </a:cubicBezTo>
                  <a:lnTo>
                    <a:pt x="15875" y="853059"/>
                  </a:lnTo>
                  <a:lnTo>
                    <a:pt x="31750" y="853059"/>
                  </a:lnTo>
                  <a:cubicBezTo>
                    <a:pt x="31750" y="1306703"/>
                    <a:pt x="399542" y="1674368"/>
                    <a:pt x="853059" y="1674368"/>
                  </a:cubicBezTo>
                  <a:close/>
                </a:path>
              </a:pathLst>
            </a:custGeom>
            <a:solidFill>
              <a:srgbClr val="FFFFFF"/>
            </a:solidFill>
            <a:ln w="12700">
              <a:solidFill>
                <a:srgbClr val="000000"/>
              </a:solidFill>
            </a:ln>
          </p:spPr>
        </p:sp>
      </p:grpSp>
      <p:grpSp>
        <p:nvGrpSpPr>
          <p:cNvPr name="Group 40" id="40"/>
          <p:cNvGrpSpPr/>
          <p:nvPr/>
        </p:nvGrpSpPr>
        <p:grpSpPr>
          <a:xfrm rot="0">
            <a:off x="10973098" y="6644986"/>
            <a:ext cx="7326807" cy="1279648"/>
            <a:chOff x="0" y="0"/>
            <a:chExt cx="9769076" cy="1706198"/>
          </a:xfrm>
        </p:grpSpPr>
        <p:sp>
          <p:nvSpPr>
            <p:cNvPr name="Freeform 41" id="41"/>
            <p:cNvSpPr/>
            <p:nvPr/>
          </p:nvSpPr>
          <p:spPr>
            <a:xfrm flipH="false" flipV="false" rot="0">
              <a:off x="15875" y="15875"/>
              <a:ext cx="9737344" cy="1674495"/>
            </a:xfrm>
            <a:custGeom>
              <a:avLst/>
              <a:gdLst/>
              <a:ahLst/>
              <a:cxnLst/>
              <a:rect r="r" b="b" t="t" l="l"/>
              <a:pathLst>
                <a:path h="1674495" w="9737344">
                  <a:moveTo>
                    <a:pt x="0" y="0"/>
                  </a:moveTo>
                  <a:lnTo>
                    <a:pt x="9737344" y="0"/>
                  </a:lnTo>
                  <a:lnTo>
                    <a:pt x="9737344" y="1674495"/>
                  </a:lnTo>
                  <a:lnTo>
                    <a:pt x="0" y="1674495"/>
                  </a:lnTo>
                  <a:close/>
                </a:path>
              </a:pathLst>
            </a:custGeom>
            <a:solidFill>
              <a:srgbClr val="FFFFFF">
                <a:alpha val="80784"/>
              </a:srgbClr>
            </a:solidFill>
            <a:ln w="12700">
              <a:solidFill>
                <a:srgbClr val="000000"/>
              </a:solidFill>
            </a:ln>
          </p:spPr>
        </p:sp>
        <p:sp>
          <p:nvSpPr>
            <p:cNvPr name="Freeform 42" id="42"/>
            <p:cNvSpPr/>
            <p:nvPr/>
          </p:nvSpPr>
          <p:spPr>
            <a:xfrm flipH="false" flipV="false" rot="0">
              <a:off x="0" y="0"/>
              <a:ext cx="9769094" cy="1706245"/>
            </a:xfrm>
            <a:custGeom>
              <a:avLst/>
              <a:gdLst/>
              <a:ahLst/>
              <a:cxnLst/>
              <a:rect r="r" b="b" t="t" l="l"/>
              <a:pathLst>
                <a:path h="1706245" w="9769094">
                  <a:moveTo>
                    <a:pt x="15875" y="0"/>
                  </a:moveTo>
                  <a:lnTo>
                    <a:pt x="9753219" y="0"/>
                  </a:lnTo>
                  <a:cubicBezTo>
                    <a:pt x="9761982" y="0"/>
                    <a:pt x="9769094" y="7112"/>
                    <a:pt x="9769094" y="15875"/>
                  </a:cubicBezTo>
                  <a:lnTo>
                    <a:pt x="9769094" y="1690370"/>
                  </a:lnTo>
                  <a:cubicBezTo>
                    <a:pt x="9769094" y="1699133"/>
                    <a:pt x="9761982" y="1706245"/>
                    <a:pt x="9753219" y="1706245"/>
                  </a:cubicBezTo>
                  <a:lnTo>
                    <a:pt x="15875" y="1706245"/>
                  </a:lnTo>
                  <a:cubicBezTo>
                    <a:pt x="7112" y="1706245"/>
                    <a:pt x="0" y="1699133"/>
                    <a:pt x="0" y="1690370"/>
                  </a:cubicBezTo>
                  <a:lnTo>
                    <a:pt x="0" y="15875"/>
                  </a:lnTo>
                  <a:cubicBezTo>
                    <a:pt x="0" y="7112"/>
                    <a:pt x="7112" y="0"/>
                    <a:pt x="15875" y="0"/>
                  </a:cubicBezTo>
                  <a:moveTo>
                    <a:pt x="15875" y="31750"/>
                  </a:moveTo>
                  <a:lnTo>
                    <a:pt x="15875" y="15875"/>
                  </a:lnTo>
                  <a:lnTo>
                    <a:pt x="31750" y="15875"/>
                  </a:lnTo>
                  <a:lnTo>
                    <a:pt x="31750" y="1690370"/>
                  </a:lnTo>
                  <a:lnTo>
                    <a:pt x="15875" y="1690370"/>
                  </a:lnTo>
                  <a:lnTo>
                    <a:pt x="15875" y="1674495"/>
                  </a:lnTo>
                  <a:lnTo>
                    <a:pt x="9753219" y="1674495"/>
                  </a:lnTo>
                  <a:lnTo>
                    <a:pt x="9753219" y="1690370"/>
                  </a:lnTo>
                  <a:lnTo>
                    <a:pt x="9737344" y="1690370"/>
                  </a:lnTo>
                  <a:lnTo>
                    <a:pt x="9737344" y="15875"/>
                  </a:lnTo>
                  <a:lnTo>
                    <a:pt x="9753219" y="15875"/>
                  </a:lnTo>
                  <a:lnTo>
                    <a:pt x="9753219" y="31750"/>
                  </a:lnTo>
                  <a:lnTo>
                    <a:pt x="15875" y="31750"/>
                  </a:lnTo>
                  <a:close/>
                </a:path>
              </a:pathLst>
            </a:custGeom>
            <a:solidFill>
              <a:srgbClr val="927C61"/>
            </a:solidFill>
            <a:ln w="12700">
              <a:solidFill>
                <a:srgbClr val="000000"/>
              </a:solidFill>
            </a:ln>
          </p:spPr>
        </p:sp>
      </p:grpSp>
      <p:grpSp>
        <p:nvGrpSpPr>
          <p:cNvPr name="Group 43" id="43"/>
          <p:cNvGrpSpPr/>
          <p:nvPr/>
        </p:nvGrpSpPr>
        <p:grpSpPr>
          <a:xfrm rot="0">
            <a:off x="10973098" y="6644986"/>
            <a:ext cx="3675309" cy="1279648"/>
            <a:chOff x="0" y="0"/>
            <a:chExt cx="4900412" cy="1706198"/>
          </a:xfrm>
        </p:grpSpPr>
        <p:sp>
          <p:nvSpPr>
            <p:cNvPr name="Freeform 44" id="44"/>
            <p:cNvSpPr/>
            <p:nvPr/>
          </p:nvSpPr>
          <p:spPr>
            <a:xfrm flipH="false" flipV="false" rot="0">
              <a:off x="0" y="0"/>
              <a:ext cx="4900412" cy="1706198"/>
            </a:xfrm>
            <a:custGeom>
              <a:avLst/>
              <a:gdLst/>
              <a:ahLst/>
              <a:cxnLst/>
              <a:rect r="r" b="b" t="t" l="l"/>
              <a:pathLst>
                <a:path h="1706198" w="4900412">
                  <a:moveTo>
                    <a:pt x="0" y="0"/>
                  </a:moveTo>
                  <a:lnTo>
                    <a:pt x="4900412" y="0"/>
                  </a:lnTo>
                  <a:lnTo>
                    <a:pt x="4900412" y="1706198"/>
                  </a:lnTo>
                  <a:lnTo>
                    <a:pt x="0" y="1706198"/>
                  </a:lnTo>
                  <a:close/>
                </a:path>
              </a:pathLst>
            </a:custGeom>
            <a:solidFill>
              <a:srgbClr val="000000">
                <a:alpha val="0"/>
              </a:srgbClr>
            </a:solidFill>
          </p:spPr>
        </p:sp>
        <p:sp>
          <p:nvSpPr>
            <p:cNvPr name="TextBox 45" id="45"/>
            <p:cNvSpPr txBox="true"/>
            <p:nvPr/>
          </p:nvSpPr>
          <p:spPr>
            <a:xfrm>
              <a:off x="0" y="-38100"/>
              <a:ext cx="4900412" cy="1744298"/>
            </a:xfrm>
            <a:prstGeom prst="rect">
              <a:avLst/>
            </a:prstGeom>
          </p:spPr>
          <p:txBody>
            <a:bodyPr anchor="ctr" rtlCol="false" tIns="0" lIns="0" bIns="0" rIns="0"/>
            <a:lstStyle/>
            <a:p>
              <a:pPr algn="ctr">
                <a:lnSpc>
                  <a:spcPts val="3726"/>
                </a:lnSpc>
              </a:pPr>
              <a:r>
                <a:rPr lang="en-US" sz="3450" b="true">
                  <a:solidFill>
                    <a:srgbClr val="000000"/>
                  </a:solidFill>
                  <a:latin typeface="Calibri (MS) Bold"/>
                  <a:ea typeface="Calibri (MS) Bold"/>
                  <a:cs typeface="Calibri (MS) Bold"/>
                  <a:sym typeface="Calibri (MS) Bold"/>
                </a:rPr>
                <a:t>Increasing global prevalence</a:t>
              </a:r>
            </a:p>
          </p:txBody>
        </p:sp>
      </p:grpSp>
      <p:grpSp>
        <p:nvGrpSpPr>
          <p:cNvPr name="Group 46" id="46"/>
          <p:cNvGrpSpPr/>
          <p:nvPr/>
        </p:nvGrpSpPr>
        <p:grpSpPr>
          <a:xfrm rot="0">
            <a:off x="14624596" y="2877475"/>
            <a:ext cx="3675309" cy="1279648"/>
            <a:chOff x="0" y="0"/>
            <a:chExt cx="4900412" cy="1706198"/>
          </a:xfrm>
        </p:grpSpPr>
        <p:sp>
          <p:nvSpPr>
            <p:cNvPr name="Freeform 47" id="47"/>
            <p:cNvSpPr/>
            <p:nvPr/>
          </p:nvSpPr>
          <p:spPr>
            <a:xfrm flipH="false" flipV="false" rot="0">
              <a:off x="0" y="0"/>
              <a:ext cx="4900412" cy="1706198"/>
            </a:xfrm>
            <a:custGeom>
              <a:avLst/>
              <a:gdLst/>
              <a:ahLst/>
              <a:cxnLst/>
              <a:rect r="r" b="b" t="t" l="l"/>
              <a:pathLst>
                <a:path h="1706198" w="4900412">
                  <a:moveTo>
                    <a:pt x="0" y="0"/>
                  </a:moveTo>
                  <a:lnTo>
                    <a:pt x="4900412" y="0"/>
                  </a:lnTo>
                  <a:lnTo>
                    <a:pt x="4900412" y="1706198"/>
                  </a:lnTo>
                  <a:lnTo>
                    <a:pt x="0" y="1706198"/>
                  </a:lnTo>
                  <a:close/>
                </a:path>
              </a:pathLst>
            </a:custGeom>
            <a:solidFill>
              <a:srgbClr val="000000">
                <a:alpha val="0"/>
              </a:srgbClr>
            </a:solidFill>
          </p:spPr>
        </p:sp>
        <p:sp>
          <p:nvSpPr>
            <p:cNvPr name="TextBox 48" id="48"/>
            <p:cNvSpPr txBox="true"/>
            <p:nvPr/>
          </p:nvSpPr>
          <p:spPr>
            <a:xfrm>
              <a:off x="0" y="-38100"/>
              <a:ext cx="4900412" cy="1744298"/>
            </a:xfrm>
            <a:prstGeom prst="rect">
              <a:avLst/>
            </a:prstGeom>
          </p:spPr>
          <p:txBody>
            <a:bodyPr anchor="ctr" rtlCol="false" tIns="0" lIns="0" bIns="0" rIns="0"/>
            <a:lstStyle/>
            <a:p>
              <a:pPr algn="l" marL="624364" indent="-208121" lvl="2">
                <a:lnSpc>
                  <a:spcPts val="3726"/>
                </a:lnSpc>
                <a:buFont typeface="Arial"/>
                <a:buChar char="⚬"/>
              </a:pPr>
              <a:r>
                <a:rPr lang="en-US" sz="3450">
                  <a:solidFill>
                    <a:srgbClr val="000000"/>
                  </a:solidFill>
                  <a:latin typeface="Calibri (MS)"/>
                  <a:ea typeface="Calibri (MS)"/>
                  <a:cs typeface="Calibri (MS)"/>
                  <a:sym typeface="Calibri (MS)"/>
                </a:rPr>
                <a:t>~1.2 million affected</a:t>
              </a:r>
            </a:p>
          </p:txBody>
        </p:sp>
      </p:grpSp>
      <p:grpSp>
        <p:nvGrpSpPr>
          <p:cNvPr name="Group 49" id="49"/>
          <p:cNvGrpSpPr/>
          <p:nvPr/>
        </p:nvGrpSpPr>
        <p:grpSpPr>
          <a:xfrm rot="0">
            <a:off x="14624596" y="4133311"/>
            <a:ext cx="3675309" cy="1279648"/>
            <a:chOff x="0" y="0"/>
            <a:chExt cx="4900412" cy="1706198"/>
          </a:xfrm>
        </p:grpSpPr>
        <p:sp>
          <p:nvSpPr>
            <p:cNvPr name="Freeform 50" id="50"/>
            <p:cNvSpPr/>
            <p:nvPr/>
          </p:nvSpPr>
          <p:spPr>
            <a:xfrm flipH="false" flipV="false" rot="0">
              <a:off x="0" y="0"/>
              <a:ext cx="4900412" cy="1706198"/>
            </a:xfrm>
            <a:custGeom>
              <a:avLst/>
              <a:gdLst/>
              <a:ahLst/>
              <a:cxnLst/>
              <a:rect r="r" b="b" t="t" l="l"/>
              <a:pathLst>
                <a:path h="1706198" w="4900412">
                  <a:moveTo>
                    <a:pt x="0" y="0"/>
                  </a:moveTo>
                  <a:lnTo>
                    <a:pt x="4900412" y="0"/>
                  </a:lnTo>
                  <a:lnTo>
                    <a:pt x="4900412" y="1706198"/>
                  </a:lnTo>
                  <a:lnTo>
                    <a:pt x="0" y="1706198"/>
                  </a:lnTo>
                  <a:close/>
                </a:path>
              </a:pathLst>
            </a:custGeom>
            <a:solidFill>
              <a:srgbClr val="000000">
                <a:alpha val="0"/>
              </a:srgbClr>
            </a:solidFill>
          </p:spPr>
        </p:sp>
        <p:sp>
          <p:nvSpPr>
            <p:cNvPr name="TextBox 51" id="51"/>
            <p:cNvSpPr txBox="true"/>
            <p:nvPr/>
          </p:nvSpPr>
          <p:spPr>
            <a:xfrm>
              <a:off x="0" y="-38100"/>
              <a:ext cx="4900412" cy="1744298"/>
            </a:xfrm>
            <a:prstGeom prst="rect">
              <a:avLst/>
            </a:prstGeom>
          </p:spPr>
          <p:txBody>
            <a:bodyPr anchor="ctr" rtlCol="false" tIns="0" lIns="0" bIns="0" rIns="0"/>
            <a:lstStyle/>
            <a:p>
              <a:pPr algn="l" marL="624364" indent="-208121" lvl="2">
                <a:lnSpc>
                  <a:spcPts val="3726"/>
                </a:lnSpc>
                <a:buFont typeface="Arial"/>
                <a:buChar char="⚬"/>
              </a:pPr>
              <a:r>
                <a:rPr lang="en-US" sz="3450">
                  <a:solidFill>
                    <a:srgbClr val="000000"/>
                  </a:solidFill>
                  <a:latin typeface="Calibri (MS)"/>
                  <a:ea typeface="Calibri (MS)"/>
                  <a:cs typeface="Calibri (MS)"/>
                  <a:sym typeface="Calibri (MS)"/>
                </a:rPr>
                <a:t>~390 million cases</a:t>
              </a:r>
            </a:p>
          </p:txBody>
        </p:sp>
      </p:grpSp>
      <p:grpSp>
        <p:nvGrpSpPr>
          <p:cNvPr name="Group 52" id="52"/>
          <p:cNvGrpSpPr/>
          <p:nvPr/>
        </p:nvGrpSpPr>
        <p:grpSpPr>
          <a:xfrm rot="0">
            <a:off x="14624596" y="5389148"/>
            <a:ext cx="3675309" cy="1279648"/>
            <a:chOff x="0" y="0"/>
            <a:chExt cx="4900412" cy="1706198"/>
          </a:xfrm>
        </p:grpSpPr>
        <p:sp>
          <p:nvSpPr>
            <p:cNvPr name="Freeform 53" id="53"/>
            <p:cNvSpPr/>
            <p:nvPr/>
          </p:nvSpPr>
          <p:spPr>
            <a:xfrm flipH="false" flipV="false" rot="0">
              <a:off x="0" y="0"/>
              <a:ext cx="4900412" cy="1706198"/>
            </a:xfrm>
            <a:custGeom>
              <a:avLst/>
              <a:gdLst/>
              <a:ahLst/>
              <a:cxnLst/>
              <a:rect r="r" b="b" t="t" l="l"/>
              <a:pathLst>
                <a:path h="1706198" w="4900412">
                  <a:moveTo>
                    <a:pt x="0" y="0"/>
                  </a:moveTo>
                  <a:lnTo>
                    <a:pt x="4900412" y="0"/>
                  </a:lnTo>
                  <a:lnTo>
                    <a:pt x="4900412" y="1706198"/>
                  </a:lnTo>
                  <a:lnTo>
                    <a:pt x="0" y="1706198"/>
                  </a:lnTo>
                  <a:close/>
                </a:path>
              </a:pathLst>
            </a:custGeom>
            <a:solidFill>
              <a:srgbClr val="000000">
                <a:alpha val="0"/>
              </a:srgbClr>
            </a:solidFill>
          </p:spPr>
        </p:sp>
        <p:sp>
          <p:nvSpPr>
            <p:cNvPr name="TextBox 54" id="54"/>
            <p:cNvSpPr txBox="true"/>
            <p:nvPr/>
          </p:nvSpPr>
          <p:spPr>
            <a:xfrm>
              <a:off x="0" y="-38100"/>
              <a:ext cx="4900412" cy="1744298"/>
            </a:xfrm>
            <a:prstGeom prst="rect">
              <a:avLst/>
            </a:prstGeom>
          </p:spPr>
          <p:txBody>
            <a:bodyPr anchor="ctr" rtlCol="false" tIns="0" lIns="0" bIns="0" rIns="0"/>
            <a:lstStyle/>
            <a:p>
              <a:pPr algn="l" marL="624364" indent="-208121" lvl="2">
                <a:lnSpc>
                  <a:spcPts val="3726"/>
                </a:lnSpc>
                <a:buFont typeface="Arial"/>
                <a:buChar char="⚬"/>
              </a:pPr>
              <a:r>
                <a:rPr lang="en-US" b="true" sz="3450">
                  <a:solidFill>
                    <a:srgbClr val="000000"/>
                  </a:solidFill>
                  <a:latin typeface="Calibri (MS) Bold"/>
                  <a:ea typeface="Calibri (MS) Bold"/>
                  <a:cs typeface="Calibri (MS) Bold"/>
                  <a:sym typeface="Calibri (MS) Bold"/>
                </a:rPr>
                <a:t> </a:t>
              </a:r>
              <a:r>
                <a:rPr lang="en-US" sz="3450">
                  <a:solidFill>
                    <a:srgbClr val="000000"/>
                  </a:solidFill>
                  <a:latin typeface="Calibri (MS)"/>
                  <a:ea typeface="Calibri (MS)"/>
                  <a:cs typeface="Calibri (MS)"/>
                  <a:sym typeface="Calibri (MS)"/>
                </a:rPr>
                <a:t>&gt;40 years; rising in women</a:t>
              </a:r>
            </a:p>
          </p:txBody>
        </p:sp>
      </p:grpSp>
      <p:grpSp>
        <p:nvGrpSpPr>
          <p:cNvPr name="Group 55" id="55"/>
          <p:cNvGrpSpPr>
            <a:grpSpLocks noChangeAspect="true"/>
          </p:cNvGrpSpPr>
          <p:nvPr/>
        </p:nvGrpSpPr>
        <p:grpSpPr>
          <a:xfrm rot="0">
            <a:off x="716490" y="2889381"/>
            <a:ext cx="6688070" cy="5909822"/>
            <a:chOff x="0" y="0"/>
            <a:chExt cx="8917426" cy="7879762"/>
          </a:xfrm>
        </p:grpSpPr>
        <p:sp>
          <p:nvSpPr>
            <p:cNvPr name="Freeform 56" id="56"/>
            <p:cNvSpPr/>
            <p:nvPr/>
          </p:nvSpPr>
          <p:spPr>
            <a:xfrm flipH="false" flipV="false" rot="0">
              <a:off x="0" y="0"/>
              <a:ext cx="8917432" cy="7879715"/>
            </a:xfrm>
            <a:custGeom>
              <a:avLst/>
              <a:gdLst/>
              <a:ahLst/>
              <a:cxnLst/>
              <a:rect r="r" b="b" t="t" l="l"/>
              <a:pathLst>
                <a:path h="7879715" w="8917432">
                  <a:moveTo>
                    <a:pt x="0" y="0"/>
                  </a:moveTo>
                  <a:lnTo>
                    <a:pt x="8917432" y="0"/>
                  </a:lnTo>
                  <a:lnTo>
                    <a:pt x="8917432" y="7879715"/>
                  </a:lnTo>
                  <a:lnTo>
                    <a:pt x="0" y="7879715"/>
                  </a:lnTo>
                  <a:lnTo>
                    <a:pt x="0" y="0"/>
                  </a:lnTo>
                  <a:close/>
                </a:path>
              </a:pathLst>
            </a:custGeom>
            <a:blipFill>
              <a:blip r:embed="rId2"/>
              <a:stretch>
                <a:fillRect l="0" t="-13168" r="0" b="-1"/>
              </a:stretch>
            </a:blipFill>
          </p:spPr>
        </p:sp>
      </p:gr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424068"/>
            <a:ext cx="15087600" cy="2176136"/>
            <a:chOff x="0" y="0"/>
            <a:chExt cx="20116800" cy="2901514"/>
          </a:xfrm>
        </p:grpSpPr>
        <p:sp>
          <p:nvSpPr>
            <p:cNvPr name="Freeform 8" id="8"/>
            <p:cNvSpPr/>
            <p:nvPr/>
          </p:nvSpPr>
          <p:spPr>
            <a:xfrm flipH="false" flipV="false" rot="0">
              <a:off x="0" y="0"/>
              <a:ext cx="20116800" cy="2901514"/>
            </a:xfrm>
            <a:custGeom>
              <a:avLst/>
              <a:gdLst/>
              <a:ahLst/>
              <a:cxnLst/>
              <a:rect r="r" b="b" t="t" l="l"/>
              <a:pathLst>
                <a:path h="2901514" w="20116800">
                  <a:moveTo>
                    <a:pt x="0" y="0"/>
                  </a:moveTo>
                  <a:lnTo>
                    <a:pt x="20116800" y="0"/>
                  </a:lnTo>
                  <a:lnTo>
                    <a:pt x="20116800" y="2901514"/>
                  </a:lnTo>
                  <a:lnTo>
                    <a:pt x="0" y="2901514"/>
                  </a:lnTo>
                  <a:close/>
                </a:path>
              </a:pathLst>
            </a:custGeom>
            <a:solidFill>
              <a:srgbClr val="000000">
                <a:alpha val="0"/>
              </a:srgbClr>
            </a:solidFill>
          </p:spPr>
        </p:sp>
        <p:sp>
          <p:nvSpPr>
            <p:cNvPr name="TextBox 9" id="9"/>
            <p:cNvSpPr txBox="true"/>
            <p:nvPr/>
          </p:nvSpPr>
          <p:spPr>
            <a:xfrm>
              <a:off x="0" y="123825"/>
              <a:ext cx="20116800" cy="2777689"/>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Economic and Social Burden</a:t>
              </a:r>
            </a:p>
          </p:txBody>
        </p:sp>
      </p:grpSp>
      <p:grpSp>
        <p:nvGrpSpPr>
          <p:cNvPr name="Group 10" id="10"/>
          <p:cNvGrpSpPr/>
          <p:nvPr/>
        </p:nvGrpSpPr>
        <p:grpSpPr>
          <a:xfrm rot="0">
            <a:off x="148600" y="7530427"/>
            <a:ext cx="10850698" cy="1045016"/>
            <a:chOff x="0" y="0"/>
            <a:chExt cx="14467598" cy="1393354"/>
          </a:xfrm>
        </p:grpSpPr>
        <p:sp>
          <p:nvSpPr>
            <p:cNvPr name="Freeform 11" id="11"/>
            <p:cNvSpPr/>
            <p:nvPr/>
          </p:nvSpPr>
          <p:spPr>
            <a:xfrm flipH="false" flipV="false" rot="0">
              <a:off x="15875" y="15875"/>
              <a:ext cx="14435837" cy="1361567"/>
            </a:xfrm>
            <a:custGeom>
              <a:avLst/>
              <a:gdLst/>
              <a:ahLst/>
              <a:cxnLst/>
              <a:rect r="r" b="b" t="t" l="l"/>
              <a:pathLst>
                <a:path h="1361567" w="14435837">
                  <a:moveTo>
                    <a:pt x="0" y="0"/>
                  </a:moveTo>
                  <a:lnTo>
                    <a:pt x="14435837" y="0"/>
                  </a:lnTo>
                  <a:lnTo>
                    <a:pt x="14435837" y="1361567"/>
                  </a:lnTo>
                  <a:lnTo>
                    <a:pt x="0" y="1361567"/>
                  </a:lnTo>
                  <a:close/>
                </a:path>
              </a:pathLst>
            </a:custGeom>
            <a:solidFill>
              <a:srgbClr val="DB8631"/>
            </a:solidFill>
            <a:ln w="12700">
              <a:solidFill>
                <a:srgbClr val="000000"/>
              </a:solidFill>
            </a:ln>
          </p:spPr>
        </p:sp>
        <p:sp>
          <p:nvSpPr>
            <p:cNvPr name="Freeform 12" id="12"/>
            <p:cNvSpPr/>
            <p:nvPr/>
          </p:nvSpPr>
          <p:spPr>
            <a:xfrm flipH="false" flipV="false" rot="0">
              <a:off x="0" y="0"/>
              <a:ext cx="14467587" cy="1393317"/>
            </a:xfrm>
            <a:custGeom>
              <a:avLst/>
              <a:gdLst/>
              <a:ahLst/>
              <a:cxnLst/>
              <a:rect r="r" b="b" t="t" l="l"/>
              <a:pathLst>
                <a:path h="1393317" w="14467587">
                  <a:moveTo>
                    <a:pt x="15875" y="0"/>
                  </a:moveTo>
                  <a:lnTo>
                    <a:pt x="14451712" y="0"/>
                  </a:lnTo>
                  <a:cubicBezTo>
                    <a:pt x="14460475" y="0"/>
                    <a:pt x="14467587" y="7112"/>
                    <a:pt x="14467587" y="15875"/>
                  </a:cubicBezTo>
                  <a:lnTo>
                    <a:pt x="14467587" y="1377442"/>
                  </a:lnTo>
                  <a:cubicBezTo>
                    <a:pt x="14467587" y="1386205"/>
                    <a:pt x="14460475" y="1393317"/>
                    <a:pt x="14451712" y="1393317"/>
                  </a:cubicBezTo>
                  <a:lnTo>
                    <a:pt x="15875" y="1393317"/>
                  </a:lnTo>
                  <a:cubicBezTo>
                    <a:pt x="7112" y="1393317"/>
                    <a:pt x="0" y="1386205"/>
                    <a:pt x="0" y="1377442"/>
                  </a:cubicBezTo>
                  <a:lnTo>
                    <a:pt x="0" y="15875"/>
                  </a:lnTo>
                  <a:cubicBezTo>
                    <a:pt x="0" y="7112"/>
                    <a:pt x="7112" y="0"/>
                    <a:pt x="15875" y="0"/>
                  </a:cubicBezTo>
                  <a:moveTo>
                    <a:pt x="15875" y="31750"/>
                  </a:moveTo>
                  <a:lnTo>
                    <a:pt x="15875" y="15875"/>
                  </a:lnTo>
                  <a:lnTo>
                    <a:pt x="31750" y="15875"/>
                  </a:lnTo>
                  <a:lnTo>
                    <a:pt x="31750" y="1377442"/>
                  </a:lnTo>
                  <a:lnTo>
                    <a:pt x="15875" y="1377442"/>
                  </a:lnTo>
                  <a:lnTo>
                    <a:pt x="15875" y="1361567"/>
                  </a:lnTo>
                  <a:lnTo>
                    <a:pt x="14451712" y="1361567"/>
                  </a:lnTo>
                  <a:lnTo>
                    <a:pt x="14451712" y="1377442"/>
                  </a:lnTo>
                  <a:lnTo>
                    <a:pt x="14435837" y="1377442"/>
                  </a:lnTo>
                  <a:lnTo>
                    <a:pt x="14435837" y="15875"/>
                  </a:lnTo>
                  <a:lnTo>
                    <a:pt x="14451712" y="15875"/>
                  </a:lnTo>
                  <a:lnTo>
                    <a:pt x="14451712" y="31750"/>
                  </a:lnTo>
                  <a:lnTo>
                    <a:pt x="15875" y="31750"/>
                  </a:lnTo>
                  <a:close/>
                </a:path>
              </a:pathLst>
            </a:custGeom>
            <a:solidFill>
              <a:srgbClr val="FFFFFF"/>
            </a:solidFill>
            <a:ln w="12700">
              <a:solidFill>
                <a:srgbClr val="000000"/>
              </a:solidFill>
            </a:ln>
          </p:spPr>
        </p:sp>
      </p:grpSp>
      <p:grpSp>
        <p:nvGrpSpPr>
          <p:cNvPr name="Group 13" id="13"/>
          <p:cNvGrpSpPr/>
          <p:nvPr/>
        </p:nvGrpSpPr>
        <p:grpSpPr>
          <a:xfrm rot="0">
            <a:off x="148600" y="7530427"/>
            <a:ext cx="10850698" cy="1045016"/>
            <a:chOff x="0" y="0"/>
            <a:chExt cx="14467598" cy="1393354"/>
          </a:xfrm>
        </p:grpSpPr>
        <p:sp>
          <p:nvSpPr>
            <p:cNvPr name="Freeform 14" id="14"/>
            <p:cNvSpPr/>
            <p:nvPr/>
          </p:nvSpPr>
          <p:spPr>
            <a:xfrm flipH="false" flipV="false" rot="0">
              <a:off x="0" y="0"/>
              <a:ext cx="14467598" cy="1393354"/>
            </a:xfrm>
            <a:custGeom>
              <a:avLst/>
              <a:gdLst/>
              <a:ahLst/>
              <a:cxnLst/>
              <a:rect r="r" b="b" t="t" l="l"/>
              <a:pathLst>
                <a:path h="1393354" w="14467598">
                  <a:moveTo>
                    <a:pt x="0" y="0"/>
                  </a:moveTo>
                  <a:lnTo>
                    <a:pt x="14467598" y="0"/>
                  </a:lnTo>
                  <a:lnTo>
                    <a:pt x="14467598" y="1393354"/>
                  </a:lnTo>
                  <a:lnTo>
                    <a:pt x="0" y="1393354"/>
                  </a:lnTo>
                  <a:close/>
                </a:path>
              </a:pathLst>
            </a:custGeom>
            <a:solidFill>
              <a:srgbClr val="000000">
                <a:alpha val="0"/>
              </a:srgbClr>
            </a:solidFill>
          </p:spPr>
        </p:sp>
        <p:sp>
          <p:nvSpPr>
            <p:cNvPr name="TextBox 15" id="15"/>
            <p:cNvSpPr txBox="true"/>
            <p:nvPr/>
          </p:nvSpPr>
          <p:spPr>
            <a:xfrm>
              <a:off x="0" y="-28575"/>
              <a:ext cx="14467598" cy="1421929"/>
            </a:xfrm>
            <a:prstGeom prst="rect">
              <a:avLst/>
            </a:prstGeom>
          </p:spPr>
          <p:txBody>
            <a:bodyPr anchor="ctr" rtlCol="false" tIns="0" lIns="0" bIns="0" rIns="0"/>
            <a:lstStyle/>
            <a:p>
              <a:pPr algn="ctr">
                <a:lnSpc>
                  <a:spcPts val="4050"/>
                </a:lnSpc>
              </a:pPr>
              <a:r>
                <a:rPr lang="en-US" sz="3750" b="true">
                  <a:solidFill>
                    <a:srgbClr val="FFFFFF"/>
                  </a:solidFill>
                  <a:latin typeface="Calibri (MS) Bold"/>
                  <a:ea typeface="Calibri (MS) Bold"/>
                  <a:cs typeface="Calibri (MS) Bold"/>
                  <a:sym typeface="Calibri (MS) Bold"/>
                </a:rPr>
                <a:t>Reduced quality of life and productivity</a:t>
              </a:r>
            </a:p>
          </p:txBody>
        </p:sp>
      </p:grpSp>
      <p:grpSp>
        <p:nvGrpSpPr>
          <p:cNvPr name="Group 16" id="16"/>
          <p:cNvGrpSpPr/>
          <p:nvPr/>
        </p:nvGrpSpPr>
        <p:grpSpPr>
          <a:xfrm rot="-10800000">
            <a:off x="148600" y="5975135"/>
            <a:ext cx="10850698" cy="1594422"/>
            <a:chOff x="0" y="0"/>
            <a:chExt cx="14467598" cy="2125896"/>
          </a:xfrm>
        </p:grpSpPr>
        <p:sp>
          <p:nvSpPr>
            <p:cNvPr name="Freeform 17" id="17"/>
            <p:cNvSpPr/>
            <p:nvPr/>
          </p:nvSpPr>
          <p:spPr>
            <a:xfrm flipH="false" flipV="false" rot="0">
              <a:off x="15875" y="15875"/>
              <a:ext cx="14435837" cy="2094103"/>
            </a:xfrm>
            <a:custGeom>
              <a:avLst/>
              <a:gdLst/>
              <a:ahLst/>
              <a:cxnLst/>
              <a:rect r="r" b="b" t="t" l="l"/>
              <a:pathLst>
                <a:path h="2094103" w="14435837">
                  <a:moveTo>
                    <a:pt x="0" y="733425"/>
                  </a:moveTo>
                  <a:lnTo>
                    <a:pt x="6952742" y="733425"/>
                  </a:lnTo>
                  <a:lnTo>
                    <a:pt x="6952742" y="523494"/>
                  </a:lnTo>
                  <a:lnTo>
                    <a:pt x="6687566" y="523494"/>
                  </a:lnTo>
                  <a:lnTo>
                    <a:pt x="7217918" y="0"/>
                  </a:lnTo>
                  <a:lnTo>
                    <a:pt x="7748270" y="523494"/>
                  </a:lnTo>
                  <a:lnTo>
                    <a:pt x="7483094" y="523494"/>
                  </a:lnTo>
                  <a:lnTo>
                    <a:pt x="7483094" y="733425"/>
                  </a:lnTo>
                  <a:lnTo>
                    <a:pt x="14435837" y="733425"/>
                  </a:lnTo>
                  <a:lnTo>
                    <a:pt x="14435837" y="2094103"/>
                  </a:lnTo>
                  <a:lnTo>
                    <a:pt x="0" y="2094103"/>
                  </a:lnTo>
                  <a:close/>
                </a:path>
              </a:pathLst>
            </a:custGeom>
            <a:solidFill>
              <a:srgbClr val="E3CC5A"/>
            </a:solidFill>
            <a:ln w="12700">
              <a:solidFill>
                <a:srgbClr val="000000"/>
              </a:solidFill>
            </a:ln>
          </p:spPr>
        </p:sp>
        <p:sp>
          <p:nvSpPr>
            <p:cNvPr name="Freeform 18" id="18"/>
            <p:cNvSpPr/>
            <p:nvPr/>
          </p:nvSpPr>
          <p:spPr>
            <a:xfrm flipH="false" flipV="false" rot="0">
              <a:off x="0" y="0"/>
              <a:ext cx="14467587" cy="2125853"/>
            </a:xfrm>
            <a:custGeom>
              <a:avLst/>
              <a:gdLst/>
              <a:ahLst/>
              <a:cxnLst/>
              <a:rect r="r" b="b" t="t" l="l"/>
              <a:pathLst>
                <a:path h="2125853" w="14467587">
                  <a:moveTo>
                    <a:pt x="15875" y="733425"/>
                  </a:moveTo>
                  <a:lnTo>
                    <a:pt x="6968617" y="733425"/>
                  </a:lnTo>
                  <a:lnTo>
                    <a:pt x="6968617" y="749300"/>
                  </a:lnTo>
                  <a:lnTo>
                    <a:pt x="6952742" y="749300"/>
                  </a:lnTo>
                  <a:lnTo>
                    <a:pt x="6952742" y="539369"/>
                  </a:lnTo>
                  <a:lnTo>
                    <a:pt x="6968617" y="539369"/>
                  </a:lnTo>
                  <a:lnTo>
                    <a:pt x="6968617" y="555244"/>
                  </a:lnTo>
                  <a:lnTo>
                    <a:pt x="6703441" y="555244"/>
                  </a:lnTo>
                  <a:cubicBezTo>
                    <a:pt x="6696964" y="555244"/>
                    <a:pt x="6691249" y="551307"/>
                    <a:pt x="6688710" y="545338"/>
                  </a:cubicBezTo>
                  <a:cubicBezTo>
                    <a:pt x="6686169" y="539369"/>
                    <a:pt x="6687693" y="532511"/>
                    <a:pt x="6692265" y="528066"/>
                  </a:cubicBezTo>
                  <a:lnTo>
                    <a:pt x="7222617" y="4572"/>
                  </a:lnTo>
                  <a:cubicBezTo>
                    <a:pt x="7228840" y="-1524"/>
                    <a:pt x="7238747" y="-1524"/>
                    <a:pt x="7244969" y="4572"/>
                  </a:cubicBezTo>
                  <a:lnTo>
                    <a:pt x="7775322" y="528066"/>
                  </a:lnTo>
                  <a:cubicBezTo>
                    <a:pt x="7779893" y="532638"/>
                    <a:pt x="7781290" y="539496"/>
                    <a:pt x="7778877" y="545338"/>
                  </a:cubicBezTo>
                  <a:cubicBezTo>
                    <a:pt x="7776464" y="551180"/>
                    <a:pt x="7770623" y="555244"/>
                    <a:pt x="7764145" y="555244"/>
                  </a:cubicBezTo>
                  <a:lnTo>
                    <a:pt x="7498969" y="555244"/>
                  </a:lnTo>
                  <a:lnTo>
                    <a:pt x="7498969" y="539369"/>
                  </a:lnTo>
                  <a:lnTo>
                    <a:pt x="7514844" y="539369"/>
                  </a:lnTo>
                  <a:lnTo>
                    <a:pt x="7514844" y="749300"/>
                  </a:lnTo>
                  <a:lnTo>
                    <a:pt x="7498969" y="749300"/>
                  </a:lnTo>
                  <a:lnTo>
                    <a:pt x="7498969" y="733425"/>
                  </a:lnTo>
                  <a:lnTo>
                    <a:pt x="14451712" y="733425"/>
                  </a:lnTo>
                  <a:cubicBezTo>
                    <a:pt x="14460474" y="733425"/>
                    <a:pt x="14467587" y="740537"/>
                    <a:pt x="14467587" y="749300"/>
                  </a:cubicBezTo>
                  <a:lnTo>
                    <a:pt x="14467587" y="2109978"/>
                  </a:lnTo>
                  <a:cubicBezTo>
                    <a:pt x="14467587" y="2118741"/>
                    <a:pt x="14460474" y="2125853"/>
                    <a:pt x="14451712" y="2125853"/>
                  </a:cubicBezTo>
                  <a:lnTo>
                    <a:pt x="15875" y="2125853"/>
                  </a:lnTo>
                  <a:cubicBezTo>
                    <a:pt x="7112" y="2125853"/>
                    <a:pt x="0" y="2118741"/>
                    <a:pt x="0" y="2109978"/>
                  </a:cubicBezTo>
                  <a:lnTo>
                    <a:pt x="0" y="749300"/>
                  </a:lnTo>
                  <a:cubicBezTo>
                    <a:pt x="0" y="740537"/>
                    <a:pt x="7112" y="733425"/>
                    <a:pt x="15875" y="733425"/>
                  </a:cubicBezTo>
                  <a:moveTo>
                    <a:pt x="15875" y="765175"/>
                  </a:moveTo>
                  <a:lnTo>
                    <a:pt x="15875" y="749300"/>
                  </a:lnTo>
                  <a:lnTo>
                    <a:pt x="31750" y="749300"/>
                  </a:lnTo>
                  <a:lnTo>
                    <a:pt x="31750" y="2109978"/>
                  </a:lnTo>
                  <a:lnTo>
                    <a:pt x="15875" y="2109978"/>
                  </a:lnTo>
                  <a:lnTo>
                    <a:pt x="15875" y="2094103"/>
                  </a:lnTo>
                  <a:lnTo>
                    <a:pt x="14451712" y="2094103"/>
                  </a:lnTo>
                  <a:lnTo>
                    <a:pt x="14451712" y="2109978"/>
                  </a:lnTo>
                  <a:lnTo>
                    <a:pt x="14435837" y="2109978"/>
                  </a:lnTo>
                  <a:lnTo>
                    <a:pt x="14435837" y="749300"/>
                  </a:lnTo>
                  <a:lnTo>
                    <a:pt x="14451712" y="749300"/>
                  </a:lnTo>
                  <a:lnTo>
                    <a:pt x="14451712" y="765175"/>
                  </a:lnTo>
                  <a:lnTo>
                    <a:pt x="7498969" y="765175"/>
                  </a:lnTo>
                  <a:cubicBezTo>
                    <a:pt x="7490206" y="765175"/>
                    <a:pt x="7483094" y="758063"/>
                    <a:pt x="7483094" y="749300"/>
                  </a:cubicBezTo>
                  <a:lnTo>
                    <a:pt x="7483094" y="539369"/>
                  </a:lnTo>
                  <a:cubicBezTo>
                    <a:pt x="7483094" y="530606"/>
                    <a:pt x="7490206" y="523494"/>
                    <a:pt x="7498969" y="523494"/>
                  </a:cubicBezTo>
                  <a:lnTo>
                    <a:pt x="7764145" y="523494"/>
                  </a:lnTo>
                  <a:lnTo>
                    <a:pt x="7764145" y="539369"/>
                  </a:lnTo>
                  <a:lnTo>
                    <a:pt x="7752969" y="550672"/>
                  </a:lnTo>
                  <a:lnTo>
                    <a:pt x="7222617" y="27178"/>
                  </a:lnTo>
                  <a:lnTo>
                    <a:pt x="7233793" y="15875"/>
                  </a:lnTo>
                  <a:lnTo>
                    <a:pt x="7244969" y="27178"/>
                  </a:lnTo>
                  <a:lnTo>
                    <a:pt x="6714617" y="550672"/>
                  </a:lnTo>
                  <a:lnTo>
                    <a:pt x="6703441" y="539369"/>
                  </a:lnTo>
                  <a:lnTo>
                    <a:pt x="6703441" y="523494"/>
                  </a:lnTo>
                  <a:lnTo>
                    <a:pt x="6968617" y="523494"/>
                  </a:lnTo>
                  <a:cubicBezTo>
                    <a:pt x="6977380" y="523494"/>
                    <a:pt x="6984492" y="530606"/>
                    <a:pt x="6984492" y="539369"/>
                  </a:cubicBezTo>
                  <a:lnTo>
                    <a:pt x="6984492" y="749300"/>
                  </a:lnTo>
                  <a:cubicBezTo>
                    <a:pt x="6984492" y="758063"/>
                    <a:pt x="6977380" y="765175"/>
                    <a:pt x="6968617" y="765175"/>
                  </a:cubicBezTo>
                  <a:lnTo>
                    <a:pt x="15875" y="765175"/>
                  </a:lnTo>
                  <a:close/>
                </a:path>
              </a:pathLst>
            </a:custGeom>
            <a:solidFill>
              <a:srgbClr val="FFFFFF"/>
            </a:solidFill>
            <a:ln w="12700">
              <a:solidFill>
                <a:srgbClr val="000000"/>
              </a:solidFill>
            </a:ln>
          </p:spPr>
        </p:sp>
      </p:grpSp>
      <p:grpSp>
        <p:nvGrpSpPr>
          <p:cNvPr name="Group 19" id="19"/>
          <p:cNvGrpSpPr/>
          <p:nvPr/>
        </p:nvGrpSpPr>
        <p:grpSpPr>
          <a:xfrm rot="0">
            <a:off x="148600" y="5975135"/>
            <a:ext cx="10850698" cy="1044348"/>
            <a:chOff x="0" y="0"/>
            <a:chExt cx="14467598" cy="1392464"/>
          </a:xfrm>
        </p:grpSpPr>
        <p:sp>
          <p:nvSpPr>
            <p:cNvPr name="Freeform 20" id="20"/>
            <p:cNvSpPr/>
            <p:nvPr/>
          </p:nvSpPr>
          <p:spPr>
            <a:xfrm flipH="false" flipV="false" rot="0">
              <a:off x="0" y="0"/>
              <a:ext cx="14467598" cy="1392464"/>
            </a:xfrm>
            <a:custGeom>
              <a:avLst/>
              <a:gdLst/>
              <a:ahLst/>
              <a:cxnLst/>
              <a:rect r="r" b="b" t="t" l="l"/>
              <a:pathLst>
                <a:path h="1392464" w="14467598">
                  <a:moveTo>
                    <a:pt x="0" y="0"/>
                  </a:moveTo>
                  <a:lnTo>
                    <a:pt x="14467598" y="0"/>
                  </a:lnTo>
                  <a:lnTo>
                    <a:pt x="14467598" y="1392464"/>
                  </a:lnTo>
                  <a:lnTo>
                    <a:pt x="0" y="1392464"/>
                  </a:lnTo>
                  <a:close/>
                </a:path>
              </a:pathLst>
            </a:custGeom>
            <a:solidFill>
              <a:srgbClr val="000000">
                <a:alpha val="0"/>
              </a:srgbClr>
            </a:solidFill>
          </p:spPr>
        </p:sp>
        <p:sp>
          <p:nvSpPr>
            <p:cNvPr name="TextBox 21" id="21"/>
            <p:cNvSpPr txBox="true"/>
            <p:nvPr/>
          </p:nvSpPr>
          <p:spPr>
            <a:xfrm>
              <a:off x="0" y="-28575"/>
              <a:ext cx="14467598" cy="1421039"/>
            </a:xfrm>
            <a:prstGeom prst="rect">
              <a:avLst/>
            </a:prstGeom>
          </p:spPr>
          <p:txBody>
            <a:bodyPr anchor="ctr" rtlCol="false" tIns="0" lIns="0" bIns="0" rIns="0"/>
            <a:lstStyle/>
            <a:p>
              <a:pPr algn="ctr">
                <a:lnSpc>
                  <a:spcPts val="4050"/>
                </a:lnSpc>
              </a:pPr>
              <a:r>
                <a:rPr lang="en-US" sz="3750" b="true">
                  <a:solidFill>
                    <a:srgbClr val="FFFFFF"/>
                  </a:solidFill>
                  <a:latin typeface="Calibri (MS) Bold"/>
                  <a:ea typeface="Calibri (MS) Bold"/>
                  <a:cs typeface="Calibri (MS) Bold"/>
                  <a:sym typeface="Calibri (MS) Bold"/>
                </a:rPr>
                <a:t>Family burden and informal caregiving</a:t>
              </a:r>
            </a:p>
          </p:txBody>
        </p:sp>
      </p:grpSp>
      <p:grpSp>
        <p:nvGrpSpPr>
          <p:cNvPr name="Group 22" id="22"/>
          <p:cNvGrpSpPr/>
          <p:nvPr/>
        </p:nvGrpSpPr>
        <p:grpSpPr>
          <a:xfrm rot="-10800000">
            <a:off x="148600" y="4419842"/>
            <a:ext cx="10850698" cy="1594422"/>
            <a:chOff x="0" y="0"/>
            <a:chExt cx="14467598" cy="2125896"/>
          </a:xfrm>
        </p:grpSpPr>
        <p:sp>
          <p:nvSpPr>
            <p:cNvPr name="Freeform 23" id="23"/>
            <p:cNvSpPr/>
            <p:nvPr/>
          </p:nvSpPr>
          <p:spPr>
            <a:xfrm flipH="false" flipV="false" rot="0">
              <a:off x="15875" y="15875"/>
              <a:ext cx="14435837" cy="2094103"/>
            </a:xfrm>
            <a:custGeom>
              <a:avLst/>
              <a:gdLst/>
              <a:ahLst/>
              <a:cxnLst/>
              <a:rect r="r" b="b" t="t" l="l"/>
              <a:pathLst>
                <a:path h="2094103" w="14435837">
                  <a:moveTo>
                    <a:pt x="0" y="733425"/>
                  </a:moveTo>
                  <a:lnTo>
                    <a:pt x="6952742" y="733425"/>
                  </a:lnTo>
                  <a:lnTo>
                    <a:pt x="6952742" y="523494"/>
                  </a:lnTo>
                  <a:lnTo>
                    <a:pt x="6687566" y="523494"/>
                  </a:lnTo>
                  <a:lnTo>
                    <a:pt x="7217918" y="0"/>
                  </a:lnTo>
                  <a:lnTo>
                    <a:pt x="7748270" y="523494"/>
                  </a:lnTo>
                  <a:lnTo>
                    <a:pt x="7483094" y="523494"/>
                  </a:lnTo>
                  <a:lnTo>
                    <a:pt x="7483094" y="733425"/>
                  </a:lnTo>
                  <a:lnTo>
                    <a:pt x="14435837" y="733425"/>
                  </a:lnTo>
                  <a:lnTo>
                    <a:pt x="14435837" y="2094103"/>
                  </a:lnTo>
                  <a:lnTo>
                    <a:pt x="0" y="2094103"/>
                  </a:lnTo>
                  <a:close/>
                </a:path>
              </a:pathLst>
            </a:custGeom>
            <a:solidFill>
              <a:srgbClr val="ACADA8"/>
            </a:solidFill>
            <a:ln w="12700">
              <a:solidFill>
                <a:srgbClr val="000000"/>
              </a:solidFill>
            </a:ln>
          </p:spPr>
        </p:sp>
        <p:sp>
          <p:nvSpPr>
            <p:cNvPr name="Freeform 24" id="24"/>
            <p:cNvSpPr/>
            <p:nvPr/>
          </p:nvSpPr>
          <p:spPr>
            <a:xfrm flipH="false" flipV="false" rot="0">
              <a:off x="0" y="0"/>
              <a:ext cx="14467587" cy="2125853"/>
            </a:xfrm>
            <a:custGeom>
              <a:avLst/>
              <a:gdLst/>
              <a:ahLst/>
              <a:cxnLst/>
              <a:rect r="r" b="b" t="t" l="l"/>
              <a:pathLst>
                <a:path h="2125853" w="14467587">
                  <a:moveTo>
                    <a:pt x="15875" y="733425"/>
                  </a:moveTo>
                  <a:lnTo>
                    <a:pt x="6968617" y="733425"/>
                  </a:lnTo>
                  <a:lnTo>
                    <a:pt x="6968617" y="749300"/>
                  </a:lnTo>
                  <a:lnTo>
                    <a:pt x="6952742" y="749300"/>
                  </a:lnTo>
                  <a:lnTo>
                    <a:pt x="6952742" y="539369"/>
                  </a:lnTo>
                  <a:lnTo>
                    <a:pt x="6968617" y="539369"/>
                  </a:lnTo>
                  <a:lnTo>
                    <a:pt x="6968617" y="555244"/>
                  </a:lnTo>
                  <a:lnTo>
                    <a:pt x="6703441" y="555244"/>
                  </a:lnTo>
                  <a:cubicBezTo>
                    <a:pt x="6696964" y="555244"/>
                    <a:pt x="6691249" y="551307"/>
                    <a:pt x="6688710" y="545338"/>
                  </a:cubicBezTo>
                  <a:cubicBezTo>
                    <a:pt x="6686169" y="539369"/>
                    <a:pt x="6687693" y="532511"/>
                    <a:pt x="6692265" y="528066"/>
                  </a:cubicBezTo>
                  <a:lnTo>
                    <a:pt x="7222617" y="4572"/>
                  </a:lnTo>
                  <a:cubicBezTo>
                    <a:pt x="7228840" y="-1524"/>
                    <a:pt x="7238747" y="-1524"/>
                    <a:pt x="7244969" y="4572"/>
                  </a:cubicBezTo>
                  <a:lnTo>
                    <a:pt x="7775322" y="528066"/>
                  </a:lnTo>
                  <a:cubicBezTo>
                    <a:pt x="7779893" y="532638"/>
                    <a:pt x="7781290" y="539496"/>
                    <a:pt x="7778877" y="545338"/>
                  </a:cubicBezTo>
                  <a:cubicBezTo>
                    <a:pt x="7776464" y="551180"/>
                    <a:pt x="7770623" y="555244"/>
                    <a:pt x="7764145" y="555244"/>
                  </a:cubicBezTo>
                  <a:lnTo>
                    <a:pt x="7498969" y="555244"/>
                  </a:lnTo>
                  <a:lnTo>
                    <a:pt x="7498969" y="539369"/>
                  </a:lnTo>
                  <a:lnTo>
                    <a:pt x="7514844" y="539369"/>
                  </a:lnTo>
                  <a:lnTo>
                    <a:pt x="7514844" y="749300"/>
                  </a:lnTo>
                  <a:lnTo>
                    <a:pt x="7498969" y="749300"/>
                  </a:lnTo>
                  <a:lnTo>
                    <a:pt x="7498969" y="733425"/>
                  </a:lnTo>
                  <a:lnTo>
                    <a:pt x="14451712" y="733425"/>
                  </a:lnTo>
                  <a:cubicBezTo>
                    <a:pt x="14460474" y="733425"/>
                    <a:pt x="14467587" y="740537"/>
                    <a:pt x="14467587" y="749300"/>
                  </a:cubicBezTo>
                  <a:lnTo>
                    <a:pt x="14467587" y="2109978"/>
                  </a:lnTo>
                  <a:cubicBezTo>
                    <a:pt x="14467587" y="2118741"/>
                    <a:pt x="14460474" y="2125853"/>
                    <a:pt x="14451712" y="2125853"/>
                  </a:cubicBezTo>
                  <a:lnTo>
                    <a:pt x="15875" y="2125853"/>
                  </a:lnTo>
                  <a:cubicBezTo>
                    <a:pt x="7112" y="2125853"/>
                    <a:pt x="0" y="2118741"/>
                    <a:pt x="0" y="2109978"/>
                  </a:cubicBezTo>
                  <a:lnTo>
                    <a:pt x="0" y="749300"/>
                  </a:lnTo>
                  <a:cubicBezTo>
                    <a:pt x="0" y="740537"/>
                    <a:pt x="7112" y="733425"/>
                    <a:pt x="15875" y="733425"/>
                  </a:cubicBezTo>
                  <a:moveTo>
                    <a:pt x="15875" y="765175"/>
                  </a:moveTo>
                  <a:lnTo>
                    <a:pt x="15875" y="749300"/>
                  </a:lnTo>
                  <a:lnTo>
                    <a:pt x="31750" y="749300"/>
                  </a:lnTo>
                  <a:lnTo>
                    <a:pt x="31750" y="2109978"/>
                  </a:lnTo>
                  <a:lnTo>
                    <a:pt x="15875" y="2109978"/>
                  </a:lnTo>
                  <a:lnTo>
                    <a:pt x="15875" y="2094103"/>
                  </a:lnTo>
                  <a:lnTo>
                    <a:pt x="14451712" y="2094103"/>
                  </a:lnTo>
                  <a:lnTo>
                    <a:pt x="14451712" y="2109978"/>
                  </a:lnTo>
                  <a:lnTo>
                    <a:pt x="14435837" y="2109978"/>
                  </a:lnTo>
                  <a:lnTo>
                    <a:pt x="14435837" y="749300"/>
                  </a:lnTo>
                  <a:lnTo>
                    <a:pt x="14451712" y="749300"/>
                  </a:lnTo>
                  <a:lnTo>
                    <a:pt x="14451712" y="765175"/>
                  </a:lnTo>
                  <a:lnTo>
                    <a:pt x="7498969" y="765175"/>
                  </a:lnTo>
                  <a:cubicBezTo>
                    <a:pt x="7490206" y="765175"/>
                    <a:pt x="7483094" y="758063"/>
                    <a:pt x="7483094" y="749300"/>
                  </a:cubicBezTo>
                  <a:lnTo>
                    <a:pt x="7483094" y="539369"/>
                  </a:lnTo>
                  <a:cubicBezTo>
                    <a:pt x="7483094" y="530606"/>
                    <a:pt x="7490206" y="523494"/>
                    <a:pt x="7498969" y="523494"/>
                  </a:cubicBezTo>
                  <a:lnTo>
                    <a:pt x="7764145" y="523494"/>
                  </a:lnTo>
                  <a:lnTo>
                    <a:pt x="7764145" y="539369"/>
                  </a:lnTo>
                  <a:lnTo>
                    <a:pt x="7752969" y="550672"/>
                  </a:lnTo>
                  <a:lnTo>
                    <a:pt x="7222617" y="27178"/>
                  </a:lnTo>
                  <a:lnTo>
                    <a:pt x="7233793" y="15875"/>
                  </a:lnTo>
                  <a:lnTo>
                    <a:pt x="7244969" y="27178"/>
                  </a:lnTo>
                  <a:lnTo>
                    <a:pt x="6714617" y="550672"/>
                  </a:lnTo>
                  <a:lnTo>
                    <a:pt x="6703441" y="539369"/>
                  </a:lnTo>
                  <a:lnTo>
                    <a:pt x="6703441" y="523494"/>
                  </a:lnTo>
                  <a:lnTo>
                    <a:pt x="6968617" y="523494"/>
                  </a:lnTo>
                  <a:cubicBezTo>
                    <a:pt x="6977380" y="523494"/>
                    <a:pt x="6984492" y="530606"/>
                    <a:pt x="6984492" y="539369"/>
                  </a:cubicBezTo>
                  <a:lnTo>
                    <a:pt x="6984492" y="749300"/>
                  </a:lnTo>
                  <a:cubicBezTo>
                    <a:pt x="6984492" y="758063"/>
                    <a:pt x="6977380" y="765175"/>
                    <a:pt x="6968617" y="765175"/>
                  </a:cubicBezTo>
                  <a:lnTo>
                    <a:pt x="15875" y="765175"/>
                  </a:lnTo>
                  <a:close/>
                </a:path>
              </a:pathLst>
            </a:custGeom>
            <a:solidFill>
              <a:srgbClr val="FFFFFF"/>
            </a:solidFill>
            <a:ln w="12700">
              <a:solidFill>
                <a:srgbClr val="000000"/>
              </a:solidFill>
            </a:ln>
          </p:spPr>
        </p:sp>
      </p:grpSp>
      <p:grpSp>
        <p:nvGrpSpPr>
          <p:cNvPr name="Group 25" id="25"/>
          <p:cNvGrpSpPr/>
          <p:nvPr/>
        </p:nvGrpSpPr>
        <p:grpSpPr>
          <a:xfrm rot="0">
            <a:off x="148600" y="4419842"/>
            <a:ext cx="10850698" cy="1044348"/>
            <a:chOff x="0" y="0"/>
            <a:chExt cx="14467598" cy="1392464"/>
          </a:xfrm>
        </p:grpSpPr>
        <p:sp>
          <p:nvSpPr>
            <p:cNvPr name="Freeform 26" id="26"/>
            <p:cNvSpPr/>
            <p:nvPr/>
          </p:nvSpPr>
          <p:spPr>
            <a:xfrm flipH="false" flipV="false" rot="0">
              <a:off x="0" y="0"/>
              <a:ext cx="14467598" cy="1392464"/>
            </a:xfrm>
            <a:custGeom>
              <a:avLst/>
              <a:gdLst/>
              <a:ahLst/>
              <a:cxnLst/>
              <a:rect r="r" b="b" t="t" l="l"/>
              <a:pathLst>
                <a:path h="1392464" w="14467598">
                  <a:moveTo>
                    <a:pt x="0" y="0"/>
                  </a:moveTo>
                  <a:lnTo>
                    <a:pt x="14467598" y="0"/>
                  </a:lnTo>
                  <a:lnTo>
                    <a:pt x="14467598" y="1392464"/>
                  </a:lnTo>
                  <a:lnTo>
                    <a:pt x="0" y="1392464"/>
                  </a:lnTo>
                  <a:close/>
                </a:path>
              </a:pathLst>
            </a:custGeom>
            <a:solidFill>
              <a:srgbClr val="000000">
                <a:alpha val="0"/>
              </a:srgbClr>
            </a:solidFill>
          </p:spPr>
        </p:sp>
        <p:sp>
          <p:nvSpPr>
            <p:cNvPr name="TextBox 27" id="27"/>
            <p:cNvSpPr txBox="true"/>
            <p:nvPr/>
          </p:nvSpPr>
          <p:spPr>
            <a:xfrm>
              <a:off x="0" y="-28575"/>
              <a:ext cx="14467598" cy="1421039"/>
            </a:xfrm>
            <a:prstGeom prst="rect">
              <a:avLst/>
            </a:prstGeom>
          </p:spPr>
          <p:txBody>
            <a:bodyPr anchor="ctr" rtlCol="false" tIns="0" lIns="0" bIns="0" rIns="0"/>
            <a:lstStyle/>
            <a:p>
              <a:pPr algn="ctr">
                <a:lnSpc>
                  <a:spcPts val="4050"/>
                </a:lnSpc>
              </a:pPr>
              <a:r>
                <a:rPr lang="en-US" sz="3750" b="true">
                  <a:solidFill>
                    <a:srgbClr val="FFFFFF"/>
                  </a:solidFill>
                  <a:latin typeface="Calibri (MS) Bold"/>
                  <a:ea typeface="Calibri (MS) Bold"/>
                  <a:cs typeface="Calibri (MS) Bold"/>
                  <a:sym typeface="Calibri (MS) Bold"/>
                </a:rPr>
                <a:t>High hospital admission rates</a:t>
              </a:r>
            </a:p>
          </p:txBody>
        </p:sp>
      </p:grpSp>
      <p:grpSp>
        <p:nvGrpSpPr>
          <p:cNvPr name="Group 28" id="28"/>
          <p:cNvGrpSpPr/>
          <p:nvPr/>
        </p:nvGrpSpPr>
        <p:grpSpPr>
          <a:xfrm rot="-10800000">
            <a:off x="148600" y="2864549"/>
            <a:ext cx="10850698" cy="1594422"/>
            <a:chOff x="0" y="0"/>
            <a:chExt cx="14467598" cy="2125896"/>
          </a:xfrm>
        </p:grpSpPr>
        <p:sp>
          <p:nvSpPr>
            <p:cNvPr name="Freeform 29" id="29"/>
            <p:cNvSpPr/>
            <p:nvPr/>
          </p:nvSpPr>
          <p:spPr>
            <a:xfrm flipH="false" flipV="false" rot="0">
              <a:off x="15875" y="15875"/>
              <a:ext cx="14435837" cy="2094103"/>
            </a:xfrm>
            <a:custGeom>
              <a:avLst/>
              <a:gdLst/>
              <a:ahLst/>
              <a:cxnLst/>
              <a:rect r="r" b="b" t="t" l="l"/>
              <a:pathLst>
                <a:path h="2094103" w="14435837">
                  <a:moveTo>
                    <a:pt x="0" y="733425"/>
                  </a:moveTo>
                  <a:lnTo>
                    <a:pt x="6952742" y="733425"/>
                  </a:lnTo>
                  <a:lnTo>
                    <a:pt x="6952742" y="523494"/>
                  </a:lnTo>
                  <a:lnTo>
                    <a:pt x="6687566" y="523494"/>
                  </a:lnTo>
                  <a:lnTo>
                    <a:pt x="7217918" y="0"/>
                  </a:lnTo>
                  <a:lnTo>
                    <a:pt x="7748270" y="523494"/>
                  </a:lnTo>
                  <a:lnTo>
                    <a:pt x="7483094" y="523494"/>
                  </a:lnTo>
                  <a:lnTo>
                    <a:pt x="7483094" y="733425"/>
                  </a:lnTo>
                  <a:lnTo>
                    <a:pt x="14435837" y="733425"/>
                  </a:lnTo>
                  <a:lnTo>
                    <a:pt x="14435837" y="2094103"/>
                  </a:lnTo>
                  <a:lnTo>
                    <a:pt x="0" y="2094103"/>
                  </a:lnTo>
                  <a:close/>
                </a:path>
              </a:pathLst>
            </a:custGeom>
            <a:solidFill>
              <a:srgbClr val="927C61"/>
            </a:solidFill>
            <a:ln w="12700">
              <a:solidFill>
                <a:srgbClr val="000000"/>
              </a:solidFill>
            </a:ln>
          </p:spPr>
        </p:sp>
        <p:sp>
          <p:nvSpPr>
            <p:cNvPr name="Freeform 30" id="30"/>
            <p:cNvSpPr/>
            <p:nvPr/>
          </p:nvSpPr>
          <p:spPr>
            <a:xfrm flipH="false" flipV="false" rot="0">
              <a:off x="0" y="0"/>
              <a:ext cx="14467587" cy="2125853"/>
            </a:xfrm>
            <a:custGeom>
              <a:avLst/>
              <a:gdLst/>
              <a:ahLst/>
              <a:cxnLst/>
              <a:rect r="r" b="b" t="t" l="l"/>
              <a:pathLst>
                <a:path h="2125853" w="14467587">
                  <a:moveTo>
                    <a:pt x="15875" y="733425"/>
                  </a:moveTo>
                  <a:lnTo>
                    <a:pt x="6968617" y="733425"/>
                  </a:lnTo>
                  <a:lnTo>
                    <a:pt x="6968617" y="749300"/>
                  </a:lnTo>
                  <a:lnTo>
                    <a:pt x="6952742" y="749300"/>
                  </a:lnTo>
                  <a:lnTo>
                    <a:pt x="6952742" y="539369"/>
                  </a:lnTo>
                  <a:lnTo>
                    <a:pt x="6968617" y="539369"/>
                  </a:lnTo>
                  <a:lnTo>
                    <a:pt x="6968617" y="555244"/>
                  </a:lnTo>
                  <a:lnTo>
                    <a:pt x="6703441" y="555244"/>
                  </a:lnTo>
                  <a:cubicBezTo>
                    <a:pt x="6696964" y="555244"/>
                    <a:pt x="6691249" y="551307"/>
                    <a:pt x="6688710" y="545338"/>
                  </a:cubicBezTo>
                  <a:cubicBezTo>
                    <a:pt x="6686169" y="539369"/>
                    <a:pt x="6687693" y="532511"/>
                    <a:pt x="6692265" y="528066"/>
                  </a:cubicBezTo>
                  <a:lnTo>
                    <a:pt x="7222617" y="4572"/>
                  </a:lnTo>
                  <a:cubicBezTo>
                    <a:pt x="7228840" y="-1524"/>
                    <a:pt x="7238747" y="-1524"/>
                    <a:pt x="7244969" y="4572"/>
                  </a:cubicBezTo>
                  <a:lnTo>
                    <a:pt x="7775322" y="528066"/>
                  </a:lnTo>
                  <a:cubicBezTo>
                    <a:pt x="7779893" y="532638"/>
                    <a:pt x="7781290" y="539496"/>
                    <a:pt x="7778877" y="545338"/>
                  </a:cubicBezTo>
                  <a:cubicBezTo>
                    <a:pt x="7776464" y="551180"/>
                    <a:pt x="7770623" y="555244"/>
                    <a:pt x="7764145" y="555244"/>
                  </a:cubicBezTo>
                  <a:lnTo>
                    <a:pt x="7498969" y="555244"/>
                  </a:lnTo>
                  <a:lnTo>
                    <a:pt x="7498969" y="539369"/>
                  </a:lnTo>
                  <a:lnTo>
                    <a:pt x="7514844" y="539369"/>
                  </a:lnTo>
                  <a:lnTo>
                    <a:pt x="7514844" y="749300"/>
                  </a:lnTo>
                  <a:lnTo>
                    <a:pt x="7498969" y="749300"/>
                  </a:lnTo>
                  <a:lnTo>
                    <a:pt x="7498969" y="733425"/>
                  </a:lnTo>
                  <a:lnTo>
                    <a:pt x="14451712" y="733425"/>
                  </a:lnTo>
                  <a:cubicBezTo>
                    <a:pt x="14460474" y="733425"/>
                    <a:pt x="14467587" y="740537"/>
                    <a:pt x="14467587" y="749300"/>
                  </a:cubicBezTo>
                  <a:lnTo>
                    <a:pt x="14467587" y="2109978"/>
                  </a:lnTo>
                  <a:cubicBezTo>
                    <a:pt x="14467587" y="2118741"/>
                    <a:pt x="14460474" y="2125853"/>
                    <a:pt x="14451712" y="2125853"/>
                  </a:cubicBezTo>
                  <a:lnTo>
                    <a:pt x="15875" y="2125853"/>
                  </a:lnTo>
                  <a:cubicBezTo>
                    <a:pt x="7112" y="2125853"/>
                    <a:pt x="0" y="2118741"/>
                    <a:pt x="0" y="2109978"/>
                  </a:cubicBezTo>
                  <a:lnTo>
                    <a:pt x="0" y="749300"/>
                  </a:lnTo>
                  <a:cubicBezTo>
                    <a:pt x="0" y="740537"/>
                    <a:pt x="7112" y="733425"/>
                    <a:pt x="15875" y="733425"/>
                  </a:cubicBezTo>
                  <a:moveTo>
                    <a:pt x="15875" y="765175"/>
                  </a:moveTo>
                  <a:lnTo>
                    <a:pt x="15875" y="749300"/>
                  </a:lnTo>
                  <a:lnTo>
                    <a:pt x="31750" y="749300"/>
                  </a:lnTo>
                  <a:lnTo>
                    <a:pt x="31750" y="2109978"/>
                  </a:lnTo>
                  <a:lnTo>
                    <a:pt x="15875" y="2109978"/>
                  </a:lnTo>
                  <a:lnTo>
                    <a:pt x="15875" y="2094103"/>
                  </a:lnTo>
                  <a:lnTo>
                    <a:pt x="14451712" y="2094103"/>
                  </a:lnTo>
                  <a:lnTo>
                    <a:pt x="14451712" y="2109978"/>
                  </a:lnTo>
                  <a:lnTo>
                    <a:pt x="14435837" y="2109978"/>
                  </a:lnTo>
                  <a:lnTo>
                    <a:pt x="14435837" y="749300"/>
                  </a:lnTo>
                  <a:lnTo>
                    <a:pt x="14451712" y="749300"/>
                  </a:lnTo>
                  <a:lnTo>
                    <a:pt x="14451712" y="765175"/>
                  </a:lnTo>
                  <a:lnTo>
                    <a:pt x="7498969" y="765175"/>
                  </a:lnTo>
                  <a:cubicBezTo>
                    <a:pt x="7490206" y="765175"/>
                    <a:pt x="7483094" y="758063"/>
                    <a:pt x="7483094" y="749300"/>
                  </a:cubicBezTo>
                  <a:lnTo>
                    <a:pt x="7483094" y="539369"/>
                  </a:lnTo>
                  <a:cubicBezTo>
                    <a:pt x="7483094" y="530606"/>
                    <a:pt x="7490206" y="523494"/>
                    <a:pt x="7498969" y="523494"/>
                  </a:cubicBezTo>
                  <a:lnTo>
                    <a:pt x="7764145" y="523494"/>
                  </a:lnTo>
                  <a:lnTo>
                    <a:pt x="7764145" y="539369"/>
                  </a:lnTo>
                  <a:lnTo>
                    <a:pt x="7752969" y="550672"/>
                  </a:lnTo>
                  <a:lnTo>
                    <a:pt x="7222617" y="27178"/>
                  </a:lnTo>
                  <a:lnTo>
                    <a:pt x="7233793" y="15875"/>
                  </a:lnTo>
                  <a:lnTo>
                    <a:pt x="7244969" y="27178"/>
                  </a:lnTo>
                  <a:lnTo>
                    <a:pt x="6714617" y="550672"/>
                  </a:lnTo>
                  <a:lnTo>
                    <a:pt x="6703441" y="539369"/>
                  </a:lnTo>
                  <a:lnTo>
                    <a:pt x="6703441" y="523494"/>
                  </a:lnTo>
                  <a:lnTo>
                    <a:pt x="6968617" y="523494"/>
                  </a:lnTo>
                  <a:cubicBezTo>
                    <a:pt x="6977380" y="523494"/>
                    <a:pt x="6984492" y="530606"/>
                    <a:pt x="6984492" y="539369"/>
                  </a:cubicBezTo>
                  <a:lnTo>
                    <a:pt x="6984492" y="749300"/>
                  </a:lnTo>
                  <a:cubicBezTo>
                    <a:pt x="6984492" y="758063"/>
                    <a:pt x="6977380" y="765175"/>
                    <a:pt x="6968617" y="765175"/>
                  </a:cubicBezTo>
                  <a:lnTo>
                    <a:pt x="15875" y="765175"/>
                  </a:lnTo>
                  <a:close/>
                </a:path>
              </a:pathLst>
            </a:custGeom>
            <a:solidFill>
              <a:srgbClr val="FFFFFF"/>
            </a:solidFill>
            <a:ln w="12700">
              <a:solidFill>
                <a:srgbClr val="000000"/>
              </a:solidFill>
            </a:ln>
          </p:spPr>
        </p:sp>
      </p:grpSp>
      <p:grpSp>
        <p:nvGrpSpPr>
          <p:cNvPr name="Group 31" id="31"/>
          <p:cNvGrpSpPr/>
          <p:nvPr/>
        </p:nvGrpSpPr>
        <p:grpSpPr>
          <a:xfrm rot="0">
            <a:off x="148600" y="2864549"/>
            <a:ext cx="10850698" cy="575095"/>
            <a:chOff x="0" y="0"/>
            <a:chExt cx="14467598" cy="766794"/>
          </a:xfrm>
        </p:grpSpPr>
        <p:sp>
          <p:nvSpPr>
            <p:cNvPr name="Freeform 32" id="32"/>
            <p:cNvSpPr/>
            <p:nvPr/>
          </p:nvSpPr>
          <p:spPr>
            <a:xfrm flipH="false" flipV="false" rot="0">
              <a:off x="0" y="0"/>
              <a:ext cx="14467598" cy="766794"/>
            </a:xfrm>
            <a:custGeom>
              <a:avLst/>
              <a:gdLst/>
              <a:ahLst/>
              <a:cxnLst/>
              <a:rect r="r" b="b" t="t" l="l"/>
              <a:pathLst>
                <a:path h="766794" w="14467598">
                  <a:moveTo>
                    <a:pt x="0" y="0"/>
                  </a:moveTo>
                  <a:lnTo>
                    <a:pt x="14467598" y="0"/>
                  </a:lnTo>
                  <a:lnTo>
                    <a:pt x="14467598" y="766794"/>
                  </a:lnTo>
                  <a:lnTo>
                    <a:pt x="0" y="766794"/>
                  </a:lnTo>
                  <a:close/>
                </a:path>
              </a:pathLst>
            </a:custGeom>
            <a:solidFill>
              <a:srgbClr val="000000">
                <a:alpha val="0"/>
              </a:srgbClr>
            </a:solidFill>
          </p:spPr>
        </p:sp>
        <p:sp>
          <p:nvSpPr>
            <p:cNvPr name="TextBox 33" id="33"/>
            <p:cNvSpPr txBox="true"/>
            <p:nvPr/>
          </p:nvSpPr>
          <p:spPr>
            <a:xfrm>
              <a:off x="0" y="-28575"/>
              <a:ext cx="14467598" cy="795369"/>
            </a:xfrm>
            <a:prstGeom prst="rect">
              <a:avLst/>
            </a:prstGeom>
          </p:spPr>
          <p:txBody>
            <a:bodyPr anchor="ctr" rtlCol="false" tIns="0" lIns="0" bIns="0" rIns="0"/>
            <a:lstStyle/>
            <a:p>
              <a:pPr algn="ctr">
                <a:lnSpc>
                  <a:spcPts val="4050"/>
                </a:lnSpc>
              </a:pPr>
              <a:r>
                <a:rPr lang="en-US" sz="3750" b="true">
                  <a:solidFill>
                    <a:srgbClr val="FFFFFF"/>
                  </a:solidFill>
                  <a:latin typeface="Calibri (MS) Bold"/>
                  <a:ea typeface="Calibri (MS) Bold"/>
                  <a:cs typeface="Calibri (MS) Bold"/>
                  <a:sym typeface="Calibri (MS) Bold"/>
                </a:rPr>
                <a:t>NHS:</a:t>
              </a:r>
            </a:p>
          </p:txBody>
        </p:sp>
      </p:grpSp>
      <p:grpSp>
        <p:nvGrpSpPr>
          <p:cNvPr name="Group 34" id="34"/>
          <p:cNvGrpSpPr/>
          <p:nvPr/>
        </p:nvGrpSpPr>
        <p:grpSpPr>
          <a:xfrm rot="0">
            <a:off x="148600" y="3415834"/>
            <a:ext cx="10850698" cy="493425"/>
            <a:chOff x="0" y="0"/>
            <a:chExt cx="14467598" cy="657900"/>
          </a:xfrm>
        </p:grpSpPr>
        <p:sp>
          <p:nvSpPr>
            <p:cNvPr name="Freeform 35" id="35"/>
            <p:cNvSpPr/>
            <p:nvPr/>
          </p:nvSpPr>
          <p:spPr>
            <a:xfrm flipH="false" flipV="false" rot="0">
              <a:off x="15875" y="15875"/>
              <a:ext cx="14435837" cy="626110"/>
            </a:xfrm>
            <a:custGeom>
              <a:avLst/>
              <a:gdLst/>
              <a:ahLst/>
              <a:cxnLst/>
              <a:rect r="r" b="b" t="t" l="l"/>
              <a:pathLst>
                <a:path h="626110" w="14435837">
                  <a:moveTo>
                    <a:pt x="0" y="0"/>
                  </a:moveTo>
                  <a:lnTo>
                    <a:pt x="14435837" y="0"/>
                  </a:lnTo>
                  <a:lnTo>
                    <a:pt x="14435837" y="626110"/>
                  </a:lnTo>
                  <a:lnTo>
                    <a:pt x="0" y="626110"/>
                  </a:lnTo>
                  <a:close/>
                </a:path>
              </a:pathLst>
            </a:custGeom>
            <a:solidFill>
              <a:srgbClr val="F1D9CD">
                <a:alpha val="80784"/>
              </a:srgbClr>
            </a:solidFill>
            <a:ln w="12700">
              <a:solidFill>
                <a:srgbClr val="000000"/>
              </a:solidFill>
            </a:ln>
          </p:spPr>
        </p:sp>
        <p:sp>
          <p:nvSpPr>
            <p:cNvPr name="Freeform 36" id="36"/>
            <p:cNvSpPr/>
            <p:nvPr/>
          </p:nvSpPr>
          <p:spPr>
            <a:xfrm flipH="false" flipV="false" rot="0">
              <a:off x="0" y="0"/>
              <a:ext cx="14467587" cy="657860"/>
            </a:xfrm>
            <a:custGeom>
              <a:avLst/>
              <a:gdLst/>
              <a:ahLst/>
              <a:cxnLst/>
              <a:rect r="r" b="b" t="t" l="l"/>
              <a:pathLst>
                <a:path h="657860" w="14467587">
                  <a:moveTo>
                    <a:pt x="15875" y="0"/>
                  </a:moveTo>
                  <a:lnTo>
                    <a:pt x="14451712" y="0"/>
                  </a:lnTo>
                  <a:cubicBezTo>
                    <a:pt x="14460475" y="0"/>
                    <a:pt x="14467587" y="7112"/>
                    <a:pt x="14467587" y="15875"/>
                  </a:cubicBezTo>
                  <a:lnTo>
                    <a:pt x="14467587" y="641985"/>
                  </a:lnTo>
                  <a:cubicBezTo>
                    <a:pt x="14467587" y="650748"/>
                    <a:pt x="14460475" y="657860"/>
                    <a:pt x="14451712" y="657860"/>
                  </a:cubicBezTo>
                  <a:lnTo>
                    <a:pt x="15875" y="657860"/>
                  </a:lnTo>
                  <a:cubicBezTo>
                    <a:pt x="7112" y="657860"/>
                    <a:pt x="0" y="650748"/>
                    <a:pt x="0" y="641985"/>
                  </a:cubicBezTo>
                  <a:lnTo>
                    <a:pt x="0" y="15875"/>
                  </a:lnTo>
                  <a:cubicBezTo>
                    <a:pt x="0" y="7112"/>
                    <a:pt x="7112" y="0"/>
                    <a:pt x="15875" y="0"/>
                  </a:cubicBezTo>
                  <a:moveTo>
                    <a:pt x="15875" y="31750"/>
                  </a:moveTo>
                  <a:lnTo>
                    <a:pt x="15875" y="15875"/>
                  </a:lnTo>
                  <a:lnTo>
                    <a:pt x="31750" y="15875"/>
                  </a:lnTo>
                  <a:lnTo>
                    <a:pt x="31750" y="641985"/>
                  </a:lnTo>
                  <a:lnTo>
                    <a:pt x="15875" y="641985"/>
                  </a:lnTo>
                  <a:lnTo>
                    <a:pt x="15875" y="626110"/>
                  </a:lnTo>
                  <a:lnTo>
                    <a:pt x="14451712" y="626110"/>
                  </a:lnTo>
                  <a:lnTo>
                    <a:pt x="14451712" y="641985"/>
                  </a:lnTo>
                  <a:lnTo>
                    <a:pt x="14435837" y="641985"/>
                  </a:lnTo>
                  <a:lnTo>
                    <a:pt x="14435837" y="15875"/>
                  </a:lnTo>
                  <a:lnTo>
                    <a:pt x="14451712" y="15875"/>
                  </a:lnTo>
                  <a:lnTo>
                    <a:pt x="14451712" y="31750"/>
                  </a:lnTo>
                  <a:lnTo>
                    <a:pt x="15875" y="31750"/>
                  </a:lnTo>
                  <a:close/>
                </a:path>
              </a:pathLst>
            </a:custGeom>
            <a:solidFill>
              <a:srgbClr val="F1D9CD">
                <a:alpha val="80784"/>
              </a:srgbClr>
            </a:solidFill>
            <a:ln w="12700">
              <a:solidFill>
                <a:srgbClr val="000000"/>
              </a:solidFill>
            </a:ln>
          </p:spPr>
        </p:sp>
      </p:grpSp>
      <p:grpSp>
        <p:nvGrpSpPr>
          <p:cNvPr name="Group 37" id="37"/>
          <p:cNvGrpSpPr/>
          <p:nvPr/>
        </p:nvGrpSpPr>
        <p:grpSpPr>
          <a:xfrm rot="0">
            <a:off x="148600" y="3415834"/>
            <a:ext cx="10850698" cy="493425"/>
            <a:chOff x="0" y="0"/>
            <a:chExt cx="14467598" cy="657900"/>
          </a:xfrm>
        </p:grpSpPr>
        <p:sp>
          <p:nvSpPr>
            <p:cNvPr name="Freeform 38" id="38"/>
            <p:cNvSpPr/>
            <p:nvPr/>
          </p:nvSpPr>
          <p:spPr>
            <a:xfrm flipH="false" flipV="false" rot="0">
              <a:off x="0" y="0"/>
              <a:ext cx="14467598" cy="657900"/>
            </a:xfrm>
            <a:custGeom>
              <a:avLst/>
              <a:gdLst/>
              <a:ahLst/>
              <a:cxnLst/>
              <a:rect r="r" b="b" t="t" l="l"/>
              <a:pathLst>
                <a:path h="657900" w="14467598">
                  <a:moveTo>
                    <a:pt x="0" y="0"/>
                  </a:moveTo>
                  <a:lnTo>
                    <a:pt x="14467598" y="0"/>
                  </a:lnTo>
                  <a:lnTo>
                    <a:pt x="14467598" y="657900"/>
                  </a:lnTo>
                  <a:lnTo>
                    <a:pt x="0" y="657900"/>
                  </a:lnTo>
                  <a:close/>
                </a:path>
              </a:pathLst>
            </a:custGeom>
            <a:solidFill>
              <a:srgbClr val="000000">
                <a:alpha val="0"/>
              </a:srgbClr>
            </a:solidFill>
          </p:spPr>
        </p:sp>
        <p:sp>
          <p:nvSpPr>
            <p:cNvPr name="TextBox 39" id="39"/>
            <p:cNvSpPr txBox="true"/>
            <p:nvPr/>
          </p:nvSpPr>
          <p:spPr>
            <a:xfrm>
              <a:off x="0" y="-28575"/>
              <a:ext cx="14467598" cy="686475"/>
            </a:xfrm>
            <a:prstGeom prst="rect">
              <a:avLst/>
            </a:prstGeom>
          </p:spPr>
          <p:txBody>
            <a:bodyPr anchor="ctr" rtlCol="false" tIns="0" lIns="0" bIns="0" rIns="0"/>
            <a:lstStyle/>
            <a:p>
              <a:pPr algn="ctr">
                <a:lnSpc>
                  <a:spcPts val="2916"/>
                </a:lnSpc>
              </a:pPr>
              <a:r>
                <a:rPr lang="en-US" sz="2700" b="true">
                  <a:solidFill>
                    <a:srgbClr val="000000"/>
                  </a:solidFill>
                  <a:latin typeface="Calibri (MS) Bold"/>
                  <a:ea typeface="Calibri (MS) Bold"/>
                  <a:cs typeface="Calibri (MS) Bold"/>
                  <a:sym typeface="Calibri (MS) Bold"/>
                </a:rPr>
                <a:t>&gt;£1.9 billion annually</a:t>
              </a:r>
            </a:p>
          </p:txBody>
        </p:sp>
      </p:grpSp>
      <p:grpSp>
        <p:nvGrpSpPr>
          <p:cNvPr name="Group 40" id="40"/>
          <p:cNvGrpSpPr>
            <a:grpSpLocks noChangeAspect="true"/>
          </p:cNvGrpSpPr>
          <p:nvPr/>
        </p:nvGrpSpPr>
        <p:grpSpPr>
          <a:xfrm rot="0">
            <a:off x="11770821" y="2874522"/>
            <a:ext cx="6139886" cy="5690951"/>
            <a:chOff x="0" y="0"/>
            <a:chExt cx="8186514" cy="7587934"/>
          </a:xfrm>
        </p:grpSpPr>
        <p:sp>
          <p:nvSpPr>
            <p:cNvPr name="Freeform 41" id="41"/>
            <p:cNvSpPr/>
            <p:nvPr/>
          </p:nvSpPr>
          <p:spPr>
            <a:xfrm flipH="false" flipV="false" rot="0">
              <a:off x="0" y="0"/>
              <a:ext cx="8186547" cy="7587996"/>
            </a:xfrm>
            <a:custGeom>
              <a:avLst/>
              <a:gdLst/>
              <a:ahLst/>
              <a:cxnLst/>
              <a:rect r="r" b="b" t="t" l="l"/>
              <a:pathLst>
                <a:path h="7587996" w="8186547">
                  <a:moveTo>
                    <a:pt x="0" y="0"/>
                  </a:moveTo>
                  <a:lnTo>
                    <a:pt x="8186547" y="0"/>
                  </a:lnTo>
                  <a:lnTo>
                    <a:pt x="8186547" y="7587996"/>
                  </a:lnTo>
                  <a:lnTo>
                    <a:pt x="0" y="7587996"/>
                  </a:lnTo>
                  <a:lnTo>
                    <a:pt x="0" y="0"/>
                  </a:lnTo>
                  <a:close/>
                </a:path>
              </a:pathLst>
            </a:custGeom>
            <a:blipFill>
              <a:blip r:embed="rId2"/>
              <a:stretch>
                <a:fillRect l="-12599" t="-20270" r="-12399" b="-14588"/>
              </a:stretch>
            </a:blipFill>
          </p:spPr>
        </p:sp>
      </p:gr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429904"/>
            <a:ext cx="15087600" cy="2176135"/>
            <a:chOff x="0" y="0"/>
            <a:chExt cx="20116800" cy="2901514"/>
          </a:xfrm>
        </p:grpSpPr>
        <p:sp>
          <p:nvSpPr>
            <p:cNvPr name="Freeform 8" id="8"/>
            <p:cNvSpPr/>
            <p:nvPr/>
          </p:nvSpPr>
          <p:spPr>
            <a:xfrm flipH="false" flipV="false" rot="0">
              <a:off x="0" y="0"/>
              <a:ext cx="20116800" cy="2901514"/>
            </a:xfrm>
            <a:custGeom>
              <a:avLst/>
              <a:gdLst/>
              <a:ahLst/>
              <a:cxnLst/>
              <a:rect r="r" b="b" t="t" l="l"/>
              <a:pathLst>
                <a:path h="2901514" w="20116800">
                  <a:moveTo>
                    <a:pt x="0" y="0"/>
                  </a:moveTo>
                  <a:lnTo>
                    <a:pt x="20116800" y="0"/>
                  </a:lnTo>
                  <a:lnTo>
                    <a:pt x="20116800" y="2901514"/>
                  </a:lnTo>
                  <a:lnTo>
                    <a:pt x="0" y="2901514"/>
                  </a:lnTo>
                  <a:close/>
                </a:path>
              </a:pathLst>
            </a:custGeom>
            <a:solidFill>
              <a:srgbClr val="000000">
                <a:alpha val="0"/>
              </a:srgbClr>
            </a:solidFill>
          </p:spPr>
        </p:sp>
        <p:sp>
          <p:nvSpPr>
            <p:cNvPr name="TextBox 9" id="9"/>
            <p:cNvSpPr txBox="true"/>
            <p:nvPr/>
          </p:nvSpPr>
          <p:spPr>
            <a:xfrm>
              <a:off x="0" y="123825"/>
              <a:ext cx="20116800" cy="2777689"/>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Diagnosis and Initial Assessment</a:t>
              </a:r>
            </a:p>
          </p:txBody>
        </p:sp>
      </p:grpSp>
      <p:grpSp>
        <p:nvGrpSpPr>
          <p:cNvPr name="Group 10" id="10"/>
          <p:cNvGrpSpPr/>
          <p:nvPr/>
        </p:nvGrpSpPr>
        <p:grpSpPr>
          <a:xfrm rot="0">
            <a:off x="706139" y="2838502"/>
            <a:ext cx="8288670" cy="5865136"/>
            <a:chOff x="0" y="0"/>
            <a:chExt cx="11051560" cy="7820182"/>
          </a:xfrm>
        </p:grpSpPr>
        <p:sp>
          <p:nvSpPr>
            <p:cNvPr name="Freeform 11" id="11"/>
            <p:cNvSpPr/>
            <p:nvPr/>
          </p:nvSpPr>
          <p:spPr>
            <a:xfrm flipH="false" flipV="false" rot="0">
              <a:off x="28575" y="28575"/>
              <a:ext cx="10994390" cy="7763002"/>
            </a:xfrm>
            <a:custGeom>
              <a:avLst/>
              <a:gdLst/>
              <a:ahLst/>
              <a:cxnLst/>
              <a:rect r="r" b="b" t="t" l="l"/>
              <a:pathLst>
                <a:path h="7763002" w="10994390">
                  <a:moveTo>
                    <a:pt x="0" y="1940814"/>
                  </a:moveTo>
                  <a:lnTo>
                    <a:pt x="7104507" y="1940814"/>
                  </a:lnTo>
                  <a:lnTo>
                    <a:pt x="7104507" y="0"/>
                  </a:lnTo>
                  <a:lnTo>
                    <a:pt x="10994390" y="3881501"/>
                  </a:lnTo>
                  <a:lnTo>
                    <a:pt x="7104507" y="7763002"/>
                  </a:lnTo>
                  <a:lnTo>
                    <a:pt x="7104507" y="5822315"/>
                  </a:lnTo>
                  <a:lnTo>
                    <a:pt x="0" y="5822315"/>
                  </a:lnTo>
                  <a:close/>
                </a:path>
              </a:pathLst>
            </a:custGeom>
            <a:solidFill>
              <a:srgbClr val="F1D9CD"/>
            </a:solidFill>
            <a:ln w="12700">
              <a:solidFill>
                <a:srgbClr val="000000"/>
              </a:solidFill>
            </a:ln>
          </p:spPr>
        </p:sp>
        <p:sp>
          <p:nvSpPr>
            <p:cNvPr name="Freeform 12" id="12"/>
            <p:cNvSpPr/>
            <p:nvPr/>
          </p:nvSpPr>
          <p:spPr>
            <a:xfrm flipH="false" flipV="false" rot="0">
              <a:off x="0" y="-38"/>
              <a:ext cx="11051539" cy="7820270"/>
            </a:xfrm>
            <a:custGeom>
              <a:avLst/>
              <a:gdLst/>
              <a:ahLst/>
              <a:cxnLst/>
              <a:rect r="r" b="b" t="t" l="l"/>
              <a:pathLst>
                <a:path h="7820270" w="11051539">
                  <a:moveTo>
                    <a:pt x="28575" y="1940852"/>
                  </a:moveTo>
                  <a:lnTo>
                    <a:pt x="7133082" y="1940852"/>
                  </a:lnTo>
                  <a:lnTo>
                    <a:pt x="7133082" y="1969427"/>
                  </a:lnTo>
                  <a:lnTo>
                    <a:pt x="7104507" y="1969427"/>
                  </a:lnTo>
                  <a:lnTo>
                    <a:pt x="7104507" y="28613"/>
                  </a:lnTo>
                  <a:cubicBezTo>
                    <a:pt x="7104507" y="17056"/>
                    <a:pt x="7111492" y="6642"/>
                    <a:pt x="7122160" y="2197"/>
                  </a:cubicBezTo>
                  <a:cubicBezTo>
                    <a:pt x="7132827" y="-2248"/>
                    <a:pt x="7145147" y="165"/>
                    <a:pt x="7153275" y="8420"/>
                  </a:cubicBezTo>
                  <a:lnTo>
                    <a:pt x="11043158" y="3889921"/>
                  </a:lnTo>
                  <a:cubicBezTo>
                    <a:pt x="11048492" y="3895255"/>
                    <a:pt x="11051539" y="3902621"/>
                    <a:pt x="11051539" y="3910114"/>
                  </a:cubicBezTo>
                  <a:cubicBezTo>
                    <a:pt x="11051539" y="3917607"/>
                    <a:pt x="11048492" y="3924973"/>
                    <a:pt x="11043158" y="3930307"/>
                  </a:cubicBezTo>
                  <a:lnTo>
                    <a:pt x="7153275" y="7811935"/>
                  </a:lnTo>
                  <a:cubicBezTo>
                    <a:pt x="7145147" y="7820063"/>
                    <a:pt x="7132828" y="7822476"/>
                    <a:pt x="7122160" y="7818158"/>
                  </a:cubicBezTo>
                  <a:cubicBezTo>
                    <a:pt x="7111492" y="7813840"/>
                    <a:pt x="7104507" y="7803299"/>
                    <a:pt x="7104507" y="7791741"/>
                  </a:cubicBezTo>
                  <a:lnTo>
                    <a:pt x="7104507" y="5850928"/>
                  </a:lnTo>
                  <a:lnTo>
                    <a:pt x="7133082" y="5850928"/>
                  </a:lnTo>
                  <a:lnTo>
                    <a:pt x="7133082" y="5879503"/>
                  </a:lnTo>
                  <a:lnTo>
                    <a:pt x="28575" y="5879503"/>
                  </a:lnTo>
                  <a:cubicBezTo>
                    <a:pt x="12827" y="5879503"/>
                    <a:pt x="0" y="5866676"/>
                    <a:pt x="0" y="5850928"/>
                  </a:cubicBezTo>
                  <a:lnTo>
                    <a:pt x="0" y="1969427"/>
                  </a:lnTo>
                  <a:cubicBezTo>
                    <a:pt x="0" y="1953679"/>
                    <a:pt x="12827" y="1940852"/>
                    <a:pt x="28575" y="1940852"/>
                  </a:cubicBezTo>
                  <a:moveTo>
                    <a:pt x="28575" y="1998002"/>
                  </a:moveTo>
                  <a:lnTo>
                    <a:pt x="28575" y="1969427"/>
                  </a:lnTo>
                  <a:lnTo>
                    <a:pt x="57150" y="1969427"/>
                  </a:lnTo>
                  <a:lnTo>
                    <a:pt x="57150" y="5850928"/>
                  </a:lnTo>
                  <a:lnTo>
                    <a:pt x="28575" y="5850928"/>
                  </a:lnTo>
                  <a:lnTo>
                    <a:pt x="28575" y="5822353"/>
                  </a:lnTo>
                  <a:lnTo>
                    <a:pt x="7133082" y="5822353"/>
                  </a:lnTo>
                  <a:cubicBezTo>
                    <a:pt x="7148830" y="5822353"/>
                    <a:pt x="7161657" y="5835180"/>
                    <a:pt x="7161657" y="5850928"/>
                  </a:cubicBezTo>
                  <a:lnTo>
                    <a:pt x="7161657" y="7791615"/>
                  </a:lnTo>
                  <a:lnTo>
                    <a:pt x="7133082" y="7791615"/>
                  </a:lnTo>
                  <a:lnTo>
                    <a:pt x="7112888" y="7771422"/>
                  </a:lnTo>
                  <a:lnTo>
                    <a:pt x="11002772" y="3889921"/>
                  </a:lnTo>
                  <a:lnTo>
                    <a:pt x="11022965" y="3910114"/>
                  </a:lnTo>
                  <a:lnTo>
                    <a:pt x="11002772" y="3930307"/>
                  </a:lnTo>
                  <a:lnTo>
                    <a:pt x="7112889" y="48806"/>
                  </a:lnTo>
                  <a:lnTo>
                    <a:pt x="7133082" y="28613"/>
                  </a:lnTo>
                  <a:lnTo>
                    <a:pt x="7161657" y="28613"/>
                  </a:lnTo>
                  <a:lnTo>
                    <a:pt x="7161657" y="1969427"/>
                  </a:lnTo>
                  <a:cubicBezTo>
                    <a:pt x="7161657" y="1985175"/>
                    <a:pt x="7148830" y="1998002"/>
                    <a:pt x="7133082" y="1998002"/>
                  </a:cubicBezTo>
                  <a:lnTo>
                    <a:pt x="28575" y="1998002"/>
                  </a:lnTo>
                  <a:close/>
                </a:path>
              </a:pathLst>
            </a:custGeom>
            <a:solidFill>
              <a:srgbClr val="FFFFFF"/>
            </a:solidFill>
            <a:ln w="12700">
              <a:solidFill>
                <a:srgbClr val="000000"/>
              </a:solidFill>
            </a:ln>
          </p:spPr>
        </p:sp>
      </p:grpSp>
      <p:grpSp>
        <p:nvGrpSpPr>
          <p:cNvPr name="Group 13" id="13"/>
          <p:cNvGrpSpPr/>
          <p:nvPr/>
        </p:nvGrpSpPr>
        <p:grpSpPr>
          <a:xfrm rot="0">
            <a:off x="-7052" y="4594708"/>
            <a:ext cx="2359050" cy="2352721"/>
            <a:chOff x="0" y="0"/>
            <a:chExt cx="3145400" cy="3136962"/>
          </a:xfrm>
        </p:grpSpPr>
        <p:sp>
          <p:nvSpPr>
            <p:cNvPr name="Freeform 14" id="14"/>
            <p:cNvSpPr/>
            <p:nvPr/>
          </p:nvSpPr>
          <p:spPr>
            <a:xfrm flipH="false" flipV="false" rot="0">
              <a:off x="15875" y="15875"/>
              <a:ext cx="3113659" cy="3105150"/>
            </a:xfrm>
            <a:custGeom>
              <a:avLst/>
              <a:gdLst/>
              <a:ahLst/>
              <a:cxnLst/>
              <a:rect r="r" b="b" t="t" l="l"/>
              <a:pathLst>
                <a:path h="3105150" w="3113659">
                  <a:moveTo>
                    <a:pt x="0" y="517525"/>
                  </a:moveTo>
                  <a:cubicBezTo>
                    <a:pt x="0" y="231775"/>
                    <a:pt x="231775" y="0"/>
                    <a:pt x="517525" y="0"/>
                  </a:cubicBezTo>
                  <a:lnTo>
                    <a:pt x="2596134" y="0"/>
                  </a:lnTo>
                  <a:cubicBezTo>
                    <a:pt x="2882011" y="0"/>
                    <a:pt x="3113659" y="231775"/>
                    <a:pt x="3113659" y="517525"/>
                  </a:cubicBezTo>
                  <a:lnTo>
                    <a:pt x="3113659" y="2587625"/>
                  </a:lnTo>
                  <a:cubicBezTo>
                    <a:pt x="3113659" y="2873502"/>
                    <a:pt x="2881884" y="3105150"/>
                    <a:pt x="2596134" y="3105150"/>
                  </a:cubicBezTo>
                  <a:lnTo>
                    <a:pt x="517525" y="3105150"/>
                  </a:lnTo>
                  <a:cubicBezTo>
                    <a:pt x="231775" y="3105150"/>
                    <a:pt x="0" y="2873502"/>
                    <a:pt x="0" y="2587625"/>
                  </a:cubicBezTo>
                  <a:close/>
                </a:path>
              </a:pathLst>
            </a:custGeom>
            <a:solidFill>
              <a:srgbClr val="DB8631"/>
            </a:solidFill>
            <a:ln w="12700">
              <a:solidFill>
                <a:srgbClr val="000000"/>
              </a:solidFill>
            </a:ln>
          </p:spPr>
        </p:sp>
        <p:sp>
          <p:nvSpPr>
            <p:cNvPr name="Freeform 15" id="15"/>
            <p:cNvSpPr/>
            <p:nvPr/>
          </p:nvSpPr>
          <p:spPr>
            <a:xfrm flipH="false" flipV="false" rot="0">
              <a:off x="0" y="0"/>
              <a:ext cx="3145409" cy="3136900"/>
            </a:xfrm>
            <a:custGeom>
              <a:avLst/>
              <a:gdLst/>
              <a:ahLst/>
              <a:cxnLst/>
              <a:rect r="r" b="b" t="t" l="l"/>
              <a:pathLst>
                <a:path h="3136900" w="3145409">
                  <a:moveTo>
                    <a:pt x="0" y="533400"/>
                  </a:moveTo>
                  <a:cubicBezTo>
                    <a:pt x="0" y="238760"/>
                    <a:pt x="238887" y="0"/>
                    <a:pt x="533400" y="0"/>
                  </a:cubicBezTo>
                  <a:lnTo>
                    <a:pt x="2612009" y="0"/>
                  </a:lnTo>
                  <a:lnTo>
                    <a:pt x="2612009" y="15875"/>
                  </a:lnTo>
                  <a:lnTo>
                    <a:pt x="2612009" y="0"/>
                  </a:lnTo>
                  <a:cubicBezTo>
                    <a:pt x="2906649" y="0"/>
                    <a:pt x="3145409" y="238760"/>
                    <a:pt x="3145409" y="533400"/>
                  </a:cubicBezTo>
                  <a:lnTo>
                    <a:pt x="3129534" y="533400"/>
                  </a:lnTo>
                  <a:lnTo>
                    <a:pt x="3145409" y="533400"/>
                  </a:lnTo>
                  <a:lnTo>
                    <a:pt x="3145409" y="2603500"/>
                  </a:lnTo>
                  <a:lnTo>
                    <a:pt x="3129534" y="2603500"/>
                  </a:lnTo>
                  <a:lnTo>
                    <a:pt x="3145409" y="2603500"/>
                  </a:lnTo>
                  <a:cubicBezTo>
                    <a:pt x="3145409" y="2898140"/>
                    <a:pt x="2906522" y="3136900"/>
                    <a:pt x="2612009" y="3136900"/>
                  </a:cubicBezTo>
                  <a:lnTo>
                    <a:pt x="2612009" y="3121025"/>
                  </a:lnTo>
                  <a:lnTo>
                    <a:pt x="2612009" y="3136900"/>
                  </a:lnTo>
                  <a:lnTo>
                    <a:pt x="533400" y="3136900"/>
                  </a:lnTo>
                  <a:lnTo>
                    <a:pt x="533400" y="3121025"/>
                  </a:lnTo>
                  <a:lnTo>
                    <a:pt x="533400" y="3136900"/>
                  </a:lnTo>
                  <a:cubicBezTo>
                    <a:pt x="238760" y="3136900"/>
                    <a:pt x="0" y="2898140"/>
                    <a:pt x="0" y="2603500"/>
                  </a:cubicBezTo>
                  <a:lnTo>
                    <a:pt x="0" y="533400"/>
                  </a:lnTo>
                  <a:lnTo>
                    <a:pt x="15875" y="533400"/>
                  </a:lnTo>
                  <a:lnTo>
                    <a:pt x="0" y="533400"/>
                  </a:lnTo>
                  <a:moveTo>
                    <a:pt x="31750" y="533400"/>
                  </a:moveTo>
                  <a:lnTo>
                    <a:pt x="31750" y="2603500"/>
                  </a:lnTo>
                  <a:lnTo>
                    <a:pt x="15875" y="2603500"/>
                  </a:lnTo>
                  <a:lnTo>
                    <a:pt x="31750" y="2603500"/>
                  </a:lnTo>
                  <a:cubicBezTo>
                    <a:pt x="31750" y="2880614"/>
                    <a:pt x="256413" y="3105150"/>
                    <a:pt x="533400" y="3105150"/>
                  </a:cubicBezTo>
                  <a:lnTo>
                    <a:pt x="2612009" y="3105150"/>
                  </a:lnTo>
                  <a:cubicBezTo>
                    <a:pt x="2889123" y="3105150"/>
                    <a:pt x="3113659" y="2880487"/>
                    <a:pt x="3113659" y="2603500"/>
                  </a:cubicBezTo>
                  <a:lnTo>
                    <a:pt x="3113659" y="533400"/>
                  </a:lnTo>
                  <a:cubicBezTo>
                    <a:pt x="3113659" y="256286"/>
                    <a:pt x="2888996" y="31750"/>
                    <a:pt x="2612009" y="31750"/>
                  </a:cubicBezTo>
                  <a:lnTo>
                    <a:pt x="533400" y="31750"/>
                  </a:lnTo>
                  <a:lnTo>
                    <a:pt x="533400" y="15875"/>
                  </a:lnTo>
                  <a:lnTo>
                    <a:pt x="533400" y="31750"/>
                  </a:lnTo>
                  <a:cubicBezTo>
                    <a:pt x="256413" y="31750"/>
                    <a:pt x="31750" y="256413"/>
                    <a:pt x="31750" y="533400"/>
                  </a:cubicBezTo>
                  <a:close/>
                </a:path>
              </a:pathLst>
            </a:custGeom>
            <a:solidFill>
              <a:srgbClr val="FFFFFF"/>
            </a:solidFill>
            <a:ln w="12700">
              <a:solidFill>
                <a:srgbClr val="000000"/>
              </a:solidFill>
            </a:ln>
          </p:spPr>
        </p:sp>
      </p:grpSp>
      <p:sp>
        <p:nvSpPr>
          <p:cNvPr name="TextBox 16" id="16"/>
          <p:cNvSpPr txBox="true"/>
          <p:nvPr/>
        </p:nvSpPr>
        <p:spPr>
          <a:xfrm rot="0">
            <a:off x="175216" y="4748401"/>
            <a:ext cx="1994514" cy="2016761"/>
          </a:xfrm>
          <a:prstGeom prst="rect">
            <a:avLst/>
          </a:prstGeom>
        </p:spPr>
        <p:txBody>
          <a:bodyPr anchor="t" rtlCol="false" tIns="0" lIns="0" bIns="0" rIns="0">
            <a:spAutoFit/>
          </a:bodyPr>
          <a:lstStyle/>
          <a:p>
            <a:pPr algn="l">
              <a:lnSpc>
                <a:spcPts val="2916"/>
              </a:lnSpc>
            </a:pPr>
            <a:r>
              <a:rPr lang="en-US" sz="2700" b="true">
                <a:solidFill>
                  <a:srgbClr val="FFFFFF"/>
                </a:solidFill>
                <a:latin typeface="Calibri (MS) Bold"/>
                <a:ea typeface="Calibri (MS) Bold"/>
                <a:cs typeface="Calibri (MS) Bold"/>
                <a:sym typeface="Calibri (MS) Bold"/>
              </a:rPr>
              <a:t>NICE criteria:</a:t>
            </a:r>
          </a:p>
          <a:p>
            <a:pPr algn="l" marL="380048" indent="-126682" lvl="2">
              <a:lnSpc>
                <a:spcPts val="2268"/>
              </a:lnSpc>
              <a:buFont typeface="Arial"/>
              <a:buChar char="⚬"/>
            </a:pPr>
            <a:r>
              <a:rPr lang="en-US" b="true" sz="2100">
                <a:solidFill>
                  <a:srgbClr val="FFFFFF"/>
                </a:solidFill>
                <a:latin typeface="Calibri (MS) Bold"/>
                <a:ea typeface="Calibri (MS) Bold"/>
                <a:cs typeface="Calibri (MS) Bold"/>
                <a:sym typeface="Calibri (MS) Bold"/>
              </a:rPr>
              <a:t>Post-bronchodilator FEV1/FVC &lt; 0.7</a:t>
            </a:r>
          </a:p>
        </p:txBody>
      </p:sp>
      <p:grpSp>
        <p:nvGrpSpPr>
          <p:cNvPr name="Group 17" id="17"/>
          <p:cNvGrpSpPr/>
          <p:nvPr/>
        </p:nvGrpSpPr>
        <p:grpSpPr>
          <a:xfrm rot="0">
            <a:off x="2444948" y="4594708"/>
            <a:ext cx="2359050" cy="2352721"/>
            <a:chOff x="0" y="0"/>
            <a:chExt cx="3145400" cy="3136962"/>
          </a:xfrm>
        </p:grpSpPr>
        <p:sp>
          <p:nvSpPr>
            <p:cNvPr name="Freeform 18" id="18"/>
            <p:cNvSpPr/>
            <p:nvPr/>
          </p:nvSpPr>
          <p:spPr>
            <a:xfrm flipH="false" flipV="false" rot="0">
              <a:off x="15875" y="15875"/>
              <a:ext cx="3113659" cy="3105150"/>
            </a:xfrm>
            <a:custGeom>
              <a:avLst/>
              <a:gdLst/>
              <a:ahLst/>
              <a:cxnLst/>
              <a:rect r="r" b="b" t="t" l="l"/>
              <a:pathLst>
                <a:path h="3105150" w="3113659">
                  <a:moveTo>
                    <a:pt x="0" y="517525"/>
                  </a:moveTo>
                  <a:cubicBezTo>
                    <a:pt x="0" y="231775"/>
                    <a:pt x="231775" y="0"/>
                    <a:pt x="517525" y="0"/>
                  </a:cubicBezTo>
                  <a:lnTo>
                    <a:pt x="2596134" y="0"/>
                  </a:lnTo>
                  <a:cubicBezTo>
                    <a:pt x="2882011" y="0"/>
                    <a:pt x="3113659" y="231775"/>
                    <a:pt x="3113659" y="517525"/>
                  </a:cubicBezTo>
                  <a:lnTo>
                    <a:pt x="3113659" y="2587625"/>
                  </a:lnTo>
                  <a:cubicBezTo>
                    <a:pt x="3113659" y="2873502"/>
                    <a:pt x="2881884" y="3105150"/>
                    <a:pt x="2596134" y="3105150"/>
                  </a:cubicBezTo>
                  <a:lnTo>
                    <a:pt x="517525" y="3105150"/>
                  </a:lnTo>
                  <a:cubicBezTo>
                    <a:pt x="231775" y="3105150"/>
                    <a:pt x="0" y="2873502"/>
                    <a:pt x="0" y="2587625"/>
                  </a:cubicBezTo>
                  <a:close/>
                </a:path>
              </a:pathLst>
            </a:custGeom>
            <a:solidFill>
              <a:srgbClr val="E3CC5A"/>
            </a:solidFill>
            <a:ln w="12700">
              <a:solidFill>
                <a:srgbClr val="000000"/>
              </a:solidFill>
            </a:ln>
          </p:spPr>
        </p:sp>
        <p:sp>
          <p:nvSpPr>
            <p:cNvPr name="Freeform 19" id="19"/>
            <p:cNvSpPr/>
            <p:nvPr/>
          </p:nvSpPr>
          <p:spPr>
            <a:xfrm flipH="false" flipV="false" rot="0">
              <a:off x="0" y="0"/>
              <a:ext cx="3145409" cy="3136900"/>
            </a:xfrm>
            <a:custGeom>
              <a:avLst/>
              <a:gdLst/>
              <a:ahLst/>
              <a:cxnLst/>
              <a:rect r="r" b="b" t="t" l="l"/>
              <a:pathLst>
                <a:path h="3136900" w="3145409">
                  <a:moveTo>
                    <a:pt x="0" y="533400"/>
                  </a:moveTo>
                  <a:cubicBezTo>
                    <a:pt x="0" y="238760"/>
                    <a:pt x="238887" y="0"/>
                    <a:pt x="533400" y="0"/>
                  </a:cubicBezTo>
                  <a:lnTo>
                    <a:pt x="2612009" y="0"/>
                  </a:lnTo>
                  <a:lnTo>
                    <a:pt x="2612009" y="15875"/>
                  </a:lnTo>
                  <a:lnTo>
                    <a:pt x="2612009" y="0"/>
                  </a:lnTo>
                  <a:cubicBezTo>
                    <a:pt x="2906649" y="0"/>
                    <a:pt x="3145409" y="238760"/>
                    <a:pt x="3145409" y="533400"/>
                  </a:cubicBezTo>
                  <a:lnTo>
                    <a:pt x="3129534" y="533400"/>
                  </a:lnTo>
                  <a:lnTo>
                    <a:pt x="3145409" y="533400"/>
                  </a:lnTo>
                  <a:lnTo>
                    <a:pt x="3145409" y="2603500"/>
                  </a:lnTo>
                  <a:lnTo>
                    <a:pt x="3129534" y="2603500"/>
                  </a:lnTo>
                  <a:lnTo>
                    <a:pt x="3145409" y="2603500"/>
                  </a:lnTo>
                  <a:cubicBezTo>
                    <a:pt x="3145409" y="2898140"/>
                    <a:pt x="2906522" y="3136900"/>
                    <a:pt x="2612009" y="3136900"/>
                  </a:cubicBezTo>
                  <a:lnTo>
                    <a:pt x="2612009" y="3121025"/>
                  </a:lnTo>
                  <a:lnTo>
                    <a:pt x="2612009" y="3136900"/>
                  </a:lnTo>
                  <a:lnTo>
                    <a:pt x="533400" y="3136900"/>
                  </a:lnTo>
                  <a:lnTo>
                    <a:pt x="533400" y="3121025"/>
                  </a:lnTo>
                  <a:lnTo>
                    <a:pt x="533400" y="3136900"/>
                  </a:lnTo>
                  <a:cubicBezTo>
                    <a:pt x="238760" y="3136900"/>
                    <a:pt x="0" y="2898140"/>
                    <a:pt x="0" y="2603500"/>
                  </a:cubicBezTo>
                  <a:lnTo>
                    <a:pt x="0" y="533400"/>
                  </a:lnTo>
                  <a:lnTo>
                    <a:pt x="15875" y="533400"/>
                  </a:lnTo>
                  <a:lnTo>
                    <a:pt x="0" y="533400"/>
                  </a:lnTo>
                  <a:moveTo>
                    <a:pt x="31750" y="533400"/>
                  </a:moveTo>
                  <a:lnTo>
                    <a:pt x="31750" y="2603500"/>
                  </a:lnTo>
                  <a:lnTo>
                    <a:pt x="15875" y="2603500"/>
                  </a:lnTo>
                  <a:lnTo>
                    <a:pt x="31750" y="2603500"/>
                  </a:lnTo>
                  <a:cubicBezTo>
                    <a:pt x="31750" y="2880614"/>
                    <a:pt x="256413" y="3105150"/>
                    <a:pt x="533400" y="3105150"/>
                  </a:cubicBezTo>
                  <a:lnTo>
                    <a:pt x="2612009" y="3105150"/>
                  </a:lnTo>
                  <a:cubicBezTo>
                    <a:pt x="2889123" y="3105150"/>
                    <a:pt x="3113659" y="2880487"/>
                    <a:pt x="3113659" y="2603500"/>
                  </a:cubicBezTo>
                  <a:lnTo>
                    <a:pt x="3113659" y="533400"/>
                  </a:lnTo>
                  <a:cubicBezTo>
                    <a:pt x="3113659" y="256286"/>
                    <a:pt x="2888996" y="31750"/>
                    <a:pt x="2612009" y="31750"/>
                  </a:cubicBezTo>
                  <a:lnTo>
                    <a:pt x="533400" y="31750"/>
                  </a:lnTo>
                  <a:lnTo>
                    <a:pt x="533400" y="15875"/>
                  </a:lnTo>
                  <a:lnTo>
                    <a:pt x="533400" y="31750"/>
                  </a:lnTo>
                  <a:cubicBezTo>
                    <a:pt x="256413" y="31750"/>
                    <a:pt x="31750" y="256413"/>
                    <a:pt x="31750" y="533400"/>
                  </a:cubicBezTo>
                  <a:close/>
                </a:path>
              </a:pathLst>
            </a:custGeom>
            <a:solidFill>
              <a:srgbClr val="FFFFFF"/>
            </a:solidFill>
            <a:ln w="12700">
              <a:solidFill>
                <a:srgbClr val="000000"/>
              </a:solidFill>
            </a:ln>
          </p:spPr>
        </p:sp>
      </p:grpSp>
      <p:sp>
        <p:nvSpPr>
          <p:cNvPr name="TextBox 20" id="20"/>
          <p:cNvSpPr txBox="true"/>
          <p:nvPr/>
        </p:nvSpPr>
        <p:spPr>
          <a:xfrm rot="0">
            <a:off x="2627216" y="4748401"/>
            <a:ext cx="1994514" cy="2016761"/>
          </a:xfrm>
          <a:prstGeom prst="rect">
            <a:avLst/>
          </a:prstGeom>
        </p:spPr>
        <p:txBody>
          <a:bodyPr anchor="t" rtlCol="false" tIns="0" lIns="0" bIns="0" rIns="0">
            <a:spAutoFit/>
          </a:bodyPr>
          <a:lstStyle/>
          <a:p>
            <a:pPr algn="l">
              <a:lnSpc>
                <a:spcPts val="2916"/>
              </a:lnSpc>
            </a:pPr>
            <a:r>
              <a:rPr lang="en-US" sz="2700" b="true">
                <a:solidFill>
                  <a:srgbClr val="FFFFFF"/>
                </a:solidFill>
                <a:latin typeface="Calibri (MS) Bold"/>
                <a:ea typeface="Calibri (MS) Bold"/>
                <a:cs typeface="Calibri (MS) Bold"/>
                <a:sym typeface="Calibri (MS) Bold"/>
              </a:rPr>
              <a:t>Spirometry:</a:t>
            </a:r>
          </a:p>
          <a:p>
            <a:pPr algn="l" marL="380048" indent="-126682" lvl="2">
              <a:lnSpc>
                <a:spcPts val="2268"/>
              </a:lnSpc>
              <a:buFont typeface="Arial"/>
              <a:buChar char="⚬"/>
            </a:pPr>
            <a:r>
              <a:rPr lang="en-US" b="true" sz="2100">
                <a:solidFill>
                  <a:srgbClr val="FFFFFF"/>
                </a:solidFill>
                <a:latin typeface="Calibri (MS) Bold"/>
                <a:ea typeface="Calibri (MS) Bold"/>
                <a:cs typeface="Calibri (MS) Bold"/>
                <a:sym typeface="Calibri (MS) Bold"/>
              </a:rPr>
              <a:t>Gold standard</a:t>
            </a:r>
          </a:p>
        </p:txBody>
      </p:sp>
      <p:grpSp>
        <p:nvGrpSpPr>
          <p:cNvPr name="Group 21" id="21"/>
          <p:cNvGrpSpPr/>
          <p:nvPr/>
        </p:nvGrpSpPr>
        <p:grpSpPr>
          <a:xfrm rot="0">
            <a:off x="4896950" y="4594708"/>
            <a:ext cx="2359050" cy="2352721"/>
            <a:chOff x="0" y="0"/>
            <a:chExt cx="3145400" cy="3136962"/>
          </a:xfrm>
        </p:grpSpPr>
        <p:sp>
          <p:nvSpPr>
            <p:cNvPr name="Freeform 22" id="22"/>
            <p:cNvSpPr/>
            <p:nvPr/>
          </p:nvSpPr>
          <p:spPr>
            <a:xfrm flipH="false" flipV="false" rot="0">
              <a:off x="15875" y="15875"/>
              <a:ext cx="3113659" cy="3105150"/>
            </a:xfrm>
            <a:custGeom>
              <a:avLst/>
              <a:gdLst/>
              <a:ahLst/>
              <a:cxnLst/>
              <a:rect r="r" b="b" t="t" l="l"/>
              <a:pathLst>
                <a:path h="3105150" w="3113659">
                  <a:moveTo>
                    <a:pt x="0" y="517525"/>
                  </a:moveTo>
                  <a:cubicBezTo>
                    <a:pt x="0" y="231775"/>
                    <a:pt x="231775" y="0"/>
                    <a:pt x="517525" y="0"/>
                  </a:cubicBezTo>
                  <a:lnTo>
                    <a:pt x="2596134" y="0"/>
                  </a:lnTo>
                  <a:cubicBezTo>
                    <a:pt x="2882011" y="0"/>
                    <a:pt x="3113659" y="231775"/>
                    <a:pt x="3113659" y="517525"/>
                  </a:cubicBezTo>
                  <a:lnTo>
                    <a:pt x="3113659" y="2587625"/>
                  </a:lnTo>
                  <a:cubicBezTo>
                    <a:pt x="3113659" y="2873502"/>
                    <a:pt x="2881884" y="3105150"/>
                    <a:pt x="2596134" y="3105150"/>
                  </a:cubicBezTo>
                  <a:lnTo>
                    <a:pt x="517525" y="3105150"/>
                  </a:lnTo>
                  <a:cubicBezTo>
                    <a:pt x="231775" y="3105150"/>
                    <a:pt x="0" y="2873502"/>
                    <a:pt x="0" y="2587625"/>
                  </a:cubicBezTo>
                  <a:close/>
                </a:path>
              </a:pathLst>
            </a:custGeom>
            <a:solidFill>
              <a:srgbClr val="ACADA8"/>
            </a:solidFill>
            <a:ln w="12700">
              <a:solidFill>
                <a:srgbClr val="000000"/>
              </a:solidFill>
            </a:ln>
          </p:spPr>
        </p:sp>
        <p:sp>
          <p:nvSpPr>
            <p:cNvPr name="Freeform 23" id="23"/>
            <p:cNvSpPr/>
            <p:nvPr/>
          </p:nvSpPr>
          <p:spPr>
            <a:xfrm flipH="false" flipV="false" rot="0">
              <a:off x="0" y="0"/>
              <a:ext cx="3145409" cy="3136900"/>
            </a:xfrm>
            <a:custGeom>
              <a:avLst/>
              <a:gdLst/>
              <a:ahLst/>
              <a:cxnLst/>
              <a:rect r="r" b="b" t="t" l="l"/>
              <a:pathLst>
                <a:path h="3136900" w="3145409">
                  <a:moveTo>
                    <a:pt x="0" y="533400"/>
                  </a:moveTo>
                  <a:cubicBezTo>
                    <a:pt x="0" y="238760"/>
                    <a:pt x="238887" y="0"/>
                    <a:pt x="533400" y="0"/>
                  </a:cubicBezTo>
                  <a:lnTo>
                    <a:pt x="2612009" y="0"/>
                  </a:lnTo>
                  <a:lnTo>
                    <a:pt x="2612009" y="15875"/>
                  </a:lnTo>
                  <a:lnTo>
                    <a:pt x="2612009" y="0"/>
                  </a:lnTo>
                  <a:cubicBezTo>
                    <a:pt x="2906649" y="0"/>
                    <a:pt x="3145409" y="238760"/>
                    <a:pt x="3145409" y="533400"/>
                  </a:cubicBezTo>
                  <a:lnTo>
                    <a:pt x="3129534" y="533400"/>
                  </a:lnTo>
                  <a:lnTo>
                    <a:pt x="3145409" y="533400"/>
                  </a:lnTo>
                  <a:lnTo>
                    <a:pt x="3145409" y="2603500"/>
                  </a:lnTo>
                  <a:lnTo>
                    <a:pt x="3129534" y="2603500"/>
                  </a:lnTo>
                  <a:lnTo>
                    <a:pt x="3145409" y="2603500"/>
                  </a:lnTo>
                  <a:cubicBezTo>
                    <a:pt x="3145409" y="2898140"/>
                    <a:pt x="2906522" y="3136900"/>
                    <a:pt x="2612009" y="3136900"/>
                  </a:cubicBezTo>
                  <a:lnTo>
                    <a:pt x="2612009" y="3121025"/>
                  </a:lnTo>
                  <a:lnTo>
                    <a:pt x="2612009" y="3136900"/>
                  </a:lnTo>
                  <a:lnTo>
                    <a:pt x="533400" y="3136900"/>
                  </a:lnTo>
                  <a:lnTo>
                    <a:pt x="533400" y="3121025"/>
                  </a:lnTo>
                  <a:lnTo>
                    <a:pt x="533400" y="3136900"/>
                  </a:lnTo>
                  <a:cubicBezTo>
                    <a:pt x="238760" y="3136900"/>
                    <a:pt x="0" y="2898140"/>
                    <a:pt x="0" y="2603500"/>
                  </a:cubicBezTo>
                  <a:lnTo>
                    <a:pt x="0" y="533400"/>
                  </a:lnTo>
                  <a:lnTo>
                    <a:pt x="15875" y="533400"/>
                  </a:lnTo>
                  <a:lnTo>
                    <a:pt x="0" y="533400"/>
                  </a:lnTo>
                  <a:moveTo>
                    <a:pt x="31750" y="533400"/>
                  </a:moveTo>
                  <a:lnTo>
                    <a:pt x="31750" y="2603500"/>
                  </a:lnTo>
                  <a:lnTo>
                    <a:pt x="15875" y="2603500"/>
                  </a:lnTo>
                  <a:lnTo>
                    <a:pt x="31750" y="2603500"/>
                  </a:lnTo>
                  <a:cubicBezTo>
                    <a:pt x="31750" y="2880614"/>
                    <a:pt x="256413" y="3105150"/>
                    <a:pt x="533400" y="3105150"/>
                  </a:cubicBezTo>
                  <a:lnTo>
                    <a:pt x="2612009" y="3105150"/>
                  </a:lnTo>
                  <a:cubicBezTo>
                    <a:pt x="2889123" y="3105150"/>
                    <a:pt x="3113659" y="2880487"/>
                    <a:pt x="3113659" y="2603500"/>
                  </a:cubicBezTo>
                  <a:lnTo>
                    <a:pt x="3113659" y="533400"/>
                  </a:lnTo>
                  <a:cubicBezTo>
                    <a:pt x="3113659" y="256286"/>
                    <a:pt x="2888996" y="31750"/>
                    <a:pt x="2612009" y="31750"/>
                  </a:cubicBezTo>
                  <a:lnTo>
                    <a:pt x="533400" y="31750"/>
                  </a:lnTo>
                  <a:lnTo>
                    <a:pt x="533400" y="15875"/>
                  </a:lnTo>
                  <a:lnTo>
                    <a:pt x="533400" y="31750"/>
                  </a:lnTo>
                  <a:cubicBezTo>
                    <a:pt x="256413" y="31750"/>
                    <a:pt x="31750" y="256413"/>
                    <a:pt x="31750" y="533400"/>
                  </a:cubicBezTo>
                  <a:close/>
                </a:path>
              </a:pathLst>
            </a:custGeom>
            <a:solidFill>
              <a:srgbClr val="FFFFFF"/>
            </a:solidFill>
            <a:ln w="12700">
              <a:solidFill>
                <a:srgbClr val="000000"/>
              </a:solidFill>
            </a:ln>
          </p:spPr>
        </p:sp>
      </p:grpSp>
      <p:grpSp>
        <p:nvGrpSpPr>
          <p:cNvPr name="Group 24" id="24"/>
          <p:cNvGrpSpPr/>
          <p:nvPr/>
        </p:nvGrpSpPr>
        <p:grpSpPr>
          <a:xfrm rot="0">
            <a:off x="5010638" y="4708396"/>
            <a:ext cx="2131674" cy="2125345"/>
            <a:chOff x="0" y="0"/>
            <a:chExt cx="2842232" cy="2833794"/>
          </a:xfrm>
        </p:grpSpPr>
        <p:sp>
          <p:nvSpPr>
            <p:cNvPr name="Freeform 25" id="25"/>
            <p:cNvSpPr/>
            <p:nvPr/>
          </p:nvSpPr>
          <p:spPr>
            <a:xfrm flipH="false" flipV="false" rot="0">
              <a:off x="0" y="0"/>
              <a:ext cx="2842232" cy="2833794"/>
            </a:xfrm>
            <a:custGeom>
              <a:avLst/>
              <a:gdLst/>
              <a:ahLst/>
              <a:cxnLst/>
              <a:rect r="r" b="b" t="t" l="l"/>
              <a:pathLst>
                <a:path h="2833794" w="2842232">
                  <a:moveTo>
                    <a:pt x="0" y="0"/>
                  </a:moveTo>
                  <a:lnTo>
                    <a:pt x="2842232" y="0"/>
                  </a:lnTo>
                  <a:lnTo>
                    <a:pt x="2842232" y="2833794"/>
                  </a:lnTo>
                  <a:lnTo>
                    <a:pt x="0" y="2833794"/>
                  </a:lnTo>
                  <a:close/>
                </a:path>
              </a:pathLst>
            </a:custGeom>
            <a:solidFill>
              <a:srgbClr val="000000">
                <a:alpha val="0"/>
              </a:srgbClr>
            </a:solidFill>
          </p:spPr>
        </p:sp>
        <p:sp>
          <p:nvSpPr>
            <p:cNvPr name="TextBox 26" id="26"/>
            <p:cNvSpPr txBox="true"/>
            <p:nvPr/>
          </p:nvSpPr>
          <p:spPr>
            <a:xfrm>
              <a:off x="0" y="-28575"/>
              <a:ext cx="2842232" cy="2862369"/>
            </a:xfrm>
            <a:prstGeom prst="rect">
              <a:avLst/>
            </a:prstGeom>
          </p:spPr>
          <p:txBody>
            <a:bodyPr anchor="ctr" rtlCol="false" tIns="0" lIns="0" bIns="0" rIns="0"/>
            <a:lstStyle/>
            <a:p>
              <a:pPr algn="ctr">
                <a:lnSpc>
                  <a:spcPts val="2916"/>
                </a:lnSpc>
              </a:pPr>
              <a:r>
                <a:rPr lang="en-US" sz="2700" b="true">
                  <a:solidFill>
                    <a:srgbClr val="FFFFFF"/>
                  </a:solidFill>
                  <a:latin typeface="Calibri (MS) Bold"/>
                  <a:ea typeface="Calibri (MS) Bold"/>
                  <a:cs typeface="Calibri (MS) Bold"/>
                  <a:sym typeface="Calibri (MS) Bold"/>
                </a:rPr>
                <a:t>CAT &amp; MRC scales for symptom scoring</a:t>
              </a:r>
            </a:p>
          </p:txBody>
        </p:sp>
      </p:grpSp>
      <p:grpSp>
        <p:nvGrpSpPr>
          <p:cNvPr name="Group 27" id="27"/>
          <p:cNvGrpSpPr/>
          <p:nvPr/>
        </p:nvGrpSpPr>
        <p:grpSpPr>
          <a:xfrm rot="0">
            <a:off x="7348951" y="4594708"/>
            <a:ext cx="2359050" cy="2352721"/>
            <a:chOff x="0" y="0"/>
            <a:chExt cx="3145400" cy="3136962"/>
          </a:xfrm>
        </p:grpSpPr>
        <p:sp>
          <p:nvSpPr>
            <p:cNvPr name="Freeform 28" id="28"/>
            <p:cNvSpPr/>
            <p:nvPr/>
          </p:nvSpPr>
          <p:spPr>
            <a:xfrm flipH="false" flipV="false" rot="0">
              <a:off x="15875" y="15875"/>
              <a:ext cx="3113659" cy="3105150"/>
            </a:xfrm>
            <a:custGeom>
              <a:avLst/>
              <a:gdLst/>
              <a:ahLst/>
              <a:cxnLst/>
              <a:rect r="r" b="b" t="t" l="l"/>
              <a:pathLst>
                <a:path h="3105150" w="3113659">
                  <a:moveTo>
                    <a:pt x="0" y="517525"/>
                  </a:moveTo>
                  <a:cubicBezTo>
                    <a:pt x="0" y="231775"/>
                    <a:pt x="231775" y="0"/>
                    <a:pt x="517525" y="0"/>
                  </a:cubicBezTo>
                  <a:lnTo>
                    <a:pt x="2596134" y="0"/>
                  </a:lnTo>
                  <a:cubicBezTo>
                    <a:pt x="2882011" y="0"/>
                    <a:pt x="3113659" y="231775"/>
                    <a:pt x="3113659" y="517525"/>
                  </a:cubicBezTo>
                  <a:lnTo>
                    <a:pt x="3113659" y="2587625"/>
                  </a:lnTo>
                  <a:cubicBezTo>
                    <a:pt x="3113659" y="2873502"/>
                    <a:pt x="2881884" y="3105150"/>
                    <a:pt x="2596134" y="3105150"/>
                  </a:cubicBezTo>
                  <a:lnTo>
                    <a:pt x="517525" y="3105150"/>
                  </a:lnTo>
                  <a:cubicBezTo>
                    <a:pt x="231775" y="3105150"/>
                    <a:pt x="0" y="2873502"/>
                    <a:pt x="0" y="2587625"/>
                  </a:cubicBezTo>
                  <a:close/>
                </a:path>
              </a:pathLst>
            </a:custGeom>
            <a:solidFill>
              <a:srgbClr val="927C61"/>
            </a:solidFill>
            <a:ln w="12700">
              <a:solidFill>
                <a:srgbClr val="000000"/>
              </a:solidFill>
            </a:ln>
          </p:spPr>
        </p:sp>
        <p:sp>
          <p:nvSpPr>
            <p:cNvPr name="Freeform 29" id="29"/>
            <p:cNvSpPr/>
            <p:nvPr/>
          </p:nvSpPr>
          <p:spPr>
            <a:xfrm flipH="false" flipV="false" rot="0">
              <a:off x="0" y="0"/>
              <a:ext cx="3145409" cy="3136900"/>
            </a:xfrm>
            <a:custGeom>
              <a:avLst/>
              <a:gdLst/>
              <a:ahLst/>
              <a:cxnLst/>
              <a:rect r="r" b="b" t="t" l="l"/>
              <a:pathLst>
                <a:path h="3136900" w="3145409">
                  <a:moveTo>
                    <a:pt x="0" y="533400"/>
                  </a:moveTo>
                  <a:cubicBezTo>
                    <a:pt x="0" y="238760"/>
                    <a:pt x="238887" y="0"/>
                    <a:pt x="533400" y="0"/>
                  </a:cubicBezTo>
                  <a:lnTo>
                    <a:pt x="2612009" y="0"/>
                  </a:lnTo>
                  <a:lnTo>
                    <a:pt x="2612009" y="15875"/>
                  </a:lnTo>
                  <a:lnTo>
                    <a:pt x="2612009" y="0"/>
                  </a:lnTo>
                  <a:cubicBezTo>
                    <a:pt x="2906649" y="0"/>
                    <a:pt x="3145409" y="238760"/>
                    <a:pt x="3145409" y="533400"/>
                  </a:cubicBezTo>
                  <a:lnTo>
                    <a:pt x="3129534" y="533400"/>
                  </a:lnTo>
                  <a:lnTo>
                    <a:pt x="3145409" y="533400"/>
                  </a:lnTo>
                  <a:lnTo>
                    <a:pt x="3145409" y="2603500"/>
                  </a:lnTo>
                  <a:lnTo>
                    <a:pt x="3129534" y="2603500"/>
                  </a:lnTo>
                  <a:lnTo>
                    <a:pt x="3145409" y="2603500"/>
                  </a:lnTo>
                  <a:cubicBezTo>
                    <a:pt x="3145409" y="2898140"/>
                    <a:pt x="2906522" y="3136900"/>
                    <a:pt x="2612009" y="3136900"/>
                  </a:cubicBezTo>
                  <a:lnTo>
                    <a:pt x="2612009" y="3121025"/>
                  </a:lnTo>
                  <a:lnTo>
                    <a:pt x="2612009" y="3136900"/>
                  </a:lnTo>
                  <a:lnTo>
                    <a:pt x="533400" y="3136900"/>
                  </a:lnTo>
                  <a:lnTo>
                    <a:pt x="533400" y="3121025"/>
                  </a:lnTo>
                  <a:lnTo>
                    <a:pt x="533400" y="3136900"/>
                  </a:lnTo>
                  <a:cubicBezTo>
                    <a:pt x="238760" y="3136900"/>
                    <a:pt x="0" y="2898140"/>
                    <a:pt x="0" y="2603500"/>
                  </a:cubicBezTo>
                  <a:lnTo>
                    <a:pt x="0" y="533400"/>
                  </a:lnTo>
                  <a:lnTo>
                    <a:pt x="15875" y="533400"/>
                  </a:lnTo>
                  <a:lnTo>
                    <a:pt x="0" y="533400"/>
                  </a:lnTo>
                  <a:moveTo>
                    <a:pt x="31750" y="533400"/>
                  </a:moveTo>
                  <a:lnTo>
                    <a:pt x="31750" y="2603500"/>
                  </a:lnTo>
                  <a:lnTo>
                    <a:pt x="15875" y="2603500"/>
                  </a:lnTo>
                  <a:lnTo>
                    <a:pt x="31750" y="2603500"/>
                  </a:lnTo>
                  <a:cubicBezTo>
                    <a:pt x="31750" y="2880614"/>
                    <a:pt x="256413" y="3105150"/>
                    <a:pt x="533400" y="3105150"/>
                  </a:cubicBezTo>
                  <a:lnTo>
                    <a:pt x="2612009" y="3105150"/>
                  </a:lnTo>
                  <a:cubicBezTo>
                    <a:pt x="2889123" y="3105150"/>
                    <a:pt x="3113659" y="2880487"/>
                    <a:pt x="3113659" y="2603500"/>
                  </a:cubicBezTo>
                  <a:lnTo>
                    <a:pt x="3113659" y="533400"/>
                  </a:lnTo>
                  <a:cubicBezTo>
                    <a:pt x="3113659" y="256286"/>
                    <a:pt x="2888996" y="31750"/>
                    <a:pt x="2612009" y="31750"/>
                  </a:cubicBezTo>
                  <a:lnTo>
                    <a:pt x="533400" y="31750"/>
                  </a:lnTo>
                  <a:lnTo>
                    <a:pt x="533400" y="15875"/>
                  </a:lnTo>
                  <a:lnTo>
                    <a:pt x="533400" y="31750"/>
                  </a:lnTo>
                  <a:cubicBezTo>
                    <a:pt x="256413" y="31750"/>
                    <a:pt x="31750" y="256413"/>
                    <a:pt x="31750" y="533400"/>
                  </a:cubicBezTo>
                  <a:close/>
                </a:path>
              </a:pathLst>
            </a:custGeom>
            <a:solidFill>
              <a:srgbClr val="FFFFFF"/>
            </a:solidFill>
            <a:ln w="12700">
              <a:solidFill>
                <a:srgbClr val="000000"/>
              </a:solidFill>
            </a:ln>
          </p:spPr>
        </p:sp>
      </p:grpSp>
      <p:grpSp>
        <p:nvGrpSpPr>
          <p:cNvPr name="Group 30" id="30"/>
          <p:cNvGrpSpPr/>
          <p:nvPr/>
        </p:nvGrpSpPr>
        <p:grpSpPr>
          <a:xfrm rot="0">
            <a:off x="7462639" y="4708396"/>
            <a:ext cx="2131674" cy="2125345"/>
            <a:chOff x="0" y="0"/>
            <a:chExt cx="2842232" cy="2833794"/>
          </a:xfrm>
        </p:grpSpPr>
        <p:sp>
          <p:nvSpPr>
            <p:cNvPr name="Freeform 31" id="31"/>
            <p:cNvSpPr/>
            <p:nvPr/>
          </p:nvSpPr>
          <p:spPr>
            <a:xfrm flipH="false" flipV="false" rot="0">
              <a:off x="0" y="0"/>
              <a:ext cx="2842232" cy="2833794"/>
            </a:xfrm>
            <a:custGeom>
              <a:avLst/>
              <a:gdLst/>
              <a:ahLst/>
              <a:cxnLst/>
              <a:rect r="r" b="b" t="t" l="l"/>
              <a:pathLst>
                <a:path h="2833794" w="2842232">
                  <a:moveTo>
                    <a:pt x="0" y="0"/>
                  </a:moveTo>
                  <a:lnTo>
                    <a:pt x="2842232" y="0"/>
                  </a:lnTo>
                  <a:lnTo>
                    <a:pt x="2842232" y="2833794"/>
                  </a:lnTo>
                  <a:lnTo>
                    <a:pt x="0" y="2833794"/>
                  </a:lnTo>
                  <a:close/>
                </a:path>
              </a:pathLst>
            </a:custGeom>
            <a:solidFill>
              <a:srgbClr val="000000">
                <a:alpha val="0"/>
              </a:srgbClr>
            </a:solidFill>
          </p:spPr>
        </p:sp>
        <p:sp>
          <p:nvSpPr>
            <p:cNvPr name="TextBox 32" id="32"/>
            <p:cNvSpPr txBox="true"/>
            <p:nvPr/>
          </p:nvSpPr>
          <p:spPr>
            <a:xfrm>
              <a:off x="0" y="-28575"/>
              <a:ext cx="2842232" cy="2862369"/>
            </a:xfrm>
            <a:prstGeom prst="rect">
              <a:avLst/>
            </a:prstGeom>
          </p:spPr>
          <p:txBody>
            <a:bodyPr anchor="ctr" rtlCol="false" tIns="0" lIns="0" bIns="0" rIns="0"/>
            <a:lstStyle/>
            <a:p>
              <a:pPr algn="ctr">
                <a:lnSpc>
                  <a:spcPts val="2916"/>
                </a:lnSpc>
              </a:pPr>
              <a:r>
                <a:rPr lang="en-US" sz="2700" b="true">
                  <a:solidFill>
                    <a:srgbClr val="FFFFFF"/>
                  </a:solidFill>
                  <a:latin typeface="Calibri (MS) Bold"/>
                  <a:ea typeface="Calibri (MS) Bold"/>
                  <a:cs typeface="Calibri (MS) Bold"/>
                  <a:sym typeface="Calibri (MS) Bold"/>
                </a:rPr>
                <a:t>GOLD classification for risk groups</a:t>
              </a:r>
            </a:p>
          </p:txBody>
        </p:sp>
      </p:grpSp>
      <p:grpSp>
        <p:nvGrpSpPr>
          <p:cNvPr name="Group 33" id="33"/>
          <p:cNvGrpSpPr>
            <a:grpSpLocks noChangeAspect="true"/>
          </p:cNvGrpSpPr>
          <p:nvPr/>
        </p:nvGrpSpPr>
        <p:grpSpPr>
          <a:xfrm rot="0">
            <a:off x="10126668" y="3377002"/>
            <a:ext cx="6729776" cy="4788134"/>
            <a:chOff x="0" y="0"/>
            <a:chExt cx="8973034" cy="6384178"/>
          </a:xfrm>
        </p:grpSpPr>
        <p:sp>
          <p:nvSpPr>
            <p:cNvPr name="Freeform 34" id="34"/>
            <p:cNvSpPr/>
            <p:nvPr/>
          </p:nvSpPr>
          <p:spPr>
            <a:xfrm flipH="false" flipV="false" rot="0">
              <a:off x="0" y="0"/>
              <a:ext cx="8973058" cy="6384163"/>
            </a:xfrm>
            <a:custGeom>
              <a:avLst/>
              <a:gdLst/>
              <a:ahLst/>
              <a:cxnLst/>
              <a:rect r="r" b="b" t="t" l="l"/>
              <a:pathLst>
                <a:path h="6384163" w="8973058">
                  <a:moveTo>
                    <a:pt x="0" y="0"/>
                  </a:moveTo>
                  <a:lnTo>
                    <a:pt x="8973058" y="0"/>
                  </a:lnTo>
                  <a:lnTo>
                    <a:pt x="8973058" y="6384163"/>
                  </a:lnTo>
                  <a:lnTo>
                    <a:pt x="0" y="6384163"/>
                  </a:lnTo>
                  <a:lnTo>
                    <a:pt x="0" y="0"/>
                  </a:lnTo>
                  <a:close/>
                </a:path>
              </a:pathLst>
            </a:custGeom>
            <a:blipFill>
              <a:blip r:embed="rId2"/>
              <a:stretch>
                <a:fillRect l="-6605" t="-32282" r="-8939" b="-30119"/>
              </a:stretch>
            </a:blipFill>
          </p:spPr>
        </p:sp>
      </p:gr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429904"/>
            <a:ext cx="15087600" cy="2176135"/>
            <a:chOff x="0" y="0"/>
            <a:chExt cx="20116800" cy="2901514"/>
          </a:xfrm>
        </p:grpSpPr>
        <p:sp>
          <p:nvSpPr>
            <p:cNvPr name="Freeform 8" id="8"/>
            <p:cNvSpPr/>
            <p:nvPr/>
          </p:nvSpPr>
          <p:spPr>
            <a:xfrm flipH="false" flipV="false" rot="0">
              <a:off x="0" y="0"/>
              <a:ext cx="20116800" cy="2901514"/>
            </a:xfrm>
            <a:custGeom>
              <a:avLst/>
              <a:gdLst/>
              <a:ahLst/>
              <a:cxnLst/>
              <a:rect r="r" b="b" t="t" l="l"/>
              <a:pathLst>
                <a:path h="2901514" w="20116800">
                  <a:moveTo>
                    <a:pt x="0" y="0"/>
                  </a:moveTo>
                  <a:lnTo>
                    <a:pt x="20116800" y="0"/>
                  </a:lnTo>
                  <a:lnTo>
                    <a:pt x="20116800" y="2901514"/>
                  </a:lnTo>
                  <a:lnTo>
                    <a:pt x="0" y="2901514"/>
                  </a:lnTo>
                  <a:close/>
                </a:path>
              </a:pathLst>
            </a:custGeom>
            <a:solidFill>
              <a:srgbClr val="000000">
                <a:alpha val="0"/>
              </a:srgbClr>
            </a:solidFill>
          </p:spPr>
        </p:sp>
        <p:sp>
          <p:nvSpPr>
            <p:cNvPr name="TextBox 9" id="9"/>
            <p:cNvSpPr txBox="true"/>
            <p:nvPr/>
          </p:nvSpPr>
          <p:spPr>
            <a:xfrm>
              <a:off x="0" y="123825"/>
              <a:ext cx="20116800" cy="2777689"/>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Management of COPD (UK Guidance)</a:t>
              </a:r>
            </a:p>
          </p:txBody>
        </p:sp>
      </p:grpSp>
      <p:sp>
        <p:nvSpPr>
          <p:cNvPr name="TextBox 10" id="10"/>
          <p:cNvSpPr txBox="true"/>
          <p:nvPr/>
        </p:nvSpPr>
        <p:spPr>
          <a:xfrm rot="0">
            <a:off x="1645920" y="2785746"/>
            <a:ext cx="15087600" cy="612126"/>
          </a:xfrm>
          <a:prstGeom prst="rect">
            <a:avLst/>
          </a:prstGeom>
        </p:spPr>
        <p:txBody>
          <a:bodyPr anchor="t" rtlCol="false" tIns="0" lIns="0" bIns="0" rIns="0">
            <a:spAutoFit/>
          </a:bodyPr>
          <a:lstStyle/>
          <a:p>
            <a:pPr algn="l" marL="542925" indent="-271462" lvl="1">
              <a:lnSpc>
                <a:spcPts val="3240"/>
              </a:lnSpc>
              <a:buFont typeface="Arial"/>
              <a:buChar char="•"/>
            </a:pPr>
            <a:r>
              <a:rPr lang="en-US" b="true" sz="3000">
                <a:solidFill>
                  <a:srgbClr val="404040"/>
                </a:solidFill>
                <a:latin typeface="Calibri (MS) Bold"/>
                <a:ea typeface="Calibri (MS) Bold"/>
                <a:cs typeface="Calibri (MS) Bold"/>
                <a:sym typeface="Calibri (MS) Bold"/>
              </a:rPr>
              <a:t>Pharmacological: </a:t>
            </a:r>
            <a:r>
              <a:rPr lang="en-US" sz="3000">
                <a:solidFill>
                  <a:srgbClr val="404040"/>
                </a:solidFill>
                <a:latin typeface="Calibri (MS)"/>
                <a:ea typeface="Calibri (MS)"/>
                <a:cs typeface="Calibri (MS)"/>
                <a:sym typeface="Calibri (MS)"/>
              </a:rPr>
              <a:t>SABA, SAMA, LABA, LAMA, ICS</a:t>
            </a:r>
          </a:p>
        </p:txBody>
      </p:sp>
      <p:grpSp>
        <p:nvGrpSpPr>
          <p:cNvPr name="Group 11" id="11"/>
          <p:cNvGrpSpPr/>
          <p:nvPr/>
        </p:nvGrpSpPr>
        <p:grpSpPr>
          <a:xfrm rot="0">
            <a:off x="-6181004" y="2338985"/>
            <a:ext cx="7374873" cy="7374873"/>
            <a:chOff x="0" y="0"/>
            <a:chExt cx="9833164" cy="9833164"/>
          </a:xfrm>
        </p:grpSpPr>
        <p:sp>
          <p:nvSpPr>
            <p:cNvPr name="Freeform 12" id="12"/>
            <p:cNvSpPr/>
            <p:nvPr/>
          </p:nvSpPr>
          <p:spPr>
            <a:xfrm flipH="false" flipV="false" rot="0">
              <a:off x="8335391" y="1435354"/>
              <a:ext cx="1497774" cy="6962490"/>
            </a:xfrm>
            <a:custGeom>
              <a:avLst/>
              <a:gdLst/>
              <a:ahLst/>
              <a:cxnLst/>
              <a:rect r="r" b="b" t="t" l="l"/>
              <a:pathLst>
                <a:path h="6962490" w="1497774">
                  <a:moveTo>
                    <a:pt x="57785" y="4699"/>
                  </a:moveTo>
                  <a:cubicBezTo>
                    <a:pt x="1977771" y="1924685"/>
                    <a:pt x="1977771" y="5037709"/>
                    <a:pt x="57785" y="6957822"/>
                  </a:cubicBezTo>
                  <a:cubicBezTo>
                    <a:pt x="51562" y="6964045"/>
                    <a:pt x="41529" y="6964045"/>
                    <a:pt x="35306" y="6957822"/>
                  </a:cubicBezTo>
                  <a:lnTo>
                    <a:pt x="4699" y="6927215"/>
                  </a:lnTo>
                  <a:cubicBezTo>
                    <a:pt x="1778" y="6924294"/>
                    <a:pt x="0" y="6920230"/>
                    <a:pt x="0" y="6916039"/>
                  </a:cubicBezTo>
                  <a:cubicBezTo>
                    <a:pt x="0" y="6911848"/>
                    <a:pt x="1651" y="6907784"/>
                    <a:pt x="4699" y="6904863"/>
                  </a:cubicBezTo>
                  <a:cubicBezTo>
                    <a:pt x="1895475" y="5014087"/>
                    <a:pt x="1895475" y="1948561"/>
                    <a:pt x="4699" y="57785"/>
                  </a:cubicBezTo>
                  <a:cubicBezTo>
                    <a:pt x="-1524" y="51562"/>
                    <a:pt x="-1524" y="41529"/>
                    <a:pt x="4699" y="35306"/>
                  </a:cubicBezTo>
                  <a:lnTo>
                    <a:pt x="35306" y="4699"/>
                  </a:lnTo>
                  <a:cubicBezTo>
                    <a:pt x="38227" y="1778"/>
                    <a:pt x="42291" y="0"/>
                    <a:pt x="46482" y="0"/>
                  </a:cubicBezTo>
                  <a:cubicBezTo>
                    <a:pt x="50673" y="0"/>
                    <a:pt x="54737" y="1651"/>
                    <a:pt x="57658" y="4699"/>
                  </a:cubicBezTo>
                  <a:moveTo>
                    <a:pt x="35179" y="27178"/>
                  </a:moveTo>
                  <a:lnTo>
                    <a:pt x="46355" y="16002"/>
                  </a:lnTo>
                  <a:lnTo>
                    <a:pt x="57531" y="27178"/>
                  </a:lnTo>
                  <a:lnTo>
                    <a:pt x="26924" y="57785"/>
                  </a:lnTo>
                  <a:lnTo>
                    <a:pt x="15748" y="46609"/>
                  </a:lnTo>
                  <a:lnTo>
                    <a:pt x="26924" y="35433"/>
                  </a:lnTo>
                  <a:cubicBezTo>
                    <a:pt x="1930146" y="1938655"/>
                    <a:pt x="1930146" y="5024247"/>
                    <a:pt x="26924" y="6927342"/>
                  </a:cubicBezTo>
                  <a:lnTo>
                    <a:pt x="15748" y="6916166"/>
                  </a:lnTo>
                  <a:lnTo>
                    <a:pt x="26924" y="6904990"/>
                  </a:lnTo>
                  <a:lnTo>
                    <a:pt x="57531" y="6935596"/>
                  </a:lnTo>
                  <a:lnTo>
                    <a:pt x="46355" y="6946772"/>
                  </a:lnTo>
                  <a:lnTo>
                    <a:pt x="35179" y="6935596"/>
                  </a:lnTo>
                  <a:cubicBezTo>
                    <a:pt x="1942846" y="5027929"/>
                    <a:pt x="1942846" y="1935098"/>
                    <a:pt x="35179" y="27431"/>
                  </a:cubicBezTo>
                  <a:close/>
                </a:path>
              </a:pathLst>
            </a:custGeom>
            <a:solidFill>
              <a:srgbClr val="DB8631"/>
            </a:solidFill>
            <a:ln w="12700">
              <a:solidFill>
                <a:srgbClr val="000000"/>
              </a:solidFill>
            </a:ln>
          </p:spPr>
        </p:sp>
      </p:grpSp>
      <p:grpSp>
        <p:nvGrpSpPr>
          <p:cNvPr name="Group 13" id="13"/>
          <p:cNvGrpSpPr/>
          <p:nvPr/>
        </p:nvGrpSpPr>
        <p:grpSpPr>
          <a:xfrm rot="0">
            <a:off x="748211" y="3831520"/>
            <a:ext cx="10090842" cy="1115308"/>
            <a:chOff x="0" y="0"/>
            <a:chExt cx="13454456" cy="1487078"/>
          </a:xfrm>
        </p:grpSpPr>
        <p:sp>
          <p:nvSpPr>
            <p:cNvPr name="Freeform 14" id="14"/>
            <p:cNvSpPr/>
            <p:nvPr/>
          </p:nvSpPr>
          <p:spPr>
            <a:xfrm flipH="false" flipV="false" rot="0">
              <a:off x="15875" y="15875"/>
              <a:ext cx="13422757" cy="1455293"/>
            </a:xfrm>
            <a:custGeom>
              <a:avLst/>
              <a:gdLst/>
              <a:ahLst/>
              <a:cxnLst/>
              <a:rect r="r" b="b" t="t" l="l"/>
              <a:pathLst>
                <a:path h="1455293" w="13422757">
                  <a:moveTo>
                    <a:pt x="0" y="0"/>
                  </a:moveTo>
                  <a:lnTo>
                    <a:pt x="13422757" y="0"/>
                  </a:lnTo>
                  <a:lnTo>
                    <a:pt x="13422757" y="1455293"/>
                  </a:lnTo>
                  <a:lnTo>
                    <a:pt x="0" y="1455293"/>
                  </a:lnTo>
                  <a:close/>
                </a:path>
              </a:pathLst>
            </a:custGeom>
            <a:solidFill>
              <a:srgbClr val="DB8631"/>
            </a:solidFill>
            <a:ln w="12700">
              <a:solidFill>
                <a:srgbClr val="000000"/>
              </a:solidFill>
            </a:ln>
          </p:spPr>
        </p:sp>
        <p:sp>
          <p:nvSpPr>
            <p:cNvPr name="Freeform 15" id="15"/>
            <p:cNvSpPr/>
            <p:nvPr/>
          </p:nvSpPr>
          <p:spPr>
            <a:xfrm flipH="false" flipV="false" rot="0">
              <a:off x="0" y="0"/>
              <a:ext cx="13454507" cy="1487043"/>
            </a:xfrm>
            <a:custGeom>
              <a:avLst/>
              <a:gdLst/>
              <a:ahLst/>
              <a:cxnLst/>
              <a:rect r="r" b="b" t="t" l="l"/>
              <a:pathLst>
                <a:path h="1487043" w="13454507">
                  <a:moveTo>
                    <a:pt x="15875" y="0"/>
                  </a:moveTo>
                  <a:lnTo>
                    <a:pt x="13438632" y="0"/>
                  </a:lnTo>
                  <a:cubicBezTo>
                    <a:pt x="13447396" y="0"/>
                    <a:pt x="13454507" y="7112"/>
                    <a:pt x="13454507" y="15875"/>
                  </a:cubicBezTo>
                  <a:lnTo>
                    <a:pt x="13454507" y="1471168"/>
                  </a:lnTo>
                  <a:cubicBezTo>
                    <a:pt x="13454507" y="1479931"/>
                    <a:pt x="13447396" y="1487043"/>
                    <a:pt x="13438632" y="1487043"/>
                  </a:cubicBezTo>
                  <a:lnTo>
                    <a:pt x="15875" y="1487043"/>
                  </a:lnTo>
                  <a:cubicBezTo>
                    <a:pt x="7112" y="1487043"/>
                    <a:pt x="0" y="1479931"/>
                    <a:pt x="0" y="1471168"/>
                  </a:cubicBezTo>
                  <a:lnTo>
                    <a:pt x="0" y="15875"/>
                  </a:lnTo>
                  <a:cubicBezTo>
                    <a:pt x="0" y="7112"/>
                    <a:pt x="7112" y="0"/>
                    <a:pt x="15875" y="0"/>
                  </a:cubicBezTo>
                  <a:moveTo>
                    <a:pt x="15875" y="31750"/>
                  </a:moveTo>
                  <a:lnTo>
                    <a:pt x="15875" y="15875"/>
                  </a:lnTo>
                  <a:lnTo>
                    <a:pt x="31750" y="15875"/>
                  </a:lnTo>
                  <a:lnTo>
                    <a:pt x="31750" y="1471168"/>
                  </a:lnTo>
                  <a:lnTo>
                    <a:pt x="15875" y="1471168"/>
                  </a:lnTo>
                  <a:lnTo>
                    <a:pt x="15875" y="1455293"/>
                  </a:lnTo>
                  <a:lnTo>
                    <a:pt x="13438632" y="1455293"/>
                  </a:lnTo>
                  <a:lnTo>
                    <a:pt x="13438632" y="1471168"/>
                  </a:lnTo>
                  <a:lnTo>
                    <a:pt x="13422757" y="1471168"/>
                  </a:lnTo>
                  <a:lnTo>
                    <a:pt x="13422757" y="15875"/>
                  </a:lnTo>
                  <a:lnTo>
                    <a:pt x="13438632" y="15875"/>
                  </a:lnTo>
                  <a:lnTo>
                    <a:pt x="13438632" y="31750"/>
                  </a:lnTo>
                  <a:lnTo>
                    <a:pt x="15875" y="31750"/>
                  </a:lnTo>
                  <a:close/>
                </a:path>
              </a:pathLst>
            </a:custGeom>
            <a:solidFill>
              <a:srgbClr val="FFFFFF"/>
            </a:solidFill>
            <a:ln w="12700">
              <a:solidFill>
                <a:srgbClr val="000000"/>
              </a:solidFill>
            </a:ln>
          </p:spPr>
        </p:sp>
      </p:grpSp>
      <p:grpSp>
        <p:nvGrpSpPr>
          <p:cNvPr name="Group 16" id="16"/>
          <p:cNvGrpSpPr/>
          <p:nvPr/>
        </p:nvGrpSpPr>
        <p:grpSpPr>
          <a:xfrm rot="0">
            <a:off x="748211" y="3831520"/>
            <a:ext cx="10090842" cy="1115308"/>
            <a:chOff x="0" y="0"/>
            <a:chExt cx="13454456" cy="1487078"/>
          </a:xfrm>
        </p:grpSpPr>
        <p:sp>
          <p:nvSpPr>
            <p:cNvPr name="Freeform 17" id="17"/>
            <p:cNvSpPr/>
            <p:nvPr/>
          </p:nvSpPr>
          <p:spPr>
            <a:xfrm flipH="false" flipV="false" rot="0">
              <a:off x="0" y="0"/>
              <a:ext cx="13454456" cy="1487078"/>
            </a:xfrm>
            <a:custGeom>
              <a:avLst/>
              <a:gdLst/>
              <a:ahLst/>
              <a:cxnLst/>
              <a:rect r="r" b="b" t="t" l="l"/>
              <a:pathLst>
                <a:path h="1487078" w="13454456">
                  <a:moveTo>
                    <a:pt x="0" y="0"/>
                  </a:moveTo>
                  <a:lnTo>
                    <a:pt x="13454456" y="0"/>
                  </a:lnTo>
                  <a:lnTo>
                    <a:pt x="13454456" y="1487078"/>
                  </a:lnTo>
                  <a:lnTo>
                    <a:pt x="0" y="1487078"/>
                  </a:lnTo>
                  <a:close/>
                </a:path>
              </a:pathLst>
            </a:custGeom>
            <a:solidFill>
              <a:srgbClr val="000000">
                <a:alpha val="0"/>
              </a:srgbClr>
            </a:solidFill>
          </p:spPr>
        </p:sp>
        <p:sp>
          <p:nvSpPr>
            <p:cNvPr name="TextBox 18" id="18"/>
            <p:cNvSpPr txBox="true"/>
            <p:nvPr/>
          </p:nvSpPr>
          <p:spPr>
            <a:xfrm>
              <a:off x="0" y="-28575"/>
              <a:ext cx="13454456" cy="1515653"/>
            </a:xfrm>
            <a:prstGeom prst="rect">
              <a:avLst/>
            </a:prstGeom>
          </p:spPr>
          <p:txBody>
            <a:bodyPr anchor="ctr" rtlCol="false" tIns="0" lIns="0" bIns="0" rIns="0"/>
            <a:lstStyle/>
            <a:p>
              <a:pPr algn="l">
                <a:lnSpc>
                  <a:spcPts val="3564"/>
                </a:lnSpc>
              </a:pPr>
              <a:r>
                <a:rPr lang="en-US" sz="3300" b="true">
                  <a:solidFill>
                    <a:srgbClr val="FFFFFF"/>
                  </a:solidFill>
                  <a:latin typeface="Calibri (MS) Bold"/>
                  <a:ea typeface="Calibri (MS) Bold"/>
                  <a:cs typeface="Calibri (MS) Bold"/>
                  <a:sym typeface="Calibri (MS) Bold"/>
                </a:rPr>
                <a:t>Non-pharmacological: Pulmonary rehab, smoking cessation</a:t>
              </a:r>
            </a:p>
          </p:txBody>
        </p:sp>
      </p:grpSp>
      <p:grpSp>
        <p:nvGrpSpPr>
          <p:cNvPr name="Group 19" id="19"/>
          <p:cNvGrpSpPr/>
          <p:nvPr/>
        </p:nvGrpSpPr>
        <p:grpSpPr>
          <a:xfrm rot="0">
            <a:off x="66026" y="3695083"/>
            <a:ext cx="1388184" cy="1388184"/>
            <a:chOff x="0" y="0"/>
            <a:chExt cx="1850912" cy="1850912"/>
          </a:xfrm>
        </p:grpSpPr>
        <p:sp>
          <p:nvSpPr>
            <p:cNvPr name="Freeform 20" id="20"/>
            <p:cNvSpPr/>
            <p:nvPr/>
          </p:nvSpPr>
          <p:spPr>
            <a:xfrm flipH="false" flipV="false" rot="0">
              <a:off x="15875" y="15875"/>
              <a:ext cx="1819148" cy="1819148"/>
            </a:xfrm>
            <a:custGeom>
              <a:avLst/>
              <a:gdLst/>
              <a:ahLst/>
              <a:cxnLst/>
              <a:rect r="r" b="b" t="t" l="l"/>
              <a:pathLst>
                <a:path h="1819148" w="1819148">
                  <a:moveTo>
                    <a:pt x="0" y="909574"/>
                  </a:moveTo>
                  <a:cubicBezTo>
                    <a:pt x="0" y="407289"/>
                    <a:pt x="407289" y="0"/>
                    <a:pt x="909574" y="0"/>
                  </a:cubicBezTo>
                  <a:cubicBezTo>
                    <a:pt x="1411859" y="0"/>
                    <a:pt x="1819148" y="407289"/>
                    <a:pt x="1819148" y="909574"/>
                  </a:cubicBezTo>
                  <a:cubicBezTo>
                    <a:pt x="1819148" y="1411859"/>
                    <a:pt x="1411859" y="1819148"/>
                    <a:pt x="909574" y="1819148"/>
                  </a:cubicBezTo>
                  <a:cubicBezTo>
                    <a:pt x="407289" y="1819148"/>
                    <a:pt x="0" y="1411986"/>
                    <a:pt x="0" y="909574"/>
                  </a:cubicBezTo>
                  <a:close/>
                </a:path>
              </a:pathLst>
            </a:custGeom>
            <a:solidFill>
              <a:srgbClr val="FFFFFF"/>
            </a:solidFill>
            <a:ln w="12700">
              <a:solidFill>
                <a:srgbClr val="000000"/>
              </a:solidFill>
            </a:ln>
          </p:spPr>
        </p:sp>
        <p:sp>
          <p:nvSpPr>
            <p:cNvPr name="Freeform 21" id="21"/>
            <p:cNvSpPr/>
            <p:nvPr/>
          </p:nvSpPr>
          <p:spPr>
            <a:xfrm flipH="false" flipV="false" rot="0">
              <a:off x="0" y="0"/>
              <a:ext cx="1850898" cy="1850898"/>
            </a:xfrm>
            <a:custGeom>
              <a:avLst/>
              <a:gdLst/>
              <a:ahLst/>
              <a:cxnLst/>
              <a:rect r="r" b="b" t="t" l="l"/>
              <a:pathLst>
                <a:path h="1850898" w="1850898">
                  <a:moveTo>
                    <a:pt x="0" y="925449"/>
                  </a:moveTo>
                  <a:cubicBezTo>
                    <a:pt x="0" y="414401"/>
                    <a:pt x="414401" y="0"/>
                    <a:pt x="925449" y="0"/>
                  </a:cubicBezTo>
                  <a:lnTo>
                    <a:pt x="925449" y="15875"/>
                  </a:lnTo>
                  <a:lnTo>
                    <a:pt x="925449" y="0"/>
                  </a:lnTo>
                  <a:cubicBezTo>
                    <a:pt x="1436624" y="0"/>
                    <a:pt x="1850898" y="414401"/>
                    <a:pt x="1850898" y="925449"/>
                  </a:cubicBezTo>
                  <a:cubicBezTo>
                    <a:pt x="1850898" y="1436497"/>
                    <a:pt x="1436497" y="1850898"/>
                    <a:pt x="925449" y="1850898"/>
                  </a:cubicBezTo>
                  <a:lnTo>
                    <a:pt x="925449" y="1835023"/>
                  </a:lnTo>
                  <a:lnTo>
                    <a:pt x="925449" y="1850898"/>
                  </a:lnTo>
                  <a:cubicBezTo>
                    <a:pt x="414401" y="1850898"/>
                    <a:pt x="0" y="1436624"/>
                    <a:pt x="0" y="925449"/>
                  </a:cubicBezTo>
                  <a:lnTo>
                    <a:pt x="15875" y="925449"/>
                  </a:lnTo>
                  <a:lnTo>
                    <a:pt x="25654" y="937895"/>
                  </a:lnTo>
                  <a:cubicBezTo>
                    <a:pt x="20828" y="941705"/>
                    <a:pt x="14351" y="942340"/>
                    <a:pt x="8890" y="939673"/>
                  </a:cubicBezTo>
                  <a:cubicBezTo>
                    <a:pt x="3429" y="937006"/>
                    <a:pt x="0" y="931545"/>
                    <a:pt x="0" y="925449"/>
                  </a:cubicBezTo>
                  <a:moveTo>
                    <a:pt x="31750" y="925449"/>
                  </a:moveTo>
                  <a:lnTo>
                    <a:pt x="15875" y="925449"/>
                  </a:lnTo>
                  <a:lnTo>
                    <a:pt x="6096" y="913003"/>
                  </a:lnTo>
                  <a:cubicBezTo>
                    <a:pt x="10922" y="909193"/>
                    <a:pt x="17399" y="908558"/>
                    <a:pt x="22860" y="911225"/>
                  </a:cubicBezTo>
                  <a:cubicBezTo>
                    <a:pt x="28321" y="913892"/>
                    <a:pt x="31877" y="919480"/>
                    <a:pt x="31877" y="925449"/>
                  </a:cubicBezTo>
                  <a:cubicBezTo>
                    <a:pt x="31877" y="1418971"/>
                    <a:pt x="432054" y="1819148"/>
                    <a:pt x="925576" y="1819148"/>
                  </a:cubicBezTo>
                  <a:cubicBezTo>
                    <a:pt x="1419098" y="1819148"/>
                    <a:pt x="1819275" y="1418971"/>
                    <a:pt x="1819275" y="925449"/>
                  </a:cubicBezTo>
                  <a:lnTo>
                    <a:pt x="1835150" y="925449"/>
                  </a:lnTo>
                  <a:lnTo>
                    <a:pt x="1819275" y="925449"/>
                  </a:lnTo>
                  <a:cubicBezTo>
                    <a:pt x="1819275" y="431927"/>
                    <a:pt x="1419098" y="31750"/>
                    <a:pt x="925576" y="31750"/>
                  </a:cubicBezTo>
                  <a:lnTo>
                    <a:pt x="925576" y="15875"/>
                  </a:lnTo>
                  <a:lnTo>
                    <a:pt x="925576" y="31750"/>
                  </a:lnTo>
                  <a:cubicBezTo>
                    <a:pt x="431927" y="31750"/>
                    <a:pt x="31750" y="431927"/>
                    <a:pt x="31750" y="925449"/>
                  </a:cubicBezTo>
                  <a:close/>
                </a:path>
              </a:pathLst>
            </a:custGeom>
            <a:solidFill>
              <a:srgbClr val="DB8631"/>
            </a:solidFill>
            <a:ln w="12700">
              <a:solidFill>
                <a:srgbClr val="000000"/>
              </a:solidFill>
            </a:ln>
          </p:spPr>
        </p:sp>
      </p:grpSp>
      <p:grpSp>
        <p:nvGrpSpPr>
          <p:cNvPr name="Group 22" id="22"/>
          <p:cNvGrpSpPr/>
          <p:nvPr/>
        </p:nvGrpSpPr>
        <p:grpSpPr>
          <a:xfrm rot="0">
            <a:off x="1144970" y="5468765"/>
            <a:ext cx="9694083" cy="1115308"/>
            <a:chOff x="0" y="0"/>
            <a:chExt cx="12925444" cy="1487078"/>
          </a:xfrm>
        </p:grpSpPr>
        <p:sp>
          <p:nvSpPr>
            <p:cNvPr name="Freeform 23" id="23"/>
            <p:cNvSpPr/>
            <p:nvPr/>
          </p:nvSpPr>
          <p:spPr>
            <a:xfrm flipH="false" flipV="false" rot="0">
              <a:off x="15875" y="15875"/>
              <a:ext cx="12893675" cy="1455293"/>
            </a:xfrm>
            <a:custGeom>
              <a:avLst/>
              <a:gdLst/>
              <a:ahLst/>
              <a:cxnLst/>
              <a:rect r="r" b="b" t="t" l="l"/>
              <a:pathLst>
                <a:path h="1455293" w="12893675">
                  <a:moveTo>
                    <a:pt x="0" y="0"/>
                  </a:moveTo>
                  <a:lnTo>
                    <a:pt x="12893675" y="0"/>
                  </a:lnTo>
                  <a:lnTo>
                    <a:pt x="12893675" y="1455293"/>
                  </a:lnTo>
                  <a:lnTo>
                    <a:pt x="0" y="1455293"/>
                  </a:lnTo>
                  <a:close/>
                </a:path>
              </a:pathLst>
            </a:custGeom>
            <a:solidFill>
              <a:srgbClr val="E3CC5A"/>
            </a:solidFill>
            <a:ln w="12700">
              <a:solidFill>
                <a:srgbClr val="000000"/>
              </a:solidFill>
            </a:ln>
          </p:spPr>
        </p:sp>
        <p:sp>
          <p:nvSpPr>
            <p:cNvPr name="Freeform 24" id="24"/>
            <p:cNvSpPr/>
            <p:nvPr/>
          </p:nvSpPr>
          <p:spPr>
            <a:xfrm flipH="false" flipV="false" rot="0">
              <a:off x="0" y="0"/>
              <a:ext cx="12925425" cy="1487043"/>
            </a:xfrm>
            <a:custGeom>
              <a:avLst/>
              <a:gdLst/>
              <a:ahLst/>
              <a:cxnLst/>
              <a:rect r="r" b="b" t="t" l="l"/>
              <a:pathLst>
                <a:path h="1487043" w="12925425">
                  <a:moveTo>
                    <a:pt x="15875" y="0"/>
                  </a:moveTo>
                  <a:lnTo>
                    <a:pt x="12909550" y="0"/>
                  </a:lnTo>
                  <a:cubicBezTo>
                    <a:pt x="12918313" y="0"/>
                    <a:pt x="12925425" y="7112"/>
                    <a:pt x="12925425" y="15875"/>
                  </a:cubicBezTo>
                  <a:lnTo>
                    <a:pt x="12925425" y="1471168"/>
                  </a:lnTo>
                  <a:cubicBezTo>
                    <a:pt x="12925425" y="1479931"/>
                    <a:pt x="12918313" y="1487043"/>
                    <a:pt x="12909550" y="1487043"/>
                  </a:cubicBezTo>
                  <a:lnTo>
                    <a:pt x="15875" y="1487043"/>
                  </a:lnTo>
                  <a:cubicBezTo>
                    <a:pt x="7112" y="1487043"/>
                    <a:pt x="0" y="1479931"/>
                    <a:pt x="0" y="1471168"/>
                  </a:cubicBezTo>
                  <a:lnTo>
                    <a:pt x="0" y="15875"/>
                  </a:lnTo>
                  <a:cubicBezTo>
                    <a:pt x="0" y="7112"/>
                    <a:pt x="7112" y="0"/>
                    <a:pt x="15875" y="0"/>
                  </a:cubicBezTo>
                  <a:moveTo>
                    <a:pt x="15875" y="31750"/>
                  </a:moveTo>
                  <a:lnTo>
                    <a:pt x="15875" y="15875"/>
                  </a:lnTo>
                  <a:lnTo>
                    <a:pt x="31750" y="15875"/>
                  </a:lnTo>
                  <a:lnTo>
                    <a:pt x="31750" y="1471168"/>
                  </a:lnTo>
                  <a:lnTo>
                    <a:pt x="15875" y="1471168"/>
                  </a:lnTo>
                  <a:lnTo>
                    <a:pt x="15875" y="1455293"/>
                  </a:lnTo>
                  <a:lnTo>
                    <a:pt x="12909550" y="1455293"/>
                  </a:lnTo>
                  <a:lnTo>
                    <a:pt x="12909550" y="1471168"/>
                  </a:lnTo>
                  <a:lnTo>
                    <a:pt x="12893675" y="1471168"/>
                  </a:lnTo>
                  <a:lnTo>
                    <a:pt x="12893675" y="15875"/>
                  </a:lnTo>
                  <a:lnTo>
                    <a:pt x="12909550" y="15875"/>
                  </a:lnTo>
                  <a:lnTo>
                    <a:pt x="12909550" y="31750"/>
                  </a:lnTo>
                  <a:lnTo>
                    <a:pt x="15875" y="31750"/>
                  </a:lnTo>
                  <a:close/>
                </a:path>
              </a:pathLst>
            </a:custGeom>
            <a:solidFill>
              <a:srgbClr val="FFFFFF"/>
            </a:solidFill>
            <a:ln w="12700">
              <a:solidFill>
                <a:srgbClr val="000000"/>
              </a:solidFill>
            </a:ln>
          </p:spPr>
        </p:sp>
      </p:grpSp>
      <p:grpSp>
        <p:nvGrpSpPr>
          <p:cNvPr name="Group 25" id="25"/>
          <p:cNvGrpSpPr/>
          <p:nvPr/>
        </p:nvGrpSpPr>
        <p:grpSpPr>
          <a:xfrm rot="0">
            <a:off x="1144970" y="5468765"/>
            <a:ext cx="9694083" cy="1115308"/>
            <a:chOff x="0" y="0"/>
            <a:chExt cx="12925444" cy="1487078"/>
          </a:xfrm>
        </p:grpSpPr>
        <p:sp>
          <p:nvSpPr>
            <p:cNvPr name="Freeform 26" id="26"/>
            <p:cNvSpPr/>
            <p:nvPr/>
          </p:nvSpPr>
          <p:spPr>
            <a:xfrm flipH="false" flipV="false" rot="0">
              <a:off x="0" y="0"/>
              <a:ext cx="12925444" cy="1487078"/>
            </a:xfrm>
            <a:custGeom>
              <a:avLst/>
              <a:gdLst/>
              <a:ahLst/>
              <a:cxnLst/>
              <a:rect r="r" b="b" t="t" l="l"/>
              <a:pathLst>
                <a:path h="1487078" w="12925444">
                  <a:moveTo>
                    <a:pt x="0" y="0"/>
                  </a:moveTo>
                  <a:lnTo>
                    <a:pt x="12925444" y="0"/>
                  </a:lnTo>
                  <a:lnTo>
                    <a:pt x="12925444" y="1487078"/>
                  </a:lnTo>
                  <a:lnTo>
                    <a:pt x="0" y="1487078"/>
                  </a:lnTo>
                  <a:close/>
                </a:path>
              </a:pathLst>
            </a:custGeom>
            <a:solidFill>
              <a:srgbClr val="000000">
                <a:alpha val="0"/>
              </a:srgbClr>
            </a:solidFill>
          </p:spPr>
        </p:sp>
        <p:sp>
          <p:nvSpPr>
            <p:cNvPr name="TextBox 27" id="27"/>
            <p:cNvSpPr txBox="true"/>
            <p:nvPr/>
          </p:nvSpPr>
          <p:spPr>
            <a:xfrm>
              <a:off x="0" y="-28575"/>
              <a:ext cx="12925444" cy="1515653"/>
            </a:xfrm>
            <a:prstGeom prst="rect">
              <a:avLst/>
            </a:prstGeom>
          </p:spPr>
          <p:txBody>
            <a:bodyPr anchor="ctr" rtlCol="false" tIns="0" lIns="0" bIns="0" rIns="0"/>
            <a:lstStyle/>
            <a:p>
              <a:pPr algn="l">
                <a:lnSpc>
                  <a:spcPts val="3564"/>
                </a:lnSpc>
              </a:pPr>
              <a:r>
                <a:rPr lang="en-US" sz="3300" b="true">
                  <a:solidFill>
                    <a:srgbClr val="FFFFFF"/>
                  </a:solidFill>
                  <a:latin typeface="Calibri (MS) Bold"/>
                  <a:ea typeface="Calibri (MS) Bold"/>
                  <a:cs typeface="Calibri (MS) Bold"/>
                  <a:sym typeface="Calibri (MS) Bold"/>
                </a:rPr>
                <a:t>Oxygen therapy for severe cases</a:t>
              </a:r>
            </a:p>
          </p:txBody>
        </p:sp>
      </p:grpSp>
      <p:grpSp>
        <p:nvGrpSpPr>
          <p:cNvPr name="Group 28" id="28"/>
          <p:cNvGrpSpPr/>
          <p:nvPr/>
        </p:nvGrpSpPr>
        <p:grpSpPr>
          <a:xfrm rot="0">
            <a:off x="462785" y="5332328"/>
            <a:ext cx="1388184" cy="1388184"/>
            <a:chOff x="0" y="0"/>
            <a:chExt cx="1850912" cy="1850912"/>
          </a:xfrm>
        </p:grpSpPr>
        <p:sp>
          <p:nvSpPr>
            <p:cNvPr name="Freeform 29" id="29"/>
            <p:cNvSpPr/>
            <p:nvPr/>
          </p:nvSpPr>
          <p:spPr>
            <a:xfrm flipH="false" flipV="false" rot="0">
              <a:off x="15875" y="15875"/>
              <a:ext cx="1819148" cy="1819148"/>
            </a:xfrm>
            <a:custGeom>
              <a:avLst/>
              <a:gdLst/>
              <a:ahLst/>
              <a:cxnLst/>
              <a:rect r="r" b="b" t="t" l="l"/>
              <a:pathLst>
                <a:path h="1819148" w="1819148">
                  <a:moveTo>
                    <a:pt x="0" y="909574"/>
                  </a:moveTo>
                  <a:cubicBezTo>
                    <a:pt x="0" y="407289"/>
                    <a:pt x="407289" y="0"/>
                    <a:pt x="909574" y="0"/>
                  </a:cubicBezTo>
                  <a:cubicBezTo>
                    <a:pt x="1411859" y="0"/>
                    <a:pt x="1819148" y="407289"/>
                    <a:pt x="1819148" y="909574"/>
                  </a:cubicBezTo>
                  <a:cubicBezTo>
                    <a:pt x="1819148" y="1411859"/>
                    <a:pt x="1411859" y="1819148"/>
                    <a:pt x="909574" y="1819148"/>
                  </a:cubicBezTo>
                  <a:cubicBezTo>
                    <a:pt x="407289" y="1819148"/>
                    <a:pt x="0" y="1411986"/>
                    <a:pt x="0" y="909574"/>
                  </a:cubicBezTo>
                  <a:close/>
                </a:path>
              </a:pathLst>
            </a:custGeom>
            <a:solidFill>
              <a:srgbClr val="FFFFFF"/>
            </a:solidFill>
            <a:ln w="12700">
              <a:solidFill>
                <a:srgbClr val="000000"/>
              </a:solidFill>
            </a:ln>
          </p:spPr>
        </p:sp>
        <p:sp>
          <p:nvSpPr>
            <p:cNvPr name="Freeform 30" id="30"/>
            <p:cNvSpPr/>
            <p:nvPr/>
          </p:nvSpPr>
          <p:spPr>
            <a:xfrm flipH="false" flipV="false" rot="0">
              <a:off x="0" y="0"/>
              <a:ext cx="1850898" cy="1850898"/>
            </a:xfrm>
            <a:custGeom>
              <a:avLst/>
              <a:gdLst/>
              <a:ahLst/>
              <a:cxnLst/>
              <a:rect r="r" b="b" t="t" l="l"/>
              <a:pathLst>
                <a:path h="1850898" w="1850898">
                  <a:moveTo>
                    <a:pt x="0" y="925449"/>
                  </a:moveTo>
                  <a:cubicBezTo>
                    <a:pt x="0" y="414401"/>
                    <a:pt x="414401" y="0"/>
                    <a:pt x="925449" y="0"/>
                  </a:cubicBezTo>
                  <a:lnTo>
                    <a:pt x="925449" y="15875"/>
                  </a:lnTo>
                  <a:lnTo>
                    <a:pt x="925449" y="0"/>
                  </a:lnTo>
                  <a:cubicBezTo>
                    <a:pt x="1436624" y="0"/>
                    <a:pt x="1850898" y="414401"/>
                    <a:pt x="1850898" y="925449"/>
                  </a:cubicBezTo>
                  <a:cubicBezTo>
                    <a:pt x="1850898" y="1436497"/>
                    <a:pt x="1436497" y="1850898"/>
                    <a:pt x="925449" y="1850898"/>
                  </a:cubicBezTo>
                  <a:lnTo>
                    <a:pt x="925449" y="1835023"/>
                  </a:lnTo>
                  <a:lnTo>
                    <a:pt x="925449" y="1850898"/>
                  </a:lnTo>
                  <a:cubicBezTo>
                    <a:pt x="414401" y="1850898"/>
                    <a:pt x="0" y="1436624"/>
                    <a:pt x="0" y="925449"/>
                  </a:cubicBezTo>
                  <a:lnTo>
                    <a:pt x="15875" y="925449"/>
                  </a:lnTo>
                  <a:lnTo>
                    <a:pt x="25654" y="937895"/>
                  </a:lnTo>
                  <a:cubicBezTo>
                    <a:pt x="20828" y="941705"/>
                    <a:pt x="14351" y="942340"/>
                    <a:pt x="8890" y="939673"/>
                  </a:cubicBezTo>
                  <a:cubicBezTo>
                    <a:pt x="3429" y="937006"/>
                    <a:pt x="0" y="931545"/>
                    <a:pt x="0" y="925449"/>
                  </a:cubicBezTo>
                  <a:moveTo>
                    <a:pt x="31750" y="925449"/>
                  </a:moveTo>
                  <a:lnTo>
                    <a:pt x="15875" y="925449"/>
                  </a:lnTo>
                  <a:lnTo>
                    <a:pt x="6096" y="913003"/>
                  </a:lnTo>
                  <a:cubicBezTo>
                    <a:pt x="10922" y="909193"/>
                    <a:pt x="17399" y="908558"/>
                    <a:pt x="22860" y="911225"/>
                  </a:cubicBezTo>
                  <a:cubicBezTo>
                    <a:pt x="28321" y="913892"/>
                    <a:pt x="31877" y="919480"/>
                    <a:pt x="31877" y="925449"/>
                  </a:cubicBezTo>
                  <a:cubicBezTo>
                    <a:pt x="31877" y="1418971"/>
                    <a:pt x="432054" y="1819148"/>
                    <a:pt x="925576" y="1819148"/>
                  </a:cubicBezTo>
                  <a:cubicBezTo>
                    <a:pt x="1419098" y="1819148"/>
                    <a:pt x="1819275" y="1418971"/>
                    <a:pt x="1819275" y="925449"/>
                  </a:cubicBezTo>
                  <a:lnTo>
                    <a:pt x="1835150" y="925449"/>
                  </a:lnTo>
                  <a:lnTo>
                    <a:pt x="1819275" y="925449"/>
                  </a:lnTo>
                  <a:cubicBezTo>
                    <a:pt x="1819275" y="431927"/>
                    <a:pt x="1419098" y="31750"/>
                    <a:pt x="925576" y="31750"/>
                  </a:cubicBezTo>
                  <a:lnTo>
                    <a:pt x="925576" y="15875"/>
                  </a:lnTo>
                  <a:lnTo>
                    <a:pt x="925576" y="31750"/>
                  </a:lnTo>
                  <a:cubicBezTo>
                    <a:pt x="431927" y="31750"/>
                    <a:pt x="31750" y="431927"/>
                    <a:pt x="31750" y="925449"/>
                  </a:cubicBezTo>
                  <a:close/>
                </a:path>
              </a:pathLst>
            </a:custGeom>
            <a:solidFill>
              <a:srgbClr val="E3CC5A"/>
            </a:solidFill>
            <a:ln w="12700">
              <a:solidFill>
                <a:srgbClr val="000000"/>
              </a:solidFill>
            </a:ln>
          </p:spPr>
        </p:sp>
      </p:grpSp>
      <p:grpSp>
        <p:nvGrpSpPr>
          <p:cNvPr name="Group 31" id="31"/>
          <p:cNvGrpSpPr/>
          <p:nvPr/>
        </p:nvGrpSpPr>
        <p:grpSpPr>
          <a:xfrm rot="0">
            <a:off x="748211" y="7106011"/>
            <a:ext cx="10090842" cy="1115308"/>
            <a:chOff x="0" y="0"/>
            <a:chExt cx="13454456" cy="1487078"/>
          </a:xfrm>
        </p:grpSpPr>
        <p:sp>
          <p:nvSpPr>
            <p:cNvPr name="Freeform 32" id="32"/>
            <p:cNvSpPr/>
            <p:nvPr/>
          </p:nvSpPr>
          <p:spPr>
            <a:xfrm flipH="false" flipV="false" rot="0">
              <a:off x="15875" y="15875"/>
              <a:ext cx="13422757" cy="1455293"/>
            </a:xfrm>
            <a:custGeom>
              <a:avLst/>
              <a:gdLst/>
              <a:ahLst/>
              <a:cxnLst/>
              <a:rect r="r" b="b" t="t" l="l"/>
              <a:pathLst>
                <a:path h="1455293" w="13422757">
                  <a:moveTo>
                    <a:pt x="0" y="0"/>
                  </a:moveTo>
                  <a:lnTo>
                    <a:pt x="13422757" y="0"/>
                  </a:lnTo>
                  <a:lnTo>
                    <a:pt x="13422757" y="1455293"/>
                  </a:lnTo>
                  <a:lnTo>
                    <a:pt x="0" y="1455293"/>
                  </a:lnTo>
                  <a:close/>
                </a:path>
              </a:pathLst>
            </a:custGeom>
            <a:solidFill>
              <a:srgbClr val="ACADA8"/>
            </a:solidFill>
            <a:ln w="12700">
              <a:solidFill>
                <a:srgbClr val="000000"/>
              </a:solidFill>
            </a:ln>
          </p:spPr>
        </p:sp>
        <p:sp>
          <p:nvSpPr>
            <p:cNvPr name="Freeform 33" id="33"/>
            <p:cNvSpPr/>
            <p:nvPr/>
          </p:nvSpPr>
          <p:spPr>
            <a:xfrm flipH="false" flipV="false" rot="0">
              <a:off x="0" y="0"/>
              <a:ext cx="13454507" cy="1487043"/>
            </a:xfrm>
            <a:custGeom>
              <a:avLst/>
              <a:gdLst/>
              <a:ahLst/>
              <a:cxnLst/>
              <a:rect r="r" b="b" t="t" l="l"/>
              <a:pathLst>
                <a:path h="1487043" w="13454507">
                  <a:moveTo>
                    <a:pt x="15875" y="0"/>
                  </a:moveTo>
                  <a:lnTo>
                    <a:pt x="13438632" y="0"/>
                  </a:lnTo>
                  <a:cubicBezTo>
                    <a:pt x="13447396" y="0"/>
                    <a:pt x="13454507" y="7112"/>
                    <a:pt x="13454507" y="15875"/>
                  </a:cubicBezTo>
                  <a:lnTo>
                    <a:pt x="13454507" y="1471168"/>
                  </a:lnTo>
                  <a:cubicBezTo>
                    <a:pt x="13454507" y="1479931"/>
                    <a:pt x="13447396" y="1487043"/>
                    <a:pt x="13438632" y="1487043"/>
                  </a:cubicBezTo>
                  <a:lnTo>
                    <a:pt x="15875" y="1487043"/>
                  </a:lnTo>
                  <a:cubicBezTo>
                    <a:pt x="7112" y="1487043"/>
                    <a:pt x="0" y="1479931"/>
                    <a:pt x="0" y="1471168"/>
                  </a:cubicBezTo>
                  <a:lnTo>
                    <a:pt x="0" y="15875"/>
                  </a:lnTo>
                  <a:cubicBezTo>
                    <a:pt x="0" y="7112"/>
                    <a:pt x="7112" y="0"/>
                    <a:pt x="15875" y="0"/>
                  </a:cubicBezTo>
                  <a:moveTo>
                    <a:pt x="15875" y="31750"/>
                  </a:moveTo>
                  <a:lnTo>
                    <a:pt x="15875" y="15875"/>
                  </a:lnTo>
                  <a:lnTo>
                    <a:pt x="31750" y="15875"/>
                  </a:lnTo>
                  <a:lnTo>
                    <a:pt x="31750" y="1471168"/>
                  </a:lnTo>
                  <a:lnTo>
                    <a:pt x="15875" y="1471168"/>
                  </a:lnTo>
                  <a:lnTo>
                    <a:pt x="15875" y="1455293"/>
                  </a:lnTo>
                  <a:lnTo>
                    <a:pt x="13438632" y="1455293"/>
                  </a:lnTo>
                  <a:lnTo>
                    <a:pt x="13438632" y="1471168"/>
                  </a:lnTo>
                  <a:lnTo>
                    <a:pt x="13422757" y="1471168"/>
                  </a:lnTo>
                  <a:lnTo>
                    <a:pt x="13422757" y="15875"/>
                  </a:lnTo>
                  <a:lnTo>
                    <a:pt x="13438632" y="15875"/>
                  </a:lnTo>
                  <a:lnTo>
                    <a:pt x="13438632" y="31750"/>
                  </a:lnTo>
                  <a:lnTo>
                    <a:pt x="15875" y="31750"/>
                  </a:lnTo>
                  <a:close/>
                </a:path>
              </a:pathLst>
            </a:custGeom>
            <a:solidFill>
              <a:srgbClr val="FFFFFF"/>
            </a:solidFill>
            <a:ln w="12700">
              <a:solidFill>
                <a:srgbClr val="000000"/>
              </a:solidFill>
            </a:ln>
          </p:spPr>
        </p:sp>
      </p:grpSp>
      <p:grpSp>
        <p:nvGrpSpPr>
          <p:cNvPr name="Group 34" id="34"/>
          <p:cNvGrpSpPr/>
          <p:nvPr/>
        </p:nvGrpSpPr>
        <p:grpSpPr>
          <a:xfrm rot="0">
            <a:off x="748211" y="7106011"/>
            <a:ext cx="10090842" cy="1115308"/>
            <a:chOff x="0" y="0"/>
            <a:chExt cx="13454456" cy="1487078"/>
          </a:xfrm>
        </p:grpSpPr>
        <p:sp>
          <p:nvSpPr>
            <p:cNvPr name="Freeform 35" id="35"/>
            <p:cNvSpPr/>
            <p:nvPr/>
          </p:nvSpPr>
          <p:spPr>
            <a:xfrm flipH="false" flipV="false" rot="0">
              <a:off x="0" y="0"/>
              <a:ext cx="13454456" cy="1487078"/>
            </a:xfrm>
            <a:custGeom>
              <a:avLst/>
              <a:gdLst/>
              <a:ahLst/>
              <a:cxnLst/>
              <a:rect r="r" b="b" t="t" l="l"/>
              <a:pathLst>
                <a:path h="1487078" w="13454456">
                  <a:moveTo>
                    <a:pt x="0" y="0"/>
                  </a:moveTo>
                  <a:lnTo>
                    <a:pt x="13454456" y="0"/>
                  </a:lnTo>
                  <a:lnTo>
                    <a:pt x="13454456" y="1487078"/>
                  </a:lnTo>
                  <a:lnTo>
                    <a:pt x="0" y="1487078"/>
                  </a:lnTo>
                  <a:close/>
                </a:path>
              </a:pathLst>
            </a:custGeom>
            <a:solidFill>
              <a:srgbClr val="000000">
                <a:alpha val="0"/>
              </a:srgbClr>
            </a:solidFill>
          </p:spPr>
        </p:sp>
        <p:sp>
          <p:nvSpPr>
            <p:cNvPr name="TextBox 36" id="36"/>
            <p:cNvSpPr txBox="true"/>
            <p:nvPr/>
          </p:nvSpPr>
          <p:spPr>
            <a:xfrm>
              <a:off x="0" y="-28575"/>
              <a:ext cx="13454456" cy="1515653"/>
            </a:xfrm>
            <a:prstGeom prst="rect">
              <a:avLst/>
            </a:prstGeom>
          </p:spPr>
          <p:txBody>
            <a:bodyPr anchor="ctr" rtlCol="false" tIns="0" lIns="0" bIns="0" rIns="0"/>
            <a:lstStyle/>
            <a:p>
              <a:pPr algn="l">
                <a:lnSpc>
                  <a:spcPts val="3564"/>
                </a:lnSpc>
              </a:pPr>
              <a:r>
                <a:rPr lang="en-US" sz="3300" b="true">
                  <a:solidFill>
                    <a:srgbClr val="FFFFFF"/>
                  </a:solidFill>
                  <a:latin typeface="Calibri (MS) Bold"/>
                  <a:ea typeface="Calibri (MS) Bold"/>
                  <a:cs typeface="Calibri (MS) Bold"/>
                  <a:sym typeface="Calibri (MS) Bold"/>
                </a:rPr>
                <a:t>Annual reviews and monitoring</a:t>
              </a:r>
            </a:p>
          </p:txBody>
        </p:sp>
      </p:grpSp>
      <p:grpSp>
        <p:nvGrpSpPr>
          <p:cNvPr name="Group 37" id="37"/>
          <p:cNvGrpSpPr/>
          <p:nvPr/>
        </p:nvGrpSpPr>
        <p:grpSpPr>
          <a:xfrm rot="0">
            <a:off x="66026" y="6969574"/>
            <a:ext cx="1388184" cy="1388184"/>
            <a:chOff x="0" y="0"/>
            <a:chExt cx="1850912" cy="1850912"/>
          </a:xfrm>
        </p:grpSpPr>
        <p:sp>
          <p:nvSpPr>
            <p:cNvPr name="Freeform 38" id="38"/>
            <p:cNvSpPr/>
            <p:nvPr/>
          </p:nvSpPr>
          <p:spPr>
            <a:xfrm flipH="false" flipV="false" rot="0">
              <a:off x="15875" y="15875"/>
              <a:ext cx="1819148" cy="1819148"/>
            </a:xfrm>
            <a:custGeom>
              <a:avLst/>
              <a:gdLst/>
              <a:ahLst/>
              <a:cxnLst/>
              <a:rect r="r" b="b" t="t" l="l"/>
              <a:pathLst>
                <a:path h="1819148" w="1819148">
                  <a:moveTo>
                    <a:pt x="0" y="909574"/>
                  </a:moveTo>
                  <a:cubicBezTo>
                    <a:pt x="0" y="407289"/>
                    <a:pt x="407289" y="0"/>
                    <a:pt x="909574" y="0"/>
                  </a:cubicBezTo>
                  <a:cubicBezTo>
                    <a:pt x="1411859" y="0"/>
                    <a:pt x="1819148" y="407289"/>
                    <a:pt x="1819148" y="909574"/>
                  </a:cubicBezTo>
                  <a:cubicBezTo>
                    <a:pt x="1819148" y="1411859"/>
                    <a:pt x="1411859" y="1819148"/>
                    <a:pt x="909574" y="1819148"/>
                  </a:cubicBezTo>
                  <a:cubicBezTo>
                    <a:pt x="407289" y="1819148"/>
                    <a:pt x="0" y="1411986"/>
                    <a:pt x="0" y="909574"/>
                  </a:cubicBezTo>
                  <a:close/>
                </a:path>
              </a:pathLst>
            </a:custGeom>
            <a:solidFill>
              <a:srgbClr val="FFFFFF"/>
            </a:solidFill>
            <a:ln w="12700">
              <a:solidFill>
                <a:srgbClr val="000000"/>
              </a:solidFill>
            </a:ln>
          </p:spPr>
        </p:sp>
        <p:sp>
          <p:nvSpPr>
            <p:cNvPr name="Freeform 39" id="39"/>
            <p:cNvSpPr/>
            <p:nvPr/>
          </p:nvSpPr>
          <p:spPr>
            <a:xfrm flipH="false" flipV="false" rot="0">
              <a:off x="0" y="0"/>
              <a:ext cx="1850898" cy="1850898"/>
            </a:xfrm>
            <a:custGeom>
              <a:avLst/>
              <a:gdLst/>
              <a:ahLst/>
              <a:cxnLst/>
              <a:rect r="r" b="b" t="t" l="l"/>
              <a:pathLst>
                <a:path h="1850898" w="1850898">
                  <a:moveTo>
                    <a:pt x="0" y="925449"/>
                  </a:moveTo>
                  <a:cubicBezTo>
                    <a:pt x="0" y="414401"/>
                    <a:pt x="414401" y="0"/>
                    <a:pt x="925449" y="0"/>
                  </a:cubicBezTo>
                  <a:lnTo>
                    <a:pt x="925449" y="15875"/>
                  </a:lnTo>
                  <a:lnTo>
                    <a:pt x="925449" y="0"/>
                  </a:lnTo>
                  <a:cubicBezTo>
                    <a:pt x="1436624" y="0"/>
                    <a:pt x="1850898" y="414401"/>
                    <a:pt x="1850898" y="925449"/>
                  </a:cubicBezTo>
                  <a:cubicBezTo>
                    <a:pt x="1850898" y="1436497"/>
                    <a:pt x="1436497" y="1850898"/>
                    <a:pt x="925449" y="1850898"/>
                  </a:cubicBezTo>
                  <a:lnTo>
                    <a:pt x="925449" y="1835023"/>
                  </a:lnTo>
                  <a:lnTo>
                    <a:pt x="925449" y="1850898"/>
                  </a:lnTo>
                  <a:cubicBezTo>
                    <a:pt x="414401" y="1850898"/>
                    <a:pt x="0" y="1436624"/>
                    <a:pt x="0" y="925449"/>
                  </a:cubicBezTo>
                  <a:lnTo>
                    <a:pt x="15875" y="925449"/>
                  </a:lnTo>
                  <a:lnTo>
                    <a:pt x="25654" y="937895"/>
                  </a:lnTo>
                  <a:cubicBezTo>
                    <a:pt x="20828" y="941705"/>
                    <a:pt x="14351" y="942340"/>
                    <a:pt x="8890" y="939673"/>
                  </a:cubicBezTo>
                  <a:cubicBezTo>
                    <a:pt x="3429" y="937006"/>
                    <a:pt x="0" y="931545"/>
                    <a:pt x="0" y="925449"/>
                  </a:cubicBezTo>
                  <a:moveTo>
                    <a:pt x="31750" y="925449"/>
                  </a:moveTo>
                  <a:lnTo>
                    <a:pt x="15875" y="925449"/>
                  </a:lnTo>
                  <a:lnTo>
                    <a:pt x="6096" y="913003"/>
                  </a:lnTo>
                  <a:cubicBezTo>
                    <a:pt x="10922" y="909193"/>
                    <a:pt x="17399" y="908558"/>
                    <a:pt x="22860" y="911225"/>
                  </a:cubicBezTo>
                  <a:cubicBezTo>
                    <a:pt x="28321" y="913892"/>
                    <a:pt x="31877" y="919480"/>
                    <a:pt x="31877" y="925449"/>
                  </a:cubicBezTo>
                  <a:cubicBezTo>
                    <a:pt x="31877" y="1418971"/>
                    <a:pt x="432054" y="1819148"/>
                    <a:pt x="925576" y="1819148"/>
                  </a:cubicBezTo>
                  <a:cubicBezTo>
                    <a:pt x="1419098" y="1819148"/>
                    <a:pt x="1819275" y="1418971"/>
                    <a:pt x="1819275" y="925449"/>
                  </a:cubicBezTo>
                  <a:lnTo>
                    <a:pt x="1835150" y="925449"/>
                  </a:lnTo>
                  <a:lnTo>
                    <a:pt x="1819275" y="925449"/>
                  </a:lnTo>
                  <a:cubicBezTo>
                    <a:pt x="1819275" y="431927"/>
                    <a:pt x="1419098" y="31750"/>
                    <a:pt x="925576" y="31750"/>
                  </a:cubicBezTo>
                  <a:lnTo>
                    <a:pt x="925576" y="15875"/>
                  </a:lnTo>
                  <a:lnTo>
                    <a:pt x="925576" y="31750"/>
                  </a:lnTo>
                  <a:cubicBezTo>
                    <a:pt x="431927" y="31750"/>
                    <a:pt x="31750" y="431927"/>
                    <a:pt x="31750" y="925449"/>
                  </a:cubicBezTo>
                  <a:close/>
                </a:path>
              </a:pathLst>
            </a:custGeom>
            <a:solidFill>
              <a:srgbClr val="ACADA8"/>
            </a:solidFill>
            <a:ln w="12700">
              <a:solidFill>
                <a:srgbClr val="000000"/>
              </a:solidFill>
            </a:ln>
          </p:spPr>
        </p:sp>
      </p:grpSp>
      <p:grpSp>
        <p:nvGrpSpPr>
          <p:cNvPr name="Group 40" id="40"/>
          <p:cNvGrpSpPr>
            <a:grpSpLocks noChangeAspect="true"/>
          </p:cNvGrpSpPr>
          <p:nvPr/>
        </p:nvGrpSpPr>
        <p:grpSpPr>
          <a:xfrm rot="0">
            <a:off x="11421687" y="3299277"/>
            <a:ext cx="5959952" cy="5275482"/>
            <a:chOff x="0" y="0"/>
            <a:chExt cx="7946602" cy="7033976"/>
          </a:xfrm>
        </p:grpSpPr>
        <p:sp>
          <p:nvSpPr>
            <p:cNvPr name="Freeform 41" id="41"/>
            <p:cNvSpPr/>
            <p:nvPr/>
          </p:nvSpPr>
          <p:spPr>
            <a:xfrm flipH="false" flipV="false" rot="0">
              <a:off x="0" y="0"/>
              <a:ext cx="7946644" cy="7034022"/>
            </a:xfrm>
            <a:custGeom>
              <a:avLst/>
              <a:gdLst/>
              <a:ahLst/>
              <a:cxnLst/>
              <a:rect r="r" b="b" t="t" l="l"/>
              <a:pathLst>
                <a:path h="7034022" w="7946644">
                  <a:moveTo>
                    <a:pt x="0" y="0"/>
                  </a:moveTo>
                  <a:lnTo>
                    <a:pt x="7946644" y="0"/>
                  </a:lnTo>
                  <a:lnTo>
                    <a:pt x="7946644" y="7034022"/>
                  </a:lnTo>
                  <a:lnTo>
                    <a:pt x="0" y="7034022"/>
                  </a:lnTo>
                  <a:lnTo>
                    <a:pt x="0" y="0"/>
                  </a:lnTo>
                  <a:close/>
                </a:path>
              </a:pathLst>
            </a:custGeom>
            <a:blipFill>
              <a:blip r:embed="rId2"/>
              <a:stretch>
                <a:fillRect l="-8973" t="-19714" r="-8214" b="-12677"/>
              </a:stretch>
            </a:blipFill>
          </p:spPr>
        </p:sp>
      </p:gr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429904"/>
            <a:ext cx="15087600" cy="2176135"/>
            <a:chOff x="0" y="0"/>
            <a:chExt cx="20116800" cy="2901514"/>
          </a:xfrm>
        </p:grpSpPr>
        <p:sp>
          <p:nvSpPr>
            <p:cNvPr name="Freeform 8" id="8"/>
            <p:cNvSpPr/>
            <p:nvPr/>
          </p:nvSpPr>
          <p:spPr>
            <a:xfrm flipH="false" flipV="false" rot="0">
              <a:off x="0" y="0"/>
              <a:ext cx="20116800" cy="2901514"/>
            </a:xfrm>
            <a:custGeom>
              <a:avLst/>
              <a:gdLst/>
              <a:ahLst/>
              <a:cxnLst/>
              <a:rect r="r" b="b" t="t" l="l"/>
              <a:pathLst>
                <a:path h="2901514" w="20116800">
                  <a:moveTo>
                    <a:pt x="0" y="0"/>
                  </a:moveTo>
                  <a:lnTo>
                    <a:pt x="20116800" y="0"/>
                  </a:lnTo>
                  <a:lnTo>
                    <a:pt x="20116800" y="2901514"/>
                  </a:lnTo>
                  <a:lnTo>
                    <a:pt x="0" y="2901514"/>
                  </a:lnTo>
                  <a:close/>
                </a:path>
              </a:pathLst>
            </a:custGeom>
            <a:solidFill>
              <a:srgbClr val="000000">
                <a:alpha val="0"/>
              </a:srgbClr>
            </a:solidFill>
          </p:spPr>
        </p:sp>
        <p:sp>
          <p:nvSpPr>
            <p:cNvPr name="TextBox 9" id="9"/>
            <p:cNvSpPr txBox="true"/>
            <p:nvPr/>
          </p:nvSpPr>
          <p:spPr>
            <a:xfrm>
              <a:off x="0" y="123825"/>
              <a:ext cx="20116800" cy="2777689"/>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Models and Frameworks</a:t>
              </a:r>
            </a:p>
          </p:txBody>
        </p:sp>
      </p:grpSp>
      <p:sp>
        <p:nvSpPr>
          <p:cNvPr name="TextBox 10" id="10"/>
          <p:cNvSpPr txBox="true"/>
          <p:nvPr/>
        </p:nvSpPr>
        <p:spPr>
          <a:xfrm rot="0">
            <a:off x="1645920" y="2785746"/>
            <a:ext cx="15087600" cy="5972175"/>
          </a:xfrm>
          <a:prstGeom prst="rect">
            <a:avLst/>
          </a:prstGeom>
        </p:spPr>
        <p:txBody>
          <a:bodyPr anchor="t" rtlCol="false" tIns="0" lIns="0" bIns="0" rIns="0">
            <a:spAutoFit/>
          </a:bodyPr>
          <a:lstStyle/>
          <a:p>
            <a:pPr algn="l" marL="542925" indent="-271462" lvl="1">
              <a:lnSpc>
                <a:spcPts val="3240"/>
              </a:lnSpc>
              <a:buFont typeface="Arial"/>
              <a:buChar char="•"/>
            </a:pPr>
            <a:r>
              <a:rPr lang="en-US" b="true" sz="3000">
                <a:solidFill>
                  <a:srgbClr val="404040"/>
                </a:solidFill>
                <a:latin typeface="Calibri (MS) Bold"/>
                <a:ea typeface="Calibri (MS) Bold"/>
                <a:cs typeface="Calibri (MS) Bold"/>
                <a:sym typeface="Calibri (MS) Bold"/>
              </a:rPr>
              <a:t>House of Care Model: </a:t>
            </a:r>
            <a:r>
              <a:rPr lang="en-US" sz="3000">
                <a:solidFill>
                  <a:srgbClr val="404040"/>
                </a:solidFill>
                <a:latin typeface="Calibri (MS)"/>
                <a:ea typeface="Calibri (MS)"/>
                <a:cs typeface="Calibri (MS)"/>
                <a:sym typeface="Calibri (MS)"/>
              </a:rPr>
              <a:t>Person‑centred care</a:t>
            </a:r>
          </a:p>
        </p:txBody>
      </p:sp>
      <p:grpSp>
        <p:nvGrpSpPr>
          <p:cNvPr name="Group 11" id="11"/>
          <p:cNvGrpSpPr/>
          <p:nvPr/>
        </p:nvGrpSpPr>
        <p:grpSpPr>
          <a:xfrm rot="0">
            <a:off x="176162" y="3417094"/>
            <a:ext cx="9445203" cy="1636204"/>
            <a:chOff x="0" y="0"/>
            <a:chExt cx="12593604" cy="2181606"/>
          </a:xfrm>
        </p:grpSpPr>
        <p:sp>
          <p:nvSpPr>
            <p:cNvPr name="Freeform 12" id="12"/>
            <p:cNvSpPr/>
            <p:nvPr/>
          </p:nvSpPr>
          <p:spPr>
            <a:xfrm flipH="false" flipV="false" rot="0">
              <a:off x="15875" y="15875"/>
              <a:ext cx="12561824" cy="2149856"/>
            </a:xfrm>
            <a:custGeom>
              <a:avLst/>
              <a:gdLst/>
              <a:ahLst/>
              <a:cxnLst/>
              <a:rect r="r" b="b" t="t" l="l"/>
              <a:pathLst>
                <a:path h="2149856" w="12561824">
                  <a:moveTo>
                    <a:pt x="0" y="215011"/>
                  </a:moveTo>
                  <a:cubicBezTo>
                    <a:pt x="0" y="96266"/>
                    <a:pt x="97409" y="0"/>
                    <a:pt x="217551" y="0"/>
                  </a:cubicBezTo>
                  <a:lnTo>
                    <a:pt x="12344273" y="0"/>
                  </a:lnTo>
                  <a:cubicBezTo>
                    <a:pt x="12464415" y="0"/>
                    <a:pt x="12561824" y="96266"/>
                    <a:pt x="12561824" y="215011"/>
                  </a:cubicBezTo>
                  <a:lnTo>
                    <a:pt x="12561824" y="1934845"/>
                  </a:lnTo>
                  <a:cubicBezTo>
                    <a:pt x="12561824" y="2053590"/>
                    <a:pt x="12464415" y="2149856"/>
                    <a:pt x="12344273" y="2149856"/>
                  </a:cubicBezTo>
                  <a:lnTo>
                    <a:pt x="217551" y="2149856"/>
                  </a:lnTo>
                  <a:cubicBezTo>
                    <a:pt x="97409" y="2149856"/>
                    <a:pt x="0" y="2053590"/>
                    <a:pt x="0" y="1934845"/>
                  </a:cubicBezTo>
                  <a:close/>
                </a:path>
              </a:pathLst>
            </a:custGeom>
            <a:solidFill>
              <a:srgbClr val="DB8631"/>
            </a:solidFill>
            <a:ln w="12700">
              <a:solidFill>
                <a:srgbClr val="000000"/>
              </a:solidFill>
            </a:ln>
          </p:spPr>
        </p:sp>
        <p:sp>
          <p:nvSpPr>
            <p:cNvPr name="Freeform 13" id="13"/>
            <p:cNvSpPr/>
            <p:nvPr/>
          </p:nvSpPr>
          <p:spPr>
            <a:xfrm flipH="false" flipV="false" rot="0">
              <a:off x="0" y="0"/>
              <a:ext cx="12593574" cy="2181606"/>
            </a:xfrm>
            <a:custGeom>
              <a:avLst/>
              <a:gdLst/>
              <a:ahLst/>
              <a:cxnLst/>
              <a:rect r="r" b="b" t="t" l="l"/>
              <a:pathLst>
                <a:path h="2181606" w="12593574">
                  <a:moveTo>
                    <a:pt x="0" y="230886"/>
                  </a:moveTo>
                  <a:cubicBezTo>
                    <a:pt x="0" y="103124"/>
                    <a:pt x="104775" y="0"/>
                    <a:pt x="233426" y="0"/>
                  </a:cubicBezTo>
                  <a:lnTo>
                    <a:pt x="12360148" y="0"/>
                  </a:lnTo>
                  <a:lnTo>
                    <a:pt x="12360148" y="15875"/>
                  </a:lnTo>
                  <a:lnTo>
                    <a:pt x="12360148" y="0"/>
                  </a:lnTo>
                  <a:cubicBezTo>
                    <a:pt x="12488926" y="0"/>
                    <a:pt x="12593574" y="103124"/>
                    <a:pt x="12593574" y="230886"/>
                  </a:cubicBezTo>
                  <a:lnTo>
                    <a:pt x="12577699" y="230886"/>
                  </a:lnTo>
                  <a:lnTo>
                    <a:pt x="12593574" y="230886"/>
                  </a:lnTo>
                  <a:lnTo>
                    <a:pt x="12593574" y="1950720"/>
                  </a:lnTo>
                  <a:lnTo>
                    <a:pt x="12577699" y="1950720"/>
                  </a:lnTo>
                  <a:lnTo>
                    <a:pt x="12593574" y="1950720"/>
                  </a:lnTo>
                  <a:cubicBezTo>
                    <a:pt x="12593574" y="2078355"/>
                    <a:pt x="12488799" y="2181606"/>
                    <a:pt x="12360148" y="2181606"/>
                  </a:cubicBezTo>
                  <a:lnTo>
                    <a:pt x="12360148" y="2165731"/>
                  </a:lnTo>
                  <a:lnTo>
                    <a:pt x="12360148" y="2181606"/>
                  </a:lnTo>
                  <a:lnTo>
                    <a:pt x="233426" y="2181606"/>
                  </a:lnTo>
                  <a:lnTo>
                    <a:pt x="233426" y="2165731"/>
                  </a:lnTo>
                  <a:lnTo>
                    <a:pt x="233426" y="2181606"/>
                  </a:lnTo>
                  <a:cubicBezTo>
                    <a:pt x="104775" y="2181606"/>
                    <a:pt x="0" y="2078482"/>
                    <a:pt x="0" y="1950720"/>
                  </a:cubicBezTo>
                  <a:lnTo>
                    <a:pt x="0" y="230886"/>
                  </a:lnTo>
                  <a:lnTo>
                    <a:pt x="15875" y="230886"/>
                  </a:lnTo>
                  <a:lnTo>
                    <a:pt x="0" y="230886"/>
                  </a:lnTo>
                  <a:moveTo>
                    <a:pt x="31750" y="230886"/>
                  </a:moveTo>
                  <a:lnTo>
                    <a:pt x="31750" y="1950720"/>
                  </a:lnTo>
                  <a:lnTo>
                    <a:pt x="15875" y="1950720"/>
                  </a:lnTo>
                  <a:lnTo>
                    <a:pt x="31750" y="1950720"/>
                  </a:lnTo>
                  <a:cubicBezTo>
                    <a:pt x="31750" y="2060448"/>
                    <a:pt x="121920" y="2149856"/>
                    <a:pt x="233426" y="2149856"/>
                  </a:cubicBezTo>
                  <a:lnTo>
                    <a:pt x="12360148" y="2149856"/>
                  </a:lnTo>
                  <a:cubicBezTo>
                    <a:pt x="12471781" y="2149856"/>
                    <a:pt x="12561824" y="2060575"/>
                    <a:pt x="12561824" y="1950720"/>
                  </a:cubicBezTo>
                  <a:lnTo>
                    <a:pt x="12561824" y="230886"/>
                  </a:lnTo>
                  <a:cubicBezTo>
                    <a:pt x="12561824" y="121158"/>
                    <a:pt x="12471654" y="31750"/>
                    <a:pt x="12360148" y="31750"/>
                  </a:cubicBezTo>
                  <a:lnTo>
                    <a:pt x="233426" y="31750"/>
                  </a:lnTo>
                  <a:lnTo>
                    <a:pt x="233426" y="15875"/>
                  </a:lnTo>
                  <a:lnTo>
                    <a:pt x="233426" y="31750"/>
                  </a:lnTo>
                  <a:cubicBezTo>
                    <a:pt x="121920" y="31750"/>
                    <a:pt x="31750" y="121031"/>
                    <a:pt x="31750" y="230886"/>
                  </a:cubicBezTo>
                  <a:close/>
                </a:path>
              </a:pathLst>
            </a:custGeom>
            <a:solidFill>
              <a:srgbClr val="FFFFFF"/>
            </a:solidFill>
            <a:ln w="12700">
              <a:solidFill>
                <a:srgbClr val="000000"/>
              </a:solidFill>
            </a:ln>
          </p:spPr>
        </p:sp>
      </p:grpSp>
      <p:grpSp>
        <p:nvGrpSpPr>
          <p:cNvPr name="Group 14" id="14"/>
          <p:cNvGrpSpPr/>
          <p:nvPr/>
        </p:nvGrpSpPr>
        <p:grpSpPr>
          <a:xfrm rot="0">
            <a:off x="223388" y="3464320"/>
            <a:ext cx="7705304" cy="1541752"/>
            <a:chOff x="0" y="0"/>
            <a:chExt cx="10273738" cy="2055670"/>
          </a:xfrm>
        </p:grpSpPr>
        <p:sp>
          <p:nvSpPr>
            <p:cNvPr name="Freeform 15" id="15"/>
            <p:cNvSpPr/>
            <p:nvPr/>
          </p:nvSpPr>
          <p:spPr>
            <a:xfrm flipH="false" flipV="false" rot="0">
              <a:off x="0" y="0"/>
              <a:ext cx="10273738" cy="2055670"/>
            </a:xfrm>
            <a:custGeom>
              <a:avLst/>
              <a:gdLst/>
              <a:ahLst/>
              <a:cxnLst/>
              <a:rect r="r" b="b" t="t" l="l"/>
              <a:pathLst>
                <a:path h="2055670" w="10273738">
                  <a:moveTo>
                    <a:pt x="0" y="0"/>
                  </a:moveTo>
                  <a:lnTo>
                    <a:pt x="10273738" y="0"/>
                  </a:lnTo>
                  <a:lnTo>
                    <a:pt x="10273738" y="2055670"/>
                  </a:lnTo>
                  <a:lnTo>
                    <a:pt x="0" y="2055670"/>
                  </a:lnTo>
                  <a:close/>
                </a:path>
              </a:pathLst>
            </a:custGeom>
            <a:solidFill>
              <a:srgbClr val="000000">
                <a:alpha val="0"/>
              </a:srgbClr>
            </a:solidFill>
          </p:spPr>
        </p:sp>
        <p:sp>
          <p:nvSpPr>
            <p:cNvPr name="TextBox 16" id="16"/>
            <p:cNvSpPr txBox="true"/>
            <p:nvPr/>
          </p:nvSpPr>
          <p:spPr>
            <a:xfrm>
              <a:off x="0" y="-38100"/>
              <a:ext cx="10273738" cy="2093770"/>
            </a:xfrm>
            <a:prstGeom prst="rect">
              <a:avLst/>
            </a:prstGeom>
          </p:spPr>
          <p:txBody>
            <a:bodyPr anchor="ctr" rtlCol="false" tIns="0" lIns="0" bIns="0" rIns="0"/>
            <a:lstStyle/>
            <a:p>
              <a:pPr algn="l">
                <a:lnSpc>
                  <a:spcPts val="4536"/>
                </a:lnSpc>
              </a:pPr>
              <a:r>
                <a:rPr lang="en-US" sz="4200" b="true">
                  <a:solidFill>
                    <a:srgbClr val="FFFFFF"/>
                  </a:solidFill>
                  <a:latin typeface="Calibri (MS) Bold"/>
                  <a:ea typeface="Calibri (MS) Bold"/>
                  <a:cs typeface="Calibri (MS) Bold"/>
                  <a:sym typeface="Calibri (MS) Bold"/>
                </a:rPr>
                <a:t>Chronic Care Model: Proactive management</a:t>
              </a:r>
            </a:p>
          </p:txBody>
        </p:sp>
      </p:grpSp>
      <p:grpSp>
        <p:nvGrpSpPr>
          <p:cNvPr name="Group 17" id="17"/>
          <p:cNvGrpSpPr/>
          <p:nvPr/>
        </p:nvGrpSpPr>
        <p:grpSpPr>
          <a:xfrm rot="0">
            <a:off x="1007461" y="5298217"/>
            <a:ext cx="9445203" cy="1636204"/>
            <a:chOff x="0" y="0"/>
            <a:chExt cx="12593604" cy="2181606"/>
          </a:xfrm>
        </p:grpSpPr>
        <p:sp>
          <p:nvSpPr>
            <p:cNvPr name="Freeform 18" id="18"/>
            <p:cNvSpPr/>
            <p:nvPr/>
          </p:nvSpPr>
          <p:spPr>
            <a:xfrm flipH="false" flipV="false" rot="0">
              <a:off x="15875" y="15875"/>
              <a:ext cx="12561824" cy="2149856"/>
            </a:xfrm>
            <a:custGeom>
              <a:avLst/>
              <a:gdLst/>
              <a:ahLst/>
              <a:cxnLst/>
              <a:rect r="r" b="b" t="t" l="l"/>
              <a:pathLst>
                <a:path h="2149856" w="12561824">
                  <a:moveTo>
                    <a:pt x="0" y="215011"/>
                  </a:moveTo>
                  <a:cubicBezTo>
                    <a:pt x="0" y="96266"/>
                    <a:pt x="97409" y="0"/>
                    <a:pt x="217551" y="0"/>
                  </a:cubicBezTo>
                  <a:lnTo>
                    <a:pt x="12344273" y="0"/>
                  </a:lnTo>
                  <a:cubicBezTo>
                    <a:pt x="12464415" y="0"/>
                    <a:pt x="12561824" y="96266"/>
                    <a:pt x="12561824" y="215011"/>
                  </a:cubicBezTo>
                  <a:lnTo>
                    <a:pt x="12561824" y="1934845"/>
                  </a:lnTo>
                  <a:cubicBezTo>
                    <a:pt x="12561824" y="2053590"/>
                    <a:pt x="12464415" y="2149856"/>
                    <a:pt x="12344273" y="2149856"/>
                  </a:cubicBezTo>
                  <a:lnTo>
                    <a:pt x="217551" y="2149856"/>
                  </a:lnTo>
                  <a:cubicBezTo>
                    <a:pt x="97409" y="2149856"/>
                    <a:pt x="0" y="2053590"/>
                    <a:pt x="0" y="1934845"/>
                  </a:cubicBezTo>
                  <a:close/>
                </a:path>
              </a:pathLst>
            </a:custGeom>
            <a:solidFill>
              <a:srgbClr val="E3CC5A"/>
            </a:solidFill>
            <a:ln w="12700">
              <a:solidFill>
                <a:srgbClr val="000000"/>
              </a:solidFill>
            </a:ln>
          </p:spPr>
        </p:sp>
        <p:sp>
          <p:nvSpPr>
            <p:cNvPr name="Freeform 19" id="19"/>
            <p:cNvSpPr/>
            <p:nvPr/>
          </p:nvSpPr>
          <p:spPr>
            <a:xfrm flipH="false" flipV="false" rot="0">
              <a:off x="0" y="0"/>
              <a:ext cx="12593574" cy="2181606"/>
            </a:xfrm>
            <a:custGeom>
              <a:avLst/>
              <a:gdLst/>
              <a:ahLst/>
              <a:cxnLst/>
              <a:rect r="r" b="b" t="t" l="l"/>
              <a:pathLst>
                <a:path h="2181606" w="12593574">
                  <a:moveTo>
                    <a:pt x="0" y="230886"/>
                  </a:moveTo>
                  <a:cubicBezTo>
                    <a:pt x="0" y="103124"/>
                    <a:pt x="104775" y="0"/>
                    <a:pt x="233426" y="0"/>
                  </a:cubicBezTo>
                  <a:lnTo>
                    <a:pt x="12360148" y="0"/>
                  </a:lnTo>
                  <a:lnTo>
                    <a:pt x="12360148" y="15875"/>
                  </a:lnTo>
                  <a:lnTo>
                    <a:pt x="12360148" y="0"/>
                  </a:lnTo>
                  <a:cubicBezTo>
                    <a:pt x="12488926" y="0"/>
                    <a:pt x="12593574" y="103124"/>
                    <a:pt x="12593574" y="230886"/>
                  </a:cubicBezTo>
                  <a:lnTo>
                    <a:pt x="12577699" y="230886"/>
                  </a:lnTo>
                  <a:lnTo>
                    <a:pt x="12593574" y="230886"/>
                  </a:lnTo>
                  <a:lnTo>
                    <a:pt x="12593574" y="1950720"/>
                  </a:lnTo>
                  <a:lnTo>
                    <a:pt x="12577699" y="1950720"/>
                  </a:lnTo>
                  <a:lnTo>
                    <a:pt x="12593574" y="1950720"/>
                  </a:lnTo>
                  <a:cubicBezTo>
                    <a:pt x="12593574" y="2078355"/>
                    <a:pt x="12488799" y="2181606"/>
                    <a:pt x="12360148" y="2181606"/>
                  </a:cubicBezTo>
                  <a:lnTo>
                    <a:pt x="12360148" y="2165731"/>
                  </a:lnTo>
                  <a:lnTo>
                    <a:pt x="12360148" y="2181606"/>
                  </a:lnTo>
                  <a:lnTo>
                    <a:pt x="233426" y="2181606"/>
                  </a:lnTo>
                  <a:lnTo>
                    <a:pt x="233426" y="2165731"/>
                  </a:lnTo>
                  <a:lnTo>
                    <a:pt x="233426" y="2181606"/>
                  </a:lnTo>
                  <a:cubicBezTo>
                    <a:pt x="104775" y="2181606"/>
                    <a:pt x="0" y="2078482"/>
                    <a:pt x="0" y="1950720"/>
                  </a:cubicBezTo>
                  <a:lnTo>
                    <a:pt x="0" y="230886"/>
                  </a:lnTo>
                  <a:lnTo>
                    <a:pt x="15875" y="230886"/>
                  </a:lnTo>
                  <a:lnTo>
                    <a:pt x="0" y="230886"/>
                  </a:lnTo>
                  <a:moveTo>
                    <a:pt x="31750" y="230886"/>
                  </a:moveTo>
                  <a:lnTo>
                    <a:pt x="31750" y="1950720"/>
                  </a:lnTo>
                  <a:lnTo>
                    <a:pt x="15875" y="1950720"/>
                  </a:lnTo>
                  <a:lnTo>
                    <a:pt x="31750" y="1950720"/>
                  </a:lnTo>
                  <a:cubicBezTo>
                    <a:pt x="31750" y="2060448"/>
                    <a:pt x="121920" y="2149856"/>
                    <a:pt x="233426" y="2149856"/>
                  </a:cubicBezTo>
                  <a:lnTo>
                    <a:pt x="12360148" y="2149856"/>
                  </a:lnTo>
                  <a:cubicBezTo>
                    <a:pt x="12471781" y="2149856"/>
                    <a:pt x="12561824" y="2060575"/>
                    <a:pt x="12561824" y="1950720"/>
                  </a:cubicBezTo>
                  <a:lnTo>
                    <a:pt x="12561824" y="230886"/>
                  </a:lnTo>
                  <a:cubicBezTo>
                    <a:pt x="12561824" y="121158"/>
                    <a:pt x="12471654" y="31750"/>
                    <a:pt x="12360148" y="31750"/>
                  </a:cubicBezTo>
                  <a:lnTo>
                    <a:pt x="233426" y="31750"/>
                  </a:lnTo>
                  <a:lnTo>
                    <a:pt x="233426" y="15875"/>
                  </a:lnTo>
                  <a:lnTo>
                    <a:pt x="233426" y="31750"/>
                  </a:lnTo>
                  <a:cubicBezTo>
                    <a:pt x="121920" y="31750"/>
                    <a:pt x="31750" y="121031"/>
                    <a:pt x="31750" y="230886"/>
                  </a:cubicBezTo>
                  <a:close/>
                </a:path>
              </a:pathLst>
            </a:custGeom>
            <a:solidFill>
              <a:srgbClr val="FFFFFF"/>
            </a:solidFill>
            <a:ln w="12700">
              <a:solidFill>
                <a:srgbClr val="000000"/>
              </a:solidFill>
            </a:ln>
          </p:spPr>
        </p:sp>
      </p:grpSp>
      <p:grpSp>
        <p:nvGrpSpPr>
          <p:cNvPr name="Group 20" id="20"/>
          <p:cNvGrpSpPr/>
          <p:nvPr/>
        </p:nvGrpSpPr>
        <p:grpSpPr>
          <a:xfrm rot="0">
            <a:off x="1054687" y="5345443"/>
            <a:ext cx="7471396" cy="1541752"/>
            <a:chOff x="0" y="0"/>
            <a:chExt cx="9961862" cy="2055670"/>
          </a:xfrm>
        </p:grpSpPr>
        <p:sp>
          <p:nvSpPr>
            <p:cNvPr name="Freeform 21" id="21"/>
            <p:cNvSpPr/>
            <p:nvPr/>
          </p:nvSpPr>
          <p:spPr>
            <a:xfrm flipH="false" flipV="false" rot="0">
              <a:off x="0" y="0"/>
              <a:ext cx="9961862" cy="2055670"/>
            </a:xfrm>
            <a:custGeom>
              <a:avLst/>
              <a:gdLst/>
              <a:ahLst/>
              <a:cxnLst/>
              <a:rect r="r" b="b" t="t" l="l"/>
              <a:pathLst>
                <a:path h="2055670" w="9961862">
                  <a:moveTo>
                    <a:pt x="0" y="0"/>
                  </a:moveTo>
                  <a:lnTo>
                    <a:pt x="9961862" y="0"/>
                  </a:lnTo>
                  <a:lnTo>
                    <a:pt x="9961862" y="2055670"/>
                  </a:lnTo>
                  <a:lnTo>
                    <a:pt x="0" y="2055670"/>
                  </a:lnTo>
                  <a:close/>
                </a:path>
              </a:pathLst>
            </a:custGeom>
            <a:solidFill>
              <a:srgbClr val="000000">
                <a:alpha val="0"/>
              </a:srgbClr>
            </a:solidFill>
          </p:spPr>
        </p:sp>
        <p:sp>
          <p:nvSpPr>
            <p:cNvPr name="TextBox 22" id="22"/>
            <p:cNvSpPr txBox="true"/>
            <p:nvPr/>
          </p:nvSpPr>
          <p:spPr>
            <a:xfrm>
              <a:off x="0" y="-38100"/>
              <a:ext cx="9961862" cy="2093770"/>
            </a:xfrm>
            <a:prstGeom prst="rect">
              <a:avLst/>
            </a:prstGeom>
          </p:spPr>
          <p:txBody>
            <a:bodyPr anchor="ctr" rtlCol="false" tIns="0" lIns="0" bIns="0" rIns="0"/>
            <a:lstStyle/>
            <a:p>
              <a:pPr algn="l">
                <a:lnSpc>
                  <a:spcPts val="4536"/>
                </a:lnSpc>
              </a:pPr>
              <a:r>
                <a:rPr lang="en-US" sz="4200" b="true">
                  <a:solidFill>
                    <a:srgbClr val="FFFFFF"/>
                  </a:solidFill>
                  <a:latin typeface="Calibri (MS) Bold"/>
                  <a:ea typeface="Calibri (MS) Bold"/>
                  <a:cs typeface="Calibri (MS) Bold"/>
                  <a:sym typeface="Calibri (MS) Bold"/>
                </a:rPr>
                <a:t>NHS Long-Term Plan priorities</a:t>
              </a:r>
            </a:p>
          </p:txBody>
        </p:sp>
      </p:grpSp>
      <p:grpSp>
        <p:nvGrpSpPr>
          <p:cNvPr name="Group 23" id="23"/>
          <p:cNvGrpSpPr/>
          <p:nvPr/>
        </p:nvGrpSpPr>
        <p:grpSpPr>
          <a:xfrm rot="0">
            <a:off x="1838759" y="7179341"/>
            <a:ext cx="9445203" cy="1636204"/>
            <a:chOff x="0" y="0"/>
            <a:chExt cx="12593604" cy="2181606"/>
          </a:xfrm>
        </p:grpSpPr>
        <p:sp>
          <p:nvSpPr>
            <p:cNvPr name="Freeform 24" id="24"/>
            <p:cNvSpPr/>
            <p:nvPr/>
          </p:nvSpPr>
          <p:spPr>
            <a:xfrm flipH="false" flipV="false" rot="0">
              <a:off x="15875" y="15875"/>
              <a:ext cx="12561824" cy="2149856"/>
            </a:xfrm>
            <a:custGeom>
              <a:avLst/>
              <a:gdLst/>
              <a:ahLst/>
              <a:cxnLst/>
              <a:rect r="r" b="b" t="t" l="l"/>
              <a:pathLst>
                <a:path h="2149856" w="12561824">
                  <a:moveTo>
                    <a:pt x="0" y="215011"/>
                  </a:moveTo>
                  <a:cubicBezTo>
                    <a:pt x="0" y="96266"/>
                    <a:pt x="97409" y="0"/>
                    <a:pt x="217551" y="0"/>
                  </a:cubicBezTo>
                  <a:lnTo>
                    <a:pt x="12344273" y="0"/>
                  </a:lnTo>
                  <a:cubicBezTo>
                    <a:pt x="12464415" y="0"/>
                    <a:pt x="12561824" y="96266"/>
                    <a:pt x="12561824" y="215011"/>
                  </a:cubicBezTo>
                  <a:lnTo>
                    <a:pt x="12561824" y="1934845"/>
                  </a:lnTo>
                  <a:cubicBezTo>
                    <a:pt x="12561824" y="2053590"/>
                    <a:pt x="12464415" y="2149856"/>
                    <a:pt x="12344273" y="2149856"/>
                  </a:cubicBezTo>
                  <a:lnTo>
                    <a:pt x="217551" y="2149856"/>
                  </a:lnTo>
                  <a:cubicBezTo>
                    <a:pt x="97409" y="2149856"/>
                    <a:pt x="0" y="2053590"/>
                    <a:pt x="0" y="1934845"/>
                  </a:cubicBezTo>
                  <a:close/>
                </a:path>
              </a:pathLst>
            </a:custGeom>
            <a:solidFill>
              <a:srgbClr val="ACADA8"/>
            </a:solidFill>
            <a:ln w="12700">
              <a:solidFill>
                <a:srgbClr val="000000"/>
              </a:solidFill>
            </a:ln>
          </p:spPr>
        </p:sp>
        <p:sp>
          <p:nvSpPr>
            <p:cNvPr name="Freeform 25" id="25"/>
            <p:cNvSpPr/>
            <p:nvPr/>
          </p:nvSpPr>
          <p:spPr>
            <a:xfrm flipH="false" flipV="false" rot="0">
              <a:off x="0" y="0"/>
              <a:ext cx="12593574" cy="2181606"/>
            </a:xfrm>
            <a:custGeom>
              <a:avLst/>
              <a:gdLst/>
              <a:ahLst/>
              <a:cxnLst/>
              <a:rect r="r" b="b" t="t" l="l"/>
              <a:pathLst>
                <a:path h="2181606" w="12593574">
                  <a:moveTo>
                    <a:pt x="0" y="230886"/>
                  </a:moveTo>
                  <a:cubicBezTo>
                    <a:pt x="0" y="103124"/>
                    <a:pt x="104775" y="0"/>
                    <a:pt x="233426" y="0"/>
                  </a:cubicBezTo>
                  <a:lnTo>
                    <a:pt x="12360148" y="0"/>
                  </a:lnTo>
                  <a:lnTo>
                    <a:pt x="12360148" y="15875"/>
                  </a:lnTo>
                  <a:lnTo>
                    <a:pt x="12360148" y="0"/>
                  </a:lnTo>
                  <a:cubicBezTo>
                    <a:pt x="12488926" y="0"/>
                    <a:pt x="12593574" y="103124"/>
                    <a:pt x="12593574" y="230886"/>
                  </a:cubicBezTo>
                  <a:lnTo>
                    <a:pt x="12577699" y="230886"/>
                  </a:lnTo>
                  <a:lnTo>
                    <a:pt x="12593574" y="230886"/>
                  </a:lnTo>
                  <a:lnTo>
                    <a:pt x="12593574" y="1950720"/>
                  </a:lnTo>
                  <a:lnTo>
                    <a:pt x="12577699" y="1950720"/>
                  </a:lnTo>
                  <a:lnTo>
                    <a:pt x="12593574" y="1950720"/>
                  </a:lnTo>
                  <a:cubicBezTo>
                    <a:pt x="12593574" y="2078355"/>
                    <a:pt x="12488799" y="2181606"/>
                    <a:pt x="12360148" y="2181606"/>
                  </a:cubicBezTo>
                  <a:lnTo>
                    <a:pt x="12360148" y="2165731"/>
                  </a:lnTo>
                  <a:lnTo>
                    <a:pt x="12360148" y="2181606"/>
                  </a:lnTo>
                  <a:lnTo>
                    <a:pt x="233426" y="2181606"/>
                  </a:lnTo>
                  <a:lnTo>
                    <a:pt x="233426" y="2165731"/>
                  </a:lnTo>
                  <a:lnTo>
                    <a:pt x="233426" y="2181606"/>
                  </a:lnTo>
                  <a:cubicBezTo>
                    <a:pt x="104775" y="2181606"/>
                    <a:pt x="0" y="2078482"/>
                    <a:pt x="0" y="1950720"/>
                  </a:cubicBezTo>
                  <a:lnTo>
                    <a:pt x="0" y="230886"/>
                  </a:lnTo>
                  <a:lnTo>
                    <a:pt x="15875" y="230886"/>
                  </a:lnTo>
                  <a:lnTo>
                    <a:pt x="0" y="230886"/>
                  </a:lnTo>
                  <a:moveTo>
                    <a:pt x="31750" y="230886"/>
                  </a:moveTo>
                  <a:lnTo>
                    <a:pt x="31750" y="1950720"/>
                  </a:lnTo>
                  <a:lnTo>
                    <a:pt x="15875" y="1950720"/>
                  </a:lnTo>
                  <a:lnTo>
                    <a:pt x="31750" y="1950720"/>
                  </a:lnTo>
                  <a:cubicBezTo>
                    <a:pt x="31750" y="2060448"/>
                    <a:pt x="121920" y="2149856"/>
                    <a:pt x="233426" y="2149856"/>
                  </a:cubicBezTo>
                  <a:lnTo>
                    <a:pt x="12360148" y="2149856"/>
                  </a:lnTo>
                  <a:cubicBezTo>
                    <a:pt x="12471781" y="2149856"/>
                    <a:pt x="12561824" y="2060575"/>
                    <a:pt x="12561824" y="1950720"/>
                  </a:cubicBezTo>
                  <a:lnTo>
                    <a:pt x="12561824" y="230886"/>
                  </a:lnTo>
                  <a:cubicBezTo>
                    <a:pt x="12561824" y="121158"/>
                    <a:pt x="12471654" y="31750"/>
                    <a:pt x="12360148" y="31750"/>
                  </a:cubicBezTo>
                  <a:lnTo>
                    <a:pt x="233426" y="31750"/>
                  </a:lnTo>
                  <a:lnTo>
                    <a:pt x="233426" y="15875"/>
                  </a:lnTo>
                  <a:lnTo>
                    <a:pt x="233426" y="31750"/>
                  </a:lnTo>
                  <a:cubicBezTo>
                    <a:pt x="121920" y="31750"/>
                    <a:pt x="31750" y="121031"/>
                    <a:pt x="31750" y="230886"/>
                  </a:cubicBezTo>
                  <a:close/>
                </a:path>
              </a:pathLst>
            </a:custGeom>
            <a:solidFill>
              <a:srgbClr val="FFFFFF"/>
            </a:solidFill>
            <a:ln w="12700">
              <a:solidFill>
                <a:srgbClr val="000000"/>
              </a:solidFill>
            </a:ln>
          </p:spPr>
        </p:sp>
      </p:grpSp>
      <p:grpSp>
        <p:nvGrpSpPr>
          <p:cNvPr name="Group 26" id="26"/>
          <p:cNvGrpSpPr/>
          <p:nvPr/>
        </p:nvGrpSpPr>
        <p:grpSpPr>
          <a:xfrm rot="0">
            <a:off x="1885985" y="7226567"/>
            <a:ext cx="7471396" cy="1541752"/>
            <a:chOff x="0" y="0"/>
            <a:chExt cx="9961862" cy="2055670"/>
          </a:xfrm>
        </p:grpSpPr>
        <p:sp>
          <p:nvSpPr>
            <p:cNvPr name="Freeform 27" id="27"/>
            <p:cNvSpPr/>
            <p:nvPr/>
          </p:nvSpPr>
          <p:spPr>
            <a:xfrm flipH="false" flipV="false" rot="0">
              <a:off x="0" y="0"/>
              <a:ext cx="9961862" cy="2055670"/>
            </a:xfrm>
            <a:custGeom>
              <a:avLst/>
              <a:gdLst/>
              <a:ahLst/>
              <a:cxnLst/>
              <a:rect r="r" b="b" t="t" l="l"/>
              <a:pathLst>
                <a:path h="2055670" w="9961862">
                  <a:moveTo>
                    <a:pt x="0" y="0"/>
                  </a:moveTo>
                  <a:lnTo>
                    <a:pt x="9961862" y="0"/>
                  </a:lnTo>
                  <a:lnTo>
                    <a:pt x="9961862" y="2055670"/>
                  </a:lnTo>
                  <a:lnTo>
                    <a:pt x="0" y="2055670"/>
                  </a:lnTo>
                  <a:close/>
                </a:path>
              </a:pathLst>
            </a:custGeom>
            <a:solidFill>
              <a:srgbClr val="000000">
                <a:alpha val="0"/>
              </a:srgbClr>
            </a:solidFill>
          </p:spPr>
        </p:sp>
        <p:sp>
          <p:nvSpPr>
            <p:cNvPr name="TextBox 28" id="28"/>
            <p:cNvSpPr txBox="true"/>
            <p:nvPr/>
          </p:nvSpPr>
          <p:spPr>
            <a:xfrm>
              <a:off x="0" y="-38100"/>
              <a:ext cx="9961862" cy="2093770"/>
            </a:xfrm>
            <a:prstGeom prst="rect">
              <a:avLst/>
            </a:prstGeom>
          </p:spPr>
          <p:txBody>
            <a:bodyPr anchor="ctr" rtlCol="false" tIns="0" lIns="0" bIns="0" rIns="0"/>
            <a:lstStyle/>
            <a:p>
              <a:pPr algn="l">
                <a:lnSpc>
                  <a:spcPts val="4536"/>
                </a:lnSpc>
              </a:pPr>
              <a:r>
                <a:rPr lang="en-US" sz="4200" b="true">
                  <a:solidFill>
                    <a:srgbClr val="FFFFFF"/>
                  </a:solidFill>
                  <a:latin typeface="Calibri (MS) Bold"/>
                  <a:ea typeface="Calibri (MS) Bold"/>
                  <a:cs typeface="Calibri (MS) Bold"/>
                  <a:sym typeface="Calibri (MS) Bold"/>
                </a:rPr>
                <a:t>Self‑management support focus</a:t>
              </a:r>
            </a:p>
          </p:txBody>
        </p:sp>
      </p:grpSp>
      <p:grpSp>
        <p:nvGrpSpPr>
          <p:cNvPr name="Group 29" id="29"/>
          <p:cNvGrpSpPr/>
          <p:nvPr/>
        </p:nvGrpSpPr>
        <p:grpSpPr>
          <a:xfrm rot="0">
            <a:off x="8549497" y="4639823"/>
            <a:ext cx="1071867" cy="1071867"/>
            <a:chOff x="0" y="0"/>
            <a:chExt cx="1429156" cy="1429156"/>
          </a:xfrm>
        </p:grpSpPr>
        <p:sp>
          <p:nvSpPr>
            <p:cNvPr name="Freeform 30" id="30"/>
            <p:cNvSpPr/>
            <p:nvPr/>
          </p:nvSpPr>
          <p:spPr>
            <a:xfrm flipH="false" flipV="false" rot="0">
              <a:off x="15875" y="15875"/>
              <a:ext cx="1397381" cy="1397381"/>
            </a:xfrm>
            <a:custGeom>
              <a:avLst/>
              <a:gdLst/>
              <a:ahLst/>
              <a:cxnLst/>
              <a:rect r="r" b="b" t="t" l="l"/>
              <a:pathLst>
                <a:path h="1397381" w="1397381">
                  <a:moveTo>
                    <a:pt x="0" y="768604"/>
                  </a:moveTo>
                  <a:lnTo>
                    <a:pt x="314452" y="768604"/>
                  </a:lnTo>
                  <a:lnTo>
                    <a:pt x="314452" y="0"/>
                  </a:lnTo>
                  <a:lnTo>
                    <a:pt x="1082929" y="0"/>
                  </a:lnTo>
                  <a:lnTo>
                    <a:pt x="1082929" y="768604"/>
                  </a:lnTo>
                  <a:lnTo>
                    <a:pt x="1397381" y="768604"/>
                  </a:lnTo>
                  <a:lnTo>
                    <a:pt x="698754" y="1397381"/>
                  </a:lnTo>
                  <a:close/>
                </a:path>
              </a:pathLst>
            </a:custGeom>
            <a:solidFill>
              <a:srgbClr val="F1D9CD">
                <a:alpha val="80784"/>
              </a:srgbClr>
            </a:solidFill>
            <a:ln w="12700">
              <a:solidFill>
                <a:srgbClr val="000000"/>
              </a:solidFill>
            </a:ln>
          </p:spPr>
        </p:sp>
        <p:sp>
          <p:nvSpPr>
            <p:cNvPr name="Freeform 31" id="31"/>
            <p:cNvSpPr/>
            <p:nvPr/>
          </p:nvSpPr>
          <p:spPr>
            <a:xfrm flipH="false" flipV="false" rot="0">
              <a:off x="-55" y="0"/>
              <a:ext cx="1429241" cy="1429163"/>
            </a:xfrm>
            <a:custGeom>
              <a:avLst/>
              <a:gdLst/>
              <a:ahLst/>
              <a:cxnLst/>
              <a:rect r="r" b="b" t="t" l="l"/>
              <a:pathLst>
                <a:path h="1429163" w="1429241">
                  <a:moveTo>
                    <a:pt x="15930" y="768604"/>
                  </a:moveTo>
                  <a:lnTo>
                    <a:pt x="330382" y="768604"/>
                  </a:lnTo>
                  <a:lnTo>
                    <a:pt x="330382" y="784479"/>
                  </a:lnTo>
                  <a:lnTo>
                    <a:pt x="314507" y="784479"/>
                  </a:lnTo>
                  <a:lnTo>
                    <a:pt x="314507" y="15875"/>
                  </a:lnTo>
                  <a:cubicBezTo>
                    <a:pt x="314507" y="7112"/>
                    <a:pt x="321619" y="0"/>
                    <a:pt x="330382" y="0"/>
                  </a:cubicBezTo>
                  <a:lnTo>
                    <a:pt x="1098859" y="0"/>
                  </a:lnTo>
                  <a:cubicBezTo>
                    <a:pt x="1107622" y="0"/>
                    <a:pt x="1114734" y="7112"/>
                    <a:pt x="1114734" y="15875"/>
                  </a:cubicBezTo>
                  <a:lnTo>
                    <a:pt x="1114734" y="784479"/>
                  </a:lnTo>
                  <a:lnTo>
                    <a:pt x="1098859" y="784479"/>
                  </a:lnTo>
                  <a:lnTo>
                    <a:pt x="1098859" y="768604"/>
                  </a:lnTo>
                  <a:lnTo>
                    <a:pt x="1413311" y="768604"/>
                  </a:lnTo>
                  <a:cubicBezTo>
                    <a:pt x="1419915" y="768604"/>
                    <a:pt x="1425757" y="772668"/>
                    <a:pt x="1428170" y="778764"/>
                  </a:cubicBezTo>
                  <a:cubicBezTo>
                    <a:pt x="1430583" y="784860"/>
                    <a:pt x="1428805" y="791845"/>
                    <a:pt x="1423979" y="796290"/>
                  </a:cubicBezTo>
                  <a:lnTo>
                    <a:pt x="725225" y="1425067"/>
                  </a:lnTo>
                  <a:cubicBezTo>
                    <a:pt x="719129" y="1430528"/>
                    <a:pt x="709985" y="1430528"/>
                    <a:pt x="704016" y="1425067"/>
                  </a:cubicBezTo>
                  <a:lnTo>
                    <a:pt x="5262" y="796290"/>
                  </a:lnTo>
                  <a:cubicBezTo>
                    <a:pt x="436" y="791845"/>
                    <a:pt x="-1342" y="784987"/>
                    <a:pt x="1071" y="778764"/>
                  </a:cubicBezTo>
                  <a:cubicBezTo>
                    <a:pt x="3484" y="772541"/>
                    <a:pt x="9326" y="768604"/>
                    <a:pt x="15930" y="768604"/>
                  </a:cubicBezTo>
                  <a:moveTo>
                    <a:pt x="15930" y="800354"/>
                  </a:moveTo>
                  <a:lnTo>
                    <a:pt x="15930" y="784479"/>
                  </a:lnTo>
                  <a:lnTo>
                    <a:pt x="26598" y="772668"/>
                  </a:lnTo>
                  <a:lnTo>
                    <a:pt x="725225" y="1401445"/>
                  </a:lnTo>
                  <a:lnTo>
                    <a:pt x="714557" y="1413256"/>
                  </a:lnTo>
                  <a:lnTo>
                    <a:pt x="703889" y="1401445"/>
                  </a:lnTo>
                  <a:lnTo>
                    <a:pt x="1402643" y="772668"/>
                  </a:lnTo>
                  <a:lnTo>
                    <a:pt x="1413311" y="784479"/>
                  </a:lnTo>
                  <a:lnTo>
                    <a:pt x="1413311" y="800354"/>
                  </a:lnTo>
                  <a:lnTo>
                    <a:pt x="1098859" y="800354"/>
                  </a:lnTo>
                  <a:cubicBezTo>
                    <a:pt x="1090096" y="800354"/>
                    <a:pt x="1082984" y="793242"/>
                    <a:pt x="1082984" y="784479"/>
                  </a:cubicBezTo>
                  <a:lnTo>
                    <a:pt x="1082984" y="15875"/>
                  </a:lnTo>
                  <a:lnTo>
                    <a:pt x="1098859" y="15875"/>
                  </a:lnTo>
                  <a:lnTo>
                    <a:pt x="1098859" y="31750"/>
                  </a:lnTo>
                  <a:lnTo>
                    <a:pt x="330382" y="31750"/>
                  </a:lnTo>
                  <a:lnTo>
                    <a:pt x="330382" y="15875"/>
                  </a:lnTo>
                  <a:lnTo>
                    <a:pt x="346257" y="15875"/>
                  </a:lnTo>
                  <a:lnTo>
                    <a:pt x="346257" y="784479"/>
                  </a:lnTo>
                  <a:cubicBezTo>
                    <a:pt x="346257" y="793242"/>
                    <a:pt x="339145" y="800354"/>
                    <a:pt x="330382" y="800354"/>
                  </a:cubicBezTo>
                  <a:lnTo>
                    <a:pt x="15930" y="800354"/>
                  </a:lnTo>
                  <a:close/>
                </a:path>
              </a:pathLst>
            </a:custGeom>
            <a:solidFill>
              <a:srgbClr val="F1D9CD">
                <a:alpha val="80784"/>
              </a:srgbClr>
            </a:solidFill>
            <a:ln w="12700">
              <a:solidFill>
                <a:srgbClr val="000000"/>
              </a:solidFill>
            </a:ln>
          </p:spPr>
        </p:sp>
      </p:grpSp>
      <p:grpSp>
        <p:nvGrpSpPr>
          <p:cNvPr name="Group 32" id="32"/>
          <p:cNvGrpSpPr/>
          <p:nvPr/>
        </p:nvGrpSpPr>
        <p:grpSpPr>
          <a:xfrm rot="0">
            <a:off x="9380797" y="6510199"/>
            <a:ext cx="1071867" cy="1071867"/>
            <a:chOff x="0" y="0"/>
            <a:chExt cx="1429156" cy="1429156"/>
          </a:xfrm>
        </p:grpSpPr>
        <p:sp>
          <p:nvSpPr>
            <p:cNvPr name="Freeform 33" id="33"/>
            <p:cNvSpPr/>
            <p:nvPr/>
          </p:nvSpPr>
          <p:spPr>
            <a:xfrm flipH="false" flipV="false" rot="0">
              <a:off x="15875" y="15875"/>
              <a:ext cx="1397381" cy="1397381"/>
            </a:xfrm>
            <a:custGeom>
              <a:avLst/>
              <a:gdLst/>
              <a:ahLst/>
              <a:cxnLst/>
              <a:rect r="r" b="b" t="t" l="l"/>
              <a:pathLst>
                <a:path h="1397381" w="1397381">
                  <a:moveTo>
                    <a:pt x="0" y="768604"/>
                  </a:moveTo>
                  <a:lnTo>
                    <a:pt x="314452" y="768604"/>
                  </a:lnTo>
                  <a:lnTo>
                    <a:pt x="314452" y="0"/>
                  </a:lnTo>
                  <a:lnTo>
                    <a:pt x="1082929" y="0"/>
                  </a:lnTo>
                  <a:lnTo>
                    <a:pt x="1082929" y="768604"/>
                  </a:lnTo>
                  <a:lnTo>
                    <a:pt x="1397381" y="768604"/>
                  </a:lnTo>
                  <a:lnTo>
                    <a:pt x="698754" y="1397381"/>
                  </a:lnTo>
                  <a:close/>
                </a:path>
              </a:pathLst>
            </a:custGeom>
            <a:solidFill>
              <a:srgbClr val="F4ECD1">
                <a:alpha val="80784"/>
              </a:srgbClr>
            </a:solidFill>
            <a:ln w="12700">
              <a:solidFill>
                <a:srgbClr val="000000"/>
              </a:solidFill>
            </a:ln>
          </p:spPr>
        </p:sp>
        <p:sp>
          <p:nvSpPr>
            <p:cNvPr name="Freeform 34" id="34"/>
            <p:cNvSpPr/>
            <p:nvPr/>
          </p:nvSpPr>
          <p:spPr>
            <a:xfrm flipH="false" flipV="false" rot="0">
              <a:off x="-55" y="0"/>
              <a:ext cx="1429241" cy="1429163"/>
            </a:xfrm>
            <a:custGeom>
              <a:avLst/>
              <a:gdLst/>
              <a:ahLst/>
              <a:cxnLst/>
              <a:rect r="r" b="b" t="t" l="l"/>
              <a:pathLst>
                <a:path h="1429163" w="1429241">
                  <a:moveTo>
                    <a:pt x="15930" y="768604"/>
                  </a:moveTo>
                  <a:lnTo>
                    <a:pt x="330382" y="768604"/>
                  </a:lnTo>
                  <a:lnTo>
                    <a:pt x="330382" y="784479"/>
                  </a:lnTo>
                  <a:lnTo>
                    <a:pt x="314507" y="784479"/>
                  </a:lnTo>
                  <a:lnTo>
                    <a:pt x="314507" y="15875"/>
                  </a:lnTo>
                  <a:cubicBezTo>
                    <a:pt x="314507" y="7112"/>
                    <a:pt x="321619" y="0"/>
                    <a:pt x="330382" y="0"/>
                  </a:cubicBezTo>
                  <a:lnTo>
                    <a:pt x="1098859" y="0"/>
                  </a:lnTo>
                  <a:cubicBezTo>
                    <a:pt x="1107622" y="0"/>
                    <a:pt x="1114734" y="7112"/>
                    <a:pt x="1114734" y="15875"/>
                  </a:cubicBezTo>
                  <a:lnTo>
                    <a:pt x="1114734" y="784479"/>
                  </a:lnTo>
                  <a:lnTo>
                    <a:pt x="1098859" y="784479"/>
                  </a:lnTo>
                  <a:lnTo>
                    <a:pt x="1098859" y="768604"/>
                  </a:lnTo>
                  <a:lnTo>
                    <a:pt x="1413311" y="768604"/>
                  </a:lnTo>
                  <a:cubicBezTo>
                    <a:pt x="1419915" y="768604"/>
                    <a:pt x="1425757" y="772668"/>
                    <a:pt x="1428170" y="778764"/>
                  </a:cubicBezTo>
                  <a:cubicBezTo>
                    <a:pt x="1430583" y="784860"/>
                    <a:pt x="1428805" y="791845"/>
                    <a:pt x="1423979" y="796290"/>
                  </a:cubicBezTo>
                  <a:lnTo>
                    <a:pt x="725225" y="1425067"/>
                  </a:lnTo>
                  <a:cubicBezTo>
                    <a:pt x="719129" y="1430528"/>
                    <a:pt x="709985" y="1430528"/>
                    <a:pt x="704016" y="1425067"/>
                  </a:cubicBezTo>
                  <a:lnTo>
                    <a:pt x="5262" y="796290"/>
                  </a:lnTo>
                  <a:cubicBezTo>
                    <a:pt x="436" y="791845"/>
                    <a:pt x="-1342" y="784987"/>
                    <a:pt x="1071" y="778764"/>
                  </a:cubicBezTo>
                  <a:cubicBezTo>
                    <a:pt x="3484" y="772541"/>
                    <a:pt x="9326" y="768604"/>
                    <a:pt x="15930" y="768604"/>
                  </a:cubicBezTo>
                  <a:moveTo>
                    <a:pt x="15930" y="800354"/>
                  </a:moveTo>
                  <a:lnTo>
                    <a:pt x="15930" y="784479"/>
                  </a:lnTo>
                  <a:lnTo>
                    <a:pt x="26598" y="772668"/>
                  </a:lnTo>
                  <a:lnTo>
                    <a:pt x="725225" y="1401445"/>
                  </a:lnTo>
                  <a:lnTo>
                    <a:pt x="714557" y="1413256"/>
                  </a:lnTo>
                  <a:lnTo>
                    <a:pt x="703889" y="1401445"/>
                  </a:lnTo>
                  <a:lnTo>
                    <a:pt x="1402643" y="772668"/>
                  </a:lnTo>
                  <a:lnTo>
                    <a:pt x="1413311" y="784479"/>
                  </a:lnTo>
                  <a:lnTo>
                    <a:pt x="1413311" y="800354"/>
                  </a:lnTo>
                  <a:lnTo>
                    <a:pt x="1098859" y="800354"/>
                  </a:lnTo>
                  <a:cubicBezTo>
                    <a:pt x="1090096" y="800354"/>
                    <a:pt x="1082984" y="793242"/>
                    <a:pt x="1082984" y="784479"/>
                  </a:cubicBezTo>
                  <a:lnTo>
                    <a:pt x="1082984" y="15875"/>
                  </a:lnTo>
                  <a:lnTo>
                    <a:pt x="1098859" y="15875"/>
                  </a:lnTo>
                  <a:lnTo>
                    <a:pt x="1098859" y="31750"/>
                  </a:lnTo>
                  <a:lnTo>
                    <a:pt x="330382" y="31750"/>
                  </a:lnTo>
                  <a:lnTo>
                    <a:pt x="330382" y="15875"/>
                  </a:lnTo>
                  <a:lnTo>
                    <a:pt x="346257" y="15875"/>
                  </a:lnTo>
                  <a:lnTo>
                    <a:pt x="346257" y="784479"/>
                  </a:lnTo>
                  <a:cubicBezTo>
                    <a:pt x="346257" y="793242"/>
                    <a:pt x="339145" y="800354"/>
                    <a:pt x="330382" y="800354"/>
                  </a:cubicBezTo>
                  <a:lnTo>
                    <a:pt x="15930" y="800354"/>
                  </a:lnTo>
                  <a:close/>
                </a:path>
              </a:pathLst>
            </a:custGeom>
            <a:solidFill>
              <a:srgbClr val="F4ECD1">
                <a:alpha val="80784"/>
              </a:srgbClr>
            </a:solidFill>
            <a:ln w="12700">
              <a:solidFill>
                <a:srgbClr val="000000"/>
              </a:solidFill>
            </a:ln>
          </p:spPr>
        </p:sp>
      </p:grpSp>
      <p:grpSp>
        <p:nvGrpSpPr>
          <p:cNvPr name="Group 35" id="35"/>
          <p:cNvGrpSpPr>
            <a:grpSpLocks noChangeAspect="true"/>
          </p:cNvGrpSpPr>
          <p:nvPr/>
        </p:nvGrpSpPr>
        <p:grpSpPr>
          <a:xfrm rot="0">
            <a:off x="11646132" y="3139696"/>
            <a:ext cx="5977917" cy="5374641"/>
            <a:chOff x="0" y="0"/>
            <a:chExt cx="7970556" cy="7166188"/>
          </a:xfrm>
        </p:grpSpPr>
        <p:sp>
          <p:nvSpPr>
            <p:cNvPr name="Freeform 36" id="36"/>
            <p:cNvSpPr/>
            <p:nvPr/>
          </p:nvSpPr>
          <p:spPr>
            <a:xfrm flipH="false" flipV="false" rot="0">
              <a:off x="0" y="0"/>
              <a:ext cx="7970520" cy="7166229"/>
            </a:xfrm>
            <a:custGeom>
              <a:avLst/>
              <a:gdLst/>
              <a:ahLst/>
              <a:cxnLst/>
              <a:rect r="r" b="b" t="t" l="l"/>
              <a:pathLst>
                <a:path h="7166229" w="7970520">
                  <a:moveTo>
                    <a:pt x="0" y="0"/>
                  </a:moveTo>
                  <a:lnTo>
                    <a:pt x="7970520" y="0"/>
                  </a:lnTo>
                  <a:lnTo>
                    <a:pt x="7970520" y="7166229"/>
                  </a:lnTo>
                  <a:lnTo>
                    <a:pt x="0" y="7166229"/>
                  </a:lnTo>
                  <a:lnTo>
                    <a:pt x="0" y="0"/>
                  </a:lnTo>
                  <a:close/>
                </a:path>
              </a:pathLst>
            </a:custGeom>
            <a:blipFill>
              <a:blip r:embed="rId2"/>
              <a:stretch>
                <a:fillRect l="-10576" t="-29591" r="-15570" b="-10713"/>
              </a:stretch>
            </a:blipFill>
          </p:spPr>
        </p:sp>
      </p:gr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429904"/>
            <a:ext cx="15087600" cy="2176135"/>
            <a:chOff x="0" y="0"/>
            <a:chExt cx="20116800" cy="2901514"/>
          </a:xfrm>
        </p:grpSpPr>
        <p:sp>
          <p:nvSpPr>
            <p:cNvPr name="Freeform 8" id="8"/>
            <p:cNvSpPr/>
            <p:nvPr/>
          </p:nvSpPr>
          <p:spPr>
            <a:xfrm flipH="false" flipV="false" rot="0">
              <a:off x="0" y="0"/>
              <a:ext cx="20116800" cy="2901514"/>
            </a:xfrm>
            <a:custGeom>
              <a:avLst/>
              <a:gdLst/>
              <a:ahLst/>
              <a:cxnLst/>
              <a:rect r="r" b="b" t="t" l="l"/>
              <a:pathLst>
                <a:path h="2901514" w="20116800">
                  <a:moveTo>
                    <a:pt x="0" y="0"/>
                  </a:moveTo>
                  <a:lnTo>
                    <a:pt x="20116800" y="0"/>
                  </a:lnTo>
                  <a:lnTo>
                    <a:pt x="20116800" y="2901514"/>
                  </a:lnTo>
                  <a:lnTo>
                    <a:pt x="0" y="2901514"/>
                  </a:lnTo>
                  <a:close/>
                </a:path>
              </a:pathLst>
            </a:custGeom>
            <a:solidFill>
              <a:srgbClr val="000000">
                <a:alpha val="0"/>
              </a:srgbClr>
            </a:solidFill>
          </p:spPr>
        </p:sp>
        <p:sp>
          <p:nvSpPr>
            <p:cNvPr name="TextBox 9" id="9"/>
            <p:cNvSpPr txBox="true"/>
            <p:nvPr/>
          </p:nvSpPr>
          <p:spPr>
            <a:xfrm>
              <a:off x="0" y="123825"/>
              <a:ext cx="20116800" cy="2777689"/>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Treatment Options</a:t>
              </a:r>
            </a:p>
          </p:txBody>
        </p:sp>
      </p:grpSp>
      <p:grpSp>
        <p:nvGrpSpPr>
          <p:cNvPr name="Group 10" id="10"/>
          <p:cNvGrpSpPr/>
          <p:nvPr/>
        </p:nvGrpSpPr>
        <p:grpSpPr>
          <a:xfrm rot="0">
            <a:off x="978985" y="3373922"/>
            <a:ext cx="3941157" cy="2374220"/>
            <a:chOff x="0" y="0"/>
            <a:chExt cx="5254876" cy="3165626"/>
          </a:xfrm>
        </p:grpSpPr>
        <p:sp>
          <p:nvSpPr>
            <p:cNvPr name="Freeform 11" id="11"/>
            <p:cNvSpPr/>
            <p:nvPr/>
          </p:nvSpPr>
          <p:spPr>
            <a:xfrm flipH="false" flipV="false" rot="0">
              <a:off x="15875" y="15875"/>
              <a:ext cx="5223129" cy="3133852"/>
            </a:xfrm>
            <a:custGeom>
              <a:avLst/>
              <a:gdLst/>
              <a:ahLst/>
              <a:cxnLst/>
              <a:rect r="r" b="b" t="t" l="l"/>
              <a:pathLst>
                <a:path h="3133852" w="5223129">
                  <a:moveTo>
                    <a:pt x="0" y="0"/>
                  </a:moveTo>
                  <a:lnTo>
                    <a:pt x="5223129" y="0"/>
                  </a:lnTo>
                  <a:lnTo>
                    <a:pt x="5223129" y="3133852"/>
                  </a:lnTo>
                  <a:lnTo>
                    <a:pt x="0" y="3133852"/>
                  </a:lnTo>
                  <a:close/>
                </a:path>
              </a:pathLst>
            </a:custGeom>
            <a:solidFill>
              <a:srgbClr val="DB8631"/>
            </a:solidFill>
            <a:ln w="12700">
              <a:solidFill>
                <a:srgbClr val="000000"/>
              </a:solidFill>
            </a:ln>
          </p:spPr>
        </p:sp>
        <p:sp>
          <p:nvSpPr>
            <p:cNvPr name="Freeform 12" id="12"/>
            <p:cNvSpPr/>
            <p:nvPr/>
          </p:nvSpPr>
          <p:spPr>
            <a:xfrm flipH="false" flipV="false" rot="0">
              <a:off x="0" y="0"/>
              <a:ext cx="5254879" cy="3165602"/>
            </a:xfrm>
            <a:custGeom>
              <a:avLst/>
              <a:gdLst/>
              <a:ahLst/>
              <a:cxnLst/>
              <a:rect r="r" b="b" t="t" l="l"/>
              <a:pathLst>
                <a:path h="3165602" w="5254879">
                  <a:moveTo>
                    <a:pt x="15875" y="0"/>
                  </a:moveTo>
                  <a:lnTo>
                    <a:pt x="5239004" y="0"/>
                  </a:lnTo>
                  <a:cubicBezTo>
                    <a:pt x="5247767" y="0"/>
                    <a:pt x="5254879" y="7112"/>
                    <a:pt x="5254879" y="15875"/>
                  </a:cubicBezTo>
                  <a:lnTo>
                    <a:pt x="5254879" y="3149727"/>
                  </a:lnTo>
                  <a:cubicBezTo>
                    <a:pt x="5254879" y="3158490"/>
                    <a:pt x="5247767" y="3165602"/>
                    <a:pt x="5239004" y="3165602"/>
                  </a:cubicBezTo>
                  <a:lnTo>
                    <a:pt x="15875" y="3165602"/>
                  </a:lnTo>
                  <a:cubicBezTo>
                    <a:pt x="7112" y="3165602"/>
                    <a:pt x="0" y="3158490"/>
                    <a:pt x="0" y="3149727"/>
                  </a:cubicBezTo>
                  <a:lnTo>
                    <a:pt x="0" y="15875"/>
                  </a:lnTo>
                  <a:cubicBezTo>
                    <a:pt x="0" y="7112"/>
                    <a:pt x="7112" y="0"/>
                    <a:pt x="15875" y="0"/>
                  </a:cubicBezTo>
                  <a:moveTo>
                    <a:pt x="15875" y="31750"/>
                  </a:moveTo>
                  <a:lnTo>
                    <a:pt x="15875" y="15875"/>
                  </a:lnTo>
                  <a:lnTo>
                    <a:pt x="31750" y="15875"/>
                  </a:lnTo>
                  <a:lnTo>
                    <a:pt x="31750" y="3149727"/>
                  </a:lnTo>
                  <a:lnTo>
                    <a:pt x="15875" y="3149727"/>
                  </a:lnTo>
                  <a:lnTo>
                    <a:pt x="15875" y="3133852"/>
                  </a:lnTo>
                  <a:lnTo>
                    <a:pt x="5239004" y="3133852"/>
                  </a:lnTo>
                  <a:lnTo>
                    <a:pt x="5239004" y="3149727"/>
                  </a:lnTo>
                  <a:lnTo>
                    <a:pt x="5223129" y="3149727"/>
                  </a:lnTo>
                  <a:lnTo>
                    <a:pt x="5223129" y="15875"/>
                  </a:lnTo>
                  <a:lnTo>
                    <a:pt x="5239004" y="15875"/>
                  </a:lnTo>
                  <a:lnTo>
                    <a:pt x="5239004" y="31750"/>
                  </a:lnTo>
                  <a:lnTo>
                    <a:pt x="15875" y="31750"/>
                  </a:lnTo>
                  <a:close/>
                </a:path>
              </a:pathLst>
            </a:custGeom>
            <a:solidFill>
              <a:srgbClr val="FFFFFF"/>
            </a:solidFill>
            <a:ln w="12700">
              <a:solidFill>
                <a:srgbClr val="000000"/>
              </a:solidFill>
            </a:ln>
          </p:spPr>
        </p:sp>
      </p:grpSp>
      <p:grpSp>
        <p:nvGrpSpPr>
          <p:cNvPr name="Group 13" id="13"/>
          <p:cNvGrpSpPr/>
          <p:nvPr/>
        </p:nvGrpSpPr>
        <p:grpSpPr>
          <a:xfrm rot="0">
            <a:off x="978985" y="3373922"/>
            <a:ext cx="3941157" cy="2374220"/>
            <a:chOff x="0" y="0"/>
            <a:chExt cx="5254876" cy="3165626"/>
          </a:xfrm>
        </p:grpSpPr>
        <p:sp>
          <p:nvSpPr>
            <p:cNvPr name="Freeform 14" id="14"/>
            <p:cNvSpPr/>
            <p:nvPr/>
          </p:nvSpPr>
          <p:spPr>
            <a:xfrm flipH="false" flipV="false" rot="0">
              <a:off x="0" y="0"/>
              <a:ext cx="5254876" cy="3165626"/>
            </a:xfrm>
            <a:custGeom>
              <a:avLst/>
              <a:gdLst/>
              <a:ahLst/>
              <a:cxnLst/>
              <a:rect r="r" b="b" t="t" l="l"/>
              <a:pathLst>
                <a:path h="3165626" w="5254876">
                  <a:moveTo>
                    <a:pt x="0" y="0"/>
                  </a:moveTo>
                  <a:lnTo>
                    <a:pt x="5254876" y="0"/>
                  </a:lnTo>
                  <a:lnTo>
                    <a:pt x="5254876" y="3165626"/>
                  </a:lnTo>
                  <a:lnTo>
                    <a:pt x="0" y="3165626"/>
                  </a:lnTo>
                  <a:close/>
                </a:path>
              </a:pathLst>
            </a:custGeom>
            <a:solidFill>
              <a:srgbClr val="000000">
                <a:alpha val="0"/>
              </a:srgbClr>
            </a:solidFill>
          </p:spPr>
        </p:sp>
        <p:sp>
          <p:nvSpPr>
            <p:cNvPr name="TextBox 15" id="15"/>
            <p:cNvSpPr txBox="true"/>
            <p:nvPr/>
          </p:nvSpPr>
          <p:spPr>
            <a:xfrm>
              <a:off x="0" y="-38100"/>
              <a:ext cx="5254876" cy="3203726"/>
            </a:xfrm>
            <a:prstGeom prst="rect">
              <a:avLst/>
            </a:prstGeom>
          </p:spPr>
          <p:txBody>
            <a:bodyPr anchor="ctr" rtlCol="false" tIns="0" lIns="0" bIns="0" rIns="0"/>
            <a:lstStyle/>
            <a:p>
              <a:pPr algn="ctr">
                <a:lnSpc>
                  <a:spcPts val="4536"/>
                </a:lnSpc>
              </a:pPr>
              <a:r>
                <a:rPr lang="en-US" sz="4200" b="true">
                  <a:solidFill>
                    <a:srgbClr val="FFFFFF"/>
                  </a:solidFill>
                  <a:latin typeface="Calibri (MS) Bold"/>
                  <a:ea typeface="Calibri (MS) Bold"/>
                  <a:cs typeface="Calibri (MS) Bold"/>
                  <a:sym typeface="Calibri (MS) Bold"/>
                </a:rPr>
                <a:t>Bronchodilators and inhaled steroids</a:t>
              </a:r>
            </a:p>
          </p:txBody>
        </p:sp>
      </p:grpSp>
      <p:grpSp>
        <p:nvGrpSpPr>
          <p:cNvPr name="Group 16" id="16"/>
          <p:cNvGrpSpPr/>
          <p:nvPr/>
        </p:nvGrpSpPr>
        <p:grpSpPr>
          <a:xfrm rot="0">
            <a:off x="5288065" y="3373922"/>
            <a:ext cx="3941157" cy="2374220"/>
            <a:chOff x="0" y="0"/>
            <a:chExt cx="5254876" cy="3165626"/>
          </a:xfrm>
        </p:grpSpPr>
        <p:sp>
          <p:nvSpPr>
            <p:cNvPr name="Freeform 17" id="17"/>
            <p:cNvSpPr/>
            <p:nvPr/>
          </p:nvSpPr>
          <p:spPr>
            <a:xfrm flipH="false" flipV="false" rot="0">
              <a:off x="15875" y="15875"/>
              <a:ext cx="5223129" cy="3133852"/>
            </a:xfrm>
            <a:custGeom>
              <a:avLst/>
              <a:gdLst/>
              <a:ahLst/>
              <a:cxnLst/>
              <a:rect r="r" b="b" t="t" l="l"/>
              <a:pathLst>
                <a:path h="3133852" w="5223129">
                  <a:moveTo>
                    <a:pt x="0" y="0"/>
                  </a:moveTo>
                  <a:lnTo>
                    <a:pt x="5223129" y="0"/>
                  </a:lnTo>
                  <a:lnTo>
                    <a:pt x="5223129" y="3133852"/>
                  </a:lnTo>
                  <a:lnTo>
                    <a:pt x="0" y="3133852"/>
                  </a:lnTo>
                  <a:close/>
                </a:path>
              </a:pathLst>
            </a:custGeom>
            <a:solidFill>
              <a:srgbClr val="E3CC5A"/>
            </a:solidFill>
            <a:ln w="12700">
              <a:solidFill>
                <a:srgbClr val="000000"/>
              </a:solidFill>
            </a:ln>
          </p:spPr>
        </p:sp>
        <p:sp>
          <p:nvSpPr>
            <p:cNvPr name="Freeform 18" id="18"/>
            <p:cNvSpPr/>
            <p:nvPr/>
          </p:nvSpPr>
          <p:spPr>
            <a:xfrm flipH="false" flipV="false" rot="0">
              <a:off x="0" y="0"/>
              <a:ext cx="5254879" cy="3165602"/>
            </a:xfrm>
            <a:custGeom>
              <a:avLst/>
              <a:gdLst/>
              <a:ahLst/>
              <a:cxnLst/>
              <a:rect r="r" b="b" t="t" l="l"/>
              <a:pathLst>
                <a:path h="3165602" w="5254879">
                  <a:moveTo>
                    <a:pt x="15875" y="0"/>
                  </a:moveTo>
                  <a:lnTo>
                    <a:pt x="5239004" y="0"/>
                  </a:lnTo>
                  <a:cubicBezTo>
                    <a:pt x="5247767" y="0"/>
                    <a:pt x="5254879" y="7112"/>
                    <a:pt x="5254879" y="15875"/>
                  </a:cubicBezTo>
                  <a:lnTo>
                    <a:pt x="5254879" y="3149727"/>
                  </a:lnTo>
                  <a:cubicBezTo>
                    <a:pt x="5254879" y="3158490"/>
                    <a:pt x="5247767" y="3165602"/>
                    <a:pt x="5239004" y="3165602"/>
                  </a:cubicBezTo>
                  <a:lnTo>
                    <a:pt x="15875" y="3165602"/>
                  </a:lnTo>
                  <a:cubicBezTo>
                    <a:pt x="7112" y="3165602"/>
                    <a:pt x="0" y="3158490"/>
                    <a:pt x="0" y="3149727"/>
                  </a:cubicBezTo>
                  <a:lnTo>
                    <a:pt x="0" y="15875"/>
                  </a:lnTo>
                  <a:cubicBezTo>
                    <a:pt x="0" y="7112"/>
                    <a:pt x="7112" y="0"/>
                    <a:pt x="15875" y="0"/>
                  </a:cubicBezTo>
                  <a:moveTo>
                    <a:pt x="15875" y="31750"/>
                  </a:moveTo>
                  <a:lnTo>
                    <a:pt x="15875" y="15875"/>
                  </a:lnTo>
                  <a:lnTo>
                    <a:pt x="31750" y="15875"/>
                  </a:lnTo>
                  <a:lnTo>
                    <a:pt x="31750" y="3149727"/>
                  </a:lnTo>
                  <a:lnTo>
                    <a:pt x="15875" y="3149727"/>
                  </a:lnTo>
                  <a:lnTo>
                    <a:pt x="15875" y="3133852"/>
                  </a:lnTo>
                  <a:lnTo>
                    <a:pt x="5239004" y="3133852"/>
                  </a:lnTo>
                  <a:lnTo>
                    <a:pt x="5239004" y="3149727"/>
                  </a:lnTo>
                  <a:lnTo>
                    <a:pt x="5223129" y="3149727"/>
                  </a:lnTo>
                  <a:lnTo>
                    <a:pt x="5223129" y="15875"/>
                  </a:lnTo>
                  <a:lnTo>
                    <a:pt x="5239004" y="15875"/>
                  </a:lnTo>
                  <a:lnTo>
                    <a:pt x="5239004" y="31750"/>
                  </a:lnTo>
                  <a:lnTo>
                    <a:pt x="15875" y="31750"/>
                  </a:lnTo>
                  <a:close/>
                </a:path>
              </a:pathLst>
            </a:custGeom>
            <a:solidFill>
              <a:srgbClr val="FFFFFF"/>
            </a:solidFill>
            <a:ln w="12700">
              <a:solidFill>
                <a:srgbClr val="000000"/>
              </a:solidFill>
            </a:ln>
          </p:spPr>
        </p:sp>
      </p:grpSp>
      <p:grpSp>
        <p:nvGrpSpPr>
          <p:cNvPr name="Group 19" id="19"/>
          <p:cNvGrpSpPr/>
          <p:nvPr/>
        </p:nvGrpSpPr>
        <p:grpSpPr>
          <a:xfrm rot="0">
            <a:off x="5288065" y="3373922"/>
            <a:ext cx="3941157" cy="2374220"/>
            <a:chOff x="0" y="0"/>
            <a:chExt cx="5254876" cy="3165626"/>
          </a:xfrm>
        </p:grpSpPr>
        <p:sp>
          <p:nvSpPr>
            <p:cNvPr name="Freeform 20" id="20"/>
            <p:cNvSpPr/>
            <p:nvPr/>
          </p:nvSpPr>
          <p:spPr>
            <a:xfrm flipH="false" flipV="false" rot="0">
              <a:off x="0" y="0"/>
              <a:ext cx="5254876" cy="3165626"/>
            </a:xfrm>
            <a:custGeom>
              <a:avLst/>
              <a:gdLst/>
              <a:ahLst/>
              <a:cxnLst/>
              <a:rect r="r" b="b" t="t" l="l"/>
              <a:pathLst>
                <a:path h="3165626" w="5254876">
                  <a:moveTo>
                    <a:pt x="0" y="0"/>
                  </a:moveTo>
                  <a:lnTo>
                    <a:pt x="5254876" y="0"/>
                  </a:lnTo>
                  <a:lnTo>
                    <a:pt x="5254876" y="3165626"/>
                  </a:lnTo>
                  <a:lnTo>
                    <a:pt x="0" y="3165626"/>
                  </a:lnTo>
                  <a:close/>
                </a:path>
              </a:pathLst>
            </a:custGeom>
            <a:solidFill>
              <a:srgbClr val="000000">
                <a:alpha val="0"/>
              </a:srgbClr>
            </a:solidFill>
          </p:spPr>
        </p:sp>
        <p:sp>
          <p:nvSpPr>
            <p:cNvPr name="TextBox 21" id="21"/>
            <p:cNvSpPr txBox="true"/>
            <p:nvPr/>
          </p:nvSpPr>
          <p:spPr>
            <a:xfrm>
              <a:off x="0" y="-38100"/>
              <a:ext cx="5254876" cy="3203726"/>
            </a:xfrm>
            <a:prstGeom prst="rect">
              <a:avLst/>
            </a:prstGeom>
          </p:spPr>
          <p:txBody>
            <a:bodyPr anchor="ctr" rtlCol="false" tIns="0" lIns="0" bIns="0" rIns="0"/>
            <a:lstStyle/>
            <a:p>
              <a:pPr algn="ctr">
                <a:lnSpc>
                  <a:spcPts val="4536"/>
                </a:lnSpc>
              </a:pPr>
              <a:r>
                <a:rPr lang="en-US" sz="4200" b="true">
                  <a:solidFill>
                    <a:srgbClr val="FFFFFF"/>
                  </a:solidFill>
                  <a:latin typeface="Calibri (MS) Bold"/>
                  <a:ea typeface="Calibri (MS) Bold"/>
                  <a:cs typeface="Calibri (MS) Bold"/>
                  <a:sym typeface="Calibri (MS) Bold"/>
                </a:rPr>
                <a:t>Mucolytics and vaccines</a:t>
              </a:r>
            </a:p>
          </p:txBody>
        </p:sp>
      </p:grpSp>
      <p:grpSp>
        <p:nvGrpSpPr>
          <p:cNvPr name="Group 22" id="22"/>
          <p:cNvGrpSpPr/>
          <p:nvPr/>
        </p:nvGrpSpPr>
        <p:grpSpPr>
          <a:xfrm rot="0">
            <a:off x="978985" y="6116063"/>
            <a:ext cx="3941157" cy="2374220"/>
            <a:chOff x="0" y="0"/>
            <a:chExt cx="5254876" cy="3165626"/>
          </a:xfrm>
        </p:grpSpPr>
        <p:sp>
          <p:nvSpPr>
            <p:cNvPr name="Freeform 23" id="23"/>
            <p:cNvSpPr/>
            <p:nvPr/>
          </p:nvSpPr>
          <p:spPr>
            <a:xfrm flipH="false" flipV="false" rot="0">
              <a:off x="15875" y="15875"/>
              <a:ext cx="5223129" cy="3133852"/>
            </a:xfrm>
            <a:custGeom>
              <a:avLst/>
              <a:gdLst/>
              <a:ahLst/>
              <a:cxnLst/>
              <a:rect r="r" b="b" t="t" l="l"/>
              <a:pathLst>
                <a:path h="3133852" w="5223129">
                  <a:moveTo>
                    <a:pt x="0" y="0"/>
                  </a:moveTo>
                  <a:lnTo>
                    <a:pt x="5223129" y="0"/>
                  </a:lnTo>
                  <a:lnTo>
                    <a:pt x="5223129" y="3133852"/>
                  </a:lnTo>
                  <a:lnTo>
                    <a:pt x="0" y="3133852"/>
                  </a:lnTo>
                  <a:close/>
                </a:path>
              </a:pathLst>
            </a:custGeom>
            <a:solidFill>
              <a:srgbClr val="ACADA8"/>
            </a:solidFill>
            <a:ln w="12700">
              <a:solidFill>
                <a:srgbClr val="000000"/>
              </a:solidFill>
            </a:ln>
          </p:spPr>
        </p:sp>
        <p:sp>
          <p:nvSpPr>
            <p:cNvPr name="Freeform 24" id="24"/>
            <p:cNvSpPr/>
            <p:nvPr/>
          </p:nvSpPr>
          <p:spPr>
            <a:xfrm flipH="false" flipV="false" rot="0">
              <a:off x="0" y="0"/>
              <a:ext cx="5254879" cy="3165602"/>
            </a:xfrm>
            <a:custGeom>
              <a:avLst/>
              <a:gdLst/>
              <a:ahLst/>
              <a:cxnLst/>
              <a:rect r="r" b="b" t="t" l="l"/>
              <a:pathLst>
                <a:path h="3165602" w="5254879">
                  <a:moveTo>
                    <a:pt x="15875" y="0"/>
                  </a:moveTo>
                  <a:lnTo>
                    <a:pt x="5239004" y="0"/>
                  </a:lnTo>
                  <a:cubicBezTo>
                    <a:pt x="5247767" y="0"/>
                    <a:pt x="5254879" y="7112"/>
                    <a:pt x="5254879" y="15875"/>
                  </a:cubicBezTo>
                  <a:lnTo>
                    <a:pt x="5254879" y="3149727"/>
                  </a:lnTo>
                  <a:cubicBezTo>
                    <a:pt x="5254879" y="3158490"/>
                    <a:pt x="5247767" y="3165602"/>
                    <a:pt x="5239004" y="3165602"/>
                  </a:cubicBezTo>
                  <a:lnTo>
                    <a:pt x="15875" y="3165602"/>
                  </a:lnTo>
                  <a:cubicBezTo>
                    <a:pt x="7112" y="3165602"/>
                    <a:pt x="0" y="3158490"/>
                    <a:pt x="0" y="3149727"/>
                  </a:cubicBezTo>
                  <a:lnTo>
                    <a:pt x="0" y="15875"/>
                  </a:lnTo>
                  <a:cubicBezTo>
                    <a:pt x="0" y="7112"/>
                    <a:pt x="7112" y="0"/>
                    <a:pt x="15875" y="0"/>
                  </a:cubicBezTo>
                  <a:moveTo>
                    <a:pt x="15875" y="31750"/>
                  </a:moveTo>
                  <a:lnTo>
                    <a:pt x="15875" y="15875"/>
                  </a:lnTo>
                  <a:lnTo>
                    <a:pt x="31750" y="15875"/>
                  </a:lnTo>
                  <a:lnTo>
                    <a:pt x="31750" y="3149727"/>
                  </a:lnTo>
                  <a:lnTo>
                    <a:pt x="15875" y="3149727"/>
                  </a:lnTo>
                  <a:lnTo>
                    <a:pt x="15875" y="3133852"/>
                  </a:lnTo>
                  <a:lnTo>
                    <a:pt x="5239004" y="3133852"/>
                  </a:lnTo>
                  <a:lnTo>
                    <a:pt x="5239004" y="3149727"/>
                  </a:lnTo>
                  <a:lnTo>
                    <a:pt x="5223129" y="3149727"/>
                  </a:lnTo>
                  <a:lnTo>
                    <a:pt x="5223129" y="15875"/>
                  </a:lnTo>
                  <a:lnTo>
                    <a:pt x="5239004" y="15875"/>
                  </a:lnTo>
                  <a:lnTo>
                    <a:pt x="5239004" y="31750"/>
                  </a:lnTo>
                  <a:lnTo>
                    <a:pt x="15875" y="31750"/>
                  </a:lnTo>
                  <a:close/>
                </a:path>
              </a:pathLst>
            </a:custGeom>
            <a:solidFill>
              <a:srgbClr val="FFFFFF"/>
            </a:solidFill>
            <a:ln w="12700">
              <a:solidFill>
                <a:srgbClr val="000000"/>
              </a:solidFill>
            </a:ln>
          </p:spPr>
        </p:sp>
      </p:grpSp>
      <p:grpSp>
        <p:nvGrpSpPr>
          <p:cNvPr name="Group 25" id="25"/>
          <p:cNvGrpSpPr/>
          <p:nvPr/>
        </p:nvGrpSpPr>
        <p:grpSpPr>
          <a:xfrm rot="0">
            <a:off x="978985" y="6116063"/>
            <a:ext cx="3941157" cy="2374220"/>
            <a:chOff x="0" y="0"/>
            <a:chExt cx="5254876" cy="3165626"/>
          </a:xfrm>
        </p:grpSpPr>
        <p:sp>
          <p:nvSpPr>
            <p:cNvPr name="Freeform 26" id="26"/>
            <p:cNvSpPr/>
            <p:nvPr/>
          </p:nvSpPr>
          <p:spPr>
            <a:xfrm flipH="false" flipV="false" rot="0">
              <a:off x="0" y="0"/>
              <a:ext cx="5254876" cy="3165626"/>
            </a:xfrm>
            <a:custGeom>
              <a:avLst/>
              <a:gdLst/>
              <a:ahLst/>
              <a:cxnLst/>
              <a:rect r="r" b="b" t="t" l="l"/>
              <a:pathLst>
                <a:path h="3165626" w="5254876">
                  <a:moveTo>
                    <a:pt x="0" y="0"/>
                  </a:moveTo>
                  <a:lnTo>
                    <a:pt x="5254876" y="0"/>
                  </a:lnTo>
                  <a:lnTo>
                    <a:pt x="5254876" y="3165626"/>
                  </a:lnTo>
                  <a:lnTo>
                    <a:pt x="0" y="3165626"/>
                  </a:lnTo>
                  <a:close/>
                </a:path>
              </a:pathLst>
            </a:custGeom>
            <a:solidFill>
              <a:srgbClr val="000000">
                <a:alpha val="0"/>
              </a:srgbClr>
            </a:solidFill>
          </p:spPr>
        </p:sp>
        <p:sp>
          <p:nvSpPr>
            <p:cNvPr name="TextBox 27" id="27"/>
            <p:cNvSpPr txBox="true"/>
            <p:nvPr/>
          </p:nvSpPr>
          <p:spPr>
            <a:xfrm>
              <a:off x="0" y="-38100"/>
              <a:ext cx="5254876" cy="3203726"/>
            </a:xfrm>
            <a:prstGeom prst="rect">
              <a:avLst/>
            </a:prstGeom>
          </p:spPr>
          <p:txBody>
            <a:bodyPr anchor="ctr" rtlCol="false" tIns="0" lIns="0" bIns="0" rIns="0"/>
            <a:lstStyle/>
            <a:p>
              <a:pPr algn="ctr">
                <a:lnSpc>
                  <a:spcPts val="4536"/>
                </a:lnSpc>
              </a:pPr>
              <a:r>
                <a:rPr lang="en-US" sz="4200" b="true">
                  <a:solidFill>
                    <a:srgbClr val="FFFFFF"/>
                  </a:solidFill>
                  <a:latin typeface="Calibri (MS) Bold"/>
                  <a:ea typeface="Calibri (MS) Bold"/>
                  <a:cs typeface="Calibri (MS) Bold"/>
                  <a:sym typeface="Calibri (MS) Bold"/>
                </a:rPr>
                <a:t>Advanced: LVRS, NIV</a:t>
              </a:r>
            </a:p>
          </p:txBody>
        </p:sp>
      </p:grpSp>
      <p:grpSp>
        <p:nvGrpSpPr>
          <p:cNvPr name="Group 28" id="28"/>
          <p:cNvGrpSpPr/>
          <p:nvPr/>
        </p:nvGrpSpPr>
        <p:grpSpPr>
          <a:xfrm rot="0">
            <a:off x="5288065" y="6116063"/>
            <a:ext cx="3941157" cy="2374220"/>
            <a:chOff x="0" y="0"/>
            <a:chExt cx="5254876" cy="3165626"/>
          </a:xfrm>
        </p:grpSpPr>
        <p:sp>
          <p:nvSpPr>
            <p:cNvPr name="Freeform 29" id="29"/>
            <p:cNvSpPr/>
            <p:nvPr/>
          </p:nvSpPr>
          <p:spPr>
            <a:xfrm flipH="false" flipV="false" rot="0">
              <a:off x="15875" y="15875"/>
              <a:ext cx="5223129" cy="3133852"/>
            </a:xfrm>
            <a:custGeom>
              <a:avLst/>
              <a:gdLst/>
              <a:ahLst/>
              <a:cxnLst/>
              <a:rect r="r" b="b" t="t" l="l"/>
              <a:pathLst>
                <a:path h="3133852" w="5223129">
                  <a:moveTo>
                    <a:pt x="0" y="0"/>
                  </a:moveTo>
                  <a:lnTo>
                    <a:pt x="5223129" y="0"/>
                  </a:lnTo>
                  <a:lnTo>
                    <a:pt x="5223129" y="3133852"/>
                  </a:lnTo>
                  <a:lnTo>
                    <a:pt x="0" y="3133852"/>
                  </a:lnTo>
                  <a:close/>
                </a:path>
              </a:pathLst>
            </a:custGeom>
            <a:solidFill>
              <a:srgbClr val="927C61"/>
            </a:solidFill>
            <a:ln w="12700">
              <a:solidFill>
                <a:srgbClr val="000000"/>
              </a:solidFill>
            </a:ln>
          </p:spPr>
        </p:sp>
        <p:sp>
          <p:nvSpPr>
            <p:cNvPr name="Freeform 30" id="30"/>
            <p:cNvSpPr/>
            <p:nvPr/>
          </p:nvSpPr>
          <p:spPr>
            <a:xfrm flipH="false" flipV="false" rot="0">
              <a:off x="0" y="0"/>
              <a:ext cx="5254879" cy="3165602"/>
            </a:xfrm>
            <a:custGeom>
              <a:avLst/>
              <a:gdLst/>
              <a:ahLst/>
              <a:cxnLst/>
              <a:rect r="r" b="b" t="t" l="l"/>
              <a:pathLst>
                <a:path h="3165602" w="5254879">
                  <a:moveTo>
                    <a:pt x="15875" y="0"/>
                  </a:moveTo>
                  <a:lnTo>
                    <a:pt x="5239004" y="0"/>
                  </a:lnTo>
                  <a:cubicBezTo>
                    <a:pt x="5247767" y="0"/>
                    <a:pt x="5254879" y="7112"/>
                    <a:pt x="5254879" y="15875"/>
                  </a:cubicBezTo>
                  <a:lnTo>
                    <a:pt x="5254879" y="3149727"/>
                  </a:lnTo>
                  <a:cubicBezTo>
                    <a:pt x="5254879" y="3158490"/>
                    <a:pt x="5247767" y="3165602"/>
                    <a:pt x="5239004" y="3165602"/>
                  </a:cubicBezTo>
                  <a:lnTo>
                    <a:pt x="15875" y="3165602"/>
                  </a:lnTo>
                  <a:cubicBezTo>
                    <a:pt x="7112" y="3165602"/>
                    <a:pt x="0" y="3158490"/>
                    <a:pt x="0" y="3149727"/>
                  </a:cubicBezTo>
                  <a:lnTo>
                    <a:pt x="0" y="15875"/>
                  </a:lnTo>
                  <a:cubicBezTo>
                    <a:pt x="0" y="7112"/>
                    <a:pt x="7112" y="0"/>
                    <a:pt x="15875" y="0"/>
                  </a:cubicBezTo>
                  <a:moveTo>
                    <a:pt x="15875" y="31750"/>
                  </a:moveTo>
                  <a:lnTo>
                    <a:pt x="15875" y="15875"/>
                  </a:lnTo>
                  <a:lnTo>
                    <a:pt x="31750" y="15875"/>
                  </a:lnTo>
                  <a:lnTo>
                    <a:pt x="31750" y="3149727"/>
                  </a:lnTo>
                  <a:lnTo>
                    <a:pt x="15875" y="3149727"/>
                  </a:lnTo>
                  <a:lnTo>
                    <a:pt x="15875" y="3133852"/>
                  </a:lnTo>
                  <a:lnTo>
                    <a:pt x="5239004" y="3133852"/>
                  </a:lnTo>
                  <a:lnTo>
                    <a:pt x="5239004" y="3149727"/>
                  </a:lnTo>
                  <a:lnTo>
                    <a:pt x="5223129" y="3149727"/>
                  </a:lnTo>
                  <a:lnTo>
                    <a:pt x="5223129" y="15875"/>
                  </a:lnTo>
                  <a:lnTo>
                    <a:pt x="5239004" y="15875"/>
                  </a:lnTo>
                  <a:lnTo>
                    <a:pt x="5239004" y="31750"/>
                  </a:lnTo>
                  <a:lnTo>
                    <a:pt x="15875" y="31750"/>
                  </a:lnTo>
                  <a:close/>
                </a:path>
              </a:pathLst>
            </a:custGeom>
            <a:solidFill>
              <a:srgbClr val="FFFFFF"/>
            </a:solidFill>
            <a:ln w="12700">
              <a:solidFill>
                <a:srgbClr val="000000"/>
              </a:solidFill>
            </a:ln>
          </p:spPr>
        </p:sp>
      </p:grpSp>
      <p:grpSp>
        <p:nvGrpSpPr>
          <p:cNvPr name="Group 31" id="31"/>
          <p:cNvGrpSpPr/>
          <p:nvPr/>
        </p:nvGrpSpPr>
        <p:grpSpPr>
          <a:xfrm rot="0">
            <a:off x="5288065" y="6116063"/>
            <a:ext cx="3941157" cy="2374220"/>
            <a:chOff x="0" y="0"/>
            <a:chExt cx="5254876" cy="3165626"/>
          </a:xfrm>
        </p:grpSpPr>
        <p:sp>
          <p:nvSpPr>
            <p:cNvPr name="Freeform 32" id="32"/>
            <p:cNvSpPr/>
            <p:nvPr/>
          </p:nvSpPr>
          <p:spPr>
            <a:xfrm flipH="false" flipV="false" rot="0">
              <a:off x="0" y="0"/>
              <a:ext cx="5254876" cy="3165626"/>
            </a:xfrm>
            <a:custGeom>
              <a:avLst/>
              <a:gdLst/>
              <a:ahLst/>
              <a:cxnLst/>
              <a:rect r="r" b="b" t="t" l="l"/>
              <a:pathLst>
                <a:path h="3165626" w="5254876">
                  <a:moveTo>
                    <a:pt x="0" y="0"/>
                  </a:moveTo>
                  <a:lnTo>
                    <a:pt x="5254876" y="0"/>
                  </a:lnTo>
                  <a:lnTo>
                    <a:pt x="5254876" y="3165626"/>
                  </a:lnTo>
                  <a:lnTo>
                    <a:pt x="0" y="3165626"/>
                  </a:lnTo>
                  <a:close/>
                </a:path>
              </a:pathLst>
            </a:custGeom>
            <a:solidFill>
              <a:srgbClr val="000000">
                <a:alpha val="0"/>
              </a:srgbClr>
            </a:solidFill>
          </p:spPr>
        </p:sp>
        <p:sp>
          <p:nvSpPr>
            <p:cNvPr name="TextBox 33" id="33"/>
            <p:cNvSpPr txBox="true"/>
            <p:nvPr/>
          </p:nvSpPr>
          <p:spPr>
            <a:xfrm>
              <a:off x="0" y="-38100"/>
              <a:ext cx="5254876" cy="3203726"/>
            </a:xfrm>
            <a:prstGeom prst="rect">
              <a:avLst/>
            </a:prstGeom>
          </p:spPr>
          <p:txBody>
            <a:bodyPr anchor="ctr" rtlCol="false" tIns="0" lIns="0" bIns="0" rIns="0"/>
            <a:lstStyle/>
            <a:p>
              <a:pPr algn="ctr">
                <a:lnSpc>
                  <a:spcPts val="4536"/>
                </a:lnSpc>
              </a:pPr>
              <a:r>
                <a:rPr lang="en-US" sz="4200" b="true">
                  <a:solidFill>
                    <a:srgbClr val="FFFFFF"/>
                  </a:solidFill>
                  <a:latin typeface="Calibri (MS) Bold"/>
                  <a:ea typeface="Calibri (MS) Bold"/>
                  <a:cs typeface="Calibri (MS) Bold"/>
                  <a:sym typeface="Calibri (MS) Bold"/>
                </a:rPr>
                <a:t>Digital remote monitoring tools</a:t>
              </a:r>
            </a:p>
          </p:txBody>
        </p:sp>
      </p:grpSp>
      <p:grpSp>
        <p:nvGrpSpPr>
          <p:cNvPr name="Group 34" id="34"/>
          <p:cNvGrpSpPr>
            <a:grpSpLocks noChangeAspect="true"/>
          </p:cNvGrpSpPr>
          <p:nvPr/>
        </p:nvGrpSpPr>
        <p:grpSpPr>
          <a:xfrm rot="0">
            <a:off x="10149840" y="3385224"/>
            <a:ext cx="6509999" cy="5093758"/>
            <a:chOff x="0" y="0"/>
            <a:chExt cx="8679998" cy="6791678"/>
          </a:xfrm>
        </p:grpSpPr>
        <p:sp>
          <p:nvSpPr>
            <p:cNvPr name="Freeform 35" id="35"/>
            <p:cNvSpPr/>
            <p:nvPr/>
          </p:nvSpPr>
          <p:spPr>
            <a:xfrm flipH="false" flipV="false" rot="0">
              <a:off x="0" y="0"/>
              <a:ext cx="8679942" cy="6791706"/>
            </a:xfrm>
            <a:custGeom>
              <a:avLst/>
              <a:gdLst/>
              <a:ahLst/>
              <a:cxnLst/>
              <a:rect r="r" b="b" t="t" l="l"/>
              <a:pathLst>
                <a:path h="6791706" w="8679942">
                  <a:moveTo>
                    <a:pt x="0" y="0"/>
                  </a:moveTo>
                  <a:lnTo>
                    <a:pt x="8679942" y="0"/>
                  </a:lnTo>
                  <a:lnTo>
                    <a:pt x="8679942" y="6791706"/>
                  </a:lnTo>
                  <a:lnTo>
                    <a:pt x="0" y="6791706"/>
                  </a:lnTo>
                  <a:lnTo>
                    <a:pt x="0" y="0"/>
                  </a:lnTo>
                  <a:close/>
                </a:path>
              </a:pathLst>
            </a:custGeom>
            <a:blipFill>
              <a:blip r:embed="rId2"/>
              <a:stretch>
                <a:fillRect l="0" t="-22462" r="0" b="-5340"/>
              </a:stretch>
            </a:blipFill>
          </p:spPr>
        </p:sp>
      </p:gr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429904"/>
            <a:ext cx="15087600" cy="2176135"/>
            <a:chOff x="0" y="0"/>
            <a:chExt cx="20116800" cy="2901514"/>
          </a:xfrm>
        </p:grpSpPr>
        <p:sp>
          <p:nvSpPr>
            <p:cNvPr name="Freeform 8" id="8"/>
            <p:cNvSpPr/>
            <p:nvPr/>
          </p:nvSpPr>
          <p:spPr>
            <a:xfrm flipH="false" flipV="false" rot="0">
              <a:off x="0" y="0"/>
              <a:ext cx="20116800" cy="2901514"/>
            </a:xfrm>
            <a:custGeom>
              <a:avLst/>
              <a:gdLst/>
              <a:ahLst/>
              <a:cxnLst/>
              <a:rect r="r" b="b" t="t" l="l"/>
              <a:pathLst>
                <a:path h="2901514" w="20116800">
                  <a:moveTo>
                    <a:pt x="0" y="0"/>
                  </a:moveTo>
                  <a:lnTo>
                    <a:pt x="20116800" y="0"/>
                  </a:lnTo>
                  <a:lnTo>
                    <a:pt x="20116800" y="2901514"/>
                  </a:lnTo>
                  <a:lnTo>
                    <a:pt x="0" y="2901514"/>
                  </a:lnTo>
                  <a:close/>
                </a:path>
              </a:pathLst>
            </a:custGeom>
            <a:solidFill>
              <a:srgbClr val="000000">
                <a:alpha val="0"/>
              </a:srgbClr>
            </a:solidFill>
          </p:spPr>
        </p:sp>
        <p:sp>
          <p:nvSpPr>
            <p:cNvPr name="TextBox 9" id="9"/>
            <p:cNvSpPr txBox="true"/>
            <p:nvPr/>
          </p:nvSpPr>
          <p:spPr>
            <a:xfrm>
              <a:off x="0" y="123825"/>
              <a:ext cx="20116800" cy="2777689"/>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Comorbidities in COPD</a:t>
              </a:r>
            </a:p>
          </p:txBody>
        </p:sp>
      </p:grpSp>
      <p:grpSp>
        <p:nvGrpSpPr>
          <p:cNvPr name="Group 10" id="10"/>
          <p:cNvGrpSpPr/>
          <p:nvPr/>
        </p:nvGrpSpPr>
        <p:grpSpPr>
          <a:xfrm rot="0">
            <a:off x="117796" y="3489818"/>
            <a:ext cx="10168641" cy="817612"/>
            <a:chOff x="0" y="0"/>
            <a:chExt cx="13558188" cy="1090150"/>
          </a:xfrm>
        </p:grpSpPr>
        <p:sp>
          <p:nvSpPr>
            <p:cNvPr name="Freeform 11" id="11"/>
            <p:cNvSpPr/>
            <p:nvPr/>
          </p:nvSpPr>
          <p:spPr>
            <a:xfrm flipH="false" flipV="false" rot="0">
              <a:off x="15875" y="15875"/>
              <a:ext cx="13526388" cy="1058418"/>
            </a:xfrm>
            <a:custGeom>
              <a:avLst/>
              <a:gdLst/>
              <a:ahLst/>
              <a:cxnLst/>
              <a:rect r="r" b="b" t="t" l="l"/>
              <a:pathLst>
                <a:path h="1058418" w="13526388">
                  <a:moveTo>
                    <a:pt x="0" y="0"/>
                  </a:moveTo>
                  <a:lnTo>
                    <a:pt x="13526388" y="0"/>
                  </a:lnTo>
                  <a:lnTo>
                    <a:pt x="13526388" y="1058418"/>
                  </a:lnTo>
                  <a:lnTo>
                    <a:pt x="0" y="1058418"/>
                  </a:lnTo>
                  <a:close/>
                </a:path>
              </a:pathLst>
            </a:custGeom>
            <a:solidFill>
              <a:srgbClr val="FFFFFF">
                <a:alpha val="80784"/>
              </a:srgbClr>
            </a:solidFill>
            <a:ln w="12700">
              <a:solidFill>
                <a:srgbClr val="000000"/>
              </a:solidFill>
            </a:ln>
          </p:spPr>
        </p:sp>
        <p:sp>
          <p:nvSpPr>
            <p:cNvPr name="Freeform 12" id="12"/>
            <p:cNvSpPr/>
            <p:nvPr/>
          </p:nvSpPr>
          <p:spPr>
            <a:xfrm flipH="false" flipV="false" rot="0">
              <a:off x="0" y="0"/>
              <a:ext cx="13558138" cy="1090168"/>
            </a:xfrm>
            <a:custGeom>
              <a:avLst/>
              <a:gdLst/>
              <a:ahLst/>
              <a:cxnLst/>
              <a:rect r="r" b="b" t="t" l="l"/>
              <a:pathLst>
                <a:path h="1090168" w="13558138">
                  <a:moveTo>
                    <a:pt x="15875" y="0"/>
                  </a:moveTo>
                  <a:lnTo>
                    <a:pt x="13542263" y="0"/>
                  </a:lnTo>
                  <a:cubicBezTo>
                    <a:pt x="13551027" y="0"/>
                    <a:pt x="13558138" y="7112"/>
                    <a:pt x="13558138" y="15875"/>
                  </a:cubicBezTo>
                  <a:lnTo>
                    <a:pt x="13558138" y="1074293"/>
                  </a:lnTo>
                  <a:cubicBezTo>
                    <a:pt x="13558138" y="1083056"/>
                    <a:pt x="13551027" y="1090168"/>
                    <a:pt x="13542263" y="1090168"/>
                  </a:cubicBezTo>
                  <a:lnTo>
                    <a:pt x="15875" y="1090168"/>
                  </a:lnTo>
                  <a:cubicBezTo>
                    <a:pt x="7112" y="1090168"/>
                    <a:pt x="0" y="1083056"/>
                    <a:pt x="0" y="1074293"/>
                  </a:cubicBezTo>
                  <a:lnTo>
                    <a:pt x="0" y="15875"/>
                  </a:lnTo>
                  <a:cubicBezTo>
                    <a:pt x="0" y="7112"/>
                    <a:pt x="7112" y="0"/>
                    <a:pt x="15875" y="0"/>
                  </a:cubicBezTo>
                  <a:moveTo>
                    <a:pt x="15875" y="31750"/>
                  </a:moveTo>
                  <a:lnTo>
                    <a:pt x="15875" y="15875"/>
                  </a:lnTo>
                  <a:lnTo>
                    <a:pt x="31750" y="15875"/>
                  </a:lnTo>
                  <a:lnTo>
                    <a:pt x="31750" y="1074293"/>
                  </a:lnTo>
                  <a:lnTo>
                    <a:pt x="15875" y="1074293"/>
                  </a:lnTo>
                  <a:lnTo>
                    <a:pt x="15875" y="1058418"/>
                  </a:lnTo>
                  <a:lnTo>
                    <a:pt x="13542263" y="1058418"/>
                  </a:lnTo>
                  <a:lnTo>
                    <a:pt x="13542263" y="1074293"/>
                  </a:lnTo>
                  <a:lnTo>
                    <a:pt x="13526388" y="1074293"/>
                  </a:lnTo>
                  <a:lnTo>
                    <a:pt x="13526388" y="15875"/>
                  </a:lnTo>
                  <a:lnTo>
                    <a:pt x="13542263" y="15875"/>
                  </a:lnTo>
                  <a:lnTo>
                    <a:pt x="13542263" y="31750"/>
                  </a:lnTo>
                  <a:lnTo>
                    <a:pt x="15875" y="31750"/>
                  </a:lnTo>
                  <a:close/>
                </a:path>
              </a:pathLst>
            </a:custGeom>
            <a:solidFill>
              <a:srgbClr val="DB8631"/>
            </a:solidFill>
            <a:ln w="12700">
              <a:solidFill>
                <a:srgbClr val="000000"/>
              </a:solidFill>
            </a:ln>
          </p:spPr>
        </p:sp>
      </p:grpSp>
      <p:grpSp>
        <p:nvGrpSpPr>
          <p:cNvPr name="Group 13" id="13"/>
          <p:cNvGrpSpPr/>
          <p:nvPr/>
        </p:nvGrpSpPr>
        <p:grpSpPr>
          <a:xfrm rot="0">
            <a:off x="625036" y="3024878"/>
            <a:ext cx="7125192" cy="953692"/>
            <a:chOff x="0" y="0"/>
            <a:chExt cx="9500256" cy="1271590"/>
          </a:xfrm>
        </p:grpSpPr>
        <p:sp>
          <p:nvSpPr>
            <p:cNvPr name="Freeform 14" id="14"/>
            <p:cNvSpPr/>
            <p:nvPr/>
          </p:nvSpPr>
          <p:spPr>
            <a:xfrm flipH="false" flipV="false" rot="0">
              <a:off x="15875" y="15875"/>
              <a:ext cx="9468485" cy="1239774"/>
            </a:xfrm>
            <a:custGeom>
              <a:avLst/>
              <a:gdLst/>
              <a:ahLst/>
              <a:cxnLst/>
              <a:rect r="r" b="b" t="t" l="l"/>
              <a:pathLst>
                <a:path h="1239774" w="9468485">
                  <a:moveTo>
                    <a:pt x="0" y="206629"/>
                  </a:moveTo>
                  <a:cubicBezTo>
                    <a:pt x="0" y="92456"/>
                    <a:pt x="94615" y="0"/>
                    <a:pt x="211201" y="0"/>
                  </a:cubicBezTo>
                  <a:lnTo>
                    <a:pt x="9257284" y="0"/>
                  </a:lnTo>
                  <a:cubicBezTo>
                    <a:pt x="9373997" y="0"/>
                    <a:pt x="9468485" y="92456"/>
                    <a:pt x="9468485" y="206629"/>
                  </a:cubicBezTo>
                  <a:lnTo>
                    <a:pt x="9468485" y="1033145"/>
                  </a:lnTo>
                  <a:cubicBezTo>
                    <a:pt x="9468485" y="1147318"/>
                    <a:pt x="9373870" y="1239774"/>
                    <a:pt x="9257284" y="1239774"/>
                  </a:cubicBezTo>
                  <a:lnTo>
                    <a:pt x="211201" y="1239774"/>
                  </a:lnTo>
                  <a:cubicBezTo>
                    <a:pt x="94615" y="1239901"/>
                    <a:pt x="0" y="1147318"/>
                    <a:pt x="0" y="1033145"/>
                  </a:cubicBezTo>
                  <a:close/>
                </a:path>
              </a:pathLst>
            </a:custGeom>
            <a:solidFill>
              <a:srgbClr val="DB8631"/>
            </a:solidFill>
            <a:ln w="12700">
              <a:solidFill>
                <a:srgbClr val="000000"/>
              </a:solidFill>
            </a:ln>
          </p:spPr>
        </p:sp>
        <p:sp>
          <p:nvSpPr>
            <p:cNvPr name="Freeform 15" id="15"/>
            <p:cNvSpPr/>
            <p:nvPr/>
          </p:nvSpPr>
          <p:spPr>
            <a:xfrm flipH="false" flipV="false" rot="0">
              <a:off x="0" y="0"/>
              <a:ext cx="9500235" cy="1271651"/>
            </a:xfrm>
            <a:custGeom>
              <a:avLst/>
              <a:gdLst/>
              <a:ahLst/>
              <a:cxnLst/>
              <a:rect r="r" b="b" t="t" l="l"/>
              <a:pathLst>
                <a:path h="1271651" w="9500235">
                  <a:moveTo>
                    <a:pt x="0" y="222504"/>
                  </a:moveTo>
                  <a:cubicBezTo>
                    <a:pt x="0" y="99314"/>
                    <a:pt x="101981" y="0"/>
                    <a:pt x="227076" y="0"/>
                  </a:cubicBezTo>
                  <a:lnTo>
                    <a:pt x="9273159" y="0"/>
                  </a:lnTo>
                  <a:lnTo>
                    <a:pt x="9273159" y="15875"/>
                  </a:lnTo>
                  <a:lnTo>
                    <a:pt x="9273159" y="0"/>
                  </a:lnTo>
                  <a:cubicBezTo>
                    <a:pt x="9398253" y="0"/>
                    <a:pt x="9500235" y="99314"/>
                    <a:pt x="9500235" y="222504"/>
                  </a:cubicBezTo>
                  <a:lnTo>
                    <a:pt x="9484360" y="222504"/>
                  </a:lnTo>
                  <a:lnTo>
                    <a:pt x="9500235" y="222504"/>
                  </a:lnTo>
                  <a:lnTo>
                    <a:pt x="9500235" y="1049020"/>
                  </a:lnTo>
                  <a:lnTo>
                    <a:pt x="9484360" y="1049020"/>
                  </a:lnTo>
                  <a:lnTo>
                    <a:pt x="9500235" y="1049020"/>
                  </a:lnTo>
                  <a:cubicBezTo>
                    <a:pt x="9500235" y="1172210"/>
                    <a:pt x="9398253" y="1271524"/>
                    <a:pt x="9273159" y="1271524"/>
                  </a:cubicBezTo>
                  <a:lnTo>
                    <a:pt x="9273159" y="1255776"/>
                  </a:lnTo>
                  <a:lnTo>
                    <a:pt x="9273159" y="1271651"/>
                  </a:lnTo>
                  <a:lnTo>
                    <a:pt x="227076" y="1271651"/>
                  </a:lnTo>
                  <a:lnTo>
                    <a:pt x="227076" y="1255776"/>
                  </a:lnTo>
                  <a:lnTo>
                    <a:pt x="227076" y="1271651"/>
                  </a:lnTo>
                  <a:cubicBezTo>
                    <a:pt x="101981" y="1271651"/>
                    <a:pt x="0" y="1172337"/>
                    <a:pt x="0" y="1049020"/>
                  </a:cubicBezTo>
                  <a:lnTo>
                    <a:pt x="0" y="222504"/>
                  </a:lnTo>
                  <a:lnTo>
                    <a:pt x="15875" y="222504"/>
                  </a:lnTo>
                  <a:lnTo>
                    <a:pt x="0" y="222504"/>
                  </a:lnTo>
                  <a:moveTo>
                    <a:pt x="31750" y="222504"/>
                  </a:moveTo>
                  <a:lnTo>
                    <a:pt x="31750" y="1049020"/>
                  </a:lnTo>
                  <a:lnTo>
                    <a:pt x="15875" y="1049020"/>
                  </a:lnTo>
                  <a:lnTo>
                    <a:pt x="31750" y="1049020"/>
                  </a:lnTo>
                  <a:cubicBezTo>
                    <a:pt x="31750" y="1154049"/>
                    <a:pt x="118872" y="1239774"/>
                    <a:pt x="227076" y="1239774"/>
                  </a:cubicBezTo>
                  <a:lnTo>
                    <a:pt x="9273159" y="1239774"/>
                  </a:lnTo>
                  <a:cubicBezTo>
                    <a:pt x="9381363" y="1239774"/>
                    <a:pt x="9468485" y="1154049"/>
                    <a:pt x="9468485" y="1049020"/>
                  </a:cubicBezTo>
                  <a:lnTo>
                    <a:pt x="9468485" y="222504"/>
                  </a:lnTo>
                  <a:cubicBezTo>
                    <a:pt x="9468485" y="117475"/>
                    <a:pt x="9381363" y="31750"/>
                    <a:pt x="9273159" y="31750"/>
                  </a:cubicBezTo>
                  <a:lnTo>
                    <a:pt x="227076" y="31750"/>
                  </a:lnTo>
                  <a:lnTo>
                    <a:pt x="227076" y="15875"/>
                  </a:lnTo>
                  <a:lnTo>
                    <a:pt x="227076" y="31750"/>
                  </a:lnTo>
                  <a:cubicBezTo>
                    <a:pt x="118872" y="31750"/>
                    <a:pt x="31750" y="117475"/>
                    <a:pt x="31750" y="222504"/>
                  </a:cubicBezTo>
                  <a:close/>
                </a:path>
              </a:pathLst>
            </a:custGeom>
            <a:solidFill>
              <a:srgbClr val="FFFFFF"/>
            </a:solidFill>
            <a:ln w="12700">
              <a:solidFill>
                <a:srgbClr val="000000"/>
              </a:solidFill>
            </a:ln>
          </p:spPr>
        </p:sp>
      </p:grpSp>
      <p:grpSp>
        <p:nvGrpSpPr>
          <p:cNvPr name="Group 16" id="16"/>
          <p:cNvGrpSpPr/>
          <p:nvPr/>
        </p:nvGrpSpPr>
        <p:grpSpPr>
          <a:xfrm rot="0">
            <a:off x="670429" y="3070271"/>
            <a:ext cx="7034406" cy="862906"/>
            <a:chOff x="0" y="0"/>
            <a:chExt cx="9379208" cy="1150542"/>
          </a:xfrm>
        </p:grpSpPr>
        <p:sp>
          <p:nvSpPr>
            <p:cNvPr name="Freeform 17" id="17"/>
            <p:cNvSpPr/>
            <p:nvPr/>
          </p:nvSpPr>
          <p:spPr>
            <a:xfrm flipH="false" flipV="false" rot="0">
              <a:off x="0" y="0"/>
              <a:ext cx="9379208" cy="1150542"/>
            </a:xfrm>
            <a:custGeom>
              <a:avLst/>
              <a:gdLst/>
              <a:ahLst/>
              <a:cxnLst/>
              <a:rect r="r" b="b" t="t" l="l"/>
              <a:pathLst>
                <a:path h="1150542" w="9379208">
                  <a:moveTo>
                    <a:pt x="0" y="0"/>
                  </a:moveTo>
                  <a:lnTo>
                    <a:pt x="9379208" y="0"/>
                  </a:lnTo>
                  <a:lnTo>
                    <a:pt x="9379208" y="1150542"/>
                  </a:lnTo>
                  <a:lnTo>
                    <a:pt x="0" y="1150542"/>
                  </a:lnTo>
                  <a:close/>
                </a:path>
              </a:pathLst>
            </a:custGeom>
            <a:solidFill>
              <a:srgbClr val="000000">
                <a:alpha val="0"/>
              </a:srgbClr>
            </a:solidFill>
          </p:spPr>
        </p:sp>
        <p:sp>
          <p:nvSpPr>
            <p:cNvPr name="TextBox 18" id="18"/>
            <p:cNvSpPr txBox="true"/>
            <p:nvPr/>
          </p:nvSpPr>
          <p:spPr>
            <a:xfrm>
              <a:off x="0" y="-38100"/>
              <a:ext cx="9379208" cy="1188642"/>
            </a:xfrm>
            <a:prstGeom prst="rect">
              <a:avLst/>
            </a:prstGeom>
          </p:spPr>
          <p:txBody>
            <a:bodyPr anchor="ctr" rtlCol="false" tIns="0" lIns="0" bIns="0" rIns="0"/>
            <a:lstStyle/>
            <a:p>
              <a:pPr algn="l">
                <a:lnSpc>
                  <a:spcPts val="3402"/>
                </a:lnSpc>
              </a:pPr>
              <a:r>
                <a:rPr lang="en-US" sz="3150" b="true">
                  <a:solidFill>
                    <a:srgbClr val="FFFFFF"/>
                  </a:solidFill>
                  <a:latin typeface="Calibri (MS) Bold"/>
                  <a:ea typeface="Calibri (MS) Bold"/>
                  <a:cs typeface="Calibri (MS) Bold"/>
                  <a:sym typeface="Calibri (MS) Bold"/>
                </a:rPr>
                <a:t>Cardiovascular disease</a:t>
              </a:r>
            </a:p>
          </p:txBody>
        </p:sp>
      </p:grpSp>
      <p:grpSp>
        <p:nvGrpSpPr>
          <p:cNvPr name="Group 19" id="19"/>
          <p:cNvGrpSpPr/>
          <p:nvPr/>
        </p:nvGrpSpPr>
        <p:grpSpPr>
          <a:xfrm rot="0">
            <a:off x="117796" y="4918658"/>
            <a:ext cx="10168641" cy="817613"/>
            <a:chOff x="0" y="0"/>
            <a:chExt cx="13558188" cy="1090150"/>
          </a:xfrm>
        </p:grpSpPr>
        <p:sp>
          <p:nvSpPr>
            <p:cNvPr name="Freeform 20" id="20"/>
            <p:cNvSpPr/>
            <p:nvPr/>
          </p:nvSpPr>
          <p:spPr>
            <a:xfrm flipH="false" flipV="false" rot="0">
              <a:off x="15875" y="15875"/>
              <a:ext cx="13526388" cy="1058418"/>
            </a:xfrm>
            <a:custGeom>
              <a:avLst/>
              <a:gdLst/>
              <a:ahLst/>
              <a:cxnLst/>
              <a:rect r="r" b="b" t="t" l="l"/>
              <a:pathLst>
                <a:path h="1058418" w="13526388">
                  <a:moveTo>
                    <a:pt x="0" y="0"/>
                  </a:moveTo>
                  <a:lnTo>
                    <a:pt x="13526388" y="0"/>
                  </a:lnTo>
                  <a:lnTo>
                    <a:pt x="13526388" y="1058418"/>
                  </a:lnTo>
                  <a:lnTo>
                    <a:pt x="0" y="1058418"/>
                  </a:lnTo>
                  <a:close/>
                </a:path>
              </a:pathLst>
            </a:custGeom>
            <a:solidFill>
              <a:srgbClr val="FFFFFF">
                <a:alpha val="80784"/>
              </a:srgbClr>
            </a:solidFill>
            <a:ln w="12700">
              <a:solidFill>
                <a:srgbClr val="000000"/>
              </a:solidFill>
            </a:ln>
          </p:spPr>
        </p:sp>
        <p:sp>
          <p:nvSpPr>
            <p:cNvPr name="Freeform 21" id="21"/>
            <p:cNvSpPr/>
            <p:nvPr/>
          </p:nvSpPr>
          <p:spPr>
            <a:xfrm flipH="false" flipV="false" rot="0">
              <a:off x="0" y="0"/>
              <a:ext cx="13558138" cy="1090168"/>
            </a:xfrm>
            <a:custGeom>
              <a:avLst/>
              <a:gdLst/>
              <a:ahLst/>
              <a:cxnLst/>
              <a:rect r="r" b="b" t="t" l="l"/>
              <a:pathLst>
                <a:path h="1090168" w="13558138">
                  <a:moveTo>
                    <a:pt x="15875" y="0"/>
                  </a:moveTo>
                  <a:lnTo>
                    <a:pt x="13542263" y="0"/>
                  </a:lnTo>
                  <a:cubicBezTo>
                    <a:pt x="13551027" y="0"/>
                    <a:pt x="13558138" y="7112"/>
                    <a:pt x="13558138" y="15875"/>
                  </a:cubicBezTo>
                  <a:lnTo>
                    <a:pt x="13558138" y="1074293"/>
                  </a:lnTo>
                  <a:cubicBezTo>
                    <a:pt x="13558138" y="1083056"/>
                    <a:pt x="13551027" y="1090168"/>
                    <a:pt x="13542263" y="1090168"/>
                  </a:cubicBezTo>
                  <a:lnTo>
                    <a:pt x="15875" y="1090168"/>
                  </a:lnTo>
                  <a:cubicBezTo>
                    <a:pt x="7112" y="1090168"/>
                    <a:pt x="0" y="1083056"/>
                    <a:pt x="0" y="1074293"/>
                  </a:cubicBezTo>
                  <a:lnTo>
                    <a:pt x="0" y="15875"/>
                  </a:lnTo>
                  <a:cubicBezTo>
                    <a:pt x="0" y="7112"/>
                    <a:pt x="7112" y="0"/>
                    <a:pt x="15875" y="0"/>
                  </a:cubicBezTo>
                  <a:moveTo>
                    <a:pt x="15875" y="31750"/>
                  </a:moveTo>
                  <a:lnTo>
                    <a:pt x="15875" y="15875"/>
                  </a:lnTo>
                  <a:lnTo>
                    <a:pt x="31750" y="15875"/>
                  </a:lnTo>
                  <a:lnTo>
                    <a:pt x="31750" y="1074293"/>
                  </a:lnTo>
                  <a:lnTo>
                    <a:pt x="15875" y="1074293"/>
                  </a:lnTo>
                  <a:lnTo>
                    <a:pt x="15875" y="1058418"/>
                  </a:lnTo>
                  <a:lnTo>
                    <a:pt x="13542263" y="1058418"/>
                  </a:lnTo>
                  <a:lnTo>
                    <a:pt x="13542263" y="1074293"/>
                  </a:lnTo>
                  <a:lnTo>
                    <a:pt x="13526388" y="1074293"/>
                  </a:lnTo>
                  <a:lnTo>
                    <a:pt x="13526388" y="15875"/>
                  </a:lnTo>
                  <a:lnTo>
                    <a:pt x="13542263" y="15875"/>
                  </a:lnTo>
                  <a:lnTo>
                    <a:pt x="13542263" y="31750"/>
                  </a:lnTo>
                  <a:lnTo>
                    <a:pt x="15875" y="31750"/>
                  </a:lnTo>
                  <a:close/>
                </a:path>
              </a:pathLst>
            </a:custGeom>
            <a:solidFill>
              <a:srgbClr val="E3CC5A"/>
            </a:solidFill>
            <a:ln w="12700">
              <a:solidFill>
                <a:srgbClr val="000000"/>
              </a:solidFill>
            </a:ln>
          </p:spPr>
        </p:sp>
      </p:grpSp>
      <p:grpSp>
        <p:nvGrpSpPr>
          <p:cNvPr name="Group 22" id="22"/>
          <p:cNvGrpSpPr/>
          <p:nvPr/>
        </p:nvGrpSpPr>
        <p:grpSpPr>
          <a:xfrm rot="0">
            <a:off x="625036" y="4453718"/>
            <a:ext cx="7125192" cy="953693"/>
            <a:chOff x="0" y="0"/>
            <a:chExt cx="9500256" cy="1271590"/>
          </a:xfrm>
        </p:grpSpPr>
        <p:sp>
          <p:nvSpPr>
            <p:cNvPr name="Freeform 23" id="23"/>
            <p:cNvSpPr/>
            <p:nvPr/>
          </p:nvSpPr>
          <p:spPr>
            <a:xfrm flipH="false" flipV="false" rot="0">
              <a:off x="15875" y="15875"/>
              <a:ext cx="9468485" cy="1239774"/>
            </a:xfrm>
            <a:custGeom>
              <a:avLst/>
              <a:gdLst/>
              <a:ahLst/>
              <a:cxnLst/>
              <a:rect r="r" b="b" t="t" l="l"/>
              <a:pathLst>
                <a:path h="1239774" w="9468485">
                  <a:moveTo>
                    <a:pt x="0" y="206629"/>
                  </a:moveTo>
                  <a:cubicBezTo>
                    <a:pt x="0" y="92456"/>
                    <a:pt x="94615" y="0"/>
                    <a:pt x="211201" y="0"/>
                  </a:cubicBezTo>
                  <a:lnTo>
                    <a:pt x="9257284" y="0"/>
                  </a:lnTo>
                  <a:cubicBezTo>
                    <a:pt x="9373997" y="0"/>
                    <a:pt x="9468485" y="92456"/>
                    <a:pt x="9468485" y="206629"/>
                  </a:cubicBezTo>
                  <a:lnTo>
                    <a:pt x="9468485" y="1033145"/>
                  </a:lnTo>
                  <a:cubicBezTo>
                    <a:pt x="9468485" y="1147318"/>
                    <a:pt x="9373870" y="1239774"/>
                    <a:pt x="9257284" y="1239774"/>
                  </a:cubicBezTo>
                  <a:lnTo>
                    <a:pt x="211201" y="1239774"/>
                  </a:lnTo>
                  <a:cubicBezTo>
                    <a:pt x="94615" y="1239901"/>
                    <a:pt x="0" y="1147318"/>
                    <a:pt x="0" y="1033145"/>
                  </a:cubicBezTo>
                  <a:close/>
                </a:path>
              </a:pathLst>
            </a:custGeom>
            <a:solidFill>
              <a:srgbClr val="E3CC5A"/>
            </a:solidFill>
            <a:ln w="12700">
              <a:solidFill>
                <a:srgbClr val="000000"/>
              </a:solidFill>
            </a:ln>
          </p:spPr>
        </p:sp>
        <p:sp>
          <p:nvSpPr>
            <p:cNvPr name="Freeform 24" id="24"/>
            <p:cNvSpPr/>
            <p:nvPr/>
          </p:nvSpPr>
          <p:spPr>
            <a:xfrm flipH="false" flipV="false" rot="0">
              <a:off x="0" y="0"/>
              <a:ext cx="9500235" cy="1271651"/>
            </a:xfrm>
            <a:custGeom>
              <a:avLst/>
              <a:gdLst/>
              <a:ahLst/>
              <a:cxnLst/>
              <a:rect r="r" b="b" t="t" l="l"/>
              <a:pathLst>
                <a:path h="1271651" w="9500235">
                  <a:moveTo>
                    <a:pt x="0" y="222504"/>
                  </a:moveTo>
                  <a:cubicBezTo>
                    <a:pt x="0" y="99314"/>
                    <a:pt x="101981" y="0"/>
                    <a:pt x="227076" y="0"/>
                  </a:cubicBezTo>
                  <a:lnTo>
                    <a:pt x="9273159" y="0"/>
                  </a:lnTo>
                  <a:lnTo>
                    <a:pt x="9273159" y="15875"/>
                  </a:lnTo>
                  <a:lnTo>
                    <a:pt x="9273159" y="0"/>
                  </a:lnTo>
                  <a:cubicBezTo>
                    <a:pt x="9398253" y="0"/>
                    <a:pt x="9500235" y="99314"/>
                    <a:pt x="9500235" y="222504"/>
                  </a:cubicBezTo>
                  <a:lnTo>
                    <a:pt x="9484360" y="222504"/>
                  </a:lnTo>
                  <a:lnTo>
                    <a:pt x="9500235" y="222504"/>
                  </a:lnTo>
                  <a:lnTo>
                    <a:pt x="9500235" y="1049020"/>
                  </a:lnTo>
                  <a:lnTo>
                    <a:pt x="9484360" y="1049020"/>
                  </a:lnTo>
                  <a:lnTo>
                    <a:pt x="9500235" y="1049020"/>
                  </a:lnTo>
                  <a:cubicBezTo>
                    <a:pt x="9500235" y="1172210"/>
                    <a:pt x="9398253" y="1271524"/>
                    <a:pt x="9273159" y="1271524"/>
                  </a:cubicBezTo>
                  <a:lnTo>
                    <a:pt x="9273159" y="1255776"/>
                  </a:lnTo>
                  <a:lnTo>
                    <a:pt x="9273159" y="1271651"/>
                  </a:lnTo>
                  <a:lnTo>
                    <a:pt x="227076" y="1271651"/>
                  </a:lnTo>
                  <a:lnTo>
                    <a:pt x="227076" y="1255776"/>
                  </a:lnTo>
                  <a:lnTo>
                    <a:pt x="227076" y="1271651"/>
                  </a:lnTo>
                  <a:cubicBezTo>
                    <a:pt x="101981" y="1271651"/>
                    <a:pt x="0" y="1172337"/>
                    <a:pt x="0" y="1049020"/>
                  </a:cubicBezTo>
                  <a:lnTo>
                    <a:pt x="0" y="222504"/>
                  </a:lnTo>
                  <a:lnTo>
                    <a:pt x="15875" y="222504"/>
                  </a:lnTo>
                  <a:lnTo>
                    <a:pt x="0" y="222504"/>
                  </a:lnTo>
                  <a:moveTo>
                    <a:pt x="31750" y="222504"/>
                  </a:moveTo>
                  <a:lnTo>
                    <a:pt x="31750" y="1049020"/>
                  </a:lnTo>
                  <a:lnTo>
                    <a:pt x="15875" y="1049020"/>
                  </a:lnTo>
                  <a:lnTo>
                    <a:pt x="31750" y="1049020"/>
                  </a:lnTo>
                  <a:cubicBezTo>
                    <a:pt x="31750" y="1154049"/>
                    <a:pt x="118872" y="1239774"/>
                    <a:pt x="227076" y="1239774"/>
                  </a:cubicBezTo>
                  <a:lnTo>
                    <a:pt x="9273159" y="1239774"/>
                  </a:lnTo>
                  <a:cubicBezTo>
                    <a:pt x="9381363" y="1239774"/>
                    <a:pt x="9468485" y="1154049"/>
                    <a:pt x="9468485" y="1049020"/>
                  </a:cubicBezTo>
                  <a:lnTo>
                    <a:pt x="9468485" y="222504"/>
                  </a:lnTo>
                  <a:cubicBezTo>
                    <a:pt x="9468485" y="117475"/>
                    <a:pt x="9381363" y="31750"/>
                    <a:pt x="9273159" y="31750"/>
                  </a:cubicBezTo>
                  <a:lnTo>
                    <a:pt x="227076" y="31750"/>
                  </a:lnTo>
                  <a:lnTo>
                    <a:pt x="227076" y="15875"/>
                  </a:lnTo>
                  <a:lnTo>
                    <a:pt x="227076" y="31750"/>
                  </a:lnTo>
                  <a:cubicBezTo>
                    <a:pt x="118872" y="31750"/>
                    <a:pt x="31750" y="117475"/>
                    <a:pt x="31750" y="222504"/>
                  </a:cubicBezTo>
                  <a:close/>
                </a:path>
              </a:pathLst>
            </a:custGeom>
            <a:solidFill>
              <a:srgbClr val="FFFFFF"/>
            </a:solidFill>
            <a:ln w="12700">
              <a:solidFill>
                <a:srgbClr val="000000"/>
              </a:solidFill>
            </a:ln>
          </p:spPr>
        </p:sp>
      </p:grpSp>
      <p:grpSp>
        <p:nvGrpSpPr>
          <p:cNvPr name="Group 25" id="25"/>
          <p:cNvGrpSpPr/>
          <p:nvPr/>
        </p:nvGrpSpPr>
        <p:grpSpPr>
          <a:xfrm rot="0">
            <a:off x="670429" y="4499111"/>
            <a:ext cx="7034406" cy="862907"/>
            <a:chOff x="0" y="0"/>
            <a:chExt cx="9379208" cy="1150542"/>
          </a:xfrm>
        </p:grpSpPr>
        <p:sp>
          <p:nvSpPr>
            <p:cNvPr name="Freeform 26" id="26"/>
            <p:cNvSpPr/>
            <p:nvPr/>
          </p:nvSpPr>
          <p:spPr>
            <a:xfrm flipH="false" flipV="false" rot="0">
              <a:off x="0" y="0"/>
              <a:ext cx="9379208" cy="1150542"/>
            </a:xfrm>
            <a:custGeom>
              <a:avLst/>
              <a:gdLst/>
              <a:ahLst/>
              <a:cxnLst/>
              <a:rect r="r" b="b" t="t" l="l"/>
              <a:pathLst>
                <a:path h="1150542" w="9379208">
                  <a:moveTo>
                    <a:pt x="0" y="0"/>
                  </a:moveTo>
                  <a:lnTo>
                    <a:pt x="9379208" y="0"/>
                  </a:lnTo>
                  <a:lnTo>
                    <a:pt x="9379208" y="1150542"/>
                  </a:lnTo>
                  <a:lnTo>
                    <a:pt x="0" y="1150542"/>
                  </a:lnTo>
                  <a:close/>
                </a:path>
              </a:pathLst>
            </a:custGeom>
            <a:solidFill>
              <a:srgbClr val="000000">
                <a:alpha val="0"/>
              </a:srgbClr>
            </a:solidFill>
          </p:spPr>
        </p:sp>
        <p:sp>
          <p:nvSpPr>
            <p:cNvPr name="TextBox 27" id="27"/>
            <p:cNvSpPr txBox="true"/>
            <p:nvPr/>
          </p:nvSpPr>
          <p:spPr>
            <a:xfrm>
              <a:off x="0" y="-38100"/>
              <a:ext cx="9379208" cy="1188642"/>
            </a:xfrm>
            <a:prstGeom prst="rect">
              <a:avLst/>
            </a:prstGeom>
          </p:spPr>
          <p:txBody>
            <a:bodyPr anchor="ctr" rtlCol="false" tIns="0" lIns="0" bIns="0" rIns="0"/>
            <a:lstStyle/>
            <a:p>
              <a:pPr algn="l">
                <a:lnSpc>
                  <a:spcPts val="3402"/>
                </a:lnSpc>
              </a:pPr>
              <a:r>
                <a:rPr lang="en-US" sz="3150" b="true">
                  <a:solidFill>
                    <a:srgbClr val="FFFFFF"/>
                  </a:solidFill>
                  <a:latin typeface="Calibri (MS) Bold"/>
                  <a:ea typeface="Calibri (MS) Bold"/>
                  <a:cs typeface="Calibri (MS) Bold"/>
                  <a:sym typeface="Calibri (MS) Bold"/>
                </a:rPr>
                <a:t>Anxiety and depression</a:t>
              </a:r>
            </a:p>
          </p:txBody>
        </p:sp>
      </p:grpSp>
      <p:grpSp>
        <p:nvGrpSpPr>
          <p:cNvPr name="Group 28" id="28"/>
          <p:cNvGrpSpPr/>
          <p:nvPr/>
        </p:nvGrpSpPr>
        <p:grpSpPr>
          <a:xfrm rot="0">
            <a:off x="117796" y="6347500"/>
            <a:ext cx="10168641" cy="817613"/>
            <a:chOff x="0" y="0"/>
            <a:chExt cx="13558188" cy="1090150"/>
          </a:xfrm>
        </p:grpSpPr>
        <p:sp>
          <p:nvSpPr>
            <p:cNvPr name="Freeform 29" id="29"/>
            <p:cNvSpPr/>
            <p:nvPr/>
          </p:nvSpPr>
          <p:spPr>
            <a:xfrm flipH="false" flipV="false" rot="0">
              <a:off x="15875" y="15875"/>
              <a:ext cx="13526388" cy="1058418"/>
            </a:xfrm>
            <a:custGeom>
              <a:avLst/>
              <a:gdLst/>
              <a:ahLst/>
              <a:cxnLst/>
              <a:rect r="r" b="b" t="t" l="l"/>
              <a:pathLst>
                <a:path h="1058418" w="13526388">
                  <a:moveTo>
                    <a:pt x="0" y="0"/>
                  </a:moveTo>
                  <a:lnTo>
                    <a:pt x="13526388" y="0"/>
                  </a:lnTo>
                  <a:lnTo>
                    <a:pt x="13526388" y="1058418"/>
                  </a:lnTo>
                  <a:lnTo>
                    <a:pt x="0" y="1058418"/>
                  </a:lnTo>
                  <a:close/>
                </a:path>
              </a:pathLst>
            </a:custGeom>
            <a:solidFill>
              <a:srgbClr val="FFFFFF">
                <a:alpha val="80784"/>
              </a:srgbClr>
            </a:solidFill>
            <a:ln w="12700">
              <a:solidFill>
                <a:srgbClr val="000000"/>
              </a:solidFill>
            </a:ln>
          </p:spPr>
        </p:sp>
        <p:sp>
          <p:nvSpPr>
            <p:cNvPr name="Freeform 30" id="30"/>
            <p:cNvSpPr/>
            <p:nvPr/>
          </p:nvSpPr>
          <p:spPr>
            <a:xfrm flipH="false" flipV="false" rot="0">
              <a:off x="0" y="0"/>
              <a:ext cx="13558138" cy="1090168"/>
            </a:xfrm>
            <a:custGeom>
              <a:avLst/>
              <a:gdLst/>
              <a:ahLst/>
              <a:cxnLst/>
              <a:rect r="r" b="b" t="t" l="l"/>
              <a:pathLst>
                <a:path h="1090168" w="13558138">
                  <a:moveTo>
                    <a:pt x="15875" y="0"/>
                  </a:moveTo>
                  <a:lnTo>
                    <a:pt x="13542263" y="0"/>
                  </a:lnTo>
                  <a:cubicBezTo>
                    <a:pt x="13551027" y="0"/>
                    <a:pt x="13558138" y="7112"/>
                    <a:pt x="13558138" y="15875"/>
                  </a:cubicBezTo>
                  <a:lnTo>
                    <a:pt x="13558138" y="1074293"/>
                  </a:lnTo>
                  <a:cubicBezTo>
                    <a:pt x="13558138" y="1083056"/>
                    <a:pt x="13551027" y="1090168"/>
                    <a:pt x="13542263" y="1090168"/>
                  </a:cubicBezTo>
                  <a:lnTo>
                    <a:pt x="15875" y="1090168"/>
                  </a:lnTo>
                  <a:cubicBezTo>
                    <a:pt x="7112" y="1090168"/>
                    <a:pt x="0" y="1083056"/>
                    <a:pt x="0" y="1074293"/>
                  </a:cubicBezTo>
                  <a:lnTo>
                    <a:pt x="0" y="15875"/>
                  </a:lnTo>
                  <a:cubicBezTo>
                    <a:pt x="0" y="7112"/>
                    <a:pt x="7112" y="0"/>
                    <a:pt x="15875" y="0"/>
                  </a:cubicBezTo>
                  <a:moveTo>
                    <a:pt x="15875" y="31750"/>
                  </a:moveTo>
                  <a:lnTo>
                    <a:pt x="15875" y="15875"/>
                  </a:lnTo>
                  <a:lnTo>
                    <a:pt x="31750" y="15875"/>
                  </a:lnTo>
                  <a:lnTo>
                    <a:pt x="31750" y="1074293"/>
                  </a:lnTo>
                  <a:lnTo>
                    <a:pt x="15875" y="1074293"/>
                  </a:lnTo>
                  <a:lnTo>
                    <a:pt x="15875" y="1058418"/>
                  </a:lnTo>
                  <a:lnTo>
                    <a:pt x="13542263" y="1058418"/>
                  </a:lnTo>
                  <a:lnTo>
                    <a:pt x="13542263" y="1074293"/>
                  </a:lnTo>
                  <a:lnTo>
                    <a:pt x="13526388" y="1074293"/>
                  </a:lnTo>
                  <a:lnTo>
                    <a:pt x="13526388" y="15875"/>
                  </a:lnTo>
                  <a:lnTo>
                    <a:pt x="13542263" y="15875"/>
                  </a:lnTo>
                  <a:lnTo>
                    <a:pt x="13542263" y="31750"/>
                  </a:lnTo>
                  <a:lnTo>
                    <a:pt x="15875" y="31750"/>
                  </a:lnTo>
                  <a:close/>
                </a:path>
              </a:pathLst>
            </a:custGeom>
            <a:solidFill>
              <a:srgbClr val="ACADA8"/>
            </a:solidFill>
            <a:ln w="12700">
              <a:solidFill>
                <a:srgbClr val="000000"/>
              </a:solidFill>
            </a:ln>
          </p:spPr>
        </p:sp>
      </p:grpSp>
      <p:grpSp>
        <p:nvGrpSpPr>
          <p:cNvPr name="Group 31" id="31"/>
          <p:cNvGrpSpPr/>
          <p:nvPr/>
        </p:nvGrpSpPr>
        <p:grpSpPr>
          <a:xfrm rot="0">
            <a:off x="625036" y="5882560"/>
            <a:ext cx="7125192" cy="953692"/>
            <a:chOff x="0" y="0"/>
            <a:chExt cx="9500256" cy="1271590"/>
          </a:xfrm>
        </p:grpSpPr>
        <p:sp>
          <p:nvSpPr>
            <p:cNvPr name="Freeform 32" id="32"/>
            <p:cNvSpPr/>
            <p:nvPr/>
          </p:nvSpPr>
          <p:spPr>
            <a:xfrm flipH="false" flipV="false" rot="0">
              <a:off x="15875" y="15875"/>
              <a:ext cx="9468485" cy="1239774"/>
            </a:xfrm>
            <a:custGeom>
              <a:avLst/>
              <a:gdLst/>
              <a:ahLst/>
              <a:cxnLst/>
              <a:rect r="r" b="b" t="t" l="l"/>
              <a:pathLst>
                <a:path h="1239774" w="9468485">
                  <a:moveTo>
                    <a:pt x="0" y="206629"/>
                  </a:moveTo>
                  <a:cubicBezTo>
                    <a:pt x="0" y="92456"/>
                    <a:pt x="94615" y="0"/>
                    <a:pt x="211201" y="0"/>
                  </a:cubicBezTo>
                  <a:lnTo>
                    <a:pt x="9257284" y="0"/>
                  </a:lnTo>
                  <a:cubicBezTo>
                    <a:pt x="9373997" y="0"/>
                    <a:pt x="9468485" y="92456"/>
                    <a:pt x="9468485" y="206629"/>
                  </a:cubicBezTo>
                  <a:lnTo>
                    <a:pt x="9468485" y="1033145"/>
                  </a:lnTo>
                  <a:cubicBezTo>
                    <a:pt x="9468485" y="1147318"/>
                    <a:pt x="9373870" y="1239774"/>
                    <a:pt x="9257284" y="1239774"/>
                  </a:cubicBezTo>
                  <a:lnTo>
                    <a:pt x="211201" y="1239774"/>
                  </a:lnTo>
                  <a:cubicBezTo>
                    <a:pt x="94615" y="1239901"/>
                    <a:pt x="0" y="1147318"/>
                    <a:pt x="0" y="1033145"/>
                  </a:cubicBezTo>
                  <a:close/>
                </a:path>
              </a:pathLst>
            </a:custGeom>
            <a:solidFill>
              <a:srgbClr val="ACADA8"/>
            </a:solidFill>
            <a:ln w="12700">
              <a:solidFill>
                <a:srgbClr val="000000"/>
              </a:solidFill>
            </a:ln>
          </p:spPr>
        </p:sp>
        <p:sp>
          <p:nvSpPr>
            <p:cNvPr name="Freeform 33" id="33"/>
            <p:cNvSpPr/>
            <p:nvPr/>
          </p:nvSpPr>
          <p:spPr>
            <a:xfrm flipH="false" flipV="false" rot="0">
              <a:off x="0" y="0"/>
              <a:ext cx="9500235" cy="1271651"/>
            </a:xfrm>
            <a:custGeom>
              <a:avLst/>
              <a:gdLst/>
              <a:ahLst/>
              <a:cxnLst/>
              <a:rect r="r" b="b" t="t" l="l"/>
              <a:pathLst>
                <a:path h="1271651" w="9500235">
                  <a:moveTo>
                    <a:pt x="0" y="222504"/>
                  </a:moveTo>
                  <a:cubicBezTo>
                    <a:pt x="0" y="99314"/>
                    <a:pt x="101981" y="0"/>
                    <a:pt x="227076" y="0"/>
                  </a:cubicBezTo>
                  <a:lnTo>
                    <a:pt x="9273159" y="0"/>
                  </a:lnTo>
                  <a:lnTo>
                    <a:pt x="9273159" y="15875"/>
                  </a:lnTo>
                  <a:lnTo>
                    <a:pt x="9273159" y="0"/>
                  </a:lnTo>
                  <a:cubicBezTo>
                    <a:pt x="9398253" y="0"/>
                    <a:pt x="9500235" y="99314"/>
                    <a:pt x="9500235" y="222504"/>
                  </a:cubicBezTo>
                  <a:lnTo>
                    <a:pt x="9484360" y="222504"/>
                  </a:lnTo>
                  <a:lnTo>
                    <a:pt x="9500235" y="222504"/>
                  </a:lnTo>
                  <a:lnTo>
                    <a:pt x="9500235" y="1049020"/>
                  </a:lnTo>
                  <a:lnTo>
                    <a:pt x="9484360" y="1049020"/>
                  </a:lnTo>
                  <a:lnTo>
                    <a:pt x="9500235" y="1049020"/>
                  </a:lnTo>
                  <a:cubicBezTo>
                    <a:pt x="9500235" y="1172210"/>
                    <a:pt x="9398253" y="1271524"/>
                    <a:pt x="9273159" y="1271524"/>
                  </a:cubicBezTo>
                  <a:lnTo>
                    <a:pt x="9273159" y="1255776"/>
                  </a:lnTo>
                  <a:lnTo>
                    <a:pt x="9273159" y="1271651"/>
                  </a:lnTo>
                  <a:lnTo>
                    <a:pt x="227076" y="1271651"/>
                  </a:lnTo>
                  <a:lnTo>
                    <a:pt x="227076" y="1255776"/>
                  </a:lnTo>
                  <a:lnTo>
                    <a:pt x="227076" y="1271651"/>
                  </a:lnTo>
                  <a:cubicBezTo>
                    <a:pt x="101981" y="1271651"/>
                    <a:pt x="0" y="1172337"/>
                    <a:pt x="0" y="1049020"/>
                  </a:cubicBezTo>
                  <a:lnTo>
                    <a:pt x="0" y="222504"/>
                  </a:lnTo>
                  <a:lnTo>
                    <a:pt x="15875" y="222504"/>
                  </a:lnTo>
                  <a:lnTo>
                    <a:pt x="0" y="222504"/>
                  </a:lnTo>
                  <a:moveTo>
                    <a:pt x="31750" y="222504"/>
                  </a:moveTo>
                  <a:lnTo>
                    <a:pt x="31750" y="1049020"/>
                  </a:lnTo>
                  <a:lnTo>
                    <a:pt x="15875" y="1049020"/>
                  </a:lnTo>
                  <a:lnTo>
                    <a:pt x="31750" y="1049020"/>
                  </a:lnTo>
                  <a:cubicBezTo>
                    <a:pt x="31750" y="1154049"/>
                    <a:pt x="118872" y="1239774"/>
                    <a:pt x="227076" y="1239774"/>
                  </a:cubicBezTo>
                  <a:lnTo>
                    <a:pt x="9273159" y="1239774"/>
                  </a:lnTo>
                  <a:cubicBezTo>
                    <a:pt x="9381363" y="1239774"/>
                    <a:pt x="9468485" y="1154049"/>
                    <a:pt x="9468485" y="1049020"/>
                  </a:cubicBezTo>
                  <a:lnTo>
                    <a:pt x="9468485" y="222504"/>
                  </a:lnTo>
                  <a:cubicBezTo>
                    <a:pt x="9468485" y="117475"/>
                    <a:pt x="9381363" y="31750"/>
                    <a:pt x="9273159" y="31750"/>
                  </a:cubicBezTo>
                  <a:lnTo>
                    <a:pt x="227076" y="31750"/>
                  </a:lnTo>
                  <a:lnTo>
                    <a:pt x="227076" y="15875"/>
                  </a:lnTo>
                  <a:lnTo>
                    <a:pt x="227076" y="31750"/>
                  </a:lnTo>
                  <a:cubicBezTo>
                    <a:pt x="118872" y="31750"/>
                    <a:pt x="31750" y="117475"/>
                    <a:pt x="31750" y="222504"/>
                  </a:cubicBezTo>
                  <a:close/>
                </a:path>
              </a:pathLst>
            </a:custGeom>
            <a:solidFill>
              <a:srgbClr val="FFFFFF"/>
            </a:solidFill>
            <a:ln w="12700">
              <a:solidFill>
                <a:srgbClr val="000000"/>
              </a:solidFill>
            </a:ln>
          </p:spPr>
        </p:sp>
      </p:grpSp>
      <p:grpSp>
        <p:nvGrpSpPr>
          <p:cNvPr name="Group 34" id="34"/>
          <p:cNvGrpSpPr/>
          <p:nvPr/>
        </p:nvGrpSpPr>
        <p:grpSpPr>
          <a:xfrm rot="0">
            <a:off x="670429" y="5927953"/>
            <a:ext cx="7034406" cy="862906"/>
            <a:chOff x="0" y="0"/>
            <a:chExt cx="9379208" cy="1150542"/>
          </a:xfrm>
        </p:grpSpPr>
        <p:sp>
          <p:nvSpPr>
            <p:cNvPr name="Freeform 35" id="35"/>
            <p:cNvSpPr/>
            <p:nvPr/>
          </p:nvSpPr>
          <p:spPr>
            <a:xfrm flipH="false" flipV="false" rot="0">
              <a:off x="0" y="0"/>
              <a:ext cx="9379208" cy="1150542"/>
            </a:xfrm>
            <a:custGeom>
              <a:avLst/>
              <a:gdLst/>
              <a:ahLst/>
              <a:cxnLst/>
              <a:rect r="r" b="b" t="t" l="l"/>
              <a:pathLst>
                <a:path h="1150542" w="9379208">
                  <a:moveTo>
                    <a:pt x="0" y="0"/>
                  </a:moveTo>
                  <a:lnTo>
                    <a:pt x="9379208" y="0"/>
                  </a:lnTo>
                  <a:lnTo>
                    <a:pt x="9379208" y="1150542"/>
                  </a:lnTo>
                  <a:lnTo>
                    <a:pt x="0" y="1150542"/>
                  </a:lnTo>
                  <a:close/>
                </a:path>
              </a:pathLst>
            </a:custGeom>
            <a:solidFill>
              <a:srgbClr val="000000">
                <a:alpha val="0"/>
              </a:srgbClr>
            </a:solidFill>
          </p:spPr>
        </p:sp>
        <p:sp>
          <p:nvSpPr>
            <p:cNvPr name="TextBox 36" id="36"/>
            <p:cNvSpPr txBox="true"/>
            <p:nvPr/>
          </p:nvSpPr>
          <p:spPr>
            <a:xfrm>
              <a:off x="0" y="-38100"/>
              <a:ext cx="9379208" cy="1188642"/>
            </a:xfrm>
            <a:prstGeom prst="rect">
              <a:avLst/>
            </a:prstGeom>
          </p:spPr>
          <p:txBody>
            <a:bodyPr anchor="ctr" rtlCol="false" tIns="0" lIns="0" bIns="0" rIns="0"/>
            <a:lstStyle/>
            <a:p>
              <a:pPr algn="l">
                <a:lnSpc>
                  <a:spcPts val="3402"/>
                </a:lnSpc>
              </a:pPr>
              <a:r>
                <a:rPr lang="en-US" sz="3150" b="true">
                  <a:solidFill>
                    <a:srgbClr val="FFFFFF"/>
                  </a:solidFill>
                  <a:latin typeface="Calibri (MS) Bold"/>
                  <a:ea typeface="Calibri (MS) Bold"/>
                  <a:cs typeface="Calibri (MS) Bold"/>
                  <a:sym typeface="Calibri (MS) Bold"/>
                </a:rPr>
                <a:t>Diabetes/metabolic disorders</a:t>
              </a:r>
            </a:p>
          </p:txBody>
        </p:sp>
      </p:grpSp>
      <p:grpSp>
        <p:nvGrpSpPr>
          <p:cNvPr name="Group 37" id="37"/>
          <p:cNvGrpSpPr/>
          <p:nvPr/>
        </p:nvGrpSpPr>
        <p:grpSpPr>
          <a:xfrm rot="0">
            <a:off x="117796" y="7776340"/>
            <a:ext cx="10168641" cy="817613"/>
            <a:chOff x="0" y="0"/>
            <a:chExt cx="13558188" cy="1090150"/>
          </a:xfrm>
        </p:grpSpPr>
        <p:sp>
          <p:nvSpPr>
            <p:cNvPr name="Freeform 38" id="38"/>
            <p:cNvSpPr/>
            <p:nvPr/>
          </p:nvSpPr>
          <p:spPr>
            <a:xfrm flipH="false" flipV="false" rot="0">
              <a:off x="15875" y="15875"/>
              <a:ext cx="13526388" cy="1058418"/>
            </a:xfrm>
            <a:custGeom>
              <a:avLst/>
              <a:gdLst/>
              <a:ahLst/>
              <a:cxnLst/>
              <a:rect r="r" b="b" t="t" l="l"/>
              <a:pathLst>
                <a:path h="1058418" w="13526388">
                  <a:moveTo>
                    <a:pt x="0" y="0"/>
                  </a:moveTo>
                  <a:lnTo>
                    <a:pt x="13526388" y="0"/>
                  </a:lnTo>
                  <a:lnTo>
                    <a:pt x="13526388" y="1058418"/>
                  </a:lnTo>
                  <a:lnTo>
                    <a:pt x="0" y="1058418"/>
                  </a:lnTo>
                  <a:close/>
                </a:path>
              </a:pathLst>
            </a:custGeom>
            <a:solidFill>
              <a:srgbClr val="FFFFFF">
                <a:alpha val="80784"/>
              </a:srgbClr>
            </a:solidFill>
            <a:ln w="12700">
              <a:solidFill>
                <a:srgbClr val="000000"/>
              </a:solidFill>
            </a:ln>
          </p:spPr>
        </p:sp>
        <p:sp>
          <p:nvSpPr>
            <p:cNvPr name="Freeform 39" id="39"/>
            <p:cNvSpPr/>
            <p:nvPr/>
          </p:nvSpPr>
          <p:spPr>
            <a:xfrm flipH="false" flipV="false" rot="0">
              <a:off x="0" y="0"/>
              <a:ext cx="13558138" cy="1090168"/>
            </a:xfrm>
            <a:custGeom>
              <a:avLst/>
              <a:gdLst/>
              <a:ahLst/>
              <a:cxnLst/>
              <a:rect r="r" b="b" t="t" l="l"/>
              <a:pathLst>
                <a:path h="1090168" w="13558138">
                  <a:moveTo>
                    <a:pt x="15875" y="0"/>
                  </a:moveTo>
                  <a:lnTo>
                    <a:pt x="13542263" y="0"/>
                  </a:lnTo>
                  <a:cubicBezTo>
                    <a:pt x="13551027" y="0"/>
                    <a:pt x="13558138" y="7112"/>
                    <a:pt x="13558138" y="15875"/>
                  </a:cubicBezTo>
                  <a:lnTo>
                    <a:pt x="13558138" y="1074293"/>
                  </a:lnTo>
                  <a:cubicBezTo>
                    <a:pt x="13558138" y="1083056"/>
                    <a:pt x="13551027" y="1090168"/>
                    <a:pt x="13542263" y="1090168"/>
                  </a:cubicBezTo>
                  <a:lnTo>
                    <a:pt x="15875" y="1090168"/>
                  </a:lnTo>
                  <a:cubicBezTo>
                    <a:pt x="7112" y="1090168"/>
                    <a:pt x="0" y="1083056"/>
                    <a:pt x="0" y="1074293"/>
                  </a:cubicBezTo>
                  <a:lnTo>
                    <a:pt x="0" y="15875"/>
                  </a:lnTo>
                  <a:cubicBezTo>
                    <a:pt x="0" y="7112"/>
                    <a:pt x="7112" y="0"/>
                    <a:pt x="15875" y="0"/>
                  </a:cubicBezTo>
                  <a:moveTo>
                    <a:pt x="15875" y="31750"/>
                  </a:moveTo>
                  <a:lnTo>
                    <a:pt x="15875" y="15875"/>
                  </a:lnTo>
                  <a:lnTo>
                    <a:pt x="31750" y="15875"/>
                  </a:lnTo>
                  <a:lnTo>
                    <a:pt x="31750" y="1074293"/>
                  </a:lnTo>
                  <a:lnTo>
                    <a:pt x="15875" y="1074293"/>
                  </a:lnTo>
                  <a:lnTo>
                    <a:pt x="15875" y="1058418"/>
                  </a:lnTo>
                  <a:lnTo>
                    <a:pt x="13542263" y="1058418"/>
                  </a:lnTo>
                  <a:lnTo>
                    <a:pt x="13542263" y="1074293"/>
                  </a:lnTo>
                  <a:lnTo>
                    <a:pt x="13526388" y="1074293"/>
                  </a:lnTo>
                  <a:lnTo>
                    <a:pt x="13526388" y="15875"/>
                  </a:lnTo>
                  <a:lnTo>
                    <a:pt x="13542263" y="15875"/>
                  </a:lnTo>
                  <a:lnTo>
                    <a:pt x="13542263" y="31750"/>
                  </a:lnTo>
                  <a:lnTo>
                    <a:pt x="15875" y="31750"/>
                  </a:lnTo>
                  <a:close/>
                </a:path>
              </a:pathLst>
            </a:custGeom>
            <a:solidFill>
              <a:srgbClr val="927C61"/>
            </a:solidFill>
            <a:ln w="12700">
              <a:solidFill>
                <a:srgbClr val="000000"/>
              </a:solidFill>
            </a:ln>
          </p:spPr>
        </p:sp>
      </p:grpSp>
      <p:grpSp>
        <p:nvGrpSpPr>
          <p:cNvPr name="Group 40" id="40"/>
          <p:cNvGrpSpPr/>
          <p:nvPr/>
        </p:nvGrpSpPr>
        <p:grpSpPr>
          <a:xfrm rot="0">
            <a:off x="625036" y="7311400"/>
            <a:ext cx="7125192" cy="953692"/>
            <a:chOff x="0" y="0"/>
            <a:chExt cx="9500256" cy="1271590"/>
          </a:xfrm>
        </p:grpSpPr>
        <p:sp>
          <p:nvSpPr>
            <p:cNvPr name="Freeform 41" id="41"/>
            <p:cNvSpPr/>
            <p:nvPr/>
          </p:nvSpPr>
          <p:spPr>
            <a:xfrm flipH="false" flipV="false" rot="0">
              <a:off x="15875" y="15875"/>
              <a:ext cx="9468485" cy="1239774"/>
            </a:xfrm>
            <a:custGeom>
              <a:avLst/>
              <a:gdLst/>
              <a:ahLst/>
              <a:cxnLst/>
              <a:rect r="r" b="b" t="t" l="l"/>
              <a:pathLst>
                <a:path h="1239774" w="9468485">
                  <a:moveTo>
                    <a:pt x="0" y="206629"/>
                  </a:moveTo>
                  <a:cubicBezTo>
                    <a:pt x="0" y="92456"/>
                    <a:pt x="94615" y="0"/>
                    <a:pt x="211201" y="0"/>
                  </a:cubicBezTo>
                  <a:lnTo>
                    <a:pt x="9257284" y="0"/>
                  </a:lnTo>
                  <a:cubicBezTo>
                    <a:pt x="9373997" y="0"/>
                    <a:pt x="9468485" y="92456"/>
                    <a:pt x="9468485" y="206629"/>
                  </a:cubicBezTo>
                  <a:lnTo>
                    <a:pt x="9468485" y="1033145"/>
                  </a:lnTo>
                  <a:cubicBezTo>
                    <a:pt x="9468485" y="1147318"/>
                    <a:pt x="9373870" y="1239774"/>
                    <a:pt x="9257284" y="1239774"/>
                  </a:cubicBezTo>
                  <a:lnTo>
                    <a:pt x="211201" y="1239774"/>
                  </a:lnTo>
                  <a:cubicBezTo>
                    <a:pt x="94615" y="1239901"/>
                    <a:pt x="0" y="1147318"/>
                    <a:pt x="0" y="1033145"/>
                  </a:cubicBezTo>
                  <a:close/>
                </a:path>
              </a:pathLst>
            </a:custGeom>
            <a:solidFill>
              <a:srgbClr val="927C61"/>
            </a:solidFill>
            <a:ln w="12700">
              <a:solidFill>
                <a:srgbClr val="000000"/>
              </a:solidFill>
            </a:ln>
          </p:spPr>
        </p:sp>
        <p:sp>
          <p:nvSpPr>
            <p:cNvPr name="Freeform 42" id="42"/>
            <p:cNvSpPr/>
            <p:nvPr/>
          </p:nvSpPr>
          <p:spPr>
            <a:xfrm flipH="false" flipV="false" rot="0">
              <a:off x="0" y="0"/>
              <a:ext cx="9500235" cy="1271651"/>
            </a:xfrm>
            <a:custGeom>
              <a:avLst/>
              <a:gdLst/>
              <a:ahLst/>
              <a:cxnLst/>
              <a:rect r="r" b="b" t="t" l="l"/>
              <a:pathLst>
                <a:path h="1271651" w="9500235">
                  <a:moveTo>
                    <a:pt x="0" y="222504"/>
                  </a:moveTo>
                  <a:cubicBezTo>
                    <a:pt x="0" y="99314"/>
                    <a:pt x="101981" y="0"/>
                    <a:pt x="227076" y="0"/>
                  </a:cubicBezTo>
                  <a:lnTo>
                    <a:pt x="9273159" y="0"/>
                  </a:lnTo>
                  <a:lnTo>
                    <a:pt x="9273159" y="15875"/>
                  </a:lnTo>
                  <a:lnTo>
                    <a:pt x="9273159" y="0"/>
                  </a:lnTo>
                  <a:cubicBezTo>
                    <a:pt x="9398253" y="0"/>
                    <a:pt x="9500235" y="99314"/>
                    <a:pt x="9500235" y="222504"/>
                  </a:cubicBezTo>
                  <a:lnTo>
                    <a:pt x="9484360" y="222504"/>
                  </a:lnTo>
                  <a:lnTo>
                    <a:pt x="9500235" y="222504"/>
                  </a:lnTo>
                  <a:lnTo>
                    <a:pt x="9500235" y="1049020"/>
                  </a:lnTo>
                  <a:lnTo>
                    <a:pt x="9484360" y="1049020"/>
                  </a:lnTo>
                  <a:lnTo>
                    <a:pt x="9500235" y="1049020"/>
                  </a:lnTo>
                  <a:cubicBezTo>
                    <a:pt x="9500235" y="1172210"/>
                    <a:pt x="9398253" y="1271524"/>
                    <a:pt x="9273159" y="1271524"/>
                  </a:cubicBezTo>
                  <a:lnTo>
                    <a:pt x="9273159" y="1255776"/>
                  </a:lnTo>
                  <a:lnTo>
                    <a:pt x="9273159" y="1271651"/>
                  </a:lnTo>
                  <a:lnTo>
                    <a:pt x="227076" y="1271651"/>
                  </a:lnTo>
                  <a:lnTo>
                    <a:pt x="227076" y="1255776"/>
                  </a:lnTo>
                  <a:lnTo>
                    <a:pt x="227076" y="1271651"/>
                  </a:lnTo>
                  <a:cubicBezTo>
                    <a:pt x="101981" y="1271651"/>
                    <a:pt x="0" y="1172337"/>
                    <a:pt x="0" y="1049020"/>
                  </a:cubicBezTo>
                  <a:lnTo>
                    <a:pt x="0" y="222504"/>
                  </a:lnTo>
                  <a:lnTo>
                    <a:pt x="15875" y="222504"/>
                  </a:lnTo>
                  <a:lnTo>
                    <a:pt x="0" y="222504"/>
                  </a:lnTo>
                  <a:moveTo>
                    <a:pt x="31750" y="222504"/>
                  </a:moveTo>
                  <a:lnTo>
                    <a:pt x="31750" y="1049020"/>
                  </a:lnTo>
                  <a:lnTo>
                    <a:pt x="15875" y="1049020"/>
                  </a:lnTo>
                  <a:lnTo>
                    <a:pt x="31750" y="1049020"/>
                  </a:lnTo>
                  <a:cubicBezTo>
                    <a:pt x="31750" y="1154049"/>
                    <a:pt x="118872" y="1239774"/>
                    <a:pt x="227076" y="1239774"/>
                  </a:cubicBezTo>
                  <a:lnTo>
                    <a:pt x="9273159" y="1239774"/>
                  </a:lnTo>
                  <a:cubicBezTo>
                    <a:pt x="9381363" y="1239774"/>
                    <a:pt x="9468485" y="1154049"/>
                    <a:pt x="9468485" y="1049020"/>
                  </a:cubicBezTo>
                  <a:lnTo>
                    <a:pt x="9468485" y="222504"/>
                  </a:lnTo>
                  <a:cubicBezTo>
                    <a:pt x="9468485" y="117475"/>
                    <a:pt x="9381363" y="31750"/>
                    <a:pt x="9273159" y="31750"/>
                  </a:cubicBezTo>
                  <a:lnTo>
                    <a:pt x="227076" y="31750"/>
                  </a:lnTo>
                  <a:lnTo>
                    <a:pt x="227076" y="15875"/>
                  </a:lnTo>
                  <a:lnTo>
                    <a:pt x="227076" y="31750"/>
                  </a:lnTo>
                  <a:cubicBezTo>
                    <a:pt x="118872" y="31750"/>
                    <a:pt x="31750" y="117475"/>
                    <a:pt x="31750" y="222504"/>
                  </a:cubicBezTo>
                  <a:close/>
                </a:path>
              </a:pathLst>
            </a:custGeom>
            <a:solidFill>
              <a:srgbClr val="FFFFFF"/>
            </a:solidFill>
            <a:ln w="12700">
              <a:solidFill>
                <a:srgbClr val="000000"/>
              </a:solidFill>
            </a:ln>
          </p:spPr>
        </p:sp>
      </p:grpSp>
      <p:grpSp>
        <p:nvGrpSpPr>
          <p:cNvPr name="Group 43" id="43"/>
          <p:cNvGrpSpPr/>
          <p:nvPr/>
        </p:nvGrpSpPr>
        <p:grpSpPr>
          <a:xfrm rot="0">
            <a:off x="670429" y="7356793"/>
            <a:ext cx="7034406" cy="862906"/>
            <a:chOff x="0" y="0"/>
            <a:chExt cx="9379208" cy="1150542"/>
          </a:xfrm>
        </p:grpSpPr>
        <p:sp>
          <p:nvSpPr>
            <p:cNvPr name="Freeform 44" id="44"/>
            <p:cNvSpPr/>
            <p:nvPr/>
          </p:nvSpPr>
          <p:spPr>
            <a:xfrm flipH="false" flipV="false" rot="0">
              <a:off x="0" y="0"/>
              <a:ext cx="9379208" cy="1150542"/>
            </a:xfrm>
            <a:custGeom>
              <a:avLst/>
              <a:gdLst/>
              <a:ahLst/>
              <a:cxnLst/>
              <a:rect r="r" b="b" t="t" l="l"/>
              <a:pathLst>
                <a:path h="1150542" w="9379208">
                  <a:moveTo>
                    <a:pt x="0" y="0"/>
                  </a:moveTo>
                  <a:lnTo>
                    <a:pt x="9379208" y="0"/>
                  </a:lnTo>
                  <a:lnTo>
                    <a:pt x="9379208" y="1150542"/>
                  </a:lnTo>
                  <a:lnTo>
                    <a:pt x="0" y="1150542"/>
                  </a:lnTo>
                  <a:close/>
                </a:path>
              </a:pathLst>
            </a:custGeom>
            <a:solidFill>
              <a:srgbClr val="000000">
                <a:alpha val="0"/>
              </a:srgbClr>
            </a:solidFill>
          </p:spPr>
        </p:sp>
        <p:sp>
          <p:nvSpPr>
            <p:cNvPr name="TextBox 45" id="45"/>
            <p:cNvSpPr txBox="true"/>
            <p:nvPr/>
          </p:nvSpPr>
          <p:spPr>
            <a:xfrm>
              <a:off x="0" y="-38100"/>
              <a:ext cx="9379208" cy="1188642"/>
            </a:xfrm>
            <a:prstGeom prst="rect">
              <a:avLst/>
            </a:prstGeom>
          </p:spPr>
          <p:txBody>
            <a:bodyPr anchor="ctr" rtlCol="false" tIns="0" lIns="0" bIns="0" rIns="0"/>
            <a:lstStyle/>
            <a:p>
              <a:pPr algn="l">
                <a:lnSpc>
                  <a:spcPts val="3402"/>
                </a:lnSpc>
              </a:pPr>
              <a:r>
                <a:rPr lang="en-US" sz="3150" b="true">
                  <a:solidFill>
                    <a:srgbClr val="FFFFFF"/>
                  </a:solidFill>
                  <a:latin typeface="Calibri (MS) Bold"/>
                  <a:ea typeface="Calibri (MS) Bold"/>
                  <a:cs typeface="Calibri (MS) Bold"/>
                  <a:sym typeface="Calibri (MS) Bold"/>
                </a:rPr>
                <a:t>Complications affecting management</a:t>
              </a:r>
            </a:p>
          </p:txBody>
        </p:sp>
      </p:grpSp>
      <p:grpSp>
        <p:nvGrpSpPr>
          <p:cNvPr name="Group 46" id="46"/>
          <p:cNvGrpSpPr>
            <a:grpSpLocks noChangeAspect="true"/>
          </p:cNvGrpSpPr>
          <p:nvPr/>
        </p:nvGrpSpPr>
        <p:grpSpPr>
          <a:xfrm rot="0">
            <a:off x="10886678" y="3022308"/>
            <a:ext cx="6295730" cy="5574219"/>
            <a:chOff x="0" y="0"/>
            <a:chExt cx="8394306" cy="7432292"/>
          </a:xfrm>
        </p:grpSpPr>
        <p:sp>
          <p:nvSpPr>
            <p:cNvPr name="Freeform 47" id="47"/>
            <p:cNvSpPr/>
            <p:nvPr/>
          </p:nvSpPr>
          <p:spPr>
            <a:xfrm flipH="false" flipV="false" rot="0">
              <a:off x="0" y="0"/>
              <a:ext cx="8394319" cy="7432294"/>
            </a:xfrm>
            <a:custGeom>
              <a:avLst/>
              <a:gdLst/>
              <a:ahLst/>
              <a:cxnLst/>
              <a:rect r="r" b="b" t="t" l="l"/>
              <a:pathLst>
                <a:path h="7432294" w="8394319">
                  <a:moveTo>
                    <a:pt x="0" y="0"/>
                  </a:moveTo>
                  <a:lnTo>
                    <a:pt x="8394319" y="0"/>
                  </a:lnTo>
                  <a:lnTo>
                    <a:pt x="8394319" y="7432294"/>
                  </a:lnTo>
                  <a:lnTo>
                    <a:pt x="0" y="7432294"/>
                  </a:lnTo>
                  <a:lnTo>
                    <a:pt x="0" y="0"/>
                  </a:lnTo>
                  <a:close/>
                </a:path>
              </a:pathLst>
            </a:custGeom>
            <a:blipFill>
              <a:blip r:embed="rId2"/>
              <a:stretch>
                <a:fillRect l="-9390" t="-24411" r="-9486" b="-9851"/>
              </a:stretch>
            </a:blipFill>
          </p:spPr>
        </p:sp>
      </p:gr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429904"/>
            <a:ext cx="15087600" cy="2176135"/>
            <a:chOff x="0" y="0"/>
            <a:chExt cx="20116800" cy="2901514"/>
          </a:xfrm>
        </p:grpSpPr>
        <p:sp>
          <p:nvSpPr>
            <p:cNvPr name="Freeform 8" id="8"/>
            <p:cNvSpPr/>
            <p:nvPr/>
          </p:nvSpPr>
          <p:spPr>
            <a:xfrm flipH="false" flipV="false" rot="0">
              <a:off x="0" y="0"/>
              <a:ext cx="20116800" cy="2901514"/>
            </a:xfrm>
            <a:custGeom>
              <a:avLst/>
              <a:gdLst/>
              <a:ahLst/>
              <a:cxnLst/>
              <a:rect r="r" b="b" t="t" l="l"/>
              <a:pathLst>
                <a:path h="2901514" w="20116800">
                  <a:moveTo>
                    <a:pt x="0" y="0"/>
                  </a:moveTo>
                  <a:lnTo>
                    <a:pt x="20116800" y="0"/>
                  </a:lnTo>
                  <a:lnTo>
                    <a:pt x="20116800" y="2901514"/>
                  </a:lnTo>
                  <a:lnTo>
                    <a:pt x="0" y="2901514"/>
                  </a:lnTo>
                  <a:close/>
                </a:path>
              </a:pathLst>
            </a:custGeom>
            <a:solidFill>
              <a:srgbClr val="000000">
                <a:alpha val="0"/>
              </a:srgbClr>
            </a:solidFill>
          </p:spPr>
        </p:sp>
        <p:sp>
          <p:nvSpPr>
            <p:cNvPr name="TextBox 9" id="9"/>
            <p:cNvSpPr txBox="true"/>
            <p:nvPr/>
          </p:nvSpPr>
          <p:spPr>
            <a:xfrm>
              <a:off x="0" y="123825"/>
              <a:ext cx="20116800" cy="2777689"/>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Prevention Strategies</a:t>
              </a:r>
            </a:p>
          </p:txBody>
        </p:sp>
      </p:grpSp>
      <p:sp>
        <p:nvSpPr>
          <p:cNvPr name="TextBox 10" id="10"/>
          <p:cNvSpPr txBox="true"/>
          <p:nvPr/>
        </p:nvSpPr>
        <p:spPr>
          <a:xfrm rot="0">
            <a:off x="1645920" y="2785748"/>
            <a:ext cx="15087600" cy="582942"/>
          </a:xfrm>
          <a:prstGeom prst="rect">
            <a:avLst/>
          </a:prstGeom>
        </p:spPr>
        <p:txBody>
          <a:bodyPr anchor="t" rtlCol="false" tIns="0" lIns="0" bIns="0" rIns="0">
            <a:spAutoFit/>
          </a:bodyPr>
          <a:lstStyle/>
          <a:p>
            <a:pPr algn="l" marL="542925" indent="-271462" lvl="1">
              <a:lnSpc>
                <a:spcPts val="3240"/>
              </a:lnSpc>
              <a:buFont typeface="Arial"/>
              <a:buChar char="•"/>
            </a:pPr>
            <a:r>
              <a:rPr lang="en-US" b="true" sz="3000">
                <a:solidFill>
                  <a:srgbClr val="404040"/>
                </a:solidFill>
                <a:latin typeface="Calibri (MS) Bold"/>
                <a:ea typeface="Calibri (MS) Bold"/>
                <a:cs typeface="Calibri (MS) Bold"/>
                <a:sym typeface="Calibri (MS) Bold"/>
              </a:rPr>
              <a:t>Primary:</a:t>
            </a:r>
            <a:r>
              <a:rPr lang="en-US" sz="3000">
                <a:solidFill>
                  <a:srgbClr val="404040"/>
                </a:solidFill>
                <a:latin typeface="Calibri (MS)"/>
                <a:ea typeface="Calibri (MS)"/>
                <a:cs typeface="Calibri (MS)"/>
                <a:sym typeface="Calibri (MS)"/>
              </a:rPr>
              <a:t> Smoking cessation, pollution control</a:t>
            </a:r>
          </a:p>
        </p:txBody>
      </p:sp>
      <p:grpSp>
        <p:nvGrpSpPr>
          <p:cNvPr name="Group 11" id="11"/>
          <p:cNvGrpSpPr/>
          <p:nvPr/>
        </p:nvGrpSpPr>
        <p:grpSpPr>
          <a:xfrm rot="0">
            <a:off x="190754" y="4129234"/>
            <a:ext cx="10544570" cy="4232115"/>
            <a:chOff x="0" y="0"/>
            <a:chExt cx="14059426" cy="5642820"/>
          </a:xfrm>
        </p:grpSpPr>
        <p:sp>
          <p:nvSpPr>
            <p:cNvPr name="Freeform 12" id="12"/>
            <p:cNvSpPr/>
            <p:nvPr/>
          </p:nvSpPr>
          <p:spPr>
            <a:xfrm flipH="false" flipV="false" rot="0">
              <a:off x="15875" y="15875"/>
              <a:ext cx="14027658" cy="5611114"/>
            </a:xfrm>
            <a:custGeom>
              <a:avLst/>
              <a:gdLst/>
              <a:ahLst/>
              <a:cxnLst/>
              <a:rect r="r" b="b" t="t" l="l"/>
              <a:pathLst>
                <a:path h="5611114" w="14027658">
                  <a:moveTo>
                    <a:pt x="0" y="2337943"/>
                  </a:moveTo>
                  <a:lnTo>
                    <a:pt x="2815082" y="0"/>
                  </a:lnTo>
                  <a:lnTo>
                    <a:pt x="2815082" y="935228"/>
                  </a:lnTo>
                  <a:lnTo>
                    <a:pt x="7013829" y="935228"/>
                  </a:lnTo>
                  <a:cubicBezTo>
                    <a:pt x="7255891" y="935228"/>
                    <a:pt x="7452233" y="1039876"/>
                    <a:pt x="7452233" y="1169035"/>
                  </a:cubicBezTo>
                  <a:cubicBezTo>
                    <a:pt x="7452233" y="1298194"/>
                    <a:pt x="7256018" y="1402842"/>
                    <a:pt x="7013829" y="1402842"/>
                  </a:cubicBezTo>
                  <a:cubicBezTo>
                    <a:pt x="6771640" y="1402842"/>
                    <a:pt x="6575425" y="1507490"/>
                    <a:pt x="6575425" y="1636522"/>
                  </a:cubicBezTo>
                  <a:cubicBezTo>
                    <a:pt x="6575425" y="1765554"/>
                    <a:pt x="6771640" y="1870329"/>
                    <a:pt x="7013829" y="1870329"/>
                  </a:cubicBezTo>
                  <a:lnTo>
                    <a:pt x="11212576" y="1870329"/>
                  </a:lnTo>
                  <a:lnTo>
                    <a:pt x="11212576" y="935228"/>
                  </a:lnTo>
                  <a:lnTo>
                    <a:pt x="14027658" y="3273171"/>
                  </a:lnTo>
                  <a:lnTo>
                    <a:pt x="11212576" y="5611114"/>
                  </a:lnTo>
                  <a:lnTo>
                    <a:pt x="11212576" y="4675886"/>
                  </a:lnTo>
                  <a:lnTo>
                    <a:pt x="7013829" y="4675886"/>
                  </a:lnTo>
                  <a:cubicBezTo>
                    <a:pt x="6771767" y="4675886"/>
                    <a:pt x="6575425" y="4571238"/>
                    <a:pt x="6575425" y="4442079"/>
                  </a:cubicBezTo>
                  <a:lnTo>
                    <a:pt x="6575425" y="3740658"/>
                  </a:lnTo>
                  <a:lnTo>
                    <a:pt x="2815082" y="3740658"/>
                  </a:lnTo>
                  <a:lnTo>
                    <a:pt x="2815082" y="4675886"/>
                  </a:lnTo>
                  <a:close/>
                </a:path>
              </a:pathLst>
            </a:custGeom>
            <a:solidFill>
              <a:srgbClr val="A16121"/>
            </a:solidFill>
            <a:ln w="12700">
              <a:solidFill>
                <a:srgbClr val="000000"/>
              </a:solidFill>
            </a:ln>
          </p:spPr>
        </p:sp>
        <p:sp>
          <p:nvSpPr>
            <p:cNvPr name="Freeform 13" id="13"/>
            <p:cNvSpPr/>
            <p:nvPr/>
          </p:nvSpPr>
          <p:spPr>
            <a:xfrm flipH="false" flipV="false" rot="0">
              <a:off x="6591300" y="1184783"/>
              <a:ext cx="876808" cy="701421"/>
            </a:xfrm>
            <a:custGeom>
              <a:avLst/>
              <a:gdLst/>
              <a:ahLst/>
              <a:cxnLst/>
              <a:rect r="r" b="b" t="t" l="l"/>
              <a:pathLst>
                <a:path h="701421" w="876808">
                  <a:moveTo>
                    <a:pt x="876808" y="0"/>
                  </a:moveTo>
                  <a:cubicBezTo>
                    <a:pt x="876808" y="129159"/>
                    <a:pt x="680593" y="233807"/>
                    <a:pt x="438403" y="233807"/>
                  </a:cubicBezTo>
                  <a:cubicBezTo>
                    <a:pt x="196214" y="233807"/>
                    <a:pt x="0" y="338582"/>
                    <a:pt x="0" y="467614"/>
                  </a:cubicBezTo>
                  <a:cubicBezTo>
                    <a:pt x="0" y="596646"/>
                    <a:pt x="196215" y="701421"/>
                    <a:pt x="438404" y="701421"/>
                  </a:cubicBezTo>
                  <a:lnTo>
                    <a:pt x="876808" y="701421"/>
                  </a:lnTo>
                  <a:close/>
                </a:path>
              </a:pathLst>
            </a:custGeom>
            <a:solidFill>
              <a:srgbClr val="804D1A"/>
            </a:solidFill>
            <a:ln w="12700">
              <a:solidFill>
                <a:srgbClr val="000000"/>
              </a:solidFill>
            </a:ln>
          </p:spPr>
        </p:sp>
        <p:sp>
          <p:nvSpPr>
            <p:cNvPr name="Freeform 14" id="14"/>
            <p:cNvSpPr/>
            <p:nvPr/>
          </p:nvSpPr>
          <p:spPr>
            <a:xfrm flipH="false" flipV="false" rot="0">
              <a:off x="15875" y="15875"/>
              <a:ext cx="14027658" cy="5611114"/>
            </a:xfrm>
            <a:custGeom>
              <a:avLst/>
              <a:gdLst/>
              <a:ahLst/>
              <a:cxnLst/>
              <a:rect r="r" b="b" t="t" l="l"/>
              <a:pathLst>
                <a:path h="5611114" w="14027658">
                  <a:moveTo>
                    <a:pt x="0" y="2337943"/>
                  </a:moveTo>
                  <a:lnTo>
                    <a:pt x="2815082" y="0"/>
                  </a:lnTo>
                  <a:lnTo>
                    <a:pt x="2815082" y="935228"/>
                  </a:lnTo>
                  <a:lnTo>
                    <a:pt x="7013829" y="935228"/>
                  </a:lnTo>
                  <a:cubicBezTo>
                    <a:pt x="7255891" y="935228"/>
                    <a:pt x="7452233" y="1039876"/>
                    <a:pt x="7452233" y="1169035"/>
                  </a:cubicBezTo>
                  <a:cubicBezTo>
                    <a:pt x="7452233" y="1298194"/>
                    <a:pt x="7256018" y="1402842"/>
                    <a:pt x="7013829" y="1402842"/>
                  </a:cubicBezTo>
                  <a:cubicBezTo>
                    <a:pt x="6771640" y="1402842"/>
                    <a:pt x="6575425" y="1507490"/>
                    <a:pt x="6575425" y="1636522"/>
                  </a:cubicBezTo>
                  <a:cubicBezTo>
                    <a:pt x="6575425" y="1765554"/>
                    <a:pt x="6771640" y="1870329"/>
                    <a:pt x="7013829" y="1870329"/>
                  </a:cubicBezTo>
                  <a:lnTo>
                    <a:pt x="11212576" y="1870329"/>
                  </a:lnTo>
                  <a:lnTo>
                    <a:pt x="11212576" y="935228"/>
                  </a:lnTo>
                  <a:lnTo>
                    <a:pt x="14027658" y="3273171"/>
                  </a:lnTo>
                  <a:lnTo>
                    <a:pt x="11212576" y="5611114"/>
                  </a:lnTo>
                  <a:lnTo>
                    <a:pt x="11212576" y="4675886"/>
                  </a:lnTo>
                  <a:lnTo>
                    <a:pt x="7013829" y="4675886"/>
                  </a:lnTo>
                  <a:cubicBezTo>
                    <a:pt x="6771767" y="4675886"/>
                    <a:pt x="6575425" y="4571238"/>
                    <a:pt x="6575425" y="4442079"/>
                  </a:cubicBezTo>
                  <a:lnTo>
                    <a:pt x="6575425" y="3740658"/>
                  </a:lnTo>
                  <a:lnTo>
                    <a:pt x="2815082" y="3740658"/>
                  </a:lnTo>
                  <a:lnTo>
                    <a:pt x="2815082" y="4675886"/>
                  </a:lnTo>
                  <a:close/>
                  <a:moveTo>
                    <a:pt x="7452233" y="1168908"/>
                  </a:moveTo>
                  <a:lnTo>
                    <a:pt x="7452233" y="1870329"/>
                  </a:lnTo>
                  <a:moveTo>
                    <a:pt x="6575425" y="1636522"/>
                  </a:moveTo>
                  <a:lnTo>
                    <a:pt x="6575425" y="3740658"/>
                  </a:lnTo>
                </a:path>
              </a:pathLst>
            </a:custGeom>
            <a:solidFill>
              <a:srgbClr val="DB8631"/>
            </a:solidFill>
            <a:ln w="12700">
              <a:solidFill>
                <a:srgbClr val="000000"/>
              </a:solidFill>
            </a:ln>
          </p:spPr>
        </p:sp>
        <p:sp>
          <p:nvSpPr>
            <p:cNvPr name="Freeform 15" id="15"/>
            <p:cNvSpPr/>
            <p:nvPr/>
          </p:nvSpPr>
          <p:spPr>
            <a:xfrm flipH="false" flipV="false" rot="0">
              <a:off x="0" y="-4"/>
              <a:ext cx="14059408" cy="5642872"/>
            </a:xfrm>
            <a:custGeom>
              <a:avLst/>
              <a:gdLst/>
              <a:ahLst/>
              <a:cxnLst/>
              <a:rect r="r" b="b" t="t" l="l"/>
              <a:pathLst>
                <a:path h="5642872" w="14059408">
                  <a:moveTo>
                    <a:pt x="5715" y="2341630"/>
                  </a:moveTo>
                  <a:lnTo>
                    <a:pt x="2820797" y="3687"/>
                  </a:lnTo>
                  <a:cubicBezTo>
                    <a:pt x="2825496" y="-250"/>
                    <a:pt x="2832100" y="-1139"/>
                    <a:pt x="2837688" y="1528"/>
                  </a:cubicBezTo>
                  <a:cubicBezTo>
                    <a:pt x="2843276" y="4195"/>
                    <a:pt x="2846832" y="9783"/>
                    <a:pt x="2846832" y="15879"/>
                  </a:cubicBezTo>
                  <a:lnTo>
                    <a:pt x="2846832" y="951107"/>
                  </a:lnTo>
                  <a:lnTo>
                    <a:pt x="2830957" y="951107"/>
                  </a:lnTo>
                  <a:lnTo>
                    <a:pt x="2830957" y="935232"/>
                  </a:lnTo>
                  <a:lnTo>
                    <a:pt x="7029704" y="935232"/>
                  </a:lnTo>
                  <a:lnTo>
                    <a:pt x="7029704" y="951107"/>
                  </a:lnTo>
                  <a:lnTo>
                    <a:pt x="7013829" y="951107"/>
                  </a:lnTo>
                  <a:cubicBezTo>
                    <a:pt x="7013829" y="942344"/>
                    <a:pt x="7020941" y="935232"/>
                    <a:pt x="7029704" y="935232"/>
                  </a:cubicBezTo>
                  <a:cubicBezTo>
                    <a:pt x="7270623" y="935232"/>
                    <a:pt x="7483983" y="1039626"/>
                    <a:pt x="7483983" y="1184914"/>
                  </a:cubicBezTo>
                  <a:lnTo>
                    <a:pt x="7468108" y="1184914"/>
                  </a:lnTo>
                  <a:lnTo>
                    <a:pt x="7483983" y="1184914"/>
                  </a:lnTo>
                  <a:cubicBezTo>
                    <a:pt x="7483983" y="1330202"/>
                    <a:pt x="7270624" y="1434596"/>
                    <a:pt x="7029704" y="1434596"/>
                  </a:cubicBezTo>
                  <a:lnTo>
                    <a:pt x="7029704" y="1418594"/>
                  </a:lnTo>
                  <a:lnTo>
                    <a:pt x="7029704" y="1434469"/>
                  </a:lnTo>
                  <a:cubicBezTo>
                    <a:pt x="6786373" y="1434469"/>
                    <a:pt x="6607175" y="1539498"/>
                    <a:pt x="6607175" y="1652401"/>
                  </a:cubicBezTo>
                  <a:lnTo>
                    <a:pt x="6591300" y="1652401"/>
                  </a:lnTo>
                  <a:lnTo>
                    <a:pt x="6607175" y="1652401"/>
                  </a:lnTo>
                  <a:cubicBezTo>
                    <a:pt x="6607175" y="1765304"/>
                    <a:pt x="6786372" y="1870333"/>
                    <a:pt x="7029704" y="1870333"/>
                  </a:cubicBezTo>
                  <a:lnTo>
                    <a:pt x="7029704" y="1886208"/>
                  </a:lnTo>
                  <a:lnTo>
                    <a:pt x="7029704" y="1870333"/>
                  </a:lnTo>
                  <a:lnTo>
                    <a:pt x="11228451" y="1870333"/>
                  </a:lnTo>
                  <a:lnTo>
                    <a:pt x="11228451" y="1886208"/>
                  </a:lnTo>
                  <a:lnTo>
                    <a:pt x="11212576" y="1886208"/>
                  </a:lnTo>
                  <a:lnTo>
                    <a:pt x="11212576" y="951107"/>
                  </a:lnTo>
                  <a:cubicBezTo>
                    <a:pt x="11212576" y="945011"/>
                    <a:pt x="11216132" y="939296"/>
                    <a:pt x="11221720" y="936756"/>
                  </a:cubicBezTo>
                  <a:cubicBezTo>
                    <a:pt x="11227308" y="934216"/>
                    <a:pt x="11233912" y="934978"/>
                    <a:pt x="11238611" y="938915"/>
                  </a:cubicBezTo>
                  <a:lnTo>
                    <a:pt x="14053693" y="3276858"/>
                  </a:lnTo>
                  <a:cubicBezTo>
                    <a:pt x="14057376" y="3279906"/>
                    <a:pt x="14059408" y="3284351"/>
                    <a:pt x="14059408" y="3289050"/>
                  </a:cubicBezTo>
                  <a:cubicBezTo>
                    <a:pt x="14059408" y="3293749"/>
                    <a:pt x="14057249" y="3298194"/>
                    <a:pt x="14053693" y="3301242"/>
                  </a:cubicBezTo>
                  <a:lnTo>
                    <a:pt x="11238611" y="5639185"/>
                  </a:lnTo>
                  <a:cubicBezTo>
                    <a:pt x="11233912" y="5643122"/>
                    <a:pt x="11227308" y="5644011"/>
                    <a:pt x="11221720" y="5641344"/>
                  </a:cubicBezTo>
                  <a:cubicBezTo>
                    <a:pt x="11216132" y="5638677"/>
                    <a:pt x="11212576" y="5633089"/>
                    <a:pt x="11212576" y="5626993"/>
                  </a:cubicBezTo>
                  <a:lnTo>
                    <a:pt x="11212576" y="4691765"/>
                  </a:lnTo>
                  <a:lnTo>
                    <a:pt x="11228451" y="4691765"/>
                  </a:lnTo>
                  <a:lnTo>
                    <a:pt x="11228451" y="4707640"/>
                  </a:lnTo>
                  <a:lnTo>
                    <a:pt x="7029704" y="4707640"/>
                  </a:lnTo>
                  <a:lnTo>
                    <a:pt x="7029704" y="4691765"/>
                  </a:lnTo>
                  <a:lnTo>
                    <a:pt x="7029704" y="4707640"/>
                  </a:lnTo>
                  <a:cubicBezTo>
                    <a:pt x="6788786" y="4707640"/>
                    <a:pt x="6575425" y="4603246"/>
                    <a:pt x="6575425" y="4457958"/>
                  </a:cubicBezTo>
                  <a:lnTo>
                    <a:pt x="6591300" y="4457958"/>
                  </a:lnTo>
                  <a:lnTo>
                    <a:pt x="6575425" y="4457958"/>
                  </a:lnTo>
                  <a:lnTo>
                    <a:pt x="6575425" y="3756537"/>
                  </a:lnTo>
                  <a:lnTo>
                    <a:pt x="6591300" y="3756537"/>
                  </a:lnTo>
                  <a:lnTo>
                    <a:pt x="6591300" y="3772412"/>
                  </a:lnTo>
                  <a:lnTo>
                    <a:pt x="2830957" y="3772412"/>
                  </a:lnTo>
                  <a:lnTo>
                    <a:pt x="2830957" y="3756537"/>
                  </a:lnTo>
                  <a:lnTo>
                    <a:pt x="2846832" y="3756537"/>
                  </a:lnTo>
                  <a:lnTo>
                    <a:pt x="2846832" y="4691765"/>
                  </a:lnTo>
                  <a:cubicBezTo>
                    <a:pt x="2846832" y="4697861"/>
                    <a:pt x="2843276" y="4703576"/>
                    <a:pt x="2837688" y="4706116"/>
                  </a:cubicBezTo>
                  <a:cubicBezTo>
                    <a:pt x="2832100" y="4708656"/>
                    <a:pt x="2825496" y="4707894"/>
                    <a:pt x="2820797" y="4703957"/>
                  </a:cubicBezTo>
                  <a:lnTo>
                    <a:pt x="5715" y="2366014"/>
                  </a:lnTo>
                  <a:cubicBezTo>
                    <a:pt x="2032" y="2362966"/>
                    <a:pt x="0" y="2358521"/>
                    <a:pt x="0" y="2353822"/>
                  </a:cubicBezTo>
                  <a:cubicBezTo>
                    <a:pt x="0" y="2349123"/>
                    <a:pt x="2159" y="2344678"/>
                    <a:pt x="5715" y="2341630"/>
                  </a:cubicBezTo>
                  <a:moveTo>
                    <a:pt x="26035" y="2366014"/>
                  </a:moveTo>
                  <a:lnTo>
                    <a:pt x="15875" y="2353822"/>
                  </a:lnTo>
                  <a:lnTo>
                    <a:pt x="26035" y="2341630"/>
                  </a:lnTo>
                  <a:lnTo>
                    <a:pt x="2841117" y="4679573"/>
                  </a:lnTo>
                  <a:lnTo>
                    <a:pt x="2830957" y="4691765"/>
                  </a:lnTo>
                  <a:lnTo>
                    <a:pt x="2815082" y="4691765"/>
                  </a:lnTo>
                  <a:lnTo>
                    <a:pt x="2815082" y="3756537"/>
                  </a:lnTo>
                  <a:cubicBezTo>
                    <a:pt x="2815082" y="3747774"/>
                    <a:pt x="2822194" y="3740662"/>
                    <a:pt x="2830957" y="3740662"/>
                  </a:cubicBezTo>
                  <a:lnTo>
                    <a:pt x="6591300" y="3740662"/>
                  </a:lnTo>
                  <a:cubicBezTo>
                    <a:pt x="6600063" y="3740662"/>
                    <a:pt x="6607175" y="3747774"/>
                    <a:pt x="6607175" y="3756537"/>
                  </a:cubicBezTo>
                  <a:lnTo>
                    <a:pt x="6607175" y="4457958"/>
                  </a:lnTo>
                  <a:cubicBezTo>
                    <a:pt x="6607175" y="4570861"/>
                    <a:pt x="6786372" y="4675890"/>
                    <a:pt x="7029704" y="4675890"/>
                  </a:cubicBezTo>
                  <a:lnTo>
                    <a:pt x="11228451" y="4675890"/>
                  </a:lnTo>
                  <a:cubicBezTo>
                    <a:pt x="11237214" y="4675890"/>
                    <a:pt x="11244326" y="4683002"/>
                    <a:pt x="11244326" y="4691765"/>
                  </a:cubicBezTo>
                  <a:lnTo>
                    <a:pt x="11244326" y="5626993"/>
                  </a:lnTo>
                  <a:lnTo>
                    <a:pt x="11228451" y="5626993"/>
                  </a:lnTo>
                  <a:lnTo>
                    <a:pt x="11218291" y="5614801"/>
                  </a:lnTo>
                  <a:lnTo>
                    <a:pt x="14033373" y="3276858"/>
                  </a:lnTo>
                  <a:lnTo>
                    <a:pt x="14043533" y="3289050"/>
                  </a:lnTo>
                  <a:lnTo>
                    <a:pt x="14033373" y="3301242"/>
                  </a:lnTo>
                  <a:lnTo>
                    <a:pt x="11218418" y="963299"/>
                  </a:lnTo>
                  <a:lnTo>
                    <a:pt x="11228578" y="951107"/>
                  </a:lnTo>
                  <a:lnTo>
                    <a:pt x="11244453" y="951107"/>
                  </a:lnTo>
                  <a:lnTo>
                    <a:pt x="11244453" y="1886335"/>
                  </a:lnTo>
                  <a:cubicBezTo>
                    <a:pt x="11244453" y="1895098"/>
                    <a:pt x="11237341" y="1902210"/>
                    <a:pt x="11228578" y="1902210"/>
                  </a:cubicBezTo>
                  <a:lnTo>
                    <a:pt x="7029704" y="1902210"/>
                  </a:lnTo>
                  <a:cubicBezTo>
                    <a:pt x="6788786" y="1902210"/>
                    <a:pt x="6575425" y="1797816"/>
                    <a:pt x="6575425" y="1652528"/>
                  </a:cubicBezTo>
                  <a:cubicBezTo>
                    <a:pt x="6575425" y="1507240"/>
                    <a:pt x="6788786" y="1402846"/>
                    <a:pt x="7029704" y="1402846"/>
                  </a:cubicBezTo>
                  <a:cubicBezTo>
                    <a:pt x="7273036" y="1402846"/>
                    <a:pt x="7452233" y="1297817"/>
                    <a:pt x="7452233" y="1184914"/>
                  </a:cubicBezTo>
                  <a:cubicBezTo>
                    <a:pt x="7452233" y="1072011"/>
                    <a:pt x="7273036" y="966982"/>
                    <a:pt x="7029704" y="966982"/>
                  </a:cubicBezTo>
                  <a:lnTo>
                    <a:pt x="7029704" y="951107"/>
                  </a:lnTo>
                  <a:lnTo>
                    <a:pt x="7045579" y="951107"/>
                  </a:lnTo>
                  <a:cubicBezTo>
                    <a:pt x="7045579" y="959870"/>
                    <a:pt x="7038467" y="966982"/>
                    <a:pt x="7029704" y="966982"/>
                  </a:cubicBezTo>
                  <a:lnTo>
                    <a:pt x="2830957" y="966982"/>
                  </a:lnTo>
                  <a:cubicBezTo>
                    <a:pt x="2822194" y="966982"/>
                    <a:pt x="2815082" y="959870"/>
                    <a:pt x="2815082" y="951107"/>
                  </a:cubicBezTo>
                  <a:lnTo>
                    <a:pt x="2815082" y="15879"/>
                  </a:lnTo>
                  <a:lnTo>
                    <a:pt x="2830957" y="15879"/>
                  </a:lnTo>
                  <a:lnTo>
                    <a:pt x="2841117" y="28071"/>
                  </a:lnTo>
                  <a:lnTo>
                    <a:pt x="26035" y="2366014"/>
                  </a:lnTo>
                  <a:close/>
                </a:path>
              </a:pathLst>
            </a:custGeom>
            <a:solidFill>
              <a:srgbClr val="FFFFFF"/>
            </a:solidFill>
            <a:ln w="12700">
              <a:solidFill>
                <a:srgbClr val="000000"/>
              </a:solidFill>
            </a:ln>
          </p:spPr>
        </p:sp>
        <p:sp>
          <p:nvSpPr>
            <p:cNvPr name="Freeform 16" id="16"/>
            <p:cNvSpPr/>
            <p:nvPr/>
          </p:nvSpPr>
          <p:spPr>
            <a:xfrm flipH="false" flipV="false" rot="0">
              <a:off x="6575425" y="1168908"/>
              <a:ext cx="908558" cy="733171"/>
            </a:xfrm>
            <a:custGeom>
              <a:avLst/>
              <a:gdLst/>
              <a:ahLst/>
              <a:cxnLst/>
              <a:rect r="r" b="b" t="t" l="l"/>
              <a:pathLst>
                <a:path h="733171" w="908558">
                  <a:moveTo>
                    <a:pt x="908558" y="15875"/>
                  </a:moveTo>
                  <a:cubicBezTo>
                    <a:pt x="908558" y="161163"/>
                    <a:pt x="695198" y="265557"/>
                    <a:pt x="454278" y="265557"/>
                  </a:cubicBezTo>
                  <a:lnTo>
                    <a:pt x="454278" y="249682"/>
                  </a:lnTo>
                  <a:lnTo>
                    <a:pt x="454278" y="265557"/>
                  </a:lnTo>
                  <a:cubicBezTo>
                    <a:pt x="210947" y="265557"/>
                    <a:pt x="31750" y="370586"/>
                    <a:pt x="31750" y="483489"/>
                  </a:cubicBezTo>
                  <a:lnTo>
                    <a:pt x="15875" y="483489"/>
                  </a:lnTo>
                  <a:lnTo>
                    <a:pt x="31750" y="483489"/>
                  </a:lnTo>
                  <a:cubicBezTo>
                    <a:pt x="31750" y="596392"/>
                    <a:pt x="210947" y="701421"/>
                    <a:pt x="454279" y="701421"/>
                  </a:cubicBezTo>
                  <a:lnTo>
                    <a:pt x="454279" y="717296"/>
                  </a:lnTo>
                  <a:lnTo>
                    <a:pt x="454279" y="701421"/>
                  </a:lnTo>
                  <a:lnTo>
                    <a:pt x="892683" y="701421"/>
                  </a:lnTo>
                  <a:lnTo>
                    <a:pt x="892683" y="717296"/>
                  </a:lnTo>
                  <a:lnTo>
                    <a:pt x="876808" y="717296"/>
                  </a:lnTo>
                  <a:lnTo>
                    <a:pt x="876808" y="15875"/>
                  </a:lnTo>
                  <a:lnTo>
                    <a:pt x="892683" y="15875"/>
                  </a:lnTo>
                  <a:lnTo>
                    <a:pt x="908558" y="15875"/>
                  </a:lnTo>
                  <a:moveTo>
                    <a:pt x="876808" y="15875"/>
                  </a:moveTo>
                  <a:cubicBezTo>
                    <a:pt x="876808" y="7112"/>
                    <a:pt x="883920" y="0"/>
                    <a:pt x="892683" y="0"/>
                  </a:cubicBezTo>
                  <a:cubicBezTo>
                    <a:pt x="901446" y="0"/>
                    <a:pt x="908558" y="7112"/>
                    <a:pt x="908558" y="15875"/>
                  </a:cubicBezTo>
                  <a:lnTo>
                    <a:pt x="908558" y="717296"/>
                  </a:lnTo>
                  <a:cubicBezTo>
                    <a:pt x="908558" y="726059"/>
                    <a:pt x="901446" y="733171"/>
                    <a:pt x="892683" y="733171"/>
                  </a:cubicBezTo>
                  <a:lnTo>
                    <a:pt x="454279" y="733171"/>
                  </a:lnTo>
                  <a:cubicBezTo>
                    <a:pt x="213361" y="733171"/>
                    <a:pt x="0" y="628777"/>
                    <a:pt x="0" y="483489"/>
                  </a:cubicBezTo>
                  <a:cubicBezTo>
                    <a:pt x="0" y="338201"/>
                    <a:pt x="213361" y="233807"/>
                    <a:pt x="454279" y="233807"/>
                  </a:cubicBezTo>
                  <a:cubicBezTo>
                    <a:pt x="697611" y="233807"/>
                    <a:pt x="876808" y="128778"/>
                    <a:pt x="876808" y="15875"/>
                  </a:cubicBezTo>
                  <a:close/>
                </a:path>
              </a:pathLst>
            </a:custGeom>
            <a:solidFill>
              <a:srgbClr val="FFFFFF"/>
            </a:solidFill>
            <a:ln w="12700">
              <a:solidFill>
                <a:srgbClr val="000000"/>
              </a:solidFill>
            </a:ln>
          </p:spPr>
        </p:sp>
        <p:sp>
          <p:nvSpPr>
            <p:cNvPr name="Freeform 17" id="17"/>
            <p:cNvSpPr/>
            <p:nvPr/>
          </p:nvSpPr>
          <p:spPr>
            <a:xfrm flipH="false" flipV="false" rot="0">
              <a:off x="0" y="-4"/>
              <a:ext cx="14059408" cy="5642872"/>
            </a:xfrm>
            <a:custGeom>
              <a:avLst/>
              <a:gdLst/>
              <a:ahLst/>
              <a:cxnLst/>
              <a:rect r="r" b="b" t="t" l="l"/>
              <a:pathLst>
                <a:path h="5642872" w="14059408">
                  <a:moveTo>
                    <a:pt x="5715" y="2341630"/>
                  </a:moveTo>
                  <a:lnTo>
                    <a:pt x="2820797" y="3687"/>
                  </a:lnTo>
                  <a:cubicBezTo>
                    <a:pt x="2825496" y="-250"/>
                    <a:pt x="2832100" y="-1139"/>
                    <a:pt x="2837688" y="1528"/>
                  </a:cubicBezTo>
                  <a:cubicBezTo>
                    <a:pt x="2843276" y="4195"/>
                    <a:pt x="2846832" y="9783"/>
                    <a:pt x="2846832" y="15879"/>
                  </a:cubicBezTo>
                  <a:lnTo>
                    <a:pt x="2846832" y="951107"/>
                  </a:lnTo>
                  <a:lnTo>
                    <a:pt x="2830957" y="951107"/>
                  </a:lnTo>
                  <a:lnTo>
                    <a:pt x="2830957" y="935232"/>
                  </a:lnTo>
                  <a:lnTo>
                    <a:pt x="7029704" y="935232"/>
                  </a:lnTo>
                  <a:lnTo>
                    <a:pt x="7029704" y="951107"/>
                  </a:lnTo>
                  <a:lnTo>
                    <a:pt x="7013829" y="951107"/>
                  </a:lnTo>
                  <a:cubicBezTo>
                    <a:pt x="7013829" y="942344"/>
                    <a:pt x="7020941" y="935232"/>
                    <a:pt x="7029704" y="935232"/>
                  </a:cubicBezTo>
                  <a:cubicBezTo>
                    <a:pt x="7270623" y="935232"/>
                    <a:pt x="7483983" y="1039626"/>
                    <a:pt x="7483983" y="1184914"/>
                  </a:cubicBezTo>
                  <a:lnTo>
                    <a:pt x="7468108" y="1184914"/>
                  </a:lnTo>
                  <a:lnTo>
                    <a:pt x="7483983" y="1184914"/>
                  </a:lnTo>
                  <a:cubicBezTo>
                    <a:pt x="7483983" y="1330202"/>
                    <a:pt x="7270624" y="1434596"/>
                    <a:pt x="7029704" y="1434596"/>
                  </a:cubicBezTo>
                  <a:lnTo>
                    <a:pt x="7029704" y="1418594"/>
                  </a:lnTo>
                  <a:lnTo>
                    <a:pt x="7029704" y="1434469"/>
                  </a:lnTo>
                  <a:cubicBezTo>
                    <a:pt x="6786373" y="1434469"/>
                    <a:pt x="6607175" y="1539498"/>
                    <a:pt x="6607175" y="1652401"/>
                  </a:cubicBezTo>
                  <a:lnTo>
                    <a:pt x="6591300" y="1652401"/>
                  </a:lnTo>
                  <a:lnTo>
                    <a:pt x="6607175" y="1652401"/>
                  </a:lnTo>
                  <a:cubicBezTo>
                    <a:pt x="6607175" y="1765304"/>
                    <a:pt x="6786372" y="1870333"/>
                    <a:pt x="7029704" y="1870333"/>
                  </a:cubicBezTo>
                  <a:lnTo>
                    <a:pt x="7029704" y="1886208"/>
                  </a:lnTo>
                  <a:lnTo>
                    <a:pt x="7029704" y="1870333"/>
                  </a:lnTo>
                  <a:lnTo>
                    <a:pt x="11228451" y="1870333"/>
                  </a:lnTo>
                  <a:lnTo>
                    <a:pt x="11228451" y="1886208"/>
                  </a:lnTo>
                  <a:lnTo>
                    <a:pt x="11212576" y="1886208"/>
                  </a:lnTo>
                  <a:lnTo>
                    <a:pt x="11212576" y="951107"/>
                  </a:lnTo>
                  <a:cubicBezTo>
                    <a:pt x="11212576" y="945011"/>
                    <a:pt x="11216132" y="939296"/>
                    <a:pt x="11221720" y="936756"/>
                  </a:cubicBezTo>
                  <a:cubicBezTo>
                    <a:pt x="11227308" y="934216"/>
                    <a:pt x="11233912" y="934978"/>
                    <a:pt x="11238611" y="938915"/>
                  </a:cubicBezTo>
                  <a:lnTo>
                    <a:pt x="14053693" y="3276858"/>
                  </a:lnTo>
                  <a:cubicBezTo>
                    <a:pt x="14057376" y="3279906"/>
                    <a:pt x="14059408" y="3284351"/>
                    <a:pt x="14059408" y="3289050"/>
                  </a:cubicBezTo>
                  <a:cubicBezTo>
                    <a:pt x="14059408" y="3293749"/>
                    <a:pt x="14057249" y="3298194"/>
                    <a:pt x="14053693" y="3301242"/>
                  </a:cubicBezTo>
                  <a:lnTo>
                    <a:pt x="11238611" y="5639185"/>
                  </a:lnTo>
                  <a:cubicBezTo>
                    <a:pt x="11233912" y="5643122"/>
                    <a:pt x="11227308" y="5644011"/>
                    <a:pt x="11221720" y="5641344"/>
                  </a:cubicBezTo>
                  <a:cubicBezTo>
                    <a:pt x="11216132" y="5638677"/>
                    <a:pt x="11212576" y="5633089"/>
                    <a:pt x="11212576" y="5626993"/>
                  </a:cubicBezTo>
                  <a:lnTo>
                    <a:pt x="11212576" y="4691765"/>
                  </a:lnTo>
                  <a:lnTo>
                    <a:pt x="11228451" y="4691765"/>
                  </a:lnTo>
                  <a:lnTo>
                    <a:pt x="11228451" y="4707640"/>
                  </a:lnTo>
                  <a:lnTo>
                    <a:pt x="7029704" y="4707640"/>
                  </a:lnTo>
                  <a:lnTo>
                    <a:pt x="7029704" y="4691765"/>
                  </a:lnTo>
                  <a:lnTo>
                    <a:pt x="7029704" y="4707640"/>
                  </a:lnTo>
                  <a:cubicBezTo>
                    <a:pt x="6788786" y="4707640"/>
                    <a:pt x="6575425" y="4603246"/>
                    <a:pt x="6575425" y="4457958"/>
                  </a:cubicBezTo>
                  <a:lnTo>
                    <a:pt x="6591300" y="4457958"/>
                  </a:lnTo>
                  <a:lnTo>
                    <a:pt x="6575425" y="4457958"/>
                  </a:lnTo>
                  <a:lnTo>
                    <a:pt x="6575425" y="3756537"/>
                  </a:lnTo>
                  <a:lnTo>
                    <a:pt x="6591300" y="3756537"/>
                  </a:lnTo>
                  <a:lnTo>
                    <a:pt x="6591300" y="3772412"/>
                  </a:lnTo>
                  <a:lnTo>
                    <a:pt x="2830957" y="3772412"/>
                  </a:lnTo>
                  <a:lnTo>
                    <a:pt x="2830957" y="3756537"/>
                  </a:lnTo>
                  <a:lnTo>
                    <a:pt x="2846832" y="3756537"/>
                  </a:lnTo>
                  <a:lnTo>
                    <a:pt x="2846832" y="4691765"/>
                  </a:lnTo>
                  <a:cubicBezTo>
                    <a:pt x="2846832" y="4697861"/>
                    <a:pt x="2843276" y="4703576"/>
                    <a:pt x="2837688" y="4706116"/>
                  </a:cubicBezTo>
                  <a:cubicBezTo>
                    <a:pt x="2832100" y="4708656"/>
                    <a:pt x="2825496" y="4707894"/>
                    <a:pt x="2820797" y="4703957"/>
                  </a:cubicBezTo>
                  <a:lnTo>
                    <a:pt x="5715" y="2366014"/>
                  </a:lnTo>
                  <a:cubicBezTo>
                    <a:pt x="2032" y="2362966"/>
                    <a:pt x="0" y="2358521"/>
                    <a:pt x="0" y="2353822"/>
                  </a:cubicBezTo>
                  <a:cubicBezTo>
                    <a:pt x="0" y="2349123"/>
                    <a:pt x="2159" y="2344678"/>
                    <a:pt x="5715" y="2341630"/>
                  </a:cubicBezTo>
                  <a:moveTo>
                    <a:pt x="26035" y="2366014"/>
                  </a:moveTo>
                  <a:lnTo>
                    <a:pt x="15875" y="2353822"/>
                  </a:lnTo>
                  <a:lnTo>
                    <a:pt x="26035" y="2341630"/>
                  </a:lnTo>
                  <a:lnTo>
                    <a:pt x="2841117" y="4679573"/>
                  </a:lnTo>
                  <a:lnTo>
                    <a:pt x="2830957" y="4691765"/>
                  </a:lnTo>
                  <a:lnTo>
                    <a:pt x="2815082" y="4691765"/>
                  </a:lnTo>
                  <a:lnTo>
                    <a:pt x="2815082" y="3756537"/>
                  </a:lnTo>
                  <a:cubicBezTo>
                    <a:pt x="2815082" y="3747774"/>
                    <a:pt x="2822194" y="3740662"/>
                    <a:pt x="2830957" y="3740662"/>
                  </a:cubicBezTo>
                  <a:lnTo>
                    <a:pt x="6591300" y="3740662"/>
                  </a:lnTo>
                  <a:cubicBezTo>
                    <a:pt x="6600063" y="3740662"/>
                    <a:pt x="6607175" y="3747774"/>
                    <a:pt x="6607175" y="3756537"/>
                  </a:cubicBezTo>
                  <a:lnTo>
                    <a:pt x="6607175" y="4457958"/>
                  </a:lnTo>
                  <a:cubicBezTo>
                    <a:pt x="6607175" y="4570861"/>
                    <a:pt x="6786372" y="4675890"/>
                    <a:pt x="7029704" y="4675890"/>
                  </a:cubicBezTo>
                  <a:lnTo>
                    <a:pt x="11228451" y="4675890"/>
                  </a:lnTo>
                  <a:cubicBezTo>
                    <a:pt x="11237214" y="4675890"/>
                    <a:pt x="11244326" y="4683002"/>
                    <a:pt x="11244326" y="4691765"/>
                  </a:cubicBezTo>
                  <a:lnTo>
                    <a:pt x="11244326" y="5626993"/>
                  </a:lnTo>
                  <a:lnTo>
                    <a:pt x="11228451" y="5626993"/>
                  </a:lnTo>
                  <a:lnTo>
                    <a:pt x="11218291" y="5614801"/>
                  </a:lnTo>
                  <a:lnTo>
                    <a:pt x="14033373" y="3276858"/>
                  </a:lnTo>
                  <a:lnTo>
                    <a:pt x="14043533" y="3289050"/>
                  </a:lnTo>
                  <a:lnTo>
                    <a:pt x="14033373" y="3301242"/>
                  </a:lnTo>
                  <a:lnTo>
                    <a:pt x="11218418" y="963299"/>
                  </a:lnTo>
                  <a:lnTo>
                    <a:pt x="11228578" y="951107"/>
                  </a:lnTo>
                  <a:lnTo>
                    <a:pt x="11244453" y="951107"/>
                  </a:lnTo>
                  <a:lnTo>
                    <a:pt x="11244453" y="1886335"/>
                  </a:lnTo>
                  <a:cubicBezTo>
                    <a:pt x="11244453" y="1895098"/>
                    <a:pt x="11237341" y="1902210"/>
                    <a:pt x="11228578" y="1902210"/>
                  </a:cubicBezTo>
                  <a:lnTo>
                    <a:pt x="7029704" y="1902210"/>
                  </a:lnTo>
                  <a:cubicBezTo>
                    <a:pt x="6788786" y="1902210"/>
                    <a:pt x="6575425" y="1797816"/>
                    <a:pt x="6575425" y="1652528"/>
                  </a:cubicBezTo>
                  <a:cubicBezTo>
                    <a:pt x="6575425" y="1507240"/>
                    <a:pt x="6788786" y="1402846"/>
                    <a:pt x="7029704" y="1402846"/>
                  </a:cubicBezTo>
                  <a:cubicBezTo>
                    <a:pt x="7273036" y="1402846"/>
                    <a:pt x="7452233" y="1297817"/>
                    <a:pt x="7452233" y="1184914"/>
                  </a:cubicBezTo>
                  <a:cubicBezTo>
                    <a:pt x="7452233" y="1072011"/>
                    <a:pt x="7273036" y="966982"/>
                    <a:pt x="7029704" y="966982"/>
                  </a:cubicBezTo>
                  <a:lnTo>
                    <a:pt x="7029704" y="951107"/>
                  </a:lnTo>
                  <a:lnTo>
                    <a:pt x="7045579" y="951107"/>
                  </a:lnTo>
                  <a:cubicBezTo>
                    <a:pt x="7045579" y="959870"/>
                    <a:pt x="7038467" y="966982"/>
                    <a:pt x="7029704" y="966982"/>
                  </a:cubicBezTo>
                  <a:lnTo>
                    <a:pt x="2830957" y="966982"/>
                  </a:lnTo>
                  <a:cubicBezTo>
                    <a:pt x="2822194" y="966982"/>
                    <a:pt x="2815082" y="959870"/>
                    <a:pt x="2815082" y="951107"/>
                  </a:cubicBezTo>
                  <a:lnTo>
                    <a:pt x="2815082" y="15879"/>
                  </a:lnTo>
                  <a:lnTo>
                    <a:pt x="2830957" y="15879"/>
                  </a:lnTo>
                  <a:lnTo>
                    <a:pt x="2841117" y="28071"/>
                  </a:lnTo>
                  <a:lnTo>
                    <a:pt x="26035" y="2366014"/>
                  </a:lnTo>
                  <a:close/>
                  <a:moveTo>
                    <a:pt x="7483983" y="1184787"/>
                  </a:moveTo>
                  <a:lnTo>
                    <a:pt x="7483983" y="1886208"/>
                  </a:lnTo>
                  <a:lnTo>
                    <a:pt x="7452233" y="1886208"/>
                  </a:lnTo>
                  <a:lnTo>
                    <a:pt x="7452233" y="1184787"/>
                  </a:lnTo>
                  <a:close/>
                  <a:moveTo>
                    <a:pt x="6575552" y="1652401"/>
                  </a:moveTo>
                  <a:lnTo>
                    <a:pt x="6575552" y="3756537"/>
                  </a:lnTo>
                  <a:lnTo>
                    <a:pt x="6543802" y="3756537"/>
                  </a:lnTo>
                  <a:lnTo>
                    <a:pt x="6543802" y="1652401"/>
                  </a:lnTo>
                  <a:close/>
                </a:path>
              </a:pathLst>
            </a:custGeom>
            <a:solidFill>
              <a:srgbClr val="FFFFFF"/>
            </a:solidFill>
            <a:ln w="12700">
              <a:solidFill>
                <a:srgbClr val="000000"/>
              </a:solidFill>
            </a:ln>
          </p:spPr>
        </p:sp>
      </p:grpSp>
      <p:grpSp>
        <p:nvGrpSpPr>
          <p:cNvPr name="Group 18" id="18"/>
          <p:cNvGrpSpPr/>
          <p:nvPr/>
        </p:nvGrpSpPr>
        <p:grpSpPr>
          <a:xfrm rot="0">
            <a:off x="1453244" y="4865687"/>
            <a:ext cx="3495662" cy="2085880"/>
            <a:chOff x="0" y="0"/>
            <a:chExt cx="4660882" cy="2781174"/>
          </a:xfrm>
        </p:grpSpPr>
        <p:sp>
          <p:nvSpPr>
            <p:cNvPr name="Freeform 19" id="19"/>
            <p:cNvSpPr/>
            <p:nvPr/>
          </p:nvSpPr>
          <p:spPr>
            <a:xfrm flipH="false" flipV="false" rot="0">
              <a:off x="0" y="0"/>
              <a:ext cx="4660882" cy="2781174"/>
            </a:xfrm>
            <a:custGeom>
              <a:avLst/>
              <a:gdLst/>
              <a:ahLst/>
              <a:cxnLst/>
              <a:rect r="r" b="b" t="t" l="l"/>
              <a:pathLst>
                <a:path h="2781174" w="4660882">
                  <a:moveTo>
                    <a:pt x="0" y="0"/>
                  </a:moveTo>
                  <a:lnTo>
                    <a:pt x="4660882" y="0"/>
                  </a:lnTo>
                  <a:lnTo>
                    <a:pt x="4660882" y="2781174"/>
                  </a:lnTo>
                  <a:lnTo>
                    <a:pt x="0" y="2781174"/>
                  </a:lnTo>
                  <a:close/>
                </a:path>
              </a:pathLst>
            </a:custGeom>
            <a:solidFill>
              <a:srgbClr val="000000">
                <a:alpha val="0"/>
              </a:srgbClr>
            </a:solidFill>
          </p:spPr>
        </p:sp>
        <p:sp>
          <p:nvSpPr>
            <p:cNvPr name="TextBox 20" id="20"/>
            <p:cNvSpPr txBox="true"/>
            <p:nvPr/>
          </p:nvSpPr>
          <p:spPr>
            <a:xfrm>
              <a:off x="0" y="-28575"/>
              <a:ext cx="4660882" cy="2809749"/>
            </a:xfrm>
            <a:prstGeom prst="rect">
              <a:avLst/>
            </a:prstGeom>
          </p:spPr>
          <p:txBody>
            <a:bodyPr anchor="ctr" rtlCol="false" tIns="0" lIns="0" bIns="0" rIns="0"/>
            <a:lstStyle/>
            <a:p>
              <a:pPr algn="ctr">
                <a:lnSpc>
                  <a:spcPts val="4374"/>
                </a:lnSpc>
              </a:pPr>
              <a:r>
                <a:rPr lang="en-US" sz="4050" b="true">
                  <a:solidFill>
                    <a:srgbClr val="FFFFFF"/>
                  </a:solidFill>
                  <a:latin typeface="Calibri (MS) Bold"/>
                  <a:ea typeface="Calibri (MS) Bold"/>
                  <a:cs typeface="Calibri (MS) Bold"/>
                  <a:sym typeface="Calibri (MS) Bold"/>
                </a:rPr>
                <a:t>Secondary: Screening, vaccinations</a:t>
              </a:r>
            </a:p>
          </p:txBody>
        </p:sp>
      </p:grpSp>
      <p:grpSp>
        <p:nvGrpSpPr>
          <p:cNvPr name="Group 21" id="21"/>
          <p:cNvGrpSpPr/>
          <p:nvPr/>
        </p:nvGrpSpPr>
        <p:grpSpPr>
          <a:xfrm rot="0">
            <a:off x="5451133" y="5539016"/>
            <a:ext cx="4126906" cy="2085881"/>
            <a:chOff x="0" y="0"/>
            <a:chExt cx="5502542" cy="2781174"/>
          </a:xfrm>
        </p:grpSpPr>
        <p:sp>
          <p:nvSpPr>
            <p:cNvPr name="Freeform 22" id="22"/>
            <p:cNvSpPr/>
            <p:nvPr/>
          </p:nvSpPr>
          <p:spPr>
            <a:xfrm flipH="false" flipV="false" rot="0">
              <a:off x="0" y="0"/>
              <a:ext cx="5502542" cy="2781174"/>
            </a:xfrm>
            <a:custGeom>
              <a:avLst/>
              <a:gdLst/>
              <a:ahLst/>
              <a:cxnLst/>
              <a:rect r="r" b="b" t="t" l="l"/>
              <a:pathLst>
                <a:path h="2781174" w="5502542">
                  <a:moveTo>
                    <a:pt x="0" y="0"/>
                  </a:moveTo>
                  <a:lnTo>
                    <a:pt x="5502542" y="0"/>
                  </a:lnTo>
                  <a:lnTo>
                    <a:pt x="5502542" y="2781174"/>
                  </a:lnTo>
                  <a:lnTo>
                    <a:pt x="0" y="2781174"/>
                  </a:lnTo>
                  <a:close/>
                </a:path>
              </a:pathLst>
            </a:custGeom>
            <a:solidFill>
              <a:srgbClr val="000000">
                <a:alpha val="0"/>
              </a:srgbClr>
            </a:solidFill>
          </p:spPr>
        </p:sp>
        <p:sp>
          <p:nvSpPr>
            <p:cNvPr name="TextBox 23" id="23"/>
            <p:cNvSpPr txBox="true"/>
            <p:nvPr/>
          </p:nvSpPr>
          <p:spPr>
            <a:xfrm>
              <a:off x="0" y="-28575"/>
              <a:ext cx="5502542" cy="2809749"/>
            </a:xfrm>
            <a:prstGeom prst="rect">
              <a:avLst/>
            </a:prstGeom>
          </p:spPr>
          <p:txBody>
            <a:bodyPr anchor="ctr" rtlCol="false" tIns="0" lIns="0" bIns="0" rIns="0"/>
            <a:lstStyle/>
            <a:p>
              <a:pPr algn="ctr">
                <a:lnSpc>
                  <a:spcPts val="4374"/>
                </a:lnSpc>
              </a:pPr>
              <a:r>
                <a:rPr lang="en-US" sz="4050" b="true">
                  <a:solidFill>
                    <a:srgbClr val="FFFFFF"/>
                  </a:solidFill>
                  <a:latin typeface="Calibri (MS) Bold"/>
                  <a:ea typeface="Calibri (MS) Bold"/>
                  <a:cs typeface="Calibri (MS) Bold"/>
                  <a:sym typeface="Calibri (MS) Bold"/>
                </a:rPr>
                <a:t>Tertiary: Rehab, symptom management</a:t>
              </a:r>
            </a:p>
          </p:txBody>
        </p:sp>
      </p:grpSp>
      <p:grpSp>
        <p:nvGrpSpPr>
          <p:cNvPr name="Group 24" id="24"/>
          <p:cNvGrpSpPr>
            <a:grpSpLocks noChangeAspect="true"/>
          </p:cNvGrpSpPr>
          <p:nvPr/>
        </p:nvGrpSpPr>
        <p:grpSpPr>
          <a:xfrm rot="0">
            <a:off x="10947861" y="3458516"/>
            <a:ext cx="6533804" cy="4621472"/>
            <a:chOff x="0" y="0"/>
            <a:chExt cx="8711738" cy="6161962"/>
          </a:xfrm>
        </p:grpSpPr>
        <p:sp>
          <p:nvSpPr>
            <p:cNvPr name="Freeform 25" id="25"/>
            <p:cNvSpPr/>
            <p:nvPr/>
          </p:nvSpPr>
          <p:spPr>
            <a:xfrm flipH="false" flipV="false" rot="0">
              <a:off x="0" y="0"/>
              <a:ext cx="8711692" cy="6161913"/>
            </a:xfrm>
            <a:custGeom>
              <a:avLst/>
              <a:gdLst/>
              <a:ahLst/>
              <a:cxnLst/>
              <a:rect r="r" b="b" t="t" l="l"/>
              <a:pathLst>
                <a:path h="6161913" w="8711692">
                  <a:moveTo>
                    <a:pt x="0" y="0"/>
                  </a:moveTo>
                  <a:lnTo>
                    <a:pt x="8711692" y="0"/>
                  </a:lnTo>
                  <a:lnTo>
                    <a:pt x="8711692" y="6161913"/>
                  </a:lnTo>
                  <a:lnTo>
                    <a:pt x="0" y="6161913"/>
                  </a:lnTo>
                  <a:lnTo>
                    <a:pt x="0" y="0"/>
                  </a:lnTo>
                  <a:close/>
                </a:path>
              </a:pathLst>
            </a:custGeom>
            <a:blipFill>
              <a:blip r:embed="rId2"/>
              <a:stretch>
                <a:fillRect l="-5849" t="-33334" r="-5940" b="-24714"/>
              </a:stretch>
            </a:blipFill>
          </p:spPr>
        </p:sp>
      </p:gr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429904"/>
            <a:ext cx="15087600" cy="2176135"/>
            <a:chOff x="0" y="0"/>
            <a:chExt cx="20116800" cy="2901514"/>
          </a:xfrm>
        </p:grpSpPr>
        <p:sp>
          <p:nvSpPr>
            <p:cNvPr name="Freeform 8" id="8"/>
            <p:cNvSpPr/>
            <p:nvPr/>
          </p:nvSpPr>
          <p:spPr>
            <a:xfrm flipH="false" flipV="false" rot="0">
              <a:off x="0" y="0"/>
              <a:ext cx="20116800" cy="2901514"/>
            </a:xfrm>
            <a:custGeom>
              <a:avLst/>
              <a:gdLst/>
              <a:ahLst/>
              <a:cxnLst/>
              <a:rect r="r" b="b" t="t" l="l"/>
              <a:pathLst>
                <a:path h="2901514" w="20116800">
                  <a:moveTo>
                    <a:pt x="0" y="0"/>
                  </a:moveTo>
                  <a:lnTo>
                    <a:pt x="20116800" y="0"/>
                  </a:lnTo>
                  <a:lnTo>
                    <a:pt x="20116800" y="2901514"/>
                  </a:lnTo>
                  <a:lnTo>
                    <a:pt x="0" y="2901514"/>
                  </a:lnTo>
                  <a:close/>
                </a:path>
              </a:pathLst>
            </a:custGeom>
            <a:solidFill>
              <a:srgbClr val="000000">
                <a:alpha val="0"/>
              </a:srgbClr>
            </a:solidFill>
          </p:spPr>
        </p:sp>
        <p:sp>
          <p:nvSpPr>
            <p:cNvPr name="TextBox 9" id="9"/>
            <p:cNvSpPr txBox="true"/>
            <p:nvPr/>
          </p:nvSpPr>
          <p:spPr>
            <a:xfrm>
              <a:off x="0" y="123825"/>
              <a:ext cx="20116800" cy="2777689"/>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Co‑Productive Care Skills</a:t>
              </a:r>
            </a:p>
          </p:txBody>
        </p:sp>
      </p:grpSp>
      <p:grpSp>
        <p:nvGrpSpPr>
          <p:cNvPr name="Group 10" id="10"/>
          <p:cNvGrpSpPr/>
          <p:nvPr/>
        </p:nvGrpSpPr>
        <p:grpSpPr>
          <a:xfrm rot="0">
            <a:off x="-6808333" y="1718318"/>
            <a:ext cx="8120091" cy="8120091"/>
            <a:chOff x="0" y="0"/>
            <a:chExt cx="10826788" cy="10826788"/>
          </a:xfrm>
        </p:grpSpPr>
        <p:sp>
          <p:nvSpPr>
            <p:cNvPr name="Freeform 11" id="11"/>
            <p:cNvSpPr/>
            <p:nvPr/>
          </p:nvSpPr>
          <p:spPr>
            <a:xfrm flipH="false" flipV="false" rot="0">
              <a:off x="9183624" y="1581023"/>
              <a:ext cx="1643189" cy="7664926"/>
            </a:xfrm>
            <a:custGeom>
              <a:avLst/>
              <a:gdLst/>
              <a:ahLst/>
              <a:cxnLst/>
              <a:rect r="r" b="b" t="t" l="l"/>
              <a:pathLst>
                <a:path h="7664926" w="1643189">
                  <a:moveTo>
                    <a:pt x="57658" y="4572"/>
                  </a:moveTo>
                  <a:cubicBezTo>
                    <a:pt x="2171700" y="2118614"/>
                    <a:pt x="2171700" y="5546217"/>
                    <a:pt x="57658" y="7660259"/>
                  </a:cubicBezTo>
                  <a:cubicBezTo>
                    <a:pt x="51435" y="7666482"/>
                    <a:pt x="41401" y="7666482"/>
                    <a:pt x="35178" y="7660259"/>
                  </a:cubicBezTo>
                  <a:lnTo>
                    <a:pt x="4699" y="7629779"/>
                  </a:lnTo>
                  <a:cubicBezTo>
                    <a:pt x="1777" y="7626858"/>
                    <a:pt x="0" y="7622794"/>
                    <a:pt x="0" y="7618603"/>
                  </a:cubicBezTo>
                  <a:cubicBezTo>
                    <a:pt x="0" y="7614412"/>
                    <a:pt x="1651" y="7610348"/>
                    <a:pt x="4699" y="7607427"/>
                  </a:cubicBezTo>
                  <a:cubicBezTo>
                    <a:pt x="2089531" y="5522595"/>
                    <a:pt x="2089531" y="2142490"/>
                    <a:pt x="4699" y="57658"/>
                  </a:cubicBezTo>
                  <a:cubicBezTo>
                    <a:pt x="-1524" y="51435"/>
                    <a:pt x="-1524" y="41402"/>
                    <a:pt x="4699" y="35179"/>
                  </a:cubicBezTo>
                  <a:lnTo>
                    <a:pt x="35178" y="4699"/>
                  </a:lnTo>
                  <a:cubicBezTo>
                    <a:pt x="38100" y="1778"/>
                    <a:pt x="42164" y="0"/>
                    <a:pt x="46354" y="0"/>
                  </a:cubicBezTo>
                  <a:cubicBezTo>
                    <a:pt x="50546" y="0"/>
                    <a:pt x="54610" y="1651"/>
                    <a:pt x="57531" y="4699"/>
                  </a:cubicBezTo>
                  <a:moveTo>
                    <a:pt x="35051" y="27178"/>
                  </a:moveTo>
                  <a:lnTo>
                    <a:pt x="46227" y="16002"/>
                  </a:lnTo>
                  <a:lnTo>
                    <a:pt x="57403" y="27178"/>
                  </a:lnTo>
                  <a:lnTo>
                    <a:pt x="26924" y="57658"/>
                  </a:lnTo>
                  <a:lnTo>
                    <a:pt x="15748" y="46482"/>
                  </a:lnTo>
                  <a:lnTo>
                    <a:pt x="26924" y="35306"/>
                  </a:lnTo>
                  <a:cubicBezTo>
                    <a:pt x="2124075" y="2132457"/>
                    <a:pt x="2124075" y="5532755"/>
                    <a:pt x="26924" y="7629906"/>
                  </a:cubicBezTo>
                  <a:lnTo>
                    <a:pt x="15748" y="7618730"/>
                  </a:lnTo>
                  <a:lnTo>
                    <a:pt x="26924" y="7607554"/>
                  </a:lnTo>
                  <a:lnTo>
                    <a:pt x="57403" y="7638034"/>
                  </a:lnTo>
                  <a:lnTo>
                    <a:pt x="46227" y="7649210"/>
                  </a:lnTo>
                  <a:lnTo>
                    <a:pt x="35051" y="7638034"/>
                  </a:lnTo>
                  <a:cubicBezTo>
                    <a:pt x="2136775" y="5536312"/>
                    <a:pt x="2136775" y="2128901"/>
                    <a:pt x="35051" y="27178"/>
                  </a:cubicBezTo>
                  <a:close/>
                </a:path>
              </a:pathLst>
            </a:custGeom>
            <a:solidFill>
              <a:srgbClr val="DB8631"/>
            </a:solidFill>
            <a:ln w="12700">
              <a:solidFill>
                <a:srgbClr val="000000"/>
              </a:solidFill>
            </a:ln>
          </p:spPr>
        </p:sp>
      </p:grpSp>
      <p:grpSp>
        <p:nvGrpSpPr>
          <p:cNvPr name="Group 12" id="12"/>
          <p:cNvGrpSpPr/>
          <p:nvPr/>
        </p:nvGrpSpPr>
        <p:grpSpPr>
          <a:xfrm rot="0">
            <a:off x="668957" y="3222674"/>
            <a:ext cx="10134541" cy="948693"/>
            <a:chOff x="0" y="0"/>
            <a:chExt cx="13512722" cy="1264924"/>
          </a:xfrm>
        </p:grpSpPr>
        <p:sp>
          <p:nvSpPr>
            <p:cNvPr name="Freeform 13" id="13"/>
            <p:cNvSpPr/>
            <p:nvPr/>
          </p:nvSpPr>
          <p:spPr>
            <a:xfrm flipH="false" flipV="false" rot="0">
              <a:off x="15875" y="15875"/>
              <a:ext cx="13480923" cy="1233170"/>
            </a:xfrm>
            <a:custGeom>
              <a:avLst/>
              <a:gdLst/>
              <a:ahLst/>
              <a:cxnLst/>
              <a:rect r="r" b="b" t="t" l="l"/>
              <a:pathLst>
                <a:path h="1233170" w="13480923">
                  <a:moveTo>
                    <a:pt x="0" y="0"/>
                  </a:moveTo>
                  <a:lnTo>
                    <a:pt x="13480923" y="0"/>
                  </a:lnTo>
                  <a:lnTo>
                    <a:pt x="13480923" y="1233170"/>
                  </a:lnTo>
                  <a:lnTo>
                    <a:pt x="0" y="1233170"/>
                  </a:lnTo>
                  <a:close/>
                </a:path>
              </a:pathLst>
            </a:custGeom>
            <a:solidFill>
              <a:srgbClr val="DB8631"/>
            </a:solidFill>
            <a:ln w="12700">
              <a:solidFill>
                <a:srgbClr val="000000"/>
              </a:solidFill>
            </a:ln>
          </p:spPr>
        </p:sp>
        <p:sp>
          <p:nvSpPr>
            <p:cNvPr name="Freeform 14" id="14"/>
            <p:cNvSpPr/>
            <p:nvPr/>
          </p:nvSpPr>
          <p:spPr>
            <a:xfrm flipH="false" flipV="false" rot="0">
              <a:off x="0" y="0"/>
              <a:ext cx="13512673" cy="1264920"/>
            </a:xfrm>
            <a:custGeom>
              <a:avLst/>
              <a:gdLst/>
              <a:ahLst/>
              <a:cxnLst/>
              <a:rect r="r" b="b" t="t" l="l"/>
              <a:pathLst>
                <a:path h="1264920" w="13512673">
                  <a:moveTo>
                    <a:pt x="15875" y="0"/>
                  </a:moveTo>
                  <a:lnTo>
                    <a:pt x="13496798" y="0"/>
                  </a:lnTo>
                  <a:cubicBezTo>
                    <a:pt x="13505562" y="0"/>
                    <a:pt x="13512673" y="7112"/>
                    <a:pt x="13512673" y="15875"/>
                  </a:cubicBezTo>
                  <a:lnTo>
                    <a:pt x="13512673" y="1249045"/>
                  </a:lnTo>
                  <a:cubicBezTo>
                    <a:pt x="13512673" y="1257808"/>
                    <a:pt x="13505562" y="1264920"/>
                    <a:pt x="13496798" y="1264920"/>
                  </a:cubicBezTo>
                  <a:lnTo>
                    <a:pt x="15875" y="1264920"/>
                  </a:lnTo>
                  <a:cubicBezTo>
                    <a:pt x="7112" y="1264920"/>
                    <a:pt x="0" y="1257808"/>
                    <a:pt x="0" y="1249045"/>
                  </a:cubicBezTo>
                  <a:lnTo>
                    <a:pt x="0" y="15875"/>
                  </a:lnTo>
                  <a:cubicBezTo>
                    <a:pt x="0" y="7112"/>
                    <a:pt x="7112" y="0"/>
                    <a:pt x="15875" y="0"/>
                  </a:cubicBezTo>
                  <a:moveTo>
                    <a:pt x="15875" y="31750"/>
                  </a:moveTo>
                  <a:lnTo>
                    <a:pt x="15875" y="15875"/>
                  </a:lnTo>
                  <a:lnTo>
                    <a:pt x="31750" y="15875"/>
                  </a:lnTo>
                  <a:lnTo>
                    <a:pt x="31750" y="1249045"/>
                  </a:lnTo>
                  <a:lnTo>
                    <a:pt x="15875" y="1249045"/>
                  </a:lnTo>
                  <a:lnTo>
                    <a:pt x="15875" y="1233170"/>
                  </a:lnTo>
                  <a:lnTo>
                    <a:pt x="13496798" y="1233170"/>
                  </a:lnTo>
                  <a:lnTo>
                    <a:pt x="13496798" y="1249045"/>
                  </a:lnTo>
                  <a:lnTo>
                    <a:pt x="13480923" y="1249045"/>
                  </a:lnTo>
                  <a:lnTo>
                    <a:pt x="13480923" y="15875"/>
                  </a:lnTo>
                  <a:lnTo>
                    <a:pt x="13496798" y="15875"/>
                  </a:lnTo>
                  <a:lnTo>
                    <a:pt x="13496798" y="31750"/>
                  </a:lnTo>
                  <a:lnTo>
                    <a:pt x="15875" y="31750"/>
                  </a:lnTo>
                  <a:close/>
                </a:path>
              </a:pathLst>
            </a:custGeom>
            <a:solidFill>
              <a:srgbClr val="FFFFFF"/>
            </a:solidFill>
            <a:ln w="12700">
              <a:solidFill>
                <a:srgbClr val="000000"/>
              </a:solidFill>
            </a:ln>
          </p:spPr>
        </p:sp>
      </p:grpSp>
      <p:grpSp>
        <p:nvGrpSpPr>
          <p:cNvPr name="Group 15" id="15"/>
          <p:cNvGrpSpPr/>
          <p:nvPr/>
        </p:nvGrpSpPr>
        <p:grpSpPr>
          <a:xfrm rot="0">
            <a:off x="668957" y="3222674"/>
            <a:ext cx="10134541" cy="948693"/>
            <a:chOff x="0" y="0"/>
            <a:chExt cx="13512722" cy="1264924"/>
          </a:xfrm>
        </p:grpSpPr>
        <p:sp>
          <p:nvSpPr>
            <p:cNvPr name="Freeform 16" id="16"/>
            <p:cNvSpPr/>
            <p:nvPr/>
          </p:nvSpPr>
          <p:spPr>
            <a:xfrm flipH="false" flipV="false" rot="0">
              <a:off x="0" y="0"/>
              <a:ext cx="13512722" cy="1264924"/>
            </a:xfrm>
            <a:custGeom>
              <a:avLst/>
              <a:gdLst/>
              <a:ahLst/>
              <a:cxnLst/>
              <a:rect r="r" b="b" t="t" l="l"/>
              <a:pathLst>
                <a:path h="1264924" w="13512722">
                  <a:moveTo>
                    <a:pt x="0" y="0"/>
                  </a:moveTo>
                  <a:lnTo>
                    <a:pt x="13512722" y="0"/>
                  </a:lnTo>
                  <a:lnTo>
                    <a:pt x="13512722" y="1264924"/>
                  </a:lnTo>
                  <a:lnTo>
                    <a:pt x="0" y="1264924"/>
                  </a:lnTo>
                  <a:close/>
                </a:path>
              </a:pathLst>
            </a:custGeom>
            <a:solidFill>
              <a:srgbClr val="000000">
                <a:alpha val="0"/>
              </a:srgbClr>
            </a:solidFill>
          </p:spPr>
        </p:sp>
        <p:sp>
          <p:nvSpPr>
            <p:cNvPr name="TextBox 17" id="17"/>
            <p:cNvSpPr txBox="true"/>
            <p:nvPr/>
          </p:nvSpPr>
          <p:spPr>
            <a:xfrm>
              <a:off x="0" y="-28575"/>
              <a:ext cx="13512722" cy="1293499"/>
            </a:xfrm>
            <a:prstGeom prst="rect">
              <a:avLst/>
            </a:prstGeom>
          </p:spPr>
          <p:txBody>
            <a:bodyPr anchor="ctr" rtlCol="false" tIns="0" lIns="0" bIns="0" rIns="0"/>
            <a:lstStyle/>
            <a:p>
              <a:pPr algn="l">
                <a:lnSpc>
                  <a:spcPts val="5184"/>
                </a:lnSpc>
              </a:pPr>
              <a:r>
                <a:rPr lang="en-US" sz="4800" b="true">
                  <a:solidFill>
                    <a:srgbClr val="FFFFFF"/>
                  </a:solidFill>
                  <a:latin typeface="Calibri (MS) Bold"/>
                  <a:ea typeface="Calibri (MS) Bold"/>
                  <a:cs typeface="Calibri (MS) Bold"/>
                  <a:sym typeface="Calibri (MS) Bold"/>
                </a:rPr>
                <a:t>Clear communication</a:t>
              </a:r>
            </a:p>
          </p:txBody>
        </p:sp>
      </p:grpSp>
      <p:grpSp>
        <p:nvGrpSpPr>
          <p:cNvPr name="Group 18" id="18"/>
          <p:cNvGrpSpPr/>
          <p:nvPr/>
        </p:nvGrpSpPr>
        <p:grpSpPr>
          <a:xfrm rot="0">
            <a:off x="90907" y="3107063"/>
            <a:ext cx="1179912" cy="1179912"/>
            <a:chOff x="0" y="0"/>
            <a:chExt cx="1573216" cy="1573216"/>
          </a:xfrm>
        </p:grpSpPr>
        <p:sp>
          <p:nvSpPr>
            <p:cNvPr name="Freeform 19" id="19"/>
            <p:cNvSpPr/>
            <p:nvPr/>
          </p:nvSpPr>
          <p:spPr>
            <a:xfrm flipH="false" flipV="false" rot="0">
              <a:off x="15875" y="15875"/>
              <a:ext cx="1541526" cy="1541526"/>
            </a:xfrm>
            <a:custGeom>
              <a:avLst/>
              <a:gdLst/>
              <a:ahLst/>
              <a:cxnLst/>
              <a:rect r="r" b="b" t="t" l="l"/>
              <a:pathLst>
                <a:path h="1541526" w="1541526">
                  <a:moveTo>
                    <a:pt x="0" y="770763"/>
                  </a:moveTo>
                  <a:cubicBezTo>
                    <a:pt x="0" y="345059"/>
                    <a:pt x="345059" y="0"/>
                    <a:pt x="770763" y="0"/>
                  </a:cubicBezTo>
                  <a:cubicBezTo>
                    <a:pt x="1196467" y="0"/>
                    <a:pt x="1541526" y="345059"/>
                    <a:pt x="1541526" y="770763"/>
                  </a:cubicBezTo>
                  <a:cubicBezTo>
                    <a:pt x="1541526" y="1196467"/>
                    <a:pt x="1196467" y="1541526"/>
                    <a:pt x="770763" y="1541526"/>
                  </a:cubicBezTo>
                  <a:cubicBezTo>
                    <a:pt x="345059" y="1541526"/>
                    <a:pt x="0" y="1196340"/>
                    <a:pt x="0" y="770763"/>
                  </a:cubicBezTo>
                  <a:close/>
                </a:path>
              </a:pathLst>
            </a:custGeom>
            <a:solidFill>
              <a:srgbClr val="FFFFFF"/>
            </a:solidFill>
            <a:ln w="12700">
              <a:solidFill>
                <a:srgbClr val="000000"/>
              </a:solidFill>
            </a:ln>
          </p:spPr>
        </p:sp>
        <p:sp>
          <p:nvSpPr>
            <p:cNvPr name="Freeform 20" id="20"/>
            <p:cNvSpPr/>
            <p:nvPr/>
          </p:nvSpPr>
          <p:spPr>
            <a:xfrm flipH="false" flipV="false" rot="0">
              <a:off x="0" y="0"/>
              <a:ext cx="1573276" cy="1573276"/>
            </a:xfrm>
            <a:custGeom>
              <a:avLst/>
              <a:gdLst/>
              <a:ahLst/>
              <a:cxnLst/>
              <a:rect r="r" b="b" t="t" l="l"/>
              <a:pathLst>
                <a:path h="1573276" w="1573276">
                  <a:moveTo>
                    <a:pt x="0" y="786638"/>
                  </a:moveTo>
                  <a:cubicBezTo>
                    <a:pt x="0" y="352171"/>
                    <a:pt x="352171" y="0"/>
                    <a:pt x="786638" y="0"/>
                  </a:cubicBezTo>
                  <a:lnTo>
                    <a:pt x="786638" y="15875"/>
                  </a:lnTo>
                  <a:lnTo>
                    <a:pt x="786638" y="0"/>
                  </a:lnTo>
                  <a:cubicBezTo>
                    <a:pt x="1221105" y="0"/>
                    <a:pt x="1573276" y="352171"/>
                    <a:pt x="1573276" y="786638"/>
                  </a:cubicBezTo>
                  <a:cubicBezTo>
                    <a:pt x="1573276" y="1221105"/>
                    <a:pt x="1221105" y="1573276"/>
                    <a:pt x="786638" y="1573276"/>
                  </a:cubicBezTo>
                  <a:lnTo>
                    <a:pt x="786638" y="1557401"/>
                  </a:lnTo>
                  <a:lnTo>
                    <a:pt x="786638" y="1573276"/>
                  </a:lnTo>
                  <a:cubicBezTo>
                    <a:pt x="352171" y="1573276"/>
                    <a:pt x="0" y="1220978"/>
                    <a:pt x="0" y="786638"/>
                  </a:cubicBezTo>
                  <a:lnTo>
                    <a:pt x="15875" y="786638"/>
                  </a:lnTo>
                  <a:lnTo>
                    <a:pt x="29337" y="795147"/>
                  </a:lnTo>
                  <a:cubicBezTo>
                    <a:pt x="25527" y="801116"/>
                    <a:pt x="18288" y="803910"/>
                    <a:pt x="11557" y="801878"/>
                  </a:cubicBezTo>
                  <a:cubicBezTo>
                    <a:pt x="4826" y="799846"/>
                    <a:pt x="127" y="793750"/>
                    <a:pt x="127" y="786638"/>
                  </a:cubicBezTo>
                  <a:moveTo>
                    <a:pt x="31877" y="786638"/>
                  </a:moveTo>
                  <a:lnTo>
                    <a:pt x="15875" y="786638"/>
                  </a:lnTo>
                  <a:lnTo>
                    <a:pt x="2413" y="778129"/>
                  </a:lnTo>
                  <a:cubicBezTo>
                    <a:pt x="6223" y="772160"/>
                    <a:pt x="13462" y="769366"/>
                    <a:pt x="20193" y="771398"/>
                  </a:cubicBezTo>
                  <a:cubicBezTo>
                    <a:pt x="26924" y="773430"/>
                    <a:pt x="31623" y="779526"/>
                    <a:pt x="31623" y="786638"/>
                  </a:cubicBezTo>
                  <a:cubicBezTo>
                    <a:pt x="31623" y="1203579"/>
                    <a:pt x="369570" y="1541526"/>
                    <a:pt x="786511" y="1541526"/>
                  </a:cubicBezTo>
                  <a:cubicBezTo>
                    <a:pt x="1203452" y="1541526"/>
                    <a:pt x="1541399" y="1203579"/>
                    <a:pt x="1541399" y="786638"/>
                  </a:cubicBezTo>
                  <a:lnTo>
                    <a:pt x="1557274" y="786638"/>
                  </a:lnTo>
                  <a:lnTo>
                    <a:pt x="1541399" y="786638"/>
                  </a:lnTo>
                  <a:cubicBezTo>
                    <a:pt x="1541399" y="369697"/>
                    <a:pt x="1203452" y="31750"/>
                    <a:pt x="786511" y="31750"/>
                  </a:cubicBezTo>
                  <a:lnTo>
                    <a:pt x="786511" y="15875"/>
                  </a:lnTo>
                  <a:lnTo>
                    <a:pt x="786511" y="31750"/>
                  </a:lnTo>
                  <a:cubicBezTo>
                    <a:pt x="369697" y="31750"/>
                    <a:pt x="31750" y="369697"/>
                    <a:pt x="31750" y="786638"/>
                  </a:cubicBezTo>
                  <a:close/>
                </a:path>
              </a:pathLst>
            </a:custGeom>
            <a:solidFill>
              <a:srgbClr val="DB8631"/>
            </a:solidFill>
            <a:ln w="12700">
              <a:solidFill>
                <a:srgbClr val="000000"/>
              </a:solidFill>
            </a:ln>
          </p:spPr>
        </p:sp>
      </p:grpSp>
      <p:grpSp>
        <p:nvGrpSpPr>
          <p:cNvPr name="Group 21" id="21"/>
          <p:cNvGrpSpPr/>
          <p:nvPr/>
        </p:nvGrpSpPr>
        <p:grpSpPr>
          <a:xfrm rot="0">
            <a:off x="1199213" y="4610236"/>
            <a:ext cx="9604287" cy="948693"/>
            <a:chOff x="0" y="0"/>
            <a:chExt cx="12805716" cy="1264924"/>
          </a:xfrm>
        </p:grpSpPr>
        <p:sp>
          <p:nvSpPr>
            <p:cNvPr name="Freeform 22" id="22"/>
            <p:cNvSpPr/>
            <p:nvPr/>
          </p:nvSpPr>
          <p:spPr>
            <a:xfrm flipH="false" flipV="false" rot="0">
              <a:off x="15875" y="15875"/>
              <a:ext cx="12773914" cy="1233170"/>
            </a:xfrm>
            <a:custGeom>
              <a:avLst/>
              <a:gdLst/>
              <a:ahLst/>
              <a:cxnLst/>
              <a:rect r="r" b="b" t="t" l="l"/>
              <a:pathLst>
                <a:path h="1233170" w="12773914">
                  <a:moveTo>
                    <a:pt x="0" y="0"/>
                  </a:moveTo>
                  <a:lnTo>
                    <a:pt x="12773914" y="0"/>
                  </a:lnTo>
                  <a:lnTo>
                    <a:pt x="12773914" y="1233170"/>
                  </a:lnTo>
                  <a:lnTo>
                    <a:pt x="0" y="1233170"/>
                  </a:lnTo>
                  <a:close/>
                </a:path>
              </a:pathLst>
            </a:custGeom>
            <a:solidFill>
              <a:srgbClr val="E3CC5A"/>
            </a:solidFill>
            <a:ln w="12700">
              <a:solidFill>
                <a:srgbClr val="000000"/>
              </a:solidFill>
            </a:ln>
          </p:spPr>
        </p:sp>
        <p:sp>
          <p:nvSpPr>
            <p:cNvPr name="Freeform 23" id="23"/>
            <p:cNvSpPr/>
            <p:nvPr/>
          </p:nvSpPr>
          <p:spPr>
            <a:xfrm flipH="false" flipV="false" rot="0">
              <a:off x="0" y="0"/>
              <a:ext cx="12805664" cy="1264920"/>
            </a:xfrm>
            <a:custGeom>
              <a:avLst/>
              <a:gdLst/>
              <a:ahLst/>
              <a:cxnLst/>
              <a:rect r="r" b="b" t="t" l="l"/>
              <a:pathLst>
                <a:path h="1264920" w="12805664">
                  <a:moveTo>
                    <a:pt x="15875" y="0"/>
                  </a:moveTo>
                  <a:lnTo>
                    <a:pt x="12789789" y="0"/>
                  </a:lnTo>
                  <a:cubicBezTo>
                    <a:pt x="12798552" y="0"/>
                    <a:pt x="12805664" y="7112"/>
                    <a:pt x="12805664" y="15875"/>
                  </a:cubicBezTo>
                  <a:lnTo>
                    <a:pt x="12805664" y="1249045"/>
                  </a:lnTo>
                  <a:cubicBezTo>
                    <a:pt x="12805664" y="1257808"/>
                    <a:pt x="12798552" y="1264920"/>
                    <a:pt x="12789789" y="1264920"/>
                  </a:cubicBezTo>
                  <a:lnTo>
                    <a:pt x="15875" y="1264920"/>
                  </a:lnTo>
                  <a:cubicBezTo>
                    <a:pt x="7112" y="1264920"/>
                    <a:pt x="0" y="1257808"/>
                    <a:pt x="0" y="1249045"/>
                  </a:cubicBezTo>
                  <a:lnTo>
                    <a:pt x="0" y="15875"/>
                  </a:lnTo>
                  <a:cubicBezTo>
                    <a:pt x="0" y="7112"/>
                    <a:pt x="7112" y="0"/>
                    <a:pt x="15875" y="0"/>
                  </a:cubicBezTo>
                  <a:moveTo>
                    <a:pt x="15875" y="31750"/>
                  </a:moveTo>
                  <a:lnTo>
                    <a:pt x="15875" y="15875"/>
                  </a:lnTo>
                  <a:lnTo>
                    <a:pt x="31750" y="15875"/>
                  </a:lnTo>
                  <a:lnTo>
                    <a:pt x="31750" y="1249045"/>
                  </a:lnTo>
                  <a:lnTo>
                    <a:pt x="15875" y="1249045"/>
                  </a:lnTo>
                  <a:lnTo>
                    <a:pt x="15875" y="1233170"/>
                  </a:lnTo>
                  <a:lnTo>
                    <a:pt x="12789789" y="1233170"/>
                  </a:lnTo>
                  <a:lnTo>
                    <a:pt x="12789789" y="1249045"/>
                  </a:lnTo>
                  <a:lnTo>
                    <a:pt x="12773914" y="1249045"/>
                  </a:lnTo>
                  <a:lnTo>
                    <a:pt x="12773914" y="15875"/>
                  </a:lnTo>
                  <a:lnTo>
                    <a:pt x="12789789" y="15875"/>
                  </a:lnTo>
                  <a:lnTo>
                    <a:pt x="12789789" y="31750"/>
                  </a:lnTo>
                  <a:lnTo>
                    <a:pt x="15875" y="31750"/>
                  </a:lnTo>
                  <a:close/>
                </a:path>
              </a:pathLst>
            </a:custGeom>
            <a:solidFill>
              <a:srgbClr val="FFFFFF"/>
            </a:solidFill>
            <a:ln w="12700">
              <a:solidFill>
                <a:srgbClr val="000000"/>
              </a:solidFill>
            </a:ln>
          </p:spPr>
        </p:sp>
      </p:grpSp>
      <p:grpSp>
        <p:nvGrpSpPr>
          <p:cNvPr name="Group 24" id="24"/>
          <p:cNvGrpSpPr/>
          <p:nvPr/>
        </p:nvGrpSpPr>
        <p:grpSpPr>
          <a:xfrm rot="0">
            <a:off x="1199213" y="4610236"/>
            <a:ext cx="9604287" cy="948693"/>
            <a:chOff x="0" y="0"/>
            <a:chExt cx="12805716" cy="1264924"/>
          </a:xfrm>
        </p:grpSpPr>
        <p:sp>
          <p:nvSpPr>
            <p:cNvPr name="Freeform 25" id="25"/>
            <p:cNvSpPr/>
            <p:nvPr/>
          </p:nvSpPr>
          <p:spPr>
            <a:xfrm flipH="false" flipV="false" rot="0">
              <a:off x="0" y="0"/>
              <a:ext cx="12805716" cy="1264924"/>
            </a:xfrm>
            <a:custGeom>
              <a:avLst/>
              <a:gdLst/>
              <a:ahLst/>
              <a:cxnLst/>
              <a:rect r="r" b="b" t="t" l="l"/>
              <a:pathLst>
                <a:path h="1264924" w="12805716">
                  <a:moveTo>
                    <a:pt x="0" y="0"/>
                  </a:moveTo>
                  <a:lnTo>
                    <a:pt x="12805716" y="0"/>
                  </a:lnTo>
                  <a:lnTo>
                    <a:pt x="12805716" y="1264924"/>
                  </a:lnTo>
                  <a:lnTo>
                    <a:pt x="0" y="1264924"/>
                  </a:lnTo>
                  <a:close/>
                </a:path>
              </a:pathLst>
            </a:custGeom>
            <a:solidFill>
              <a:srgbClr val="000000">
                <a:alpha val="0"/>
              </a:srgbClr>
            </a:solidFill>
          </p:spPr>
        </p:sp>
        <p:sp>
          <p:nvSpPr>
            <p:cNvPr name="TextBox 26" id="26"/>
            <p:cNvSpPr txBox="true"/>
            <p:nvPr/>
          </p:nvSpPr>
          <p:spPr>
            <a:xfrm>
              <a:off x="0" y="-28575"/>
              <a:ext cx="12805716" cy="1293499"/>
            </a:xfrm>
            <a:prstGeom prst="rect">
              <a:avLst/>
            </a:prstGeom>
          </p:spPr>
          <p:txBody>
            <a:bodyPr anchor="ctr" rtlCol="false" tIns="0" lIns="0" bIns="0" rIns="0"/>
            <a:lstStyle/>
            <a:p>
              <a:pPr algn="l">
                <a:lnSpc>
                  <a:spcPts val="5184"/>
                </a:lnSpc>
              </a:pPr>
              <a:r>
                <a:rPr lang="en-US" sz="4800" b="true">
                  <a:solidFill>
                    <a:srgbClr val="FFFFFF"/>
                  </a:solidFill>
                  <a:latin typeface="Calibri (MS) Bold"/>
                  <a:ea typeface="Calibri (MS) Bold"/>
                  <a:cs typeface="Calibri (MS) Bold"/>
                  <a:sym typeface="Calibri (MS) Bold"/>
                </a:rPr>
                <a:t>Shared decision-making</a:t>
              </a:r>
            </a:p>
          </p:txBody>
        </p:sp>
      </p:grpSp>
      <p:grpSp>
        <p:nvGrpSpPr>
          <p:cNvPr name="Group 27" id="27"/>
          <p:cNvGrpSpPr/>
          <p:nvPr/>
        </p:nvGrpSpPr>
        <p:grpSpPr>
          <a:xfrm rot="0">
            <a:off x="621163" y="4494625"/>
            <a:ext cx="1179912" cy="1179912"/>
            <a:chOff x="0" y="0"/>
            <a:chExt cx="1573216" cy="1573216"/>
          </a:xfrm>
        </p:grpSpPr>
        <p:sp>
          <p:nvSpPr>
            <p:cNvPr name="Freeform 28" id="28"/>
            <p:cNvSpPr/>
            <p:nvPr/>
          </p:nvSpPr>
          <p:spPr>
            <a:xfrm flipH="false" flipV="false" rot="0">
              <a:off x="15875" y="15875"/>
              <a:ext cx="1541526" cy="1541526"/>
            </a:xfrm>
            <a:custGeom>
              <a:avLst/>
              <a:gdLst/>
              <a:ahLst/>
              <a:cxnLst/>
              <a:rect r="r" b="b" t="t" l="l"/>
              <a:pathLst>
                <a:path h="1541526" w="1541526">
                  <a:moveTo>
                    <a:pt x="0" y="770763"/>
                  </a:moveTo>
                  <a:cubicBezTo>
                    <a:pt x="0" y="345059"/>
                    <a:pt x="345059" y="0"/>
                    <a:pt x="770763" y="0"/>
                  </a:cubicBezTo>
                  <a:cubicBezTo>
                    <a:pt x="1196467" y="0"/>
                    <a:pt x="1541526" y="345059"/>
                    <a:pt x="1541526" y="770763"/>
                  </a:cubicBezTo>
                  <a:cubicBezTo>
                    <a:pt x="1541526" y="1196467"/>
                    <a:pt x="1196467" y="1541526"/>
                    <a:pt x="770763" y="1541526"/>
                  </a:cubicBezTo>
                  <a:cubicBezTo>
                    <a:pt x="345059" y="1541526"/>
                    <a:pt x="0" y="1196340"/>
                    <a:pt x="0" y="770763"/>
                  </a:cubicBezTo>
                  <a:close/>
                </a:path>
              </a:pathLst>
            </a:custGeom>
            <a:solidFill>
              <a:srgbClr val="FFFFFF"/>
            </a:solidFill>
            <a:ln w="12700">
              <a:solidFill>
                <a:srgbClr val="000000"/>
              </a:solidFill>
            </a:ln>
          </p:spPr>
        </p:sp>
        <p:sp>
          <p:nvSpPr>
            <p:cNvPr name="Freeform 29" id="29"/>
            <p:cNvSpPr/>
            <p:nvPr/>
          </p:nvSpPr>
          <p:spPr>
            <a:xfrm flipH="false" flipV="false" rot="0">
              <a:off x="0" y="0"/>
              <a:ext cx="1573276" cy="1573276"/>
            </a:xfrm>
            <a:custGeom>
              <a:avLst/>
              <a:gdLst/>
              <a:ahLst/>
              <a:cxnLst/>
              <a:rect r="r" b="b" t="t" l="l"/>
              <a:pathLst>
                <a:path h="1573276" w="1573276">
                  <a:moveTo>
                    <a:pt x="0" y="786638"/>
                  </a:moveTo>
                  <a:cubicBezTo>
                    <a:pt x="0" y="352171"/>
                    <a:pt x="352171" y="0"/>
                    <a:pt x="786638" y="0"/>
                  </a:cubicBezTo>
                  <a:lnTo>
                    <a:pt x="786638" y="15875"/>
                  </a:lnTo>
                  <a:lnTo>
                    <a:pt x="786638" y="0"/>
                  </a:lnTo>
                  <a:cubicBezTo>
                    <a:pt x="1221105" y="0"/>
                    <a:pt x="1573276" y="352171"/>
                    <a:pt x="1573276" y="786638"/>
                  </a:cubicBezTo>
                  <a:cubicBezTo>
                    <a:pt x="1573276" y="1221105"/>
                    <a:pt x="1221105" y="1573276"/>
                    <a:pt x="786638" y="1573276"/>
                  </a:cubicBezTo>
                  <a:lnTo>
                    <a:pt x="786638" y="1557401"/>
                  </a:lnTo>
                  <a:lnTo>
                    <a:pt x="786638" y="1573276"/>
                  </a:lnTo>
                  <a:cubicBezTo>
                    <a:pt x="352171" y="1573276"/>
                    <a:pt x="0" y="1220978"/>
                    <a:pt x="0" y="786638"/>
                  </a:cubicBezTo>
                  <a:lnTo>
                    <a:pt x="15875" y="786638"/>
                  </a:lnTo>
                  <a:lnTo>
                    <a:pt x="29337" y="795147"/>
                  </a:lnTo>
                  <a:cubicBezTo>
                    <a:pt x="25527" y="801116"/>
                    <a:pt x="18288" y="803910"/>
                    <a:pt x="11557" y="801878"/>
                  </a:cubicBezTo>
                  <a:cubicBezTo>
                    <a:pt x="4826" y="799846"/>
                    <a:pt x="127" y="793750"/>
                    <a:pt x="127" y="786638"/>
                  </a:cubicBezTo>
                  <a:moveTo>
                    <a:pt x="31877" y="786638"/>
                  </a:moveTo>
                  <a:lnTo>
                    <a:pt x="15875" y="786638"/>
                  </a:lnTo>
                  <a:lnTo>
                    <a:pt x="2413" y="778129"/>
                  </a:lnTo>
                  <a:cubicBezTo>
                    <a:pt x="6223" y="772160"/>
                    <a:pt x="13462" y="769366"/>
                    <a:pt x="20193" y="771398"/>
                  </a:cubicBezTo>
                  <a:cubicBezTo>
                    <a:pt x="26924" y="773430"/>
                    <a:pt x="31623" y="779526"/>
                    <a:pt x="31623" y="786638"/>
                  </a:cubicBezTo>
                  <a:cubicBezTo>
                    <a:pt x="31623" y="1203579"/>
                    <a:pt x="369570" y="1541526"/>
                    <a:pt x="786511" y="1541526"/>
                  </a:cubicBezTo>
                  <a:cubicBezTo>
                    <a:pt x="1203452" y="1541526"/>
                    <a:pt x="1541399" y="1203579"/>
                    <a:pt x="1541399" y="786638"/>
                  </a:cubicBezTo>
                  <a:lnTo>
                    <a:pt x="1557274" y="786638"/>
                  </a:lnTo>
                  <a:lnTo>
                    <a:pt x="1541399" y="786638"/>
                  </a:lnTo>
                  <a:cubicBezTo>
                    <a:pt x="1541399" y="369697"/>
                    <a:pt x="1203452" y="31750"/>
                    <a:pt x="786511" y="31750"/>
                  </a:cubicBezTo>
                  <a:lnTo>
                    <a:pt x="786511" y="15875"/>
                  </a:lnTo>
                  <a:lnTo>
                    <a:pt x="786511" y="31750"/>
                  </a:lnTo>
                  <a:cubicBezTo>
                    <a:pt x="369697" y="31750"/>
                    <a:pt x="31750" y="369697"/>
                    <a:pt x="31750" y="786638"/>
                  </a:cubicBezTo>
                  <a:close/>
                </a:path>
              </a:pathLst>
            </a:custGeom>
            <a:solidFill>
              <a:srgbClr val="E3CC5A"/>
            </a:solidFill>
            <a:ln w="12700">
              <a:solidFill>
                <a:srgbClr val="000000"/>
              </a:solidFill>
            </a:ln>
          </p:spPr>
        </p:sp>
      </p:grpSp>
      <p:grpSp>
        <p:nvGrpSpPr>
          <p:cNvPr name="Group 30" id="30"/>
          <p:cNvGrpSpPr/>
          <p:nvPr/>
        </p:nvGrpSpPr>
        <p:grpSpPr>
          <a:xfrm rot="0">
            <a:off x="1199213" y="5997796"/>
            <a:ext cx="9604287" cy="948693"/>
            <a:chOff x="0" y="0"/>
            <a:chExt cx="12805716" cy="1264924"/>
          </a:xfrm>
        </p:grpSpPr>
        <p:sp>
          <p:nvSpPr>
            <p:cNvPr name="Freeform 31" id="31"/>
            <p:cNvSpPr/>
            <p:nvPr/>
          </p:nvSpPr>
          <p:spPr>
            <a:xfrm flipH="false" flipV="false" rot="0">
              <a:off x="15875" y="15875"/>
              <a:ext cx="12773914" cy="1233170"/>
            </a:xfrm>
            <a:custGeom>
              <a:avLst/>
              <a:gdLst/>
              <a:ahLst/>
              <a:cxnLst/>
              <a:rect r="r" b="b" t="t" l="l"/>
              <a:pathLst>
                <a:path h="1233170" w="12773914">
                  <a:moveTo>
                    <a:pt x="0" y="0"/>
                  </a:moveTo>
                  <a:lnTo>
                    <a:pt x="12773914" y="0"/>
                  </a:lnTo>
                  <a:lnTo>
                    <a:pt x="12773914" y="1233170"/>
                  </a:lnTo>
                  <a:lnTo>
                    <a:pt x="0" y="1233170"/>
                  </a:lnTo>
                  <a:close/>
                </a:path>
              </a:pathLst>
            </a:custGeom>
            <a:solidFill>
              <a:srgbClr val="ACADA8"/>
            </a:solidFill>
            <a:ln w="12700">
              <a:solidFill>
                <a:srgbClr val="000000"/>
              </a:solidFill>
            </a:ln>
          </p:spPr>
        </p:sp>
        <p:sp>
          <p:nvSpPr>
            <p:cNvPr name="Freeform 32" id="32"/>
            <p:cNvSpPr/>
            <p:nvPr/>
          </p:nvSpPr>
          <p:spPr>
            <a:xfrm flipH="false" flipV="false" rot="0">
              <a:off x="0" y="0"/>
              <a:ext cx="12805664" cy="1264920"/>
            </a:xfrm>
            <a:custGeom>
              <a:avLst/>
              <a:gdLst/>
              <a:ahLst/>
              <a:cxnLst/>
              <a:rect r="r" b="b" t="t" l="l"/>
              <a:pathLst>
                <a:path h="1264920" w="12805664">
                  <a:moveTo>
                    <a:pt x="15875" y="0"/>
                  </a:moveTo>
                  <a:lnTo>
                    <a:pt x="12789789" y="0"/>
                  </a:lnTo>
                  <a:cubicBezTo>
                    <a:pt x="12798552" y="0"/>
                    <a:pt x="12805664" y="7112"/>
                    <a:pt x="12805664" y="15875"/>
                  </a:cubicBezTo>
                  <a:lnTo>
                    <a:pt x="12805664" y="1249045"/>
                  </a:lnTo>
                  <a:cubicBezTo>
                    <a:pt x="12805664" y="1257808"/>
                    <a:pt x="12798552" y="1264920"/>
                    <a:pt x="12789789" y="1264920"/>
                  </a:cubicBezTo>
                  <a:lnTo>
                    <a:pt x="15875" y="1264920"/>
                  </a:lnTo>
                  <a:cubicBezTo>
                    <a:pt x="7112" y="1264920"/>
                    <a:pt x="0" y="1257808"/>
                    <a:pt x="0" y="1249045"/>
                  </a:cubicBezTo>
                  <a:lnTo>
                    <a:pt x="0" y="15875"/>
                  </a:lnTo>
                  <a:cubicBezTo>
                    <a:pt x="0" y="7112"/>
                    <a:pt x="7112" y="0"/>
                    <a:pt x="15875" y="0"/>
                  </a:cubicBezTo>
                  <a:moveTo>
                    <a:pt x="15875" y="31750"/>
                  </a:moveTo>
                  <a:lnTo>
                    <a:pt x="15875" y="15875"/>
                  </a:lnTo>
                  <a:lnTo>
                    <a:pt x="31750" y="15875"/>
                  </a:lnTo>
                  <a:lnTo>
                    <a:pt x="31750" y="1249045"/>
                  </a:lnTo>
                  <a:lnTo>
                    <a:pt x="15875" y="1249045"/>
                  </a:lnTo>
                  <a:lnTo>
                    <a:pt x="15875" y="1233170"/>
                  </a:lnTo>
                  <a:lnTo>
                    <a:pt x="12789789" y="1233170"/>
                  </a:lnTo>
                  <a:lnTo>
                    <a:pt x="12789789" y="1249045"/>
                  </a:lnTo>
                  <a:lnTo>
                    <a:pt x="12773914" y="1249045"/>
                  </a:lnTo>
                  <a:lnTo>
                    <a:pt x="12773914" y="15875"/>
                  </a:lnTo>
                  <a:lnTo>
                    <a:pt x="12789789" y="15875"/>
                  </a:lnTo>
                  <a:lnTo>
                    <a:pt x="12789789" y="31750"/>
                  </a:lnTo>
                  <a:lnTo>
                    <a:pt x="15875" y="31750"/>
                  </a:lnTo>
                  <a:close/>
                </a:path>
              </a:pathLst>
            </a:custGeom>
            <a:solidFill>
              <a:srgbClr val="FFFFFF"/>
            </a:solidFill>
            <a:ln w="12700">
              <a:solidFill>
                <a:srgbClr val="000000"/>
              </a:solidFill>
            </a:ln>
          </p:spPr>
        </p:sp>
      </p:grpSp>
      <p:grpSp>
        <p:nvGrpSpPr>
          <p:cNvPr name="Group 33" id="33"/>
          <p:cNvGrpSpPr/>
          <p:nvPr/>
        </p:nvGrpSpPr>
        <p:grpSpPr>
          <a:xfrm rot="0">
            <a:off x="1199213" y="5997796"/>
            <a:ext cx="9604287" cy="948693"/>
            <a:chOff x="0" y="0"/>
            <a:chExt cx="12805716" cy="1264924"/>
          </a:xfrm>
        </p:grpSpPr>
        <p:sp>
          <p:nvSpPr>
            <p:cNvPr name="Freeform 34" id="34"/>
            <p:cNvSpPr/>
            <p:nvPr/>
          </p:nvSpPr>
          <p:spPr>
            <a:xfrm flipH="false" flipV="false" rot="0">
              <a:off x="0" y="0"/>
              <a:ext cx="12805716" cy="1264924"/>
            </a:xfrm>
            <a:custGeom>
              <a:avLst/>
              <a:gdLst/>
              <a:ahLst/>
              <a:cxnLst/>
              <a:rect r="r" b="b" t="t" l="l"/>
              <a:pathLst>
                <a:path h="1264924" w="12805716">
                  <a:moveTo>
                    <a:pt x="0" y="0"/>
                  </a:moveTo>
                  <a:lnTo>
                    <a:pt x="12805716" y="0"/>
                  </a:lnTo>
                  <a:lnTo>
                    <a:pt x="12805716" y="1264924"/>
                  </a:lnTo>
                  <a:lnTo>
                    <a:pt x="0" y="1264924"/>
                  </a:lnTo>
                  <a:close/>
                </a:path>
              </a:pathLst>
            </a:custGeom>
            <a:solidFill>
              <a:srgbClr val="000000">
                <a:alpha val="0"/>
              </a:srgbClr>
            </a:solidFill>
          </p:spPr>
        </p:sp>
        <p:sp>
          <p:nvSpPr>
            <p:cNvPr name="TextBox 35" id="35"/>
            <p:cNvSpPr txBox="true"/>
            <p:nvPr/>
          </p:nvSpPr>
          <p:spPr>
            <a:xfrm>
              <a:off x="0" y="-28575"/>
              <a:ext cx="12805716" cy="1293499"/>
            </a:xfrm>
            <a:prstGeom prst="rect">
              <a:avLst/>
            </a:prstGeom>
          </p:spPr>
          <p:txBody>
            <a:bodyPr anchor="ctr" rtlCol="false" tIns="0" lIns="0" bIns="0" rIns="0"/>
            <a:lstStyle/>
            <a:p>
              <a:pPr algn="l">
                <a:lnSpc>
                  <a:spcPts val="5184"/>
                </a:lnSpc>
              </a:pPr>
              <a:r>
                <a:rPr lang="en-US" sz="4800" b="true">
                  <a:solidFill>
                    <a:srgbClr val="FFFFFF"/>
                  </a:solidFill>
                  <a:latin typeface="Calibri (MS) Bold"/>
                  <a:ea typeface="Calibri (MS) Bold"/>
                  <a:cs typeface="Calibri (MS) Bold"/>
                  <a:sym typeface="Calibri (MS) Bold"/>
                </a:rPr>
                <a:t>Empathy and patient engagement</a:t>
              </a:r>
            </a:p>
          </p:txBody>
        </p:sp>
      </p:grpSp>
      <p:grpSp>
        <p:nvGrpSpPr>
          <p:cNvPr name="Group 36" id="36"/>
          <p:cNvGrpSpPr/>
          <p:nvPr/>
        </p:nvGrpSpPr>
        <p:grpSpPr>
          <a:xfrm rot="0">
            <a:off x="621163" y="5882186"/>
            <a:ext cx="1179912" cy="1179912"/>
            <a:chOff x="0" y="0"/>
            <a:chExt cx="1573216" cy="1573216"/>
          </a:xfrm>
        </p:grpSpPr>
        <p:sp>
          <p:nvSpPr>
            <p:cNvPr name="Freeform 37" id="37"/>
            <p:cNvSpPr/>
            <p:nvPr/>
          </p:nvSpPr>
          <p:spPr>
            <a:xfrm flipH="false" flipV="false" rot="0">
              <a:off x="15875" y="15875"/>
              <a:ext cx="1541526" cy="1541526"/>
            </a:xfrm>
            <a:custGeom>
              <a:avLst/>
              <a:gdLst/>
              <a:ahLst/>
              <a:cxnLst/>
              <a:rect r="r" b="b" t="t" l="l"/>
              <a:pathLst>
                <a:path h="1541526" w="1541526">
                  <a:moveTo>
                    <a:pt x="0" y="770763"/>
                  </a:moveTo>
                  <a:cubicBezTo>
                    <a:pt x="0" y="345059"/>
                    <a:pt x="345059" y="0"/>
                    <a:pt x="770763" y="0"/>
                  </a:cubicBezTo>
                  <a:cubicBezTo>
                    <a:pt x="1196467" y="0"/>
                    <a:pt x="1541526" y="345059"/>
                    <a:pt x="1541526" y="770763"/>
                  </a:cubicBezTo>
                  <a:cubicBezTo>
                    <a:pt x="1541526" y="1196467"/>
                    <a:pt x="1196467" y="1541526"/>
                    <a:pt x="770763" y="1541526"/>
                  </a:cubicBezTo>
                  <a:cubicBezTo>
                    <a:pt x="345059" y="1541526"/>
                    <a:pt x="0" y="1196340"/>
                    <a:pt x="0" y="770763"/>
                  </a:cubicBezTo>
                  <a:close/>
                </a:path>
              </a:pathLst>
            </a:custGeom>
            <a:solidFill>
              <a:srgbClr val="FFFFFF"/>
            </a:solidFill>
            <a:ln w="12700">
              <a:solidFill>
                <a:srgbClr val="000000"/>
              </a:solidFill>
            </a:ln>
          </p:spPr>
        </p:sp>
        <p:sp>
          <p:nvSpPr>
            <p:cNvPr name="Freeform 38" id="38"/>
            <p:cNvSpPr/>
            <p:nvPr/>
          </p:nvSpPr>
          <p:spPr>
            <a:xfrm flipH="false" flipV="false" rot="0">
              <a:off x="0" y="0"/>
              <a:ext cx="1573276" cy="1573276"/>
            </a:xfrm>
            <a:custGeom>
              <a:avLst/>
              <a:gdLst/>
              <a:ahLst/>
              <a:cxnLst/>
              <a:rect r="r" b="b" t="t" l="l"/>
              <a:pathLst>
                <a:path h="1573276" w="1573276">
                  <a:moveTo>
                    <a:pt x="0" y="786638"/>
                  </a:moveTo>
                  <a:cubicBezTo>
                    <a:pt x="0" y="352171"/>
                    <a:pt x="352171" y="0"/>
                    <a:pt x="786638" y="0"/>
                  </a:cubicBezTo>
                  <a:lnTo>
                    <a:pt x="786638" y="15875"/>
                  </a:lnTo>
                  <a:lnTo>
                    <a:pt x="786638" y="0"/>
                  </a:lnTo>
                  <a:cubicBezTo>
                    <a:pt x="1221105" y="0"/>
                    <a:pt x="1573276" y="352171"/>
                    <a:pt x="1573276" y="786638"/>
                  </a:cubicBezTo>
                  <a:cubicBezTo>
                    <a:pt x="1573276" y="1221105"/>
                    <a:pt x="1221105" y="1573276"/>
                    <a:pt x="786638" y="1573276"/>
                  </a:cubicBezTo>
                  <a:lnTo>
                    <a:pt x="786638" y="1557401"/>
                  </a:lnTo>
                  <a:lnTo>
                    <a:pt x="786638" y="1573276"/>
                  </a:lnTo>
                  <a:cubicBezTo>
                    <a:pt x="352171" y="1573276"/>
                    <a:pt x="0" y="1220978"/>
                    <a:pt x="0" y="786638"/>
                  </a:cubicBezTo>
                  <a:lnTo>
                    <a:pt x="15875" y="786638"/>
                  </a:lnTo>
                  <a:lnTo>
                    <a:pt x="29337" y="795147"/>
                  </a:lnTo>
                  <a:cubicBezTo>
                    <a:pt x="25527" y="801116"/>
                    <a:pt x="18288" y="803910"/>
                    <a:pt x="11557" y="801878"/>
                  </a:cubicBezTo>
                  <a:cubicBezTo>
                    <a:pt x="4826" y="799846"/>
                    <a:pt x="127" y="793750"/>
                    <a:pt x="127" y="786638"/>
                  </a:cubicBezTo>
                  <a:moveTo>
                    <a:pt x="31877" y="786638"/>
                  </a:moveTo>
                  <a:lnTo>
                    <a:pt x="15875" y="786638"/>
                  </a:lnTo>
                  <a:lnTo>
                    <a:pt x="2413" y="778129"/>
                  </a:lnTo>
                  <a:cubicBezTo>
                    <a:pt x="6223" y="772160"/>
                    <a:pt x="13462" y="769366"/>
                    <a:pt x="20193" y="771398"/>
                  </a:cubicBezTo>
                  <a:cubicBezTo>
                    <a:pt x="26924" y="773430"/>
                    <a:pt x="31623" y="779526"/>
                    <a:pt x="31623" y="786638"/>
                  </a:cubicBezTo>
                  <a:cubicBezTo>
                    <a:pt x="31623" y="1203579"/>
                    <a:pt x="369570" y="1541526"/>
                    <a:pt x="786511" y="1541526"/>
                  </a:cubicBezTo>
                  <a:cubicBezTo>
                    <a:pt x="1203452" y="1541526"/>
                    <a:pt x="1541399" y="1203579"/>
                    <a:pt x="1541399" y="786638"/>
                  </a:cubicBezTo>
                  <a:lnTo>
                    <a:pt x="1557274" y="786638"/>
                  </a:lnTo>
                  <a:lnTo>
                    <a:pt x="1541399" y="786638"/>
                  </a:lnTo>
                  <a:cubicBezTo>
                    <a:pt x="1541399" y="369697"/>
                    <a:pt x="1203452" y="31750"/>
                    <a:pt x="786511" y="31750"/>
                  </a:cubicBezTo>
                  <a:lnTo>
                    <a:pt x="786511" y="15875"/>
                  </a:lnTo>
                  <a:lnTo>
                    <a:pt x="786511" y="31750"/>
                  </a:lnTo>
                  <a:cubicBezTo>
                    <a:pt x="369697" y="31750"/>
                    <a:pt x="31750" y="369697"/>
                    <a:pt x="31750" y="786638"/>
                  </a:cubicBezTo>
                  <a:close/>
                </a:path>
              </a:pathLst>
            </a:custGeom>
            <a:solidFill>
              <a:srgbClr val="ACADA8"/>
            </a:solidFill>
            <a:ln w="12700">
              <a:solidFill>
                <a:srgbClr val="000000"/>
              </a:solidFill>
            </a:ln>
          </p:spPr>
        </p:sp>
      </p:grpSp>
      <p:grpSp>
        <p:nvGrpSpPr>
          <p:cNvPr name="Group 39" id="39"/>
          <p:cNvGrpSpPr/>
          <p:nvPr/>
        </p:nvGrpSpPr>
        <p:grpSpPr>
          <a:xfrm rot="0">
            <a:off x="668957" y="7385357"/>
            <a:ext cx="10134541" cy="948693"/>
            <a:chOff x="0" y="0"/>
            <a:chExt cx="13512722" cy="1264924"/>
          </a:xfrm>
        </p:grpSpPr>
        <p:sp>
          <p:nvSpPr>
            <p:cNvPr name="Freeform 40" id="40"/>
            <p:cNvSpPr/>
            <p:nvPr/>
          </p:nvSpPr>
          <p:spPr>
            <a:xfrm flipH="false" flipV="false" rot="0">
              <a:off x="15875" y="15875"/>
              <a:ext cx="13480923" cy="1233170"/>
            </a:xfrm>
            <a:custGeom>
              <a:avLst/>
              <a:gdLst/>
              <a:ahLst/>
              <a:cxnLst/>
              <a:rect r="r" b="b" t="t" l="l"/>
              <a:pathLst>
                <a:path h="1233170" w="13480923">
                  <a:moveTo>
                    <a:pt x="0" y="0"/>
                  </a:moveTo>
                  <a:lnTo>
                    <a:pt x="13480923" y="0"/>
                  </a:lnTo>
                  <a:lnTo>
                    <a:pt x="13480923" y="1233170"/>
                  </a:lnTo>
                  <a:lnTo>
                    <a:pt x="0" y="1233170"/>
                  </a:lnTo>
                  <a:close/>
                </a:path>
              </a:pathLst>
            </a:custGeom>
            <a:solidFill>
              <a:srgbClr val="927C61"/>
            </a:solidFill>
            <a:ln w="12700">
              <a:solidFill>
                <a:srgbClr val="000000"/>
              </a:solidFill>
            </a:ln>
          </p:spPr>
        </p:sp>
        <p:sp>
          <p:nvSpPr>
            <p:cNvPr name="Freeform 41" id="41"/>
            <p:cNvSpPr/>
            <p:nvPr/>
          </p:nvSpPr>
          <p:spPr>
            <a:xfrm flipH="false" flipV="false" rot="0">
              <a:off x="0" y="0"/>
              <a:ext cx="13512673" cy="1264920"/>
            </a:xfrm>
            <a:custGeom>
              <a:avLst/>
              <a:gdLst/>
              <a:ahLst/>
              <a:cxnLst/>
              <a:rect r="r" b="b" t="t" l="l"/>
              <a:pathLst>
                <a:path h="1264920" w="13512673">
                  <a:moveTo>
                    <a:pt x="15875" y="0"/>
                  </a:moveTo>
                  <a:lnTo>
                    <a:pt x="13496798" y="0"/>
                  </a:lnTo>
                  <a:cubicBezTo>
                    <a:pt x="13505562" y="0"/>
                    <a:pt x="13512673" y="7112"/>
                    <a:pt x="13512673" y="15875"/>
                  </a:cubicBezTo>
                  <a:lnTo>
                    <a:pt x="13512673" y="1249045"/>
                  </a:lnTo>
                  <a:cubicBezTo>
                    <a:pt x="13512673" y="1257808"/>
                    <a:pt x="13505562" y="1264920"/>
                    <a:pt x="13496798" y="1264920"/>
                  </a:cubicBezTo>
                  <a:lnTo>
                    <a:pt x="15875" y="1264920"/>
                  </a:lnTo>
                  <a:cubicBezTo>
                    <a:pt x="7112" y="1264920"/>
                    <a:pt x="0" y="1257808"/>
                    <a:pt x="0" y="1249045"/>
                  </a:cubicBezTo>
                  <a:lnTo>
                    <a:pt x="0" y="15875"/>
                  </a:lnTo>
                  <a:cubicBezTo>
                    <a:pt x="0" y="7112"/>
                    <a:pt x="7112" y="0"/>
                    <a:pt x="15875" y="0"/>
                  </a:cubicBezTo>
                  <a:moveTo>
                    <a:pt x="15875" y="31750"/>
                  </a:moveTo>
                  <a:lnTo>
                    <a:pt x="15875" y="15875"/>
                  </a:lnTo>
                  <a:lnTo>
                    <a:pt x="31750" y="15875"/>
                  </a:lnTo>
                  <a:lnTo>
                    <a:pt x="31750" y="1249045"/>
                  </a:lnTo>
                  <a:lnTo>
                    <a:pt x="15875" y="1249045"/>
                  </a:lnTo>
                  <a:lnTo>
                    <a:pt x="15875" y="1233170"/>
                  </a:lnTo>
                  <a:lnTo>
                    <a:pt x="13496798" y="1233170"/>
                  </a:lnTo>
                  <a:lnTo>
                    <a:pt x="13496798" y="1249045"/>
                  </a:lnTo>
                  <a:lnTo>
                    <a:pt x="13480923" y="1249045"/>
                  </a:lnTo>
                  <a:lnTo>
                    <a:pt x="13480923" y="15875"/>
                  </a:lnTo>
                  <a:lnTo>
                    <a:pt x="13496798" y="15875"/>
                  </a:lnTo>
                  <a:lnTo>
                    <a:pt x="13496798" y="31750"/>
                  </a:lnTo>
                  <a:lnTo>
                    <a:pt x="15875" y="31750"/>
                  </a:lnTo>
                  <a:close/>
                </a:path>
              </a:pathLst>
            </a:custGeom>
            <a:solidFill>
              <a:srgbClr val="FFFFFF"/>
            </a:solidFill>
            <a:ln w="12700">
              <a:solidFill>
                <a:srgbClr val="000000"/>
              </a:solidFill>
            </a:ln>
          </p:spPr>
        </p:sp>
      </p:grpSp>
      <p:grpSp>
        <p:nvGrpSpPr>
          <p:cNvPr name="Group 42" id="42"/>
          <p:cNvGrpSpPr/>
          <p:nvPr/>
        </p:nvGrpSpPr>
        <p:grpSpPr>
          <a:xfrm rot="0">
            <a:off x="668957" y="7385357"/>
            <a:ext cx="10134541" cy="948693"/>
            <a:chOff x="0" y="0"/>
            <a:chExt cx="13512722" cy="1264924"/>
          </a:xfrm>
        </p:grpSpPr>
        <p:sp>
          <p:nvSpPr>
            <p:cNvPr name="Freeform 43" id="43"/>
            <p:cNvSpPr/>
            <p:nvPr/>
          </p:nvSpPr>
          <p:spPr>
            <a:xfrm flipH="false" flipV="false" rot="0">
              <a:off x="0" y="0"/>
              <a:ext cx="13512722" cy="1264924"/>
            </a:xfrm>
            <a:custGeom>
              <a:avLst/>
              <a:gdLst/>
              <a:ahLst/>
              <a:cxnLst/>
              <a:rect r="r" b="b" t="t" l="l"/>
              <a:pathLst>
                <a:path h="1264924" w="13512722">
                  <a:moveTo>
                    <a:pt x="0" y="0"/>
                  </a:moveTo>
                  <a:lnTo>
                    <a:pt x="13512722" y="0"/>
                  </a:lnTo>
                  <a:lnTo>
                    <a:pt x="13512722" y="1264924"/>
                  </a:lnTo>
                  <a:lnTo>
                    <a:pt x="0" y="1264924"/>
                  </a:lnTo>
                  <a:close/>
                </a:path>
              </a:pathLst>
            </a:custGeom>
            <a:solidFill>
              <a:srgbClr val="000000">
                <a:alpha val="0"/>
              </a:srgbClr>
            </a:solidFill>
          </p:spPr>
        </p:sp>
        <p:sp>
          <p:nvSpPr>
            <p:cNvPr name="TextBox 44" id="44"/>
            <p:cNvSpPr txBox="true"/>
            <p:nvPr/>
          </p:nvSpPr>
          <p:spPr>
            <a:xfrm>
              <a:off x="0" y="-28575"/>
              <a:ext cx="13512722" cy="1293499"/>
            </a:xfrm>
            <a:prstGeom prst="rect">
              <a:avLst/>
            </a:prstGeom>
          </p:spPr>
          <p:txBody>
            <a:bodyPr anchor="ctr" rtlCol="false" tIns="0" lIns="0" bIns="0" rIns="0"/>
            <a:lstStyle/>
            <a:p>
              <a:pPr algn="l">
                <a:lnSpc>
                  <a:spcPts val="5184"/>
                </a:lnSpc>
              </a:pPr>
              <a:r>
                <a:rPr lang="en-US" sz="4800" b="true">
                  <a:solidFill>
                    <a:srgbClr val="FFFFFF"/>
                  </a:solidFill>
                  <a:latin typeface="Calibri (MS) Bold"/>
                  <a:ea typeface="Calibri (MS) Bold"/>
                  <a:cs typeface="Calibri (MS) Bold"/>
                  <a:sym typeface="Calibri (MS) Bold"/>
                </a:rPr>
                <a:t>Interdisciplinary collaboration</a:t>
              </a:r>
            </a:p>
          </p:txBody>
        </p:sp>
      </p:grpSp>
      <p:grpSp>
        <p:nvGrpSpPr>
          <p:cNvPr name="Group 45" id="45"/>
          <p:cNvGrpSpPr/>
          <p:nvPr/>
        </p:nvGrpSpPr>
        <p:grpSpPr>
          <a:xfrm rot="0">
            <a:off x="90907" y="7269748"/>
            <a:ext cx="1179912" cy="1179912"/>
            <a:chOff x="0" y="0"/>
            <a:chExt cx="1573216" cy="1573216"/>
          </a:xfrm>
        </p:grpSpPr>
        <p:sp>
          <p:nvSpPr>
            <p:cNvPr name="Freeform 46" id="46"/>
            <p:cNvSpPr/>
            <p:nvPr/>
          </p:nvSpPr>
          <p:spPr>
            <a:xfrm flipH="false" flipV="false" rot="0">
              <a:off x="15875" y="15875"/>
              <a:ext cx="1541526" cy="1541526"/>
            </a:xfrm>
            <a:custGeom>
              <a:avLst/>
              <a:gdLst/>
              <a:ahLst/>
              <a:cxnLst/>
              <a:rect r="r" b="b" t="t" l="l"/>
              <a:pathLst>
                <a:path h="1541526" w="1541526">
                  <a:moveTo>
                    <a:pt x="0" y="770763"/>
                  </a:moveTo>
                  <a:cubicBezTo>
                    <a:pt x="0" y="345059"/>
                    <a:pt x="345059" y="0"/>
                    <a:pt x="770763" y="0"/>
                  </a:cubicBezTo>
                  <a:cubicBezTo>
                    <a:pt x="1196467" y="0"/>
                    <a:pt x="1541526" y="345059"/>
                    <a:pt x="1541526" y="770763"/>
                  </a:cubicBezTo>
                  <a:cubicBezTo>
                    <a:pt x="1541526" y="1196467"/>
                    <a:pt x="1196467" y="1541526"/>
                    <a:pt x="770763" y="1541526"/>
                  </a:cubicBezTo>
                  <a:cubicBezTo>
                    <a:pt x="345059" y="1541526"/>
                    <a:pt x="0" y="1196340"/>
                    <a:pt x="0" y="770763"/>
                  </a:cubicBezTo>
                  <a:close/>
                </a:path>
              </a:pathLst>
            </a:custGeom>
            <a:solidFill>
              <a:srgbClr val="FFFFFF"/>
            </a:solidFill>
            <a:ln w="12700">
              <a:solidFill>
                <a:srgbClr val="000000"/>
              </a:solidFill>
            </a:ln>
          </p:spPr>
        </p:sp>
        <p:sp>
          <p:nvSpPr>
            <p:cNvPr name="Freeform 47" id="47"/>
            <p:cNvSpPr/>
            <p:nvPr/>
          </p:nvSpPr>
          <p:spPr>
            <a:xfrm flipH="false" flipV="false" rot="0">
              <a:off x="0" y="0"/>
              <a:ext cx="1573276" cy="1573276"/>
            </a:xfrm>
            <a:custGeom>
              <a:avLst/>
              <a:gdLst/>
              <a:ahLst/>
              <a:cxnLst/>
              <a:rect r="r" b="b" t="t" l="l"/>
              <a:pathLst>
                <a:path h="1573276" w="1573276">
                  <a:moveTo>
                    <a:pt x="0" y="786638"/>
                  </a:moveTo>
                  <a:cubicBezTo>
                    <a:pt x="0" y="352171"/>
                    <a:pt x="352171" y="0"/>
                    <a:pt x="786638" y="0"/>
                  </a:cubicBezTo>
                  <a:lnTo>
                    <a:pt x="786638" y="15875"/>
                  </a:lnTo>
                  <a:lnTo>
                    <a:pt x="786638" y="0"/>
                  </a:lnTo>
                  <a:cubicBezTo>
                    <a:pt x="1221105" y="0"/>
                    <a:pt x="1573276" y="352171"/>
                    <a:pt x="1573276" y="786638"/>
                  </a:cubicBezTo>
                  <a:cubicBezTo>
                    <a:pt x="1573276" y="1221105"/>
                    <a:pt x="1221105" y="1573276"/>
                    <a:pt x="786638" y="1573276"/>
                  </a:cubicBezTo>
                  <a:lnTo>
                    <a:pt x="786638" y="1557401"/>
                  </a:lnTo>
                  <a:lnTo>
                    <a:pt x="786638" y="1573276"/>
                  </a:lnTo>
                  <a:cubicBezTo>
                    <a:pt x="352171" y="1573276"/>
                    <a:pt x="0" y="1220978"/>
                    <a:pt x="0" y="786638"/>
                  </a:cubicBezTo>
                  <a:lnTo>
                    <a:pt x="15875" y="786638"/>
                  </a:lnTo>
                  <a:lnTo>
                    <a:pt x="29337" y="795147"/>
                  </a:lnTo>
                  <a:cubicBezTo>
                    <a:pt x="25527" y="801116"/>
                    <a:pt x="18288" y="803910"/>
                    <a:pt x="11557" y="801878"/>
                  </a:cubicBezTo>
                  <a:cubicBezTo>
                    <a:pt x="4826" y="799846"/>
                    <a:pt x="127" y="793750"/>
                    <a:pt x="127" y="786638"/>
                  </a:cubicBezTo>
                  <a:moveTo>
                    <a:pt x="31877" y="786638"/>
                  </a:moveTo>
                  <a:lnTo>
                    <a:pt x="15875" y="786638"/>
                  </a:lnTo>
                  <a:lnTo>
                    <a:pt x="2413" y="778129"/>
                  </a:lnTo>
                  <a:cubicBezTo>
                    <a:pt x="6223" y="772160"/>
                    <a:pt x="13462" y="769366"/>
                    <a:pt x="20193" y="771398"/>
                  </a:cubicBezTo>
                  <a:cubicBezTo>
                    <a:pt x="26924" y="773430"/>
                    <a:pt x="31623" y="779526"/>
                    <a:pt x="31623" y="786638"/>
                  </a:cubicBezTo>
                  <a:cubicBezTo>
                    <a:pt x="31623" y="1203579"/>
                    <a:pt x="369570" y="1541526"/>
                    <a:pt x="786511" y="1541526"/>
                  </a:cubicBezTo>
                  <a:cubicBezTo>
                    <a:pt x="1203452" y="1541526"/>
                    <a:pt x="1541399" y="1203579"/>
                    <a:pt x="1541399" y="786638"/>
                  </a:cubicBezTo>
                  <a:lnTo>
                    <a:pt x="1557274" y="786638"/>
                  </a:lnTo>
                  <a:lnTo>
                    <a:pt x="1541399" y="786638"/>
                  </a:lnTo>
                  <a:cubicBezTo>
                    <a:pt x="1541399" y="369697"/>
                    <a:pt x="1203452" y="31750"/>
                    <a:pt x="786511" y="31750"/>
                  </a:cubicBezTo>
                  <a:lnTo>
                    <a:pt x="786511" y="15875"/>
                  </a:lnTo>
                  <a:lnTo>
                    <a:pt x="786511" y="31750"/>
                  </a:lnTo>
                  <a:cubicBezTo>
                    <a:pt x="369697" y="31750"/>
                    <a:pt x="31750" y="369697"/>
                    <a:pt x="31750" y="786638"/>
                  </a:cubicBezTo>
                  <a:close/>
                </a:path>
              </a:pathLst>
            </a:custGeom>
            <a:solidFill>
              <a:srgbClr val="927C61"/>
            </a:solidFill>
            <a:ln w="12700">
              <a:solidFill>
                <a:srgbClr val="000000"/>
              </a:solidFill>
            </a:ln>
          </p:spPr>
        </p:sp>
      </p:grpSp>
      <p:grpSp>
        <p:nvGrpSpPr>
          <p:cNvPr name="Group 48" id="48"/>
          <p:cNvGrpSpPr>
            <a:grpSpLocks noChangeAspect="true"/>
          </p:cNvGrpSpPr>
          <p:nvPr/>
        </p:nvGrpSpPr>
        <p:grpSpPr>
          <a:xfrm rot="0">
            <a:off x="11656822" y="2772381"/>
            <a:ext cx="5500646" cy="5741888"/>
            <a:chOff x="0" y="0"/>
            <a:chExt cx="7334194" cy="7655850"/>
          </a:xfrm>
        </p:grpSpPr>
        <p:sp>
          <p:nvSpPr>
            <p:cNvPr name="Freeform 49" id="49"/>
            <p:cNvSpPr/>
            <p:nvPr/>
          </p:nvSpPr>
          <p:spPr>
            <a:xfrm flipH="false" flipV="false" rot="0">
              <a:off x="0" y="0"/>
              <a:ext cx="7334250" cy="7655814"/>
            </a:xfrm>
            <a:custGeom>
              <a:avLst/>
              <a:gdLst/>
              <a:ahLst/>
              <a:cxnLst/>
              <a:rect r="r" b="b" t="t" l="l"/>
              <a:pathLst>
                <a:path h="7655814" w="7334250">
                  <a:moveTo>
                    <a:pt x="0" y="0"/>
                  </a:moveTo>
                  <a:lnTo>
                    <a:pt x="7334250" y="0"/>
                  </a:lnTo>
                  <a:lnTo>
                    <a:pt x="7334250" y="7655814"/>
                  </a:lnTo>
                  <a:lnTo>
                    <a:pt x="0" y="7655814"/>
                  </a:lnTo>
                  <a:lnTo>
                    <a:pt x="0" y="0"/>
                  </a:lnTo>
                  <a:close/>
                </a:path>
              </a:pathLst>
            </a:custGeom>
            <a:blipFill>
              <a:blip r:embed="rId2"/>
              <a:stretch>
                <a:fillRect l="-18737" t="-11737" r="-17852" b="-19115"/>
              </a:stretch>
            </a:blipFill>
          </p:spPr>
        </p:sp>
      </p:gr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429904"/>
            <a:ext cx="15087600" cy="2176135"/>
            <a:chOff x="0" y="0"/>
            <a:chExt cx="20116800" cy="2901514"/>
          </a:xfrm>
        </p:grpSpPr>
        <p:sp>
          <p:nvSpPr>
            <p:cNvPr name="Freeform 8" id="8"/>
            <p:cNvSpPr/>
            <p:nvPr/>
          </p:nvSpPr>
          <p:spPr>
            <a:xfrm flipH="false" flipV="false" rot="0">
              <a:off x="0" y="0"/>
              <a:ext cx="20116800" cy="2901514"/>
            </a:xfrm>
            <a:custGeom>
              <a:avLst/>
              <a:gdLst/>
              <a:ahLst/>
              <a:cxnLst/>
              <a:rect r="r" b="b" t="t" l="l"/>
              <a:pathLst>
                <a:path h="2901514" w="20116800">
                  <a:moveTo>
                    <a:pt x="0" y="0"/>
                  </a:moveTo>
                  <a:lnTo>
                    <a:pt x="20116800" y="0"/>
                  </a:lnTo>
                  <a:lnTo>
                    <a:pt x="20116800" y="2901514"/>
                  </a:lnTo>
                  <a:lnTo>
                    <a:pt x="0" y="2901514"/>
                  </a:lnTo>
                  <a:close/>
                </a:path>
              </a:pathLst>
            </a:custGeom>
            <a:solidFill>
              <a:srgbClr val="000000">
                <a:alpha val="0"/>
              </a:srgbClr>
            </a:solidFill>
          </p:spPr>
        </p:sp>
        <p:sp>
          <p:nvSpPr>
            <p:cNvPr name="TextBox 9" id="9"/>
            <p:cNvSpPr txBox="true"/>
            <p:nvPr/>
          </p:nvSpPr>
          <p:spPr>
            <a:xfrm>
              <a:off x="0" y="123825"/>
              <a:ext cx="20116800" cy="2777689"/>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Personalised Care Recommendations</a:t>
              </a:r>
            </a:p>
          </p:txBody>
        </p:sp>
      </p:grpSp>
      <p:sp>
        <p:nvSpPr>
          <p:cNvPr name="TextBox 10" id="10"/>
          <p:cNvSpPr txBox="true"/>
          <p:nvPr/>
        </p:nvSpPr>
        <p:spPr>
          <a:xfrm rot="0">
            <a:off x="1645920" y="2785748"/>
            <a:ext cx="15087600" cy="524577"/>
          </a:xfrm>
          <a:prstGeom prst="rect">
            <a:avLst/>
          </a:prstGeom>
        </p:spPr>
        <p:txBody>
          <a:bodyPr anchor="t" rtlCol="false" tIns="0" lIns="0" bIns="0" rIns="0">
            <a:spAutoFit/>
          </a:bodyPr>
          <a:lstStyle/>
          <a:p>
            <a:pPr algn="l" marL="542925" indent="-271462" lvl="1">
              <a:lnSpc>
                <a:spcPts val="3240"/>
              </a:lnSpc>
              <a:buFont typeface="Arial"/>
              <a:buChar char="•"/>
            </a:pPr>
            <a:r>
              <a:rPr lang="en-US" sz="3000">
                <a:solidFill>
                  <a:srgbClr val="404040"/>
                </a:solidFill>
                <a:latin typeface="Calibri (MS)"/>
                <a:ea typeface="Calibri (MS)"/>
                <a:cs typeface="Calibri (MS)"/>
                <a:sym typeface="Calibri (MS)"/>
              </a:rPr>
              <a:t>Shared decision-making for treatment choices</a:t>
            </a:r>
          </a:p>
        </p:txBody>
      </p:sp>
      <p:grpSp>
        <p:nvGrpSpPr>
          <p:cNvPr name="Group 11" id="11"/>
          <p:cNvGrpSpPr/>
          <p:nvPr/>
        </p:nvGrpSpPr>
        <p:grpSpPr>
          <a:xfrm rot="0">
            <a:off x="6758545" y="3344137"/>
            <a:ext cx="5795142" cy="5795142"/>
            <a:chOff x="0" y="0"/>
            <a:chExt cx="7726856" cy="7726856"/>
          </a:xfrm>
        </p:grpSpPr>
        <p:sp>
          <p:nvSpPr>
            <p:cNvPr name="Freeform 12" id="12"/>
            <p:cNvSpPr/>
            <p:nvPr/>
          </p:nvSpPr>
          <p:spPr>
            <a:xfrm flipH="false" flipV="false" rot="0">
              <a:off x="15875" y="15875"/>
              <a:ext cx="3847592" cy="7695057"/>
            </a:xfrm>
            <a:custGeom>
              <a:avLst/>
              <a:gdLst/>
              <a:ahLst/>
              <a:cxnLst/>
              <a:rect r="r" b="b" t="t" l="l"/>
              <a:pathLst>
                <a:path h="7695057" w="3847592">
                  <a:moveTo>
                    <a:pt x="3847592" y="7695057"/>
                  </a:moveTo>
                  <a:cubicBezTo>
                    <a:pt x="1722628" y="7695057"/>
                    <a:pt x="0" y="5972556"/>
                    <a:pt x="0" y="3847592"/>
                  </a:cubicBezTo>
                  <a:cubicBezTo>
                    <a:pt x="0" y="1722628"/>
                    <a:pt x="1722628" y="0"/>
                    <a:pt x="3847592" y="0"/>
                  </a:cubicBezTo>
                  <a:lnTo>
                    <a:pt x="3847592" y="3847592"/>
                  </a:lnTo>
                  <a:close/>
                </a:path>
              </a:pathLst>
            </a:custGeom>
            <a:solidFill>
              <a:srgbClr val="A16121"/>
            </a:solidFill>
            <a:ln w="12700">
              <a:solidFill>
                <a:srgbClr val="000000"/>
              </a:solidFill>
            </a:ln>
          </p:spPr>
        </p:sp>
        <p:sp>
          <p:nvSpPr>
            <p:cNvPr name="Freeform 13" id="13"/>
            <p:cNvSpPr/>
            <p:nvPr/>
          </p:nvSpPr>
          <p:spPr>
            <a:xfrm flipH="false" flipV="false" rot="0">
              <a:off x="0" y="0"/>
              <a:ext cx="3879342" cy="7726807"/>
            </a:xfrm>
            <a:custGeom>
              <a:avLst/>
              <a:gdLst/>
              <a:ahLst/>
              <a:cxnLst/>
              <a:rect r="r" b="b" t="t" l="l"/>
              <a:pathLst>
                <a:path h="7726807" w="3879342">
                  <a:moveTo>
                    <a:pt x="3863467" y="7726807"/>
                  </a:moveTo>
                  <a:cubicBezTo>
                    <a:pt x="1729740" y="7726807"/>
                    <a:pt x="0" y="5997194"/>
                    <a:pt x="0" y="3863467"/>
                  </a:cubicBezTo>
                  <a:cubicBezTo>
                    <a:pt x="0" y="1729740"/>
                    <a:pt x="1729740" y="0"/>
                    <a:pt x="3863467" y="0"/>
                  </a:cubicBezTo>
                  <a:cubicBezTo>
                    <a:pt x="3872230" y="0"/>
                    <a:pt x="3879342" y="7112"/>
                    <a:pt x="3879342" y="15875"/>
                  </a:cubicBezTo>
                  <a:lnTo>
                    <a:pt x="3879342" y="3863467"/>
                  </a:lnTo>
                  <a:lnTo>
                    <a:pt x="3863467" y="3863467"/>
                  </a:lnTo>
                  <a:lnTo>
                    <a:pt x="3879342" y="3863467"/>
                  </a:lnTo>
                  <a:lnTo>
                    <a:pt x="3879342" y="7710932"/>
                  </a:lnTo>
                  <a:cubicBezTo>
                    <a:pt x="3879342" y="7715123"/>
                    <a:pt x="3877691" y="7719187"/>
                    <a:pt x="3874643" y="7722108"/>
                  </a:cubicBezTo>
                  <a:cubicBezTo>
                    <a:pt x="3871595" y="7725028"/>
                    <a:pt x="3867658" y="7726807"/>
                    <a:pt x="3863467" y="7726807"/>
                  </a:cubicBezTo>
                  <a:moveTo>
                    <a:pt x="3863467" y="7695057"/>
                  </a:moveTo>
                  <a:lnTo>
                    <a:pt x="3863467" y="7710932"/>
                  </a:lnTo>
                  <a:lnTo>
                    <a:pt x="3847592" y="7710932"/>
                  </a:lnTo>
                  <a:lnTo>
                    <a:pt x="3847592" y="3863467"/>
                  </a:lnTo>
                  <a:lnTo>
                    <a:pt x="3847592" y="15875"/>
                  </a:lnTo>
                  <a:lnTo>
                    <a:pt x="3863467" y="15875"/>
                  </a:lnTo>
                  <a:lnTo>
                    <a:pt x="3863467" y="31750"/>
                  </a:lnTo>
                  <a:cubicBezTo>
                    <a:pt x="1747266" y="31750"/>
                    <a:pt x="31750" y="1747266"/>
                    <a:pt x="31750" y="3863467"/>
                  </a:cubicBezTo>
                  <a:lnTo>
                    <a:pt x="15875" y="3863467"/>
                  </a:lnTo>
                  <a:lnTo>
                    <a:pt x="31750" y="3863467"/>
                  </a:lnTo>
                  <a:cubicBezTo>
                    <a:pt x="31750" y="5979668"/>
                    <a:pt x="1747266" y="7695184"/>
                    <a:pt x="3863467" y="7695184"/>
                  </a:cubicBezTo>
                  <a:close/>
                </a:path>
              </a:pathLst>
            </a:custGeom>
            <a:solidFill>
              <a:srgbClr val="FFFFFF"/>
            </a:solidFill>
            <a:ln w="12700">
              <a:solidFill>
                <a:srgbClr val="000000"/>
              </a:solidFill>
            </a:ln>
          </p:spPr>
        </p:sp>
      </p:grpSp>
      <p:grpSp>
        <p:nvGrpSpPr>
          <p:cNvPr name="Group 14" id="14"/>
          <p:cNvGrpSpPr/>
          <p:nvPr/>
        </p:nvGrpSpPr>
        <p:grpSpPr>
          <a:xfrm rot="0">
            <a:off x="9644209" y="3344137"/>
            <a:ext cx="8655696" cy="5795142"/>
            <a:chOff x="0" y="0"/>
            <a:chExt cx="11540928" cy="7726856"/>
          </a:xfrm>
        </p:grpSpPr>
        <p:sp>
          <p:nvSpPr>
            <p:cNvPr name="Freeform 15" id="15"/>
            <p:cNvSpPr/>
            <p:nvPr/>
          </p:nvSpPr>
          <p:spPr>
            <a:xfrm flipH="false" flipV="false" rot="0">
              <a:off x="15875" y="15875"/>
              <a:ext cx="11509121" cy="7695057"/>
            </a:xfrm>
            <a:custGeom>
              <a:avLst/>
              <a:gdLst/>
              <a:ahLst/>
              <a:cxnLst/>
              <a:rect r="r" b="b" t="t" l="l"/>
              <a:pathLst>
                <a:path h="7695057" w="11509121">
                  <a:moveTo>
                    <a:pt x="0" y="0"/>
                  </a:moveTo>
                  <a:lnTo>
                    <a:pt x="11509121" y="0"/>
                  </a:lnTo>
                  <a:lnTo>
                    <a:pt x="11509121" y="7695057"/>
                  </a:lnTo>
                  <a:lnTo>
                    <a:pt x="0" y="7695057"/>
                  </a:lnTo>
                  <a:close/>
                </a:path>
              </a:pathLst>
            </a:custGeom>
            <a:solidFill>
              <a:srgbClr val="FFFFFF">
                <a:alpha val="80784"/>
              </a:srgbClr>
            </a:solidFill>
            <a:ln w="12700">
              <a:solidFill>
                <a:srgbClr val="000000"/>
              </a:solidFill>
            </a:ln>
          </p:spPr>
        </p:sp>
        <p:sp>
          <p:nvSpPr>
            <p:cNvPr name="Freeform 16" id="16"/>
            <p:cNvSpPr/>
            <p:nvPr/>
          </p:nvSpPr>
          <p:spPr>
            <a:xfrm flipH="false" flipV="false" rot="0">
              <a:off x="0" y="0"/>
              <a:ext cx="11540871" cy="7726807"/>
            </a:xfrm>
            <a:custGeom>
              <a:avLst/>
              <a:gdLst/>
              <a:ahLst/>
              <a:cxnLst/>
              <a:rect r="r" b="b" t="t" l="l"/>
              <a:pathLst>
                <a:path h="7726807" w="11540871">
                  <a:moveTo>
                    <a:pt x="15875" y="0"/>
                  </a:moveTo>
                  <a:lnTo>
                    <a:pt x="11524996" y="0"/>
                  </a:lnTo>
                  <a:cubicBezTo>
                    <a:pt x="11533759" y="0"/>
                    <a:pt x="11540871" y="7112"/>
                    <a:pt x="11540871" y="15875"/>
                  </a:cubicBezTo>
                  <a:lnTo>
                    <a:pt x="11540871" y="7710932"/>
                  </a:lnTo>
                  <a:cubicBezTo>
                    <a:pt x="11540871" y="7719695"/>
                    <a:pt x="11533759" y="7726807"/>
                    <a:pt x="11524996" y="7726807"/>
                  </a:cubicBezTo>
                  <a:lnTo>
                    <a:pt x="15875" y="7726807"/>
                  </a:lnTo>
                  <a:cubicBezTo>
                    <a:pt x="7112" y="7726807"/>
                    <a:pt x="0" y="7719695"/>
                    <a:pt x="0" y="7710932"/>
                  </a:cubicBezTo>
                  <a:lnTo>
                    <a:pt x="0" y="15875"/>
                  </a:lnTo>
                  <a:cubicBezTo>
                    <a:pt x="0" y="7112"/>
                    <a:pt x="7112" y="0"/>
                    <a:pt x="15875" y="0"/>
                  </a:cubicBezTo>
                  <a:moveTo>
                    <a:pt x="15875" y="31750"/>
                  </a:moveTo>
                  <a:lnTo>
                    <a:pt x="15875" y="15875"/>
                  </a:lnTo>
                  <a:lnTo>
                    <a:pt x="31750" y="15875"/>
                  </a:lnTo>
                  <a:lnTo>
                    <a:pt x="31750" y="7710932"/>
                  </a:lnTo>
                  <a:lnTo>
                    <a:pt x="15875" y="7710932"/>
                  </a:lnTo>
                  <a:lnTo>
                    <a:pt x="15875" y="7695057"/>
                  </a:lnTo>
                  <a:lnTo>
                    <a:pt x="11524996" y="7695057"/>
                  </a:lnTo>
                  <a:lnTo>
                    <a:pt x="11524996" y="7710932"/>
                  </a:lnTo>
                  <a:lnTo>
                    <a:pt x="11509121" y="7710932"/>
                  </a:lnTo>
                  <a:lnTo>
                    <a:pt x="11509121" y="15875"/>
                  </a:lnTo>
                  <a:lnTo>
                    <a:pt x="11524996" y="15875"/>
                  </a:lnTo>
                  <a:lnTo>
                    <a:pt x="11524996" y="31750"/>
                  </a:lnTo>
                  <a:lnTo>
                    <a:pt x="15875" y="31750"/>
                  </a:lnTo>
                  <a:close/>
                </a:path>
              </a:pathLst>
            </a:custGeom>
            <a:solidFill>
              <a:srgbClr val="A16121"/>
            </a:solidFill>
            <a:ln w="12700">
              <a:solidFill>
                <a:srgbClr val="000000"/>
              </a:solidFill>
            </a:ln>
          </p:spPr>
        </p:sp>
      </p:grpSp>
      <p:grpSp>
        <p:nvGrpSpPr>
          <p:cNvPr name="Group 17" id="17"/>
          <p:cNvGrpSpPr/>
          <p:nvPr/>
        </p:nvGrpSpPr>
        <p:grpSpPr>
          <a:xfrm rot="0">
            <a:off x="9644209" y="3344137"/>
            <a:ext cx="8655696" cy="947225"/>
            <a:chOff x="0" y="0"/>
            <a:chExt cx="11540928" cy="1262966"/>
          </a:xfrm>
        </p:grpSpPr>
        <p:sp>
          <p:nvSpPr>
            <p:cNvPr name="Freeform 18" id="18"/>
            <p:cNvSpPr/>
            <p:nvPr/>
          </p:nvSpPr>
          <p:spPr>
            <a:xfrm flipH="false" flipV="false" rot="0">
              <a:off x="0" y="0"/>
              <a:ext cx="11540928" cy="1262966"/>
            </a:xfrm>
            <a:custGeom>
              <a:avLst/>
              <a:gdLst/>
              <a:ahLst/>
              <a:cxnLst/>
              <a:rect r="r" b="b" t="t" l="l"/>
              <a:pathLst>
                <a:path h="1262966" w="11540928">
                  <a:moveTo>
                    <a:pt x="0" y="0"/>
                  </a:moveTo>
                  <a:lnTo>
                    <a:pt x="11540928" y="0"/>
                  </a:lnTo>
                  <a:lnTo>
                    <a:pt x="11540928" y="1262966"/>
                  </a:lnTo>
                  <a:lnTo>
                    <a:pt x="0" y="1262966"/>
                  </a:lnTo>
                  <a:close/>
                </a:path>
              </a:pathLst>
            </a:custGeom>
            <a:solidFill>
              <a:srgbClr val="000000">
                <a:alpha val="0"/>
              </a:srgbClr>
            </a:solidFill>
          </p:spPr>
        </p:sp>
        <p:sp>
          <p:nvSpPr>
            <p:cNvPr name="TextBox 19" id="19"/>
            <p:cNvSpPr txBox="true"/>
            <p:nvPr/>
          </p:nvSpPr>
          <p:spPr>
            <a:xfrm>
              <a:off x="0" y="-28575"/>
              <a:ext cx="11540928" cy="1291541"/>
            </a:xfrm>
            <a:prstGeom prst="rect">
              <a:avLst/>
            </a:prstGeom>
          </p:spPr>
          <p:txBody>
            <a:bodyPr anchor="ctr" rtlCol="false" tIns="0" lIns="0" bIns="0" rIns="0"/>
            <a:lstStyle/>
            <a:p>
              <a:pPr algn="ctr">
                <a:lnSpc>
                  <a:spcPts val="4050"/>
                </a:lnSpc>
              </a:pPr>
              <a:r>
                <a:rPr lang="en-US" sz="3750">
                  <a:solidFill>
                    <a:srgbClr val="000000"/>
                  </a:solidFill>
                  <a:latin typeface="Calibri (MS)"/>
                  <a:ea typeface="Calibri (MS)"/>
                  <a:cs typeface="Calibri (MS)"/>
                  <a:sym typeface="Calibri (MS)"/>
                </a:rPr>
                <a:t>Personalised care planning</a:t>
              </a:r>
            </a:p>
          </p:txBody>
        </p:sp>
      </p:grpSp>
      <p:grpSp>
        <p:nvGrpSpPr>
          <p:cNvPr name="Group 20" id="20"/>
          <p:cNvGrpSpPr/>
          <p:nvPr/>
        </p:nvGrpSpPr>
        <p:grpSpPr>
          <a:xfrm rot="0">
            <a:off x="7364534" y="4267549"/>
            <a:ext cx="4583163" cy="4583163"/>
            <a:chOff x="0" y="0"/>
            <a:chExt cx="6110884" cy="6110884"/>
          </a:xfrm>
        </p:grpSpPr>
        <p:sp>
          <p:nvSpPr>
            <p:cNvPr name="Freeform 21" id="21"/>
            <p:cNvSpPr/>
            <p:nvPr/>
          </p:nvSpPr>
          <p:spPr>
            <a:xfrm flipH="false" flipV="false" rot="0">
              <a:off x="15875" y="15875"/>
              <a:ext cx="3039618" cy="6079109"/>
            </a:xfrm>
            <a:custGeom>
              <a:avLst/>
              <a:gdLst/>
              <a:ahLst/>
              <a:cxnLst/>
              <a:rect r="r" b="b" t="t" l="l"/>
              <a:pathLst>
                <a:path h="6079109" w="3039618">
                  <a:moveTo>
                    <a:pt x="3039618" y="6079109"/>
                  </a:moveTo>
                  <a:cubicBezTo>
                    <a:pt x="1360805" y="6079109"/>
                    <a:pt x="0" y="4718304"/>
                    <a:pt x="0" y="3039618"/>
                  </a:cubicBezTo>
                  <a:cubicBezTo>
                    <a:pt x="0" y="1360932"/>
                    <a:pt x="1360805" y="0"/>
                    <a:pt x="3039618" y="0"/>
                  </a:cubicBezTo>
                  <a:lnTo>
                    <a:pt x="3039618" y="3039618"/>
                  </a:lnTo>
                  <a:close/>
                </a:path>
              </a:pathLst>
            </a:custGeom>
            <a:solidFill>
              <a:srgbClr val="4DD695"/>
            </a:solidFill>
            <a:ln w="12700">
              <a:solidFill>
                <a:srgbClr val="000000"/>
              </a:solidFill>
            </a:ln>
          </p:spPr>
        </p:sp>
        <p:sp>
          <p:nvSpPr>
            <p:cNvPr name="Freeform 22" id="22"/>
            <p:cNvSpPr/>
            <p:nvPr/>
          </p:nvSpPr>
          <p:spPr>
            <a:xfrm flipH="false" flipV="false" rot="0">
              <a:off x="0" y="0"/>
              <a:ext cx="3071368" cy="6110859"/>
            </a:xfrm>
            <a:custGeom>
              <a:avLst/>
              <a:gdLst/>
              <a:ahLst/>
              <a:cxnLst/>
              <a:rect r="r" b="b" t="t" l="l"/>
              <a:pathLst>
                <a:path h="6110859" w="3071368">
                  <a:moveTo>
                    <a:pt x="3055493" y="6110859"/>
                  </a:moveTo>
                  <a:cubicBezTo>
                    <a:pt x="1367917" y="6110859"/>
                    <a:pt x="0" y="4742942"/>
                    <a:pt x="0" y="3055493"/>
                  </a:cubicBezTo>
                  <a:cubicBezTo>
                    <a:pt x="0" y="1368044"/>
                    <a:pt x="1367917" y="0"/>
                    <a:pt x="3055493" y="0"/>
                  </a:cubicBezTo>
                  <a:cubicBezTo>
                    <a:pt x="3064256" y="0"/>
                    <a:pt x="3071368" y="7112"/>
                    <a:pt x="3071368" y="15875"/>
                  </a:cubicBezTo>
                  <a:lnTo>
                    <a:pt x="3071368" y="3055493"/>
                  </a:lnTo>
                  <a:lnTo>
                    <a:pt x="3071368" y="6094984"/>
                  </a:lnTo>
                  <a:cubicBezTo>
                    <a:pt x="3071368" y="6103747"/>
                    <a:pt x="3064256" y="6110859"/>
                    <a:pt x="3055493" y="6110859"/>
                  </a:cubicBezTo>
                  <a:moveTo>
                    <a:pt x="3055493" y="6079109"/>
                  </a:moveTo>
                  <a:lnTo>
                    <a:pt x="3055493" y="6094984"/>
                  </a:lnTo>
                  <a:lnTo>
                    <a:pt x="3039618" y="6094984"/>
                  </a:lnTo>
                  <a:lnTo>
                    <a:pt x="3039618" y="3055493"/>
                  </a:lnTo>
                  <a:lnTo>
                    <a:pt x="3055493" y="3055493"/>
                  </a:lnTo>
                  <a:lnTo>
                    <a:pt x="3039618" y="3055493"/>
                  </a:lnTo>
                  <a:lnTo>
                    <a:pt x="3039618" y="15875"/>
                  </a:lnTo>
                  <a:lnTo>
                    <a:pt x="3055493" y="15875"/>
                  </a:lnTo>
                  <a:lnTo>
                    <a:pt x="3055493" y="31750"/>
                  </a:lnTo>
                  <a:cubicBezTo>
                    <a:pt x="1385443" y="31750"/>
                    <a:pt x="31750" y="1385443"/>
                    <a:pt x="31750" y="3055493"/>
                  </a:cubicBezTo>
                  <a:lnTo>
                    <a:pt x="15875" y="3055493"/>
                  </a:lnTo>
                  <a:lnTo>
                    <a:pt x="31750" y="3055493"/>
                  </a:lnTo>
                  <a:cubicBezTo>
                    <a:pt x="31750" y="4725416"/>
                    <a:pt x="1385443" y="6079236"/>
                    <a:pt x="3055493" y="6079236"/>
                  </a:cubicBezTo>
                  <a:close/>
                </a:path>
              </a:pathLst>
            </a:custGeom>
            <a:solidFill>
              <a:srgbClr val="FFFFFF"/>
            </a:solidFill>
            <a:ln w="12700">
              <a:solidFill>
                <a:srgbClr val="000000"/>
              </a:solidFill>
            </a:ln>
          </p:spPr>
        </p:sp>
      </p:grpSp>
      <p:grpSp>
        <p:nvGrpSpPr>
          <p:cNvPr name="Group 23" id="23"/>
          <p:cNvGrpSpPr/>
          <p:nvPr/>
        </p:nvGrpSpPr>
        <p:grpSpPr>
          <a:xfrm rot="0">
            <a:off x="9644209" y="4267549"/>
            <a:ext cx="8655696" cy="4583163"/>
            <a:chOff x="0" y="0"/>
            <a:chExt cx="11540928" cy="6110884"/>
          </a:xfrm>
        </p:grpSpPr>
        <p:sp>
          <p:nvSpPr>
            <p:cNvPr name="Freeform 24" id="24"/>
            <p:cNvSpPr/>
            <p:nvPr/>
          </p:nvSpPr>
          <p:spPr>
            <a:xfrm flipH="false" flipV="false" rot="0">
              <a:off x="15875" y="15875"/>
              <a:ext cx="11509121" cy="6079109"/>
            </a:xfrm>
            <a:custGeom>
              <a:avLst/>
              <a:gdLst/>
              <a:ahLst/>
              <a:cxnLst/>
              <a:rect r="r" b="b" t="t" l="l"/>
              <a:pathLst>
                <a:path h="6079109" w="11509121">
                  <a:moveTo>
                    <a:pt x="0" y="0"/>
                  </a:moveTo>
                  <a:lnTo>
                    <a:pt x="11509121" y="0"/>
                  </a:lnTo>
                  <a:lnTo>
                    <a:pt x="11509121" y="6079109"/>
                  </a:lnTo>
                  <a:lnTo>
                    <a:pt x="0" y="6079109"/>
                  </a:lnTo>
                  <a:close/>
                </a:path>
              </a:pathLst>
            </a:custGeom>
            <a:solidFill>
              <a:srgbClr val="FFFFFF">
                <a:alpha val="80784"/>
              </a:srgbClr>
            </a:solidFill>
            <a:ln w="12700">
              <a:solidFill>
                <a:srgbClr val="000000"/>
              </a:solidFill>
            </a:ln>
          </p:spPr>
        </p:sp>
        <p:sp>
          <p:nvSpPr>
            <p:cNvPr name="Freeform 25" id="25"/>
            <p:cNvSpPr/>
            <p:nvPr/>
          </p:nvSpPr>
          <p:spPr>
            <a:xfrm flipH="false" flipV="false" rot="0">
              <a:off x="0" y="0"/>
              <a:ext cx="11540871" cy="6110859"/>
            </a:xfrm>
            <a:custGeom>
              <a:avLst/>
              <a:gdLst/>
              <a:ahLst/>
              <a:cxnLst/>
              <a:rect r="r" b="b" t="t" l="l"/>
              <a:pathLst>
                <a:path h="6110859" w="11540871">
                  <a:moveTo>
                    <a:pt x="15875" y="0"/>
                  </a:moveTo>
                  <a:lnTo>
                    <a:pt x="11524996" y="0"/>
                  </a:lnTo>
                  <a:cubicBezTo>
                    <a:pt x="11533759" y="0"/>
                    <a:pt x="11540871" y="7112"/>
                    <a:pt x="11540871" y="15875"/>
                  </a:cubicBezTo>
                  <a:lnTo>
                    <a:pt x="11540871" y="6094984"/>
                  </a:lnTo>
                  <a:cubicBezTo>
                    <a:pt x="11540871" y="6103747"/>
                    <a:pt x="11533759" y="6110859"/>
                    <a:pt x="11524996" y="6110859"/>
                  </a:cubicBezTo>
                  <a:lnTo>
                    <a:pt x="15875" y="6110859"/>
                  </a:lnTo>
                  <a:cubicBezTo>
                    <a:pt x="7112" y="6110859"/>
                    <a:pt x="0" y="6103747"/>
                    <a:pt x="0" y="6094984"/>
                  </a:cubicBezTo>
                  <a:lnTo>
                    <a:pt x="0" y="15875"/>
                  </a:lnTo>
                  <a:cubicBezTo>
                    <a:pt x="0" y="7112"/>
                    <a:pt x="7112" y="0"/>
                    <a:pt x="15875" y="0"/>
                  </a:cubicBezTo>
                  <a:moveTo>
                    <a:pt x="15875" y="31750"/>
                  </a:moveTo>
                  <a:lnTo>
                    <a:pt x="15875" y="15875"/>
                  </a:lnTo>
                  <a:lnTo>
                    <a:pt x="31750" y="15875"/>
                  </a:lnTo>
                  <a:lnTo>
                    <a:pt x="31750" y="6094984"/>
                  </a:lnTo>
                  <a:lnTo>
                    <a:pt x="15875" y="6094984"/>
                  </a:lnTo>
                  <a:lnTo>
                    <a:pt x="15875" y="6079109"/>
                  </a:lnTo>
                  <a:lnTo>
                    <a:pt x="11524996" y="6079109"/>
                  </a:lnTo>
                  <a:lnTo>
                    <a:pt x="11524996" y="6094984"/>
                  </a:lnTo>
                  <a:lnTo>
                    <a:pt x="11509121" y="6094984"/>
                  </a:lnTo>
                  <a:lnTo>
                    <a:pt x="11509121" y="15875"/>
                  </a:lnTo>
                  <a:lnTo>
                    <a:pt x="11524996" y="15875"/>
                  </a:lnTo>
                  <a:lnTo>
                    <a:pt x="11524996" y="31750"/>
                  </a:lnTo>
                  <a:lnTo>
                    <a:pt x="15875" y="31750"/>
                  </a:lnTo>
                  <a:close/>
                </a:path>
              </a:pathLst>
            </a:custGeom>
            <a:solidFill>
              <a:srgbClr val="46D5B5"/>
            </a:solidFill>
            <a:ln w="12700">
              <a:solidFill>
                <a:srgbClr val="000000"/>
              </a:solidFill>
            </a:ln>
          </p:spPr>
        </p:sp>
      </p:grpSp>
      <p:grpSp>
        <p:nvGrpSpPr>
          <p:cNvPr name="Group 26" id="26"/>
          <p:cNvGrpSpPr/>
          <p:nvPr/>
        </p:nvGrpSpPr>
        <p:grpSpPr>
          <a:xfrm rot="0">
            <a:off x="9644209" y="4267549"/>
            <a:ext cx="8655696" cy="947224"/>
            <a:chOff x="0" y="0"/>
            <a:chExt cx="11540928" cy="1262966"/>
          </a:xfrm>
        </p:grpSpPr>
        <p:sp>
          <p:nvSpPr>
            <p:cNvPr name="Freeform 27" id="27"/>
            <p:cNvSpPr/>
            <p:nvPr/>
          </p:nvSpPr>
          <p:spPr>
            <a:xfrm flipH="false" flipV="false" rot="0">
              <a:off x="0" y="0"/>
              <a:ext cx="11540928" cy="1262966"/>
            </a:xfrm>
            <a:custGeom>
              <a:avLst/>
              <a:gdLst/>
              <a:ahLst/>
              <a:cxnLst/>
              <a:rect r="r" b="b" t="t" l="l"/>
              <a:pathLst>
                <a:path h="1262966" w="11540928">
                  <a:moveTo>
                    <a:pt x="0" y="0"/>
                  </a:moveTo>
                  <a:lnTo>
                    <a:pt x="11540928" y="0"/>
                  </a:lnTo>
                  <a:lnTo>
                    <a:pt x="11540928" y="1262966"/>
                  </a:lnTo>
                  <a:lnTo>
                    <a:pt x="0" y="1262966"/>
                  </a:lnTo>
                  <a:close/>
                </a:path>
              </a:pathLst>
            </a:custGeom>
            <a:solidFill>
              <a:srgbClr val="000000">
                <a:alpha val="0"/>
              </a:srgbClr>
            </a:solidFill>
          </p:spPr>
        </p:sp>
        <p:sp>
          <p:nvSpPr>
            <p:cNvPr name="TextBox 28" id="28"/>
            <p:cNvSpPr txBox="true"/>
            <p:nvPr/>
          </p:nvSpPr>
          <p:spPr>
            <a:xfrm>
              <a:off x="0" y="-28575"/>
              <a:ext cx="11540928" cy="1291541"/>
            </a:xfrm>
            <a:prstGeom prst="rect">
              <a:avLst/>
            </a:prstGeom>
          </p:spPr>
          <p:txBody>
            <a:bodyPr anchor="ctr" rtlCol="false" tIns="0" lIns="0" bIns="0" rIns="0"/>
            <a:lstStyle/>
            <a:p>
              <a:pPr algn="ctr">
                <a:lnSpc>
                  <a:spcPts val="4050"/>
                </a:lnSpc>
              </a:pPr>
              <a:r>
                <a:rPr lang="en-US" sz="3750">
                  <a:solidFill>
                    <a:srgbClr val="000000"/>
                  </a:solidFill>
                  <a:latin typeface="Calibri (MS)"/>
                  <a:ea typeface="Calibri (MS)"/>
                  <a:cs typeface="Calibri (MS)"/>
                  <a:sym typeface="Calibri (MS)"/>
                </a:rPr>
                <a:t>Supported self‑management strategies</a:t>
              </a:r>
            </a:p>
          </p:txBody>
        </p:sp>
      </p:grpSp>
      <p:grpSp>
        <p:nvGrpSpPr>
          <p:cNvPr name="Group 29" id="29"/>
          <p:cNvGrpSpPr/>
          <p:nvPr/>
        </p:nvGrpSpPr>
        <p:grpSpPr>
          <a:xfrm rot="0">
            <a:off x="7970524" y="5190962"/>
            <a:ext cx="3371184" cy="3371184"/>
            <a:chOff x="0" y="0"/>
            <a:chExt cx="4494912" cy="4494912"/>
          </a:xfrm>
        </p:grpSpPr>
        <p:sp>
          <p:nvSpPr>
            <p:cNvPr name="Freeform 30" id="30"/>
            <p:cNvSpPr/>
            <p:nvPr/>
          </p:nvSpPr>
          <p:spPr>
            <a:xfrm flipH="false" flipV="false" rot="0">
              <a:off x="15875" y="15875"/>
              <a:ext cx="2231644" cy="4463161"/>
            </a:xfrm>
            <a:custGeom>
              <a:avLst/>
              <a:gdLst/>
              <a:ahLst/>
              <a:cxnLst/>
              <a:rect r="r" b="b" t="t" l="l"/>
              <a:pathLst>
                <a:path h="4463161" w="2231644">
                  <a:moveTo>
                    <a:pt x="2231644" y="4463161"/>
                  </a:moveTo>
                  <a:cubicBezTo>
                    <a:pt x="999236" y="4463161"/>
                    <a:pt x="0" y="3464052"/>
                    <a:pt x="0" y="2231517"/>
                  </a:cubicBezTo>
                  <a:cubicBezTo>
                    <a:pt x="0" y="998982"/>
                    <a:pt x="999109" y="0"/>
                    <a:pt x="2231644" y="0"/>
                  </a:cubicBezTo>
                  <a:lnTo>
                    <a:pt x="2231644" y="2231644"/>
                  </a:lnTo>
                  <a:close/>
                </a:path>
              </a:pathLst>
            </a:custGeom>
            <a:solidFill>
              <a:srgbClr val="C69EE6"/>
            </a:solidFill>
            <a:ln w="12700">
              <a:solidFill>
                <a:srgbClr val="000000"/>
              </a:solidFill>
            </a:ln>
          </p:spPr>
        </p:sp>
        <p:sp>
          <p:nvSpPr>
            <p:cNvPr name="Freeform 31" id="31"/>
            <p:cNvSpPr/>
            <p:nvPr/>
          </p:nvSpPr>
          <p:spPr>
            <a:xfrm flipH="false" flipV="false" rot="0">
              <a:off x="0" y="0"/>
              <a:ext cx="2263394" cy="4494911"/>
            </a:xfrm>
            <a:custGeom>
              <a:avLst/>
              <a:gdLst/>
              <a:ahLst/>
              <a:cxnLst/>
              <a:rect r="r" b="b" t="t" l="l"/>
              <a:pathLst>
                <a:path h="4494911" w="2263394">
                  <a:moveTo>
                    <a:pt x="2247519" y="4494911"/>
                  </a:moveTo>
                  <a:cubicBezTo>
                    <a:pt x="1006221" y="4494911"/>
                    <a:pt x="0" y="3488690"/>
                    <a:pt x="0" y="2247519"/>
                  </a:cubicBezTo>
                  <a:cubicBezTo>
                    <a:pt x="0" y="1006348"/>
                    <a:pt x="1006221" y="0"/>
                    <a:pt x="2247519" y="0"/>
                  </a:cubicBezTo>
                  <a:cubicBezTo>
                    <a:pt x="2256282" y="0"/>
                    <a:pt x="2263394" y="7112"/>
                    <a:pt x="2263394" y="15875"/>
                  </a:cubicBezTo>
                  <a:lnTo>
                    <a:pt x="2263394" y="2247519"/>
                  </a:lnTo>
                  <a:lnTo>
                    <a:pt x="2263394" y="4479036"/>
                  </a:lnTo>
                  <a:cubicBezTo>
                    <a:pt x="2263394" y="4487799"/>
                    <a:pt x="2256282" y="4494911"/>
                    <a:pt x="2247519" y="4494911"/>
                  </a:cubicBezTo>
                  <a:moveTo>
                    <a:pt x="2247519" y="4463161"/>
                  </a:moveTo>
                  <a:lnTo>
                    <a:pt x="2247519" y="4479036"/>
                  </a:lnTo>
                  <a:lnTo>
                    <a:pt x="2231644" y="4479036"/>
                  </a:lnTo>
                  <a:lnTo>
                    <a:pt x="2231644" y="2247519"/>
                  </a:lnTo>
                  <a:lnTo>
                    <a:pt x="2247519" y="2247519"/>
                  </a:lnTo>
                  <a:lnTo>
                    <a:pt x="2231644" y="2247519"/>
                  </a:lnTo>
                  <a:lnTo>
                    <a:pt x="2231644" y="15875"/>
                  </a:lnTo>
                  <a:lnTo>
                    <a:pt x="2247519" y="15875"/>
                  </a:lnTo>
                  <a:lnTo>
                    <a:pt x="2247519" y="31750"/>
                  </a:lnTo>
                  <a:cubicBezTo>
                    <a:pt x="1023747" y="31750"/>
                    <a:pt x="31750" y="1023747"/>
                    <a:pt x="31750" y="2247519"/>
                  </a:cubicBezTo>
                  <a:lnTo>
                    <a:pt x="15875" y="2247519"/>
                  </a:lnTo>
                  <a:lnTo>
                    <a:pt x="31750" y="2247519"/>
                  </a:lnTo>
                  <a:cubicBezTo>
                    <a:pt x="31750" y="3471164"/>
                    <a:pt x="1023747" y="4463288"/>
                    <a:pt x="2247519" y="4463288"/>
                  </a:cubicBezTo>
                  <a:close/>
                </a:path>
              </a:pathLst>
            </a:custGeom>
            <a:solidFill>
              <a:srgbClr val="FFFFFF"/>
            </a:solidFill>
            <a:ln w="12700">
              <a:solidFill>
                <a:srgbClr val="000000"/>
              </a:solidFill>
            </a:ln>
          </p:spPr>
        </p:sp>
      </p:grpSp>
      <p:grpSp>
        <p:nvGrpSpPr>
          <p:cNvPr name="Group 32" id="32"/>
          <p:cNvGrpSpPr/>
          <p:nvPr/>
        </p:nvGrpSpPr>
        <p:grpSpPr>
          <a:xfrm rot="0">
            <a:off x="9644209" y="5190962"/>
            <a:ext cx="8655696" cy="3371184"/>
            <a:chOff x="0" y="0"/>
            <a:chExt cx="11540928" cy="4494912"/>
          </a:xfrm>
        </p:grpSpPr>
        <p:sp>
          <p:nvSpPr>
            <p:cNvPr name="Freeform 33" id="33"/>
            <p:cNvSpPr/>
            <p:nvPr/>
          </p:nvSpPr>
          <p:spPr>
            <a:xfrm flipH="false" flipV="false" rot="0">
              <a:off x="15875" y="15875"/>
              <a:ext cx="11509121" cy="4463161"/>
            </a:xfrm>
            <a:custGeom>
              <a:avLst/>
              <a:gdLst/>
              <a:ahLst/>
              <a:cxnLst/>
              <a:rect r="r" b="b" t="t" l="l"/>
              <a:pathLst>
                <a:path h="4463161" w="11509121">
                  <a:moveTo>
                    <a:pt x="0" y="0"/>
                  </a:moveTo>
                  <a:lnTo>
                    <a:pt x="11509121" y="0"/>
                  </a:lnTo>
                  <a:lnTo>
                    <a:pt x="11509121" y="4463161"/>
                  </a:lnTo>
                  <a:lnTo>
                    <a:pt x="0" y="4463161"/>
                  </a:lnTo>
                  <a:close/>
                </a:path>
              </a:pathLst>
            </a:custGeom>
            <a:solidFill>
              <a:srgbClr val="FFFFFF">
                <a:alpha val="80784"/>
              </a:srgbClr>
            </a:solidFill>
            <a:ln w="12700">
              <a:solidFill>
                <a:srgbClr val="000000"/>
              </a:solidFill>
            </a:ln>
          </p:spPr>
        </p:sp>
        <p:sp>
          <p:nvSpPr>
            <p:cNvPr name="Freeform 34" id="34"/>
            <p:cNvSpPr/>
            <p:nvPr/>
          </p:nvSpPr>
          <p:spPr>
            <a:xfrm flipH="false" flipV="false" rot="0">
              <a:off x="0" y="0"/>
              <a:ext cx="11540871" cy="4494911"/>
            </a:xfrm>
            <a:custGeom>
              <a:avLst/>
              <a:gdLst/>
              <a:ahLst/>
              <a:cxnLst/>
              <a:rect r="r" b="b" t="t" l="l"/>
              <a:pathLst>
                <a:path h="4494911" w="11540871">
                  <a:moveTo>
                    <a:pt x="15875" y="0"/>
                  </a:moveTo>
                  <a:lnTo>
                    <a:pt x="11524996" y="0"/>
                  </a:lnTo>
                  <a:cubicBezTo>
                    <a:pt x="11533759" y="0"/>
                    <a:pt x="11540871" y="7112"/>
                    <a:pt x="11540871" y="15875"/>
                  </a:cubicBezTo>
                  <a:lnTo>
                    <a:pt x="11540871" y="4479036"/>
                  </a:lnTo>
                  <a:cubicBezTo>
                    <a:pt x="11540871" y="4487799"/>
                    <a:pt x="11533759" y="4494911"/>
                    <a:pt x="11524996" y="4494911"/>
                  </a:cubicBezTo>
                  <a:lnTo>
                    <a:pt x="15875" y="4494911"/>
                  </a:lnTo>
                  <a:cubicBezTo>
                    <a:pt x="7112" y="4494911"/>
                    <a:pt x="0" y="4487799"/>
                    <a:pt x="0" y="4479036"/>
                  </a:cubicBezTo>
                  <a:lnTo>
                    <a:pt x="0" y="15875"/>
                  </a:lnTo>
                  <a:cubicBezTo>
                    <a:pt x="0" y="7112"/>
                    <a:pt x="7112" y="0"/>
                    <a:pt x="15875" y="0"/>
                  </a:cubicBezTo>
                  <a:moveTo>
                    <a:pt x="15875" y="31750"/>
                  </a:moveTo>
                  <a:lnTo>
                    <a:pt x="15875" y="15875"/>
                  </a:lnTo>
                  <a:lnTo>
                    <a:pt x="31750" y="15875"/>
                  </a:lnTo>
                  <a:lnTo>
                    <a:pt x="31750" y="4479036"/>
                  </a:lnTo>
                  <a:lnTo>
                    <a:pt x="15875" y="4479036"/>
                  </a:lnTo>
                  <a:lnTo>
                    <a:pt x="15875" y="4463161"/>
                  </a:lnTo>
                  <a:lnTo>
                    <a:pt x="11524996" y="4463161"/>
                  </a:lnTo>
                  <a:lnTo>
                    <a:pt x="11524996" y="4479036"/>
                  </a:lnTo>
                  <a:lnTo>
                    <a:pt x="11509121" y="4479036"/>
                  </a:lnTo>
                  <a:lnTo>
                    <a:pt x="11509121" y="15875"/>
                  </a:lnTo>
                  <a:lnTo>
                    <a:pt x="11524996" y="15875"/>
                  </a:lnTo>
                  <a:lnTo>
                    <a:pt x="11524996" y="31750"/>
                  </a:lnTo>
                  <a:lnTo>
                    <a:pt x="15875" y="31750"/>
                  </a:lnTo>
                  <a:close/>
                </a:path>
              </a:pathLst>
            </a:custGeom>
            <a:solidFill>
              <a:srgbClr val="E491E0"/>
            </a:solidFill>
            <a:ln w="12700">
              <a:solidFill>
                <a:srgbClr val="000000"/>
              </a:solidFill>
            </a:ln>
          </p:spPr>
        </p:sp>
      </p:grpSp>
      <p:grpSp>
        <p:nvGrpSpPr>
          <p:cNvPr name="Group 35" id="35"/>
          <p:cNvGrpSpPr/>
          <p:nvPr/>
        </p:nvGrpSpPr>
        <p:grpSpPr>
          <a:xfrm rot="0">
            <a:off x="9644209" y="5190962"/>
            <a:ext cx="8655696" cy="947224"/>
            <a:chOff x="0" y="0"/>
            <a:chExt cx="11540928" cy="1262966"/>
          </a:xfrm>
        </p:grpSpPr>
        <p:sp>
          <p:nvSpPr>
            <p:cNvPr name="Freeform 36" id="36"/>
            <p:cNvSpPr/>
            <p:nvPr/>
          </p:nvSpPr>
          <p:spPr>
            <a:xfrm flipH="false" flipV="false" rot="0">
              <a:off x="0" y="0"/>
              <a:ext cx="11540928" cy="1262966"/>
            </a:xfrm>
            <a:custGeom>
              <a:avLst/>
              <a:gdLst/>
              <a:ahLst/>
              <a:cxnLst/>
              <a:rect r="r" b="b" t="t" l="l"/>
              <a:pathLst>
                <a:path h="1262966" w="11540928">
                  <a:moveTo>
                    <a:pt x="0" y="0"/>
                  </a:moveTo>
                  <a:lnTo>
                    <a:pt x="11540928" y="0"/>
                  </a:lnTo>
                  <a:lnTo>
                    <a:pt x="11540928" y="1262966"/>
                  </a:lnTo>
                  <a:lnTo>
                    <a:pt x="0" y="1262966"/>
                  </a:lnTo>
                  <a:close/>
                </a:path>
              </a:pathLst>
            </a:custGeom>
            <a:solidFill>
              <a:srgbClr val="000000">
                <a:alpha val="0"/>
              </a:srgbClr>
            </a:solidFill>
          </p:spPr>
        </p:sp>
        <p:sp>
          <p:nvSpPr>
            <p:cNvPr name="TextBox 37" id="37"/>
            <p:cNvSpPr txBox="true"/>
            <p:nvPr/>
          </p:nvSpPr>
          <p:spPr>
            <a:xfrm>
              <a:off x="0" y="-28575"/>
              <a:ext cx="11540928" cy="1291541"/>
            </a:xfrm>
            <a:prstGeom prst="rect">
              <a:avLst/>
            </a:prstGeom>
          </p:spPr>
          <p:txBody>
            <a:bodyPr anchor="ctr" rtlCol="false" tIns="0" lIns="0" bIns="0" rIns="0"/>
            <a:lstStyle/>
            <a:p>
              <a:pPr algn="ctr">
                <a:lnSpc>
                  <a:spcPts val="4050"/>
                </a:lnSpc>
              </a:pPr>
              <a:r>
                <a:rPr lang="en-US" sz="3750">
                  <a:solidFill>
                    <a:srgbClr val="000000"/>
                  </a:solidFill>
                  <a:latin typeface="Calibri (MS)"/>
                  <a:ea typeface="Calibri (MS)"/>
                  <a:cs typeface="Calibri (MS)"/>
                  <a:sym typeface="Calibri (MS)"/>
                </a:rPr>
                <a:t>Social prescribing referrals</a:t>
              </a:r>
            </a:p>
          </p:txBody>
        </p:sp>
      </p:grpSp>
      <p:grpSp>
        <p:nvGrpSpPr>
          <p:cNvPr name="Group 38" id="38"/>
          <p:cNvGrpSpPr/>
          <p:nvPr/>
        </p:nvGrpSpPr>
        <p:grpSpPr>
          <a:xfrm rot="0">
            <a:off x="8576513" y="6114374"/>
            <a:ext cx="2159203" cy="2159204"/>
            <a:chOff x="0" y="0"/>
            <a:chExt cx="2878938" cy="2878938"/>
          </a:xfrm>
        </p:grpSpPr>
        <p:sp>
          <p:nvSpPr>
            <p:cNvPr name="Freeform 39" id="39"/>
            <p:cNvSpPr/>
            <p:nvPr/>
          </p:nvSpPr>
          <p:spPr>
            <a:xfrm flipH="false" flipV="false" rot="0">
              <a:off x="15875" y="15875"/>
              <a:ext cx="1423543" cy="2847213"/>
            </a:xfrm>
            <a:custGeom>
              <a:avLst/>
              <a:gdLst/>
              <a:ahLst/>
              <a:cxnLst/>
              <a:rect r="r" b="b" t="t" l="l"/>
              <a:pathLst>
                <a:path h="2847213" w="1423543">
                  <a:moveTo>
                    <a:pt x="1423543" y="2847213"/>
                  </a:moveTo>
                  <a:cubicBezTo>
                    <a:pt x="637286" y="2847213"/>
                    <a:pt x="0" y="2209800"/>
                    <a:pt x="0" y="1423670"/>
                  </a:cubicBezTo>
                  <a:cubicBezTo>
                    <a:pt x="0" y="637540"/>
                    <a:pt x="637413" y="0"/>
                    <a:pt x="1423543" y="0"/>
                  </a:cubicBezTo>
                  <a:lnTo>
                    <a:pt x="1423543" y="1423543"/>
                  </a:lnTo>
                  <a:close/>
                </a:path>
              </a:pathLst>
            </a:custGeom>
            <a:solidFill>
              <a:srgbClr val="C69EE6"/>
            </a:solidFill>
            <a:ln w="12700">
              <a:solidFill>
                <a:srgbClr val="000000"/>
              </a:solidFill>
            </a:ln>
          </p:spPr>
        </p:sp>
        <p:sp>
          <p:nvSpPr>
            <p:cNvPr name="Freeform 40" id="40"/>
            <p:cNvSpPr/>
            <p:nvPr/>
          </p:nvSpPr>
          <p:spPr>
            <a:xfrm flipH="false" flipV="false" rot="0">
              <a:off x="0" y="0"/>
              <a:ext cx="1455293" cy="2878963"/>
            </a:xfrm>
            <a:custGeom>
              <a:avLst/>
              <a:gdLst/>
              <a:ahLst/>
              <a:cxnLst/>
              <a:rect r="r" b="b" t="t" l="l"/>
              <a:pathLst>
                <a:path h="2878963" w="1455293">
                  <a:moveTo>
                    <a:pt x="1439418" y="2878963"/>
                  </a:moveTo>
                  <a:cubicBezTo>
                    <a:pt x="644525" y="2878963"/>
                    <a:pt x="0" y="2234438"/>
                    <a:pt x="0" y="1439418"/>
                  </a:cubicBezTo>
                  <a:cubicBezTo>
                    <a:pt x="0" y="644398"/>
                    <a:pt x="644525" y="0"/>
                    <a:pt x="1439418" y="0"/>
                  </a:cubicBezTo>
                  <a:cubicBezTo>
                    <a:pt x="1448181" y="0"/>
                    <a:pt x="1455293" y="7112"/>
                    <a:pt x="1455293" y="15875"/>
                  </a:cubicBezTo>
                  <a:lnTo>
                    <a:pt x="1455293" y="1439418"/>
                  </a:lnTo>
                  <a:lnTo>
                    <a:pt x="1455293" y="2863088"/>
                  </a:lnTo>
                  <a:cubicBezTo>
                    <a:pt x="1455293" y="2871851"/>
                    <a:pt x="1448181" y="2878963"/>
                    <a:pt x="1439418" y="2878963"/>
                  </a:cubicBezTo>
                  <a:moveTo>
                    <a:pt x="1439418" y="2847213"/>
                  </a:moveTo>
                  <a:lnTo>
                    <a:pt x="1439418" y="2863088"/>
                  </a:lnTo>
                  <a:lnTo>
                    <a:pt x="1423543" y="2863088"/>
                  </a:lnTo>
                  <a:lnTo>
                    <a:pt x="1423543" y="1439418"/>
                  </a:lnTo>
                  <a:lnTo>
                    <a:pt x="1439418" y="1439418"/>
                  </a:lnTo>
                  <a:lnTo>
                    <a:pt x="1423543" y="1439418"/>
                  </a:lnTo>
                  <a:lnTo>
                    <a:pt x="1423543" y="15875"/>
                  </a:lnTo>
                  <a:lnTo>
                    <a:pt x="1439418" y="15875"/>
                  </a:lnTo>
                  <a:lnTo>
                    <a:pt x="1439418" y="31750"/>
                  </a:lnTo>
                  <a:cubicBezTo>
                    <a:pt x="662051" y="31750"/>
                    <a:pt x="31750" y="662051"/>
                    <a:pt x="31750" y="1439418"/>
                  </a:cubicBezTo>
                  <a:lnTo>
                    <a:pt x="15875" y="1439418"/>
                  </a:lnTo>
                  <a:lnTo>
                    <a:pt x="31750" y="1439418"/>
                  </a:lnTo>
                  <a:cubicBezTo>
                    <a:pt x="31750" y="2216912"/>
                    <a:pt x="662051" y="2847086"/>
                    <a:pt x="1439418" y="2847086"/>
                  </a:cubicBezTo>
                  <a:close/>
                </a:path>
              </a:pathLst>
            </a:custGeom>
            <a:solidFill>
              <a:srgbClr val="FFFFFF"/>
            </a:solidFill>
            <a:ln w="12700">
              <a:solidFill>
                <a:srgbClr val="000000"/>
              </a:solidFill>
            </a:ln>
          </p:spPr>
        </p:sp>
      </p:grpSp>
      <p:grpSp>
        <p:nvGrpSpPr>
          <p:cNvPr name="Group 41" id="41"/>
          <p:cNvGrpSpPr/>
          <p:nvPr/>
        </p:nvGrpSpPr>
        <p:grpSpPr>
          <a:xfrm rot="0">
            <a:off x="9644209" y="6114374"/>
            <a:ext cx="8655696" cy="2159204"/>
            <a:chOff x="0" y="0"/>
            <a:chExt cx="11540928" cy="2878938"/>
          </a:xfrm>
        </p:grpSpPr>
        <p:sp>
          <p:nvSpPr>
            <p:cNvPr name="Freeform 42" id="42"/>
            <p:cNvSpPr/>
            <p:nvPr/>
          </p:nvSpPr>
          <p:spPr>
            <a:xfrm flipH="false" flipV="false" rot="0">
              <a:off x="15875" y="15875"/>
              <a:ext cx="11509121" cy="2847213"/>
            </a:xfrm>
            <a:custGeom>
              <a:avLst/>
              <a:gdLst/>
              <a:ahLst/>
              <a:cxnLst/>
              <a:rect r="r" b="b" t="t" l="l"/>
              <a:pathLst>
                <a:path h="2847213" w="11509121">
                  <a:moveTo>
                    <a:pt x="0" y="0"/>
                  </a:moveTo>
                  <a:lnTo>
                    <a:pt x="11509121" y="0"/>
                  </a:lnTo>
                  <a:lnTo>
                    <a:pt x="11509121" y="2847213"/>
                  </a:lnTo>
                  <a:lnTo>
                    <a:pt x="0" y="2847213"/>
                  </a:lnTo>
                  <a:close/>
                </a:path>
              </a:pathLst>
            </a:custGeom>
            <a:solidFill>
              <a:srgbClr val="FFFFFF">
                <a:alpha val="80784"/>
              </a:srgbClr>
            </a:solidFill>
            <a:ln w="12700">
              <a:solidFill>
                <a:srgbClr val="000000"/>
              </a:solidFill>
            </a:ln>
          </p:spPr>
        </p:sp>
        <p:sp>
          <p:nvSpPr>
            <p:cNvPr name="Freeform 43" id="43"/>
            <p:cNvSpPr/>
            <p:nvPr/>
          </p:nvSpPr>
          <p:spPr>
            <a:xfrm flipH="false" flipV="false" rot="0">
              <a:off x="0" y="0"/>
              <a:ext cx="11540871" cy="2878963"/>
            </a:xfrm>
            <a:custGeom>
              <a:avLst/>
              <a:gdLst/>
              <a:ahLst/>
              <a:cxnLst/>
              <a:rect r="r" b="b" t="t" l="l"/>
              <a:pathLst>
                <a:path h="2878963" w="11540871">
                  <a:moveTo>
                    <a:pt x="15875" y="0"/>
                  </a:moveTo>
                  <a:lnTo>
                    <a:pt x="11524996" y="0"/>
                  </a:lnTo>
                  <a:cubicBezTo>
                    <a:pt x="11533759" y="0"/>
                    <a:pt x="11540871" y="7112"/>
                    <a:pt x="11540871" y="15875"/>
                  </a:cubicBezTo>
                  <a:lnTo>
                    <a:pt x="11540871" y="2863088"/>
                  </a:lnTo>
                  <a:cubicBezTo>
                    <a:pt x="11540871" y="2871851"/>
                    <a:pt x="11533759" y="2878963"/>
                    <a:pt x="11524996" y="2878963"/>
                  </a:cubicBezTo>
                  <a:lnTo>
                    <a:pt x="15875" y="2878963"/>
                  </a:lnTo>
                  <a:cubicBezTo>
                    <a:pt x="7112" y="2878963"/>
                    <a:pt x="0" y="2871851"/>
                    <a:pt x="0" y="2863088"/>
                  </a:cubicBezTo>
                  <a:lnTo>
                    <a:pt x="0" y="15875"/>
                  </a:lnTo>
                  <a:cubicBezTo>
                    <a:pt x="0" y="7112"/>
                    <a:pt x="7112" y="0"/>
                    <a:pt x="15875" y="0"/>
                  </a:cubicBezTo>
                  <a:moveTo>
                    <a:pt x="15875" y="31750"/>
                  </a:moveTo>
                  <a:lnTo>
                    <a:pt x="15875" y="15875"/>
                  </a:lnTo>
                  <a:lnTo>
                    <a:pt x="31750" y="15875"/>
                  </a:lnTo>
                  <a:lnTo>
                    <a:pt x="31750" y="2863088"/>
                  </a:lnTo>
                  <a:lnTo>
                    <a:pt x="15875" y="2863088"/>
                  </a:lnTo>
                  <a:lnTo>
                    <a:pt x="15875" y="2847213"/>
                  </a:lnTo>
                  <a:lnTo>
                    <a:pt x="11524996" y="2847213"/>
                  </a:lnTo>
                  <a:lnTo>
                    <a:pt x="11524996" y="2863088"/>
                  </a:lnTo>
                  <a:lnTo>
                    <a:pt x="11509121" y="2863088"/>
                  </a:lnTo>
                  <a:lnTo>
                    <a:pt x="11509121" y="15875"/>
                  </a:lnTo>
                  <a:lnTo>
                    <a:pt x="11524996" y="15875"/>
                  </a:lnTo>
                  <a:lnTo>
                    <a:pt x="11524996" y="31750"/>
                  </a:lnTo>
                  <a:lnTo>
                    <a:pt x="15875" y="31750"/>
                  </a:lnTo>
                  <a:close/>
                </a:path>
              </a:pathLst>
            </a:custGeom>
            <a:solidFill>
              <a:srgbClr val="E491E0"/>
            </a:solidFill>
            <a:ln w="12700">
              <a:solidFill>
                <a:srgbClr val="000000"/>
              </a:solidFill>
            </a:ln>
          </p:spPr>
        </p:sp>
      </p:grpSp>
      <p:grpSp>
        <p:nvGrpSpPr>
          <p:cNvPr name="Group 44" id="44"/>
          <p:cNvGrpSpPr/>
          <p:nvPr/>
        </p:nvGrpSpPr>
        <p:grpSpPr>
          <a:xfrm rot="0">
            <a:off x="9644209" y="6114374"/>
            <a:ext cx="8655696" cy="947224"/>
            <a:chOff x="0" y="0"/>
            <a:chExt cx="11540928" cy="1262966"/>
          </a:xfrm>
        </p:grpSpPr>
        <p:sp>
          <p:nvSpPr>
            <p:cNvPr name="Freeform 45" id="45"/>
            <p:cNvSpPr/>
            <p:nvPr/>
          </p:nvSpPr>
          <p:spPr>
            <a:xfrm flipH="false" flipV="false" rot="0">
              <a:off x="0" y="0"/>
              <a:ext cx="11540928" cy="1262966"/>
            </a:xfrm>
            <a:custGeom>
              <a:avLst/>
              <a:gdLst/>
              <a:ahLst/>
              <a:cxnLst/>
              <a:rect r="r" b="b" t="t" l="l"/>
              <a:pathLst>
                <a:path h="1262966" w="11540928">
                  <a:moveTo>
                    <a:pt x="0" y="0"/>
                  </a:moveTo>
                  <a:lnTo>
                    <a:pt x="11540928" y="0"/>
                  </a:lnTo>
                  <a:lnTo>
                    <a:pt x="11540928" y="1262966"/>
                  </a:lnTo>
                  <a:lnTo>
                    <a:pt x="0" y="1262966"/>
                  </a:lnTo>
                  <a:close/>
                </a:path>
              </a:pathLst>
            </a:custGeom>
            <a:solidFill>
              <a:srgbClr val="000000">
                <a:alpha val="0"/>
              </a:srgbClr>
            </a:solidFill>
          </p:spPr>
        </p:sp>
        <p:sp>
          <p:nvSpPr>
            <p:cNvPr name="TextBox 46" id="46"/>
            <p:cNvSpPr txBox="true"/>
            <p:nvPr/>
          </p:nvSpPr>
          <p:spPr>
            <a:xfrm>
              <a:off x="0" y="-28575"/>
              <a:ext cx="11540928" cy="1291541"/>
            </a:xfrm>
            <a:prstGeom prst="rect">
              <a:avLst/>
            </a:prstGeom>
          </p:spPr>
          <p:txBody>
            <a:bodyPr anchor="ctr" rtlCol="false" tIns="0" lIns="0" bIns="0" rIns="0"/>
            <a:lstStyle/>
            <a:p>
              <a:pPr algn="ctr">
                <a:lnSpc>
                  <a:spcPts val="4050"/>
                </a:lnSpc>
              </a:pPr>
              <a:r>
                <a:rPr lang="en-US" sz="3750">
                  <a:solidFill>
                    <a:srgbClr val="000000"/>
                  </a:solidFill>
                  <a:latin typeface="Calibri (MS)"/>
                  <a:ea typeface="Calibri (MS)"/>
                  <a:cs typeface="Calibri (MS)"/>
                  <a:sym typeface="Calibri (MS)"/>
                </a:rPr>
                <a:t>Personal budgets for severe cases</a:t>
              </a:r>
            </a:p>
          </p:txBody>
        </p:sp>
      </p:grpSp>
      <p:grpSp>
        <p:nvGrpSpPr>
          <p:cNvPr name="Group 47" id="47"/>
          <p:cNvGrpSpPr/>
          <p:nvPr/>
        </p:nvGrpSpPr>
        <p:grpSpPr>
          <a:xfrm rot="0">
            <a:off x="9182503" y="7037788"/>
            <a:ext cx="947224" cy="947224"/>
            <a:chOff x="0" y="0"/>
            <a:chExt cx="1262966" cy="1262966"/>
          </a:xfrm>
        </p:grpSpPr>
        <p:sp>
          <p:nvSpPr>
            <p:cNvPr name="Freeform 48" id="48"/>
            <p:cNvSpPr/>
            <p:nvPr/>
          </p:nvSpPr>
          <p:spPr>
            <a:xfrm flipH="false" flipV="false" rot="0">
              <a:off x="15875" y="15875"/>
              <a:ext cx="615569" cy="1231265"/>
            </a:xfrm>
            <a:custGeom>
              <a:avLst/>
              <a:gdLst/>
              <a:ahLst/>
              <a:cxnLst/>
              <a:rect r="r" b="b" t="t" l="l"/>
              <a:pathLst>
                <a:path h="1231265" w="615569">
                  <a:moveTo>
                    <a:pt x="615569" y="1231265"/>
                  </a:moveTo>
                  <a:cubicBezTo>
                    <a:pt x="275590" y="1231265"/>
                    <a:pt x="0" y="955675"/>
                    <a:pt x="0" y="615696"/>
                  </a:cubicBezTo>
                  <a:cubicBezTo>
                    <a:pt x="0" y="275717"/>
                    <a:pt x="275590" y="0"/>
                    <a:pt x="615569" y="0"/>
                  </a:cubicBezTo>
                  <a:lnTo>
                    <a:pt x="615569" y="615569"/>
                  </a:lnTo>
                  <a:close/>
                </a:path>
              </a:pathLst>
            </a:custGeom>
            <a:solidFill>
              <a:srgbClr val="4DD695"/>
            </a:solidFill>
            <a:ln w="12700">
              <a:solidFill>
                <a:srgbClr val="000000"/>
              </a:solidFill>
            </a:ln>
          </p:spPr>
        </p:sp>
        <p:sp>
          <p:nvSpPr>
            <p:cNvPr name="Freeform 49" id="49"/>
            <p:cNvSpPr/>
            <p:nvPr/>
          </p:nvSpPr>
          <p:spPr>
            <a:xfrm flipH="false" flipV="false" rot="0">
              <a:off x="0" y="0"/>
              <a:ext cx="647319" cy="1263015"/>
            </a:xfrm>
            <a:custGeom>
              <a:avLst/>
              <a:gdLst/>
              <a:ahLst/>
              <a:cxnLst/>
              <a:rect r="r" b="b" t="t" l="l"/>
              <a:pathLst>
                <a:path h="1263015" w="647319">
                  <a:moveTo>
                    <a:pt x="631444" y="1263015"/>
                  </a:moveTo>
                  <a:cubicBezTo>
                    <a:pt x="282702" y="1263015"/>
                    <a:pt x="0" y="980186"/>
                    <a:pt x="0" y="631444"/>
                  </a:cubicBezTo>
                  <a:cubicBezTo>
                    <a:pt x="0" y="282702"/>
                    <a:pt x="282702" y="0"/>
                    <a:pt x="631444" y="0"/>
                  </a:cubicBezTo>
                  <a:cubicBezTo>
                    <a:pt x="640207" y="0"/>
                    <a:pt x="647319" y="7112"/>
                    <a:pt x="647319" y="15875"/>
                  </a:cubicBezTo>
                  <a:lnTo>
                    <a:pt x="647319" y="631444"/>
                  </a:lnTo>
                  <a:lnTo>
                    <a:pt x="647319" y="1247140"/>
                  </a:lnTo>
                  <a:cubicBezTo>
                    <a:pt x="647319" y="1255903"/>
                    <a:pt x="640207" y="1263015"/>
                    <a:pt x="631444" y="1263015"/>
                  </a:cubicBezTo>
                  <a:moveTo>
                    <a:pt x="631444" y="1231265"/>
                  </a:moveTo>
                  <a:lnTo>
                    <a:pt x="631444" y="1247140"/>
                  </a:lnTo>
                  <a:lnTo>
                    <a:pt x="615569" y="1247140"/>
                  </a:lnTo>
                  <a:lnTo>
                    <a:pt x="615569" y="631444"/>
                  </a:lnTo>
                  <a:lnTo>
                    <a:pt x="631444" y="631444"/>
                  </a:lnTo>
                  <a:lnTo>
                    <a:pt x="615569" y="631444"/>
                  </a:lnTo>
                  <a:lnTo>
                    <a:pt x="615569" y="15875"/>
                  </a:lnTo>
                  <a:lnTo>
                    <a:pt x="631444" y="15875"/>
                  </a:lnTo>
                  <a:lnTo>
                    <a:pt x="631444" y="31750"/>
                  </a:lnTo>
                  <a:cubicBezTo>
                    <a:pt x="300228" y="31750"/>
                    <a:pt x="31750" y="300228"/>
                    <a:pt x="31750" y="631444"/>
                  </a:cubicBezTo>
                  <a:lnTo>
                    <a:pt x="15875" y="631444"/>
                  </a:lnTo>
                  <a:lnTo>
                    <a:pt x="31750" y="631444"/>
                  </a:lnTo>
                  <a:cubicBezTo>
                    <a:pt x="31750" y="962660"/>
                    <a:pt x="300228" y="1231138"/>
                    <a:pt x="631444" y="1231138"/>
                  </a:cubicBezTo>
                  <a:close/>
                </a:path>
              </a:pathLst>
            </a:custGeom>
            <a:solidFill>
              <a:srgbClr val="FFFFFF"/>
            </a:solidFill>
            <a:ln w="12700">
              <a:solidFill>
                <a:srgbClr val="000000"/>
              </a:solidFill>
            </a:ln>
          </p:spPr>
        </p:sp>
      </p:grpSp>
      <p:grpSp>
        <p:nvGrpSpPr>
          <p:cNvPr name="Group 50" id="50"/>
          <p:cNvGrpSpPr/>
          <p:nvPr/>
        </p:nvGrpSpPr>
        <p:grpSpPr>
          <a:xfrm rot="0">
            <a:off x="9644209" y="7037788"/>
            <a:ext cx="8655696" cy="947224"/>
            <a:chOff x="0" y="0"/>
            <a:chExt cx="11540928" cy="1262966"/>
          </a:xfrm>
        </p:grpSpPr>
        <p:sp>
          <p:nvSpPr>
            <p:cNvPr name="Freeform 51" id="51"/>
            <p:cNvSpPr/>
            <p:nvPr/>
          </p:nvSpPr>
          <p:spPr>
            <a:xfrm flipH="false" flipV="false" rot="0">
              <a:off x="15875" y="15875"/>
              <a:ext cx="11509121" cy="1231265"/>
            </a:xfrm>
            <a:custGeom>
              <a:avLst/>
              <a:gdLst/>
              <a:ahLst/>
              <a:cxnLst/>
              <a:rect r="r" b="b" t="t" l="l"/>
              <a:pathLst>
                <a:path h="1231265" w="11509121">
                  <a:moveTo>
                    <a:pt x="0" y="0"/>
                  </a:moveTo>
                  <a:lnTo>
                    <a:pt x="11509121" y="0"/>
                  </a:lnTo>
                  <a:lnTo>
                    <a:pt x="11509121" y="1231265"/>
                  </a:lnTo>
                  <a:lnTo>
                    <a:pt x="0" y="1231265"/>
                  </a:lnTo>
                  <a:close/>
                </a:path>
              </a:pathLst>
            </a:custGeom>
            <a:solidFill>
              <a:srgbClr val="FFFFFF">
                <a:alpha val="80784"/>
              </a:srgbClr>
            </a:solidFill>
            <a:ln w="12700">
              <a:solidFill>
                <a:srgbClr val="000000"/>
              </a:solidFill>
            </a:ln>
          </p:spPr>
        </p:sp>
        <p:sp>
          <p:nvSpPr>
            <p:cNvPr name="Freeform 52" id="52"/>
            <p:cNvSpPr/>
            <p:nvPr/>
          </p:nvSpPr>
          <p:spPr>
            <a:xfrm flipH="false" flipV="false" rot="0">
              <a:off x="0" y="0"/>
              <a:ext cx="11540871" cy="1263015"/>
            </a:xfrm>
            <a:custGeom>
              <a:avLst/>
              <a:gdLst/>
              <a:ahLst/>
              <a:cxnLst/>
              <a:rect r="r" b="b" t="t" l="l"/>
              <a:pathLst>
                <a:path h="1263015" w="11540871">
                  <a:moveTo>
                    <a:pt x="15875" y="0"/>
                  </a:moveTo>
                  <a:lnTo>
                    <a:pt x="11524996" y="0"/>
                  </a:lnTo>
                  <a:cubicBezTo>
                    <a:pt x="11533759" y="0"/>
                    <a:pt x="11540871" y="7112"/>
                    <a:pt x="11540871" y="15875"/>
                  </a:cubicBezTo>
                  <a:lnTo>
                    <a:pt x="11540871" y="1247140"/>
                  </a:lnTo>
                  <a:cubicBezTo>
                    <a:pt x="11540871" y="1255903"/>
                    <a:pt x="11533759" y="1263015"/>
                    <a:pt x="11524996" y="1263015"/>
                  </a:cubicBezTo>
                  <a:lnTo>
                    <a:pt x="15875" y="1263015"/>
                  </a:lnTo>
                  <a:cubicBezTo>
                    <a:pt x="7112" y="1263015"/>
                    <a:pt x="0" y="1255903"/>
                    <a:pt x="0" y="1247140"/>
                  </a:cubicBezTo>
                  <a:lnTo>
                    <a:pt x="0" y="15875"/>
                  </a:lnTo>
                  <a:cubicBezTo>
                    <a:pt x="0" y="7112"/>
                    <a:pt x="7112" y="0"/>
                    <a:pt x="15875" y="0"/>
                  </a:cubicBezTo>
                  <a:moveTo>
                    <a:pt x="15875" y="31750"/>
                  </a:moveTo>
                  <a:lnTo>
                    <a:pt x="15875" y="15875"/>
                  </a:lnTo>
                  <a:lnTo>
                    <a:pt x="31750" y="15875"/>
                  </a:lnTo>
                  <a:lnTo>
                    <a:pt x="31750" y="1247140"/>
                  </a:lnTo>
                  <a:lnTo>
                    <a:pt x="15875" y="1247140"/>
                  </a:lnTo>
                  <a:lnTo>
                    <a:pt x="15875" y="1231265"/>
                  </a:lnTo>
                  <a:lnTo>
                    <a:pt x="11524996" y="1231265"/>
                  </a:lnTo>
                  <a:lnTo>
                    <a:pt x="11524996" y="1247140"/>
                  </a:lnTo>
                  <a:lnTo>
                    <a:pt x="11509121" y="1247140"/>
                  </a:lnTo>
                  <a:lnTo>
                    <a:pt x="11509121" y="15875"/>
                  </a:lnTo>
                  <a:lnTo>
                    <a:pt x="11524996" y="15875"/>
                  </a:lnTo>
                  <a:lnTo>
                    <a:pt x="11524996" y="31750"/>
                  </a:lnTo>
                  <a:lnTo>
                    <a:pt x="15875" y="31750"/>
                  </a:lnTo>
                  <a:close/>
                </a:path>
              </a:pathLst>
            </a:custGeom>
            <a:solidFill>
              <a:srgbClr val="46D5B5"/>
            </a:solidFill>
            <a:ln w="12700">
              <a:solidFill>
                <a:srgbClr val="000000"/>
              </a:solidFill>
            </a:ln>
          </p:spPr>
        </p:sp>
      </p:grpSp>
      <p:grpSp>
        <p:nvGrpSpPr>
          <p:cNvPr name="Group 53" id="53"/>
          <p:cNvGrpSpPr/>
          <p:nvPr/>
        </p:nvGrpSpPr>
        <p:grpSpPr>
          <a:xfrm rot="0">
            <a:off x="9644209" y="7037788"/>
            <a:ext cx="8655696" cy="947224"/>
            <a:chOff x="0" y="0"/>
            <a:chExt cx="11540928" cy="1262966"/>
          </a:xfrm>
        </p:grpSpPr>
        <p:sp>
          <p:nvSpPr>
            <p:cNvPr name="Freeform 54" id="54"/>
            <p:cNvSpPr/>
            <p:nvPr/>
          </p:nvSpPr>
          <p:spPr>
            <a:xfrm flipH="false" flipV="false" rot="0">
              <a:off x="0" y="0"/>
              <a:ext cx="11540928" cy="1262966"/>
            </a:xfrm>
            <a:custGeom>
              <a:avLst/>
              <a:gdLst/>
              <a:ahLst/>
              <a:cxnLst/>
              <a:rect r="r" b="b" t="t" l="l"/>
              <a:pathLst>
                <a:path h="1262966" w="11540928">
                  <a:moveTo>
                    <a:pt x="0" y="0"/>
                  </a:moveTo>
                  <a:lnTo>
                    <a:pt x="11540928" y="0"/>
                  </a:lnTo>
                  <a:lnTo>
                    <a:pt x="11540928" y="1262966"/>
                  </a:lnTo>
                  <a:lnTo>
                    <a:pt x="0" y="1262966"/>
                  </a:lnTo>
                  <a:close/>
                </a:path>
              </a:pathLst>
            </a:custGeom>
            <a:solidFill>
              <a:srgbClr val="000000">
                <a:alpha val="0"/>
              </a:srgbClr>
            </a:solidFill>
          </p:spPr>
        </p:sp>
        <p:sp>
          <p:nvSpPr>
            <p:cNvPr name="TextBox 55" id="55"/>
            <p:cNvSpPr txBox="true"/>
            <p:nvPr/>
          </p:nvSpPr>
          <p:spPr>
            <a:xfrm>
              <a:off x="0" y="-28575"/>
              <a:ext cx="11540928" cy="1291541"/>
            </a:xfrm>
            <a:prstGeom prst="rect">
              <a:avLst/>
            </a:prstGeom>
          </p:spPr>
          <p:txBody>
            <a:bodyPr anchor="ctr" rtlCol="false" tIns="0" lIns="0" bIns="0" rIns="0"/>
            <a:lstStyle/>
            <a:p>
              <a:pPr algn="ctr">
                <a:lnSpc>
                  <a:spcPts val="4050"/>
                </a:lnSpc>
              </a:pPr>
              <a:r>
                <a:rPr lang="en-US" sz="3750">
                  <a:solidFill>
                    <a:srgbClr val="000000"/>
                  </a:solidFill>
                  <a:latin typeface="Calibri (MS)"/>
                  <a:ea typeface="Calibri (MS)"/>
                  <a:cs typeface="Calibri (MS)"/>
                  <a:sym typeface="Calibri (MS)"/>
                </a:rPr>
                <a:t>Promoting patient choice and control</a:t>
              </a:r>
            </a:p>
          </p:txBody>
        </p:sp>
      </p:grpSp>
      <p:grpSp>
        <p:nvGrpSpPr>
          <p:cNvPr name="Group 56" id="56"/>
          <p:cNvGrpSpPr>
            <a:grpSpLocks noChangeAspect="true"/>
          </p:cNvGrpSpPr>
          <p:nvPr/>
        </p:nvGrpSpPr>
        <p:grpSpPr>
          <a:xfrm rot="0">
            <a:off x="796522" y="3467335"/>
            <a:ext cx="5688906" cy="5548744"/>
            <a:chOff x="0" y="0"/>
            <a:chExt cx="7585208" cy="7398326"/>
          </a:xfrm>
        </p:grpSpPr>
        <p:sp>
          <p:nvSpPr>
            <p:cNvPr name="Freeform 57" id="57"/>
            <p:cNvSpPr/>
            <p:nvPr/>
          </p:nvSpPr>
          <p:spPr>
            <a:xfrm flipH="false" flipV="false" rot="0">
              <a:off x="0" y="0"/>
              <a:ext cx="7585202" cy="7398385"/>
            </a:xfrm>
            <a:custGeom>
              <a:avLst/>
              <a:gdLst/>
              <a:ahLst/>
              <a:cxnLst/>
              <a:rect r="r" b="b" t="t" l="l"/>
              <a:pathLst>
                <a:path h="7398385" w="7585202">
                  <a:moveTo>
                    <a:pt x="0" y="0"/>
                  </a:moveTo>
                  <a:lnTo>
                    <a:pt x="7585202" y="0"/>
                  </a:lnTo>
                  <a:lnTo>
                    <a:pt x="7585202" y="7398385"/>
                  </a:lnTo>
                  <a:lnTo>
                    <a:pt x="0" y="7398385"/>
                  </a:lnTo>
                  <a:lnTo>
                    <a:pt x="0" y="0"/>
                  </a:lnTo>
                  <a:close/>
                </a:path>
              </a:pathLst>
            </a:custGeom>
            <a:blipFill>
              <a:blip r:embed="rId2"/>
              <a:stretch>
                <a:fillRect l="-8864" t="-22585" r="-10701" b="0"/>
              </a:stretch>
            </a:blipFill>
          </p:spPr>
        </p:sp>
      </p:grpSp>
    </p:spTree>
  </p:cSld>
  <p:clrMapOvr>
    <a:masterClrMapping/>
  </p:clrMapOvr>
</p:sld>
</file>

<file path=ppt/slides/slide14.xml><?xml version="1.0" encoding="utf-8"?>
<p:sld xmlns:p="http://schemas.openxmlformats.org/presentationml/2006/main" xmlns:a="http://schemas.openxmlformats.org/drawingml/2006/main">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45920" y="429904"/>
            <a:ext cx="15087600" cy="2176135"/>
            <a:chOff x="0" y="0"/>
            <a:chExt cx="20116800" cy="2901514"/>
          </a:xfrm>
        </p:grpSpPr>
        <p:sp>
          <p:nvSpPr>
            <p:cNvPr name="Freeform 8" id="8"/>
            <p:cNvSpPr/>
            <p:nvPr/>
          </p:nvSpPr>
          <p:spPr>
            <a:xfrm flipH="false" flipV="false" rot="0">
              <a:off x="0" y="0"/>
              <a:ext cx="20116800" cy="2901514"/>
            </a:xfrm>
            <a:custGeom>
              <a:avLst/>
              <a:gdLst/>
              <a:ahLst/>
              <a:cxnLst/>
              <a:rect r="r" b="b" t="t" l="l"/>
              <a:pathLst>
                <a:path h="2901514" w="20116800">
                  <a:moveTo>
                    <a:pt x="0" y="0"/>
                  </a:moveTo>
                  <a:lnTo>
                    <a:pt x="20116800" y="0"/>
                  </a:lnTo>
                  <a:lnTo>
                    <a:pt x="20116800" y="2901514"/>
                  </a:lnTo>
                  <a:lnTo>
                    <a:pt x="0" y="2901514"/>
                  </a:lnTo>
                  <a:close/>
                </a:path>
              </a:pathLst>
            </a:custGeom>
            <a:solidFill>
              <a:srgbClr val="000000">
                <a:alpha val="0"/>
              </a:srgbClr>
            </a:solidFill>
          </p:spPr>
        </p:sp>
        <p:sp>
          <p:nvSpPr>
            <p:cNvPr name="TextBox 9" id="9"/>
            <p:cNvSpPr txBox="true"/>
            <p:nvPr/>
          </p:nvSpPr>
          <p:spPr>
            <a:xfrm>
              <a:off x="0" y="123825"/>
              <a:ext cx="20116800" cy="2777689"/>
            </a:xfrm>
            <a:prstGeom prst="rect">
              <a:avLst/>
            </a:prstGeom>
          </p:spPr>
          <p:txBody>
            <a:bodyPr anchor="b" rtlCol="false" tIns="0" lIns="0" bIns="0" rIns="0"/>
            <a:lstStyle/>
            <a:p>
              <a:pPr algn="l">
                <a:lnSpc>
                  <a:spcPts val="7344"/>
                </a:lnSpc>
              </a:pPr>
              <a:r>
                <a:rPr lang="en-US" b="true" sz="7200" spc="-118">
                  <a:solidFill>
                    <a:srgbClr val="404040"/>
                  </a:solidFill>
                  <a:latin typeface="TT Rounds Condensed Bold"/>
                  <a:ea typeface="TT Rounds Condensed Bold"/>
                  <a:cs typeface="TT Rounds Condensed Bold"/>
                  <a:sym typeface="TT Rounds Condensed Bold"/>
                </a:rPr>
                <a:t>Conclusion</a:t>
              </a:r>
            </a:p>
          </p:txBody>
        </p:sp>
      </p:grpSp>
      <p:sp>
        <p:nvSpPr>
          <p:cNvPr name="TextBox 10" id="10"/>
          <p:cNvSpPr txBox="true"/>
          <p:nvPr/>
        </p:nvSpPr>
        <p:spPr>
          <a:xfrm rot="0">
            <a:off x="1645920" y="2576196"/>
            <a:ext cx="15087600" cy="6181725"/>
          </a:xfrm>
          <a:prstGeom prst="rect">
            <a:avLst/>
          </a:prstGeom>
        </p:spPr>
        <p:txBody>
          <a:bodyPr anchor="t" rtlCol="false" tIns="0" lIns="0" bIns="0" rIns="0">
            <a:spAutoFit/>
          </a:bodyPr>
          <a:lstStyle/>
          <a:p>
            <a:pPr algn="just" marL="542925" indent="-271462" lvl="1">
              <a:lnSpc>
                <a:spcPts val="5400"/>
              </a:lnSpc>
              <a:buFont typeface="Arial"/>
              <a:buChar char="•"/>
            </a:pPr>
            <a:r>
              <a:rPr lang="en-US" sz="3000">
                <a:solidFill>
                  <a:srgbClr val="404040"/>
                </a:solidFill>
                <a:latin typeface="Calibri (MS)"/>
                <a:ea typeface="Calibri (MS)"/>
                <a:cs typeface="Calibri (MS)"/>
                <a:sym typeface="Calibri (MS)"/>
              </a:rPr>
              <a:t>COPD is a progressive long‑term condition that requires early diagnosis, coordinated management, and effective prevention strategies. Health and social care professionals play a vital role in delivering personalised care, supporting self‑management, reducing exacerbations, and improving quality of life. Strengthening integrated care pathways and promoting proactive community-based support are essential for reducing hospital admissions and enhancing long‑term outcomes.</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00200" y="1545578"/>
            <a:ext cx="15087600" cy="1044750"/>
            <a:chOff x="0" y="0"/>
            <a:chExt cx="20116800" cy="1393000"/>
          </a:xfrm>
        </p:grpSpPr>
        <p:sp>
          <p:nvSpPr>
            <p:cNvPr name="Freeform 8" id="8"/>
            <p:cNvSpPr/>
            <p:nvPr/>
          </p:nvSpPr>
          <p:spPr>
            <a:xfrm flipH="false" flipV="false" rot="0">
              <a:off x="0" y="0"/>
              <a:ext cx="20116800" cy="1393000"/>
            </a:xfrm>
            <a:custGeom>
              <a:avLst/>
              <a:gdLst/>
              <a:ahLst/>
              <a:cxnLst/>
              <a:rect r="r" b="b" t="t" l="l"/>
              <a:pathLst>
                <a:path h="1393000" w="20116800">
                  <a:moveTo>
                    <a:pt x="0" y="0"/>
                  </a:moveTo>
                  <a:lnTo>
                    <a:pt x="20116800" y="0"/>
                  </a:lnTo>
                  <a:lnTo>
                    <a:pt x="20116800" y="1393000"/>
                  </a:lnTo>
                  <a:lnTo>
                    <a:pt x="0" y="1393000"/>
                  </a:lnTo>
                  <a:close/>
                </a:path>
              </a:pathLst>
            </a:custGeom>
            <a:solidFill>
              <a:srgbClr val="000000">
                <a:alpha val="0"/>
              </a:srgbClr>
            </a:solidFill>
          </p:spPr>
        </p:sp>
        <p:sp>
          <p:nvSpPr>
            <p:cNvPr name="TextBox 9" id="9"/>
            <p:cNvSpPr txBox="true"/>
            <p:nvPr/>
          </p:nvSpPr>
          <p:spPr>
            <a:xfrm>
              <a:off x="0" y="104775"/>
              <a:ext cx="20116800" cy="1288225"/>
            </a:xfrm>
            <a:prstGeom prst="rect">
              <a:avLst/>
            </a:prstGeom>
          </p:spPr>
          <p:txBody>
            <a:bodyPr anchor="b" rtlCol="false" tIns="0" lIns="0" bIns="0" rIns="0"/>
            <a:lstStyle/>
            <a:p>
              <a:pPr algn="l">
                <a:lnSpc>
                  <a:spcPts val="6609"/>
                </a:lnSpc>
              </a:pPr>
              <a:r>
                <a:rPr lang="en-US" b="true" sz="6480" spc="-114">
                  <a:solidFill>
                    <a:srgbClr val="404040"/>
                  </a:solidFill>
                  <a:latin typeface="TT Rounds Condensed Bold"/>
                  <a:ea typeface="TT Rounds Condensed Bold"/>
                  <a:cs typeface="TT Rounds Condensed Bold"/>
                  <a:sym typeface="TT Rounds Condensed Bold"/>
                </a:rPr>
                <a:t>References</a:t>
              </a:r>
            </a:p>
          </p:txBody>
        </p:sp>
      </p:grpSp>
      <p:sp>
        <p:nvSpPr>
          <p:cNvPr name="TextBox 10" id="10"/>
          <p:cNvSpPr txBox="true"/>
          <p:nvPr/>
        </p:nvSpPr>
        <p:spPr>
          <a:xfrm rot="0">
            <a:off x="1691640" y="2651154"/>
            <a:ext cx="12122610" cy="6683306"/>
          </a:xfrm>
          <a:prstGeom prst="rect">
            <a:avLst/>
          </a:prstGeom>
        </p:spPr>
        <p:txBody>
          <a:bodyPr anchor="t" rtlCol="false" tIns="0" lIns="0" bIns="0" rIns="0">
            <a:spAutoFit/>
          </a:bodyPr>
          <a:lstStyle/>
          <a:p>
            <a:pPr algn="just">
              <a:lnSpc>
                <a:spcPts val="1439"/>
              </a:lnSpc>
            </a:pPr>
            <a:r>
              <a:rPr lang="en-US" sz="1200">
                <a:solidFill>
                  <a:srgbClr val="000000"/>
                </a:solidFill>
                <a:latin typeface="Times New Roman"/>
                <a:ea typeface="Times New Roman"/>
                <a:cs typeface="Times New Roman"/>
                <a:sym typeface="Times New Roman"/>
              </a:rPr>
              <a:t>Agarwal, A.K., Raja, A. and Brown, B.D. (2023) </a:t>
            </a:r>
            <a:r>
              <a:rPr lang="en-US" sz="1200" i="true">
                <a:solidFill>
                  <a:srgbClr val="000000"/>
                </a:solidFill>
                <a:latin typeface="Times New Roman Italics"/>
                <a:ea typeface="Times New Roman Italics"/>
                <a:cs typeface="Times New Roman Italics"/>
                <a:sym typeface="Times New Roman Italics"/>
              </a:rPr>
              <a:t>Chronic Obstructive Pulmonary Disease</a:t>
            </a:r>
            <a:r>
              <a:rPr lang="en-US" sz="1200">
                <a:solidFill>
                  <a:srgbClr val="000000"/>
                </a:solidFill>
                <a:latin typeface="Times New Roman"/>
                <a:ea typeface="Times New Roman"/>
                <a:cs typeface="Times New Roman"/>
                <a:sym typeface="Times New Roman"/>
              </a:rPr>
              <a:t>. StatPearls Publishing, Treasure Island, FL.</a:t>
            </a:r>
          </a:p>
          <a:p>
            <a:pPr algn="just">
              <a:lnSpc>
                <a:spcPts val="1439"/>
              </a:lnSpc>
            </a:pPr>
            <a:r>
              <a:rPr lang="en-US" sz="1200">
                <a:solidFill>
                  <a:srgbClr val="000000"/>
                </a:solidFill>
                <a:latin typeface="Times New Roman"/>
                <a:ea typeface="Times New Roman"/>
                <a:cs typeface="Times New Roman"/>
                <a:sym typeface="Times New Roman"/>
              </a:rPr>
              <a:t>Agusti, A. and Hogg, J.C. (2019) 'Update on the pathogenesis of chronic obstructive pulmonary disease', </a:t>
            </a:r>
            <a:r>
              <a:rPr lang="en-US" sz="1200" i="true">
                <a:solidFill>
                  <a:srgbClr val="000000"/>
                </a:solidFill>
                <a:latin typeface="Times New Roman Italics"/>
                <a:ea typeface="Times New Roman Italics"/>
                <a:cs typeface="Times New Roman Italics"/>
                <a:sym typeface="Times New Roman Italics"/>
              </a:rPr>
              <a:t>New England Journal of Medicine</a:t>
            </a:r>
            <a:r>
              <a:rPr lang="en-US" sz="1200">
                <a:solidFill>
                  <a:srgbClr val="000000"/>
                </a:solidFill>
                <a:latin typeface="Times New Roman"/>
                <a:ea typeface="Times New Roman"/>
                <a:cs typeface="Times New Roman"/>
                <a:sym typeface="Times New Roman"/>
              </a:rPr>
              <a:t>, 381(13), pp. 1248–1256.</a:t>
            </a:r>
          </a:p>
          <a:p>
            <a:pPr algn="just">
              <a:lnSpc>
                <a:spcPts val="1439"/>
              </a:lnSpc>
            </a:pPr>
            <a:r>
              <a:rPr lang="en-US" sz="1200">
                <a:solidFill>
                  <a:srgbClr val="000000"/>
                </a:solidFill>
                <a:latin typeface="Times New Roman"/>
                <a:ea typeface="Times New Roman"/>
                <a:cs typeface="Times New Roman"/>
                <a:sym typeface="Times New Roman"/>
              </a:rPr>
              <a:t>Agustí, A., Celli, B.R. and Vestbo, J. (2020) ‘Moving towards personalised medicine in COPD’, </a:t>
            </a:r>
            <a:r>
              <a:rPr lang="en-US" sz="1200" i="true">
                <a:solidFill>
                  <a:srgbClr val="000000"/>
                </a:solidFill>
                <a:latin typeface="Times New Roman Italics"/>
                <a:ea typeface="Times New Roman Italics"/>
                <a:cs typeface="Times New Roman Italics"/>
                <a:sym typeface="Times New Roman Italics"/>
              </a:rPr>
              <a:t>European Respiratory Journal</a:t>
            </a:r>
            <a:r>
              <a:rPr lang="en-US" sz="1200">
                <a:solidFill>
                  <a:srgbClr val="000000"/>
                </a:solidFill>
                <a:latin typeface="Times New Roman"/>
                <a:ea typeface="Times New Roman"/>
                <a:cs typeface="Times New Roman"/>
                <a:sym typeface="Times New Roman"/>
              </a:rPr>
              <a:t>, 56(4), pp. 1–12.</a:t>
            </a:r>
          </a:p>
          <a:p>
            <a:pPr algn="just">
              <a:lnSpc>
                <a:spcPts val="1439"/>
              </a:lnSpc>
            </a:pPr>
            <a:r>
              <a:rPr lang="en-US" sz="1200">
                <a:solidFill>
                  <a:srgbClr val="000000"/>
                </a:solidFill>
                <a:latin typeface="Times New Roman"/>
                <a:ea typeface="Times New Roman"/>
                <a:cs typeface="Times New Roman"/>
                <a:sym typeface="Times New Roman"/>
              </a:rPr>
              <a:t>Alqahtani, J.S., Oyelade, T. and Aldhahir, A.M. (2020) ‘Prevalence and mortality of COPD during COVID-19 pandemic’, </a:t>
            </a:r>
            <a:r>
              <a:rPr lang="en-US" sz="1200" i="true">
                <a:solidFill>
                  <a:srgbClr val="000000"/>
                </a:solidFill>
                <a:latin typeface="Times New Roman Italics"/>
                <a:ea typeface="Times New Roman Italics"/>
                <a:cs typeface="Times New Roman Italics"/>
                <a:sym typeface="Times New Roman Italics"/>
              </a:rPr>
              <a:t>Journal of Infection and Public Health</a:t>
            </a:r>
            <a:r>
              <a:rPr lang="en-US" sz="1200">
                <a:solidFill>
                  <a:srgbClr val="000000"/>
                </a:solidFill>
                <a:latin typeface="Times New Roman"/>
                <a:ea typeface="Times New Roman"/>
                <a:cs typeface="Times New Roman"/>
                <a:sym typeface="Times New Roman"/>
              </a:rPr>
              <a:t>, 13(12), pp. 2042–2051.</a:t>
            </a:r>
          </a:p>
          <a:p>
            <a:pPr algn="just">
              <a:lnSpc>
                <a:spcPts val="1439"/>
              </a:lnSpc>
            </a:pPr>
            <a:r>
              <a:rPr lang="en-US" sz="1200">
                <a:solidFill>
                  <a:srgbClr val="000000"/>
                </a:solidFill>
                <a:latin typeface="Times New Roman"/>
                <a:ea typeface="Times New Roman"/>
                <a:cs typeface="Times New Roman"/>
                <a:sym typeface="Times New Roman"/>
              </a:rPr>
              <a:t>Amin, S., Ali, S. and Barnes, N.C. (2021) ‘COPD management: evidence and updates’, </a:t>
            </a:r>
            <a:r>
              <a:rPr lang="en-US" sz="1200" i="true">
                <a:solidFill>
                  <a:srgbClr val="000000"/>
                </a:solidFill>
                <a:latin typeface="Times New Roman Italics"/>
                <a:ea typeface="Times New Roman Italics"/>
                <a:cs typeface="Times New Roman Italics"/>
                <a:sym typeface="Times New Roman Italics"/>
              </a:rPr>
              <a:t>Respiratory Research</a:t>
            </a:r>
            <a:r>
              <a:rPr lang="en-US" sz="1200">
                <a:solidFill>
                  <a:srgbClr val="000000"/>
                </a:solidFill>
                <a:latin typeface="Times New Roman"/>
                <a:ea typeface="Times New Roman"/>
                <a:cs typeface="Times New Roman"/>
                <a:sym typeface="Times New Roman"/>
              </a:rPr>
              <a:t>, 22(1), pp. 1–12.</a:t>
            </a:r>
          </a:p>
          <a:p>
            <a:pPr algn="just">
              <a:lnSpc>
                <a:spcPts val="1439"/>
              </a:lnSpc>
            </a:pPr>
            <a:r>
              <a:rPr lang="en-US" sz="1200">
                <a:solidFill>
                  <a:srgbClr val="000000"/>
                </a:solidFill>
                <a:latin typeface="Times New Roman"/>
                <a:ea typeface="Times New Roman"/>
                <a:cs typeface="Times New Roman"/>
                <a:sym typeface="Times New Roman"/>
              </a:rPr>
              <a:t>Baker, E. and Fatoye, F. (2022) 'The clinical and cost effectiveness of a self-management programme for COPD: a systematic review', </a:t>
            </a:r>
            <a:r>
              <a:rPr lang="en-US" sz="1200" i="true">
                <a:solidFill>
                  <a:srgbClr val="000000"/>
                </a:solidFill>
                <a:latin typeface="Times New Roman Italics"/>
                <a:ea typeface="Times New Roman Italics"/>
                <a:cs typeface="Times New Roman Italics"/>
                <a:sym typeface="Times New Roman Italics"/>
              </a:rPr>
              <a:t>Chronic Respiratory Disease</a:t>
            </a:r>
            <a:r>
              <a:rPr lang="en-US" sz="1200">
                <a:solidFill>
                  <a:srgbClr val="000000"/>
                </a:solidFill>
                <a:latin typeface="Times New Roman"/>
                <a:ea typeface="Times New Roman"/>
                <a:cs typeface="Times New Roman"/>
                <a:sym typeface="Times New Roman"/>
              </a:rPr>
              <a:t>, 19, pp. 1-13.</a:t>
            </a:r>
          </a:p>
          <a:p>
            <a:pPr algn="just">
              <a:lnSpc>
                <a:spcPts val="1439"/>
              </a:lnSpc>
            </a:pPr>
            <a:r>
              <a:rPr lang="en-US" sz="1200">
                <a:solidFill>
                  <a:srgbClr val="000000"/>
                </a:solidFill>
                <a:latin typeface="Times New Roman"/>
                <a:ea typeface="Times New Roman"/>
                <a:cs typeface="Times New Roman"/>
                <a:sym typeface="Times New Roman"/>
              </a:rPr>
              <a:t>Barberan-Garcia, A., Faner, R. and Gea, J. (2022) ‘Phenotyping COPD: clinical relevance and application’, </a:t>
            </a:r>
            <a:r>
              <a:rPr lang="en-US" sz="1200" i="true">
                <a:solidFill>
                  <a:srgbClr val="000000"/>
                </a:solidFill>
                <a:latin typeface="Times New Roman Italics"/>
                <a:ea typeface="Times New Roman Italics"/>
                <a:cs typeface="Times New Roman Italics"/>
                <a:sym typeface="Times New Roman Italics"/>
              </a:rPr>
              <a:t>Chest</a:t>
            </a:r>
            <a:r>
              <a:rPr lang="en-US" sz="1200">
                <a:solidFill>
                  <a:srgbClr val="000000"/>
                </a:solidFill>
                <a:latin typeface="Times New Roman"/>
                <a:ea typeface="Times New Roman"/>
                <a:cs typeface="Times New Roman"/>
                <a:sym typeface="Times New Roman"/>
              </a:rPr>
              <a:t>, 161(1), pp. 210–221.</a:t>
            </a:r>
          </a:p>
          <a:p>
            <a:pPr algn="just">
              <a:lnSpc>
                <a:spcPts val="1439"/>
              </a:lnSpc>
            </a:pPr>
            <a:r>
              <a:rPr lang="en-US" sz="1200">
                <a:solidFill>
                  <a:srgbClr val="000000"/>
                </a:solidFill>
                <a:latin typeface="Times New Roman"/>
                <a:ea typeface="Times New Roman"/>
                <a:cs typeface="Times New Roman"/>
                <a:sym typeface="Times New Roman"/>
              </a:rPr>
              <a:t>Barnett, K., Mercer, S.W. and Norbury, M. (2012) ‘Epidemiology of multimorbidity and implications for healthcare’, </a:t>
            </a:r>
            <a:r>
              <a:rPr lang="en-US" sz="1200" i="true">
                <a:solidFill>
                  <a:srgbClr val="000000"/>
                </a:solidFill>
                <a:latin typeface="Times New Roman Italics"/>
                <a:ea typeface="Times New Roman Italics"/>
                <a:cs typeface="Times New Roman Italics"/>
                <a:sym typeface="Times New Roman Italics"/>
              </a:rPr>
              <a:t>The Lancet</a:t>
            </a:r>
            <a:r>
              <a:rPr lang="en-US" sz="1200">
                <a:solidFill>
                  <a:srgbClr val="000000"/>
                </a:solidFill>
                <a:latin typeface="Times New Roman"/>
                <a:ea typeface="Times New Roman"/>
                <a:cs typeface="Times New Roman"/>
                <a:sym typeface="Times New Roman"/>
              </a:rPr>
              <a:t>, 380(9836), pp. 37–43.</a:t>
            </a:r>
          </a:p>
          <a:p>
            <a:pPr algn="just">
              <a:lnSpc>
                <a:spcPts val="1439"/>
              </a:lnSpc>
            </a:pPr>
            <a:r>
              <a:rPr lang="en-US" sz="1200">
                <a:solidFill>
                  <a:srgbClr val="000000"/>
                </a:solidFill>
                <a:latin typeface="Times New Roman"/>
                <a:ea typeface="Times New Roman"/>
                <a:cs typeface="Times New Roman"/>
                <a:sym typeface="Times New Roman"/>
              </a:rPr>
              <a:t>Beauchamp, M.K., Evans, R. and Janaudis-Ferreira, T. (2019) ‘Functional capacity in COPD’, </a:t>
            </a:r>
            <a:r>
              <a:rPr lang="en-US" sz="1200" i="true">
                <a:solidFill>
                  <a:srgbClr val="000000"/>
                </a:solidFill>
                <a:latin typeface="Times New Roman Italics"/>
                <a:ea typeface="Times New Roman Italics"/>
                <a:cs typeface="Times New Roman Italics"/>
                <a:sym typeface="Times New Roman Italics"/>
              </a:rPr>
              <a:t>Journal of Cardiopulmonary Rehabilitation and Prevention</a:t>
            </a:r>
            <a:r>
              <a:rPr lang="en-US" sz="1200">
                <a:solidFill>
                  <a:srgbClr val="000000"/>
                </a:solidFill>
                <a:latin typeface="Times New Roman"/>
                <a:ea typeface="Times New Roman"/>
                <a:cs typeface="Times New Roman"/>
                <a:sym typeface="Times New Roman"/>
              </a:rPr>
              <a:t>, 39(3), pp. 150–156.</a:t>
            </a:r>
          </a:p>
          <a:p>
            <a:pPr algn="just">
              <a:lnSpc>
                <a:spcPts val="1439"/>
              </a:lnSpc>
            </a:pPr>
            <a:r>
              <a:rPr lang="en-US" sz="1200">
                <a:solidFill>
                  <a:srgbClr val="000000"/>
                </a:solidFill>
                <a:latin typeface="Times New Roman"/>
                <a:ea typeface="Times New Roman"/>
                <a:cs typeface="Times New Roman"/>
                <a:sym typeface="Times New Roman"/>
              </a:rPr>
              <a:t>Boers, M., Smith, J., Patel, N. and Richards, K. (2025) ‘Forecasting the clinical and economic burden of COPD to 2050’, </a:t>
            </a:r>
            <a:r>
              <a:rPr lang="en-US" sz="1200" i="true">
                <a:solidFill>
                  <a:srgbClr val="000000"/>
                </a:solidFill>
                <a:latin typeface="Times New Roman Italics"/>
                <a:ea typeface="Times New Roman Italics"/>
                <a:cs typeface="Times New Roman Italics"/>
                <a:sym typeface="Times New Roman Italics"/>
              </a:rPr>
              <a:t>European Respiratory Journal</a:t>
            </a:r>
            <a:r>
              <a:rPr lang="en-US" sz="1200">
                <a:solidFill>
                  <a:srgbClr val="000000"/>
                </a:solidFill>
                <a:latin typeface="Times New Roman"/>
                <a:ea typeface="Times New Roman"/>
                <a:cs typeface="Times New Roman"/>
                <a:sym typeface="Times New Roman"/>
              </a:rPr>
              <a:t>, 55(2), pp. 1–12.</a:t>
            </a:r>
          </a:p>
          <a:p>
            <a:pPr algn="just">
              <a:lnSpc>
                <a:spcPts val="1439"/>
              </a:lnSpc>
            </a:pPr>
            <a:r>
              <a:rPr lang="en-US" sz="1200">
                <a:solidFill>
                  <a:srgbClr val="000000"/>
                </a:solidFill>
                <a:latin typeface="Times New Roman"/>
                <a:ea typeface="Times New Roman"/>
                <a:cs typeface="Times New Roman"/>
                <a:sym typeface="Times New Roman"/>
              </a:rPr>
              <a:t>Bolton, C.E., Bush, A. and Hurst, J.R. (2018) </a:t>
            </a:r>
            <a:r>
              <a:rPr lang="en-US" sz="1200" i="true">
                <a:solidFill>
                  <a:srgbClr val="000000"/>
                </a:solidFill>
                <a:latin typeface="Times New Roman Italics"/>
                <a:ea typeface="Times New Roman Italics"/>
                <a:cs typeface="Times New Roman Italics"/>
                <a:sym typeface="Times New Roman Italics"/>
              </a:rPr>
              <a:t>COPD: A Practical Guide to Management</a:t>
            </a:r>
            <a:r>
              <a:rPr lang="en-US" sz="1200">
                <a:solidFill>
                  <a:srgbClr val="000000"/>
                </a:solidFill>
                <a:latin typeface="Times New Roman"/>
                <a:ea typeface="Times New Roman"/>
                <a:cs typeface="Times New Roman"/>
                <a:sym typeface="Times New Roman"/>
              </a:rPr>
              <a:t>. CRC Press, London.</a:t>
            </a:r>
          </a:p>
          <a:p>
            <a:pPr algn="just">
              <a:lnSpc>
                <a:spcPts val="1439"/>
              </a:lnSpc>
            </a:pPr>
            <a:r>
              <a:rPr lang="en-US" sz="1200">
                <a:solidFill>
                  <a:srgbClr val="000000"/>
                </a:solidFill>
                <a:latin typeface="Times New Roman"/>
                <a:ea typeface="Times New Roman"/>
                <a:cs typeface="Times New Roman"/>
                <a:sym typeface="Times New Roman"/>
              </a:rPr>
              <a:t>Bonten, T.N. (2021) 'Trends in COPD prevalence and exacerbation rates in Dutch primary care', </a:t>
            </a:r>
            <a:r>
              <a:rPr lang="en-US" sz="1200" i="true">
                <a:solidFill>
                  <a:srgbClr val="000000"/>
                </a:solidFill>
                <a:latin typeface="Times New Roman Italics"/>
                <a:ea typeface="Times New Roman Italics"/>
                <a:cs typeface="Times New Roman Italics"/>
                <a:sym typeface="Times New Roman Italics"/>
              </a:rPr>
              <a:t>British Journal of General Practice</a:t>
            </a:r>
            <a:r>
              <a:rPr lang="en-US" sz="1200">
                <a:solidFill>
                  <a:srgbClr val="000000"/>
                </a:solidFill>
                <a:latin typeface="Times New Roman"/>
                <a:ea typeface="Times New Roman"/>
                <a:cs typeface="Times New Roman"/>
                <a:sym typeface="Times New Roman"/>
              </a:rPr>
              <a:t>, 71(711), pp. e836–e844.</a:t>
            </a:r>
          </a:p>
          <a:p>
            <a:pPr algn="just">
              <a:lnSpc>
                <a:spcPts val="1439"/>
              </a:lnSpc>
            </a:pPr>
            <a:r>
              <a:rPr lang="en-US" sz="1200">
                <a:solidFill>
                  <a:srgbClr val="000000"/>
                </a:solidFill>
                <a:latin typeface="Times New Roman"/>
                <a:ea typeface="Times New Roman"/>
                <a:cs typeface="Times New Roman"/>
                <a:sym typeface="Times New Roman"/>
              </a:rPr>
              <a:t>Bourbeau, J. and Saad, N. (2013) ‘Integrated care model for COPD’, </a:t>
            </a:r>
            <a:r>
              <a:rPr lang="en-US" sz="1200" i="true">
                <a:solidFill>
                  <a:srgbClr val="000000"/>
                </a:solidFill>
                <a:latin typeface="Times New Roman Italics"/>
                <a:ea typeface="Times New Roman Italics"/>
                <a:cs typeface="Times New Roman Italics"/>
                <a:sym typeface="Times New Roman Italics"/>
              </a:rPr>
              <a:t>European Respiratory Journal</a:t>
            </a:r>
            <a:r>
              <a:rPr lang="en-US" sz="1200">
                <a:solidFill>
                  <a:srgbClr val="000000"/>
                </a:solidFill>
                <a:latin typeface="Times New Roman"/>
                <a:ea typeface="Times New Roman"/>
                <a:cs typeface="Times New Roman"/>
                <a:sym typeface="Times New Roman"/>
              </a:rPr>
              <a:t>, 42(5), pp. 1202–1211.</a:t>
            </a:r>
          </a:p>
          <a:p>
            <a:pPr algn="just">
              <a:lnSpc>
                <a:spcPts val="1439"/>
              </a:lnSpc>
            </a:pPr>
            <a:r>
              <a:rPr lang="en-US" sz="1200">
                <a:solidFill>
                  <a:srgbClr val="000000"/>
                </a:solidFill>
                <a:latin typeface="Times New Roman"/>
                <a:ea typeface="Times New Roman"/>
                <a:cs typeface="Times New Roman"/>
                <a:sym typeface="Times New Roman"/>
              </a:rPr>
              <a:t>Brijnath, B. (2021) 'Social isolation in older people with COPD: a qualitative study', </a:t>
            </a:r>
            <a:r>
              <a:rPr lang="en-US" sz="1200" i="true">
                <a:solidFill>
                  <a:srgbClr val="000000"/>
                </a:solidFill>
                <a:latin typeface="Times New Roman Italics"/>
                <a:ea typeface="Times New Roman Italics"/>
                <a:cs typeface="Times New Roman Italics"/>
                <a:sym typeface="Times New Roman Italics"/>
              </a:rPr>
              <a:t>Age and Ageing</a:t>
            </a:r>
            <a:r>
              <a:rPr lang="en-US" sz="1200">
                <a:solidFill>
                  <a:srgbClr val="000000"/>
                </a:solidFill>
                <a:latin typeface="Times New Roman"/>
                <a:ea typeface="Times New Roman"/>
                <a:cs typeface="Times New Roman"/>
                <a:sym typeface="Times New Roman"/>
              </a:rPr>
              <a:t>, 50(6), pp. 2182–2191.</a:t>
            </a:r>
          </a:p>
          <a:p>
            <a:pPr algn="just">
              <a:lnSpc>
                <a:spcPts val="1439"/>
              </a:lnSpc>
            </a:pPr>
            <a:r>
              <a:rPr lang="en-US" sz="1200">
                <a:solidFill>
                  <a:srgbClr val="000000"/>
                </a:solidFill>
                <a:latin typeface="Times New Roman"/>
                <a:ea typeface="Times New Roman"/>
                <a:cs typeface="Times New Roman"/>
                <a:sym typeface="Times New Roman"/>
              </a:rPr>
              <a:t>British Lung Foundation (2019) </a:t>
            </a:r>
            <a:r>
              <a:rPr lang="en-US" sz="1200" i="true">
                <a:solidFill>
                  <a:srgbClr val="000000"/>
                </a:solidFill>
                <a:latin typeface="Times New Roman Italics"/>
                <a:ea typeface="Times New Roman Italics"/>
                <a:cs typeface="Times New Roman Italics"/>
                <a:sym typeface="Times New Roman Italics"/>
              </a:rPr>
              <a:t>Chronic obstructive pulmonary disease (COPD) statistics</a:t>
            </a:r>
            <a:r>
              <a:rPr lang="en-US" sz="1200">
                <a:solidFill>
                  <a:srgbClr val="000000"/>
                </a:solidFill>
                <a:latin typeface="Times New Roman"/>
                <a:ea typeface="Times New Roman"/>
                <a:cs typeface="Times New Roman"/>
                <a:sym typeface="Times New Roman"/>
              </a:rPr>
              <a:t>. Available at: </a:t>
            </a:r>
            <a:r>
              <a:rPr lang="en-US" sz="1200" u="sng">
                <a:solidFill>
                  <a:srgbClr val="0000FF"/>
                </a:solidFill>
                <a:latin typeface="Times New Roman"/>
                <a:ea typeface="Times New Roman"/>
                <a:cs typeface="Times New Roman"/>
                <a:sym typeface="Times New Roman"/>
                <a:hlinkClick r:id="rId2" tooltip="https://statistics.blf.org.uk/copd"/>
              </a:rPr>
              <a:t>https://statistics.blf.org.uk/copd</a:t>
            </a:r>
          </a:p>
          <a:p>
            <a:pPr algn="just">
              <a:lnSpc>
                <a:spcPts val="1439"/>
              </a:lnSpc>
            </a:pPr>
            <a:r>
              <a:rPr lang="en-US" sz="1200">
                <a:solidFill>
                  <a:srgbClr val="000000"/>
                </a:solidFill>
                <a:latin typeface="Times New Roman"/>
                <a:ea typeface="Times New Roman"/>
                <a:cs typeface="Times New Roman"/>
                <a:sym typeface="Times New Roman"/>
              </a:rPr>
              <a:t>Broaddus, V.C., Mason, R.J. and Ernst, J.D. (2015) </a:t>
            </a:r>
            <a:r>
              <a:rPr lang="en-US" sz="1200" i="true">
                <a:solidFill>
                  <a:srgbClr val="000000"/>
                </a:solidFill>
                <a:latin typeface="Times New Roman Italics"/>
                <a:ea typeface="Times New Roman Italics"/>
                <a:cs typeface="Times New Roman Italics"/>
                <a:sym typeface="Times New Roman Italics"/>
              </a:rPr>
              <a:t>Murray and Nadel’s Textbook of Respiratory Medicine</a:t>
            </a:r>
            <a:r>
              <a:rPr lang="en-US" sz="1200">
                <a:solidFill>
                  <a:srgbClr val="000000"/>
                </a:solidFill>
                <a:latin typeface="Times New Roman"/>
                <a:ea typeface="Times New Roman"/>
                <a:cs typeface="Times New Roman"/>
                <a:sym typeface="Times New Roman"/>
              </a:rPr>
              <a:t>. 6th edn. Elsevier, Philadelphia.</a:t>
            </a:r>
          </a:p>
          <a:p>
            <a:pPr algn="just">
              <a:lnSpc>
                <a:spcPts val="1439"/>
              </a:lnSpc>
            </a:pPr>
            <a:r>
              <a:rPr lang="en-US" sz="1200">
                <a:solidFill>
                  <a:srgbClr val="000000"/>
                </a:solidFill>
                <a:latin typeface="Times New Roman"/>
                <a:ea typeface="Times New Roman"/>
                <a:cs typeface="Times New Roman"/>
                <a:sym typeface="Times New Roman"/>
              </a:rPr>
              <a:t>Butler, S.J., Lee, A.L., Goldstein, R.S. and Brooks, D. (2020) ‘Post-discharge pulmonary rehabilitation in COPD’, </a:t>
            </a:r>
            <a:r>
              <a:rPr lang="en-US" sz="1200" i="true">
                <a:solidFill>
                  <a:srgbClr val="000000"/>
                </a:solidFill>
                <a:latin typeface="Times New Roman Italics"/>
                <a:ea typeface="Times New Roman Italics"/>
                <a:cs typeface="Times New Roman Italics"/>
                <a:sym typeface="Times New Roman Italics"/>
              </a:rPr>
              <a:t>Respiratory Medicine</a:t>
            </a:r>
            <a:r>
              <a:rPr lang="en-US" sz="1200">
                <a:solidFill>
                  <a:srgbClr val="000000"/>
                </a:solidFill>
                <a:latin typeface="Times New Roman"/>
                <a:ea typeface="Times New Roman"/>
                <a:cs typeface="Times New Roman"/>
                <a:sym typeface="Times New Roman"/>
              </a:rPr>
              <a:t>, 171, pp. 1–8.</a:t>
            </a:r>
          </a:p>
          <a:p>
            <a:pPr algn="just">
              <a:lnSpc>
                <a:spcPts val="1439"/>
              </a:lnSpc>
            </a:pPr>
            <a:r>
              <a:rPr lang="en-US" sz="1200">
                <a:solidFill>
                  <a:srgbClr val="000000"/>
                </a:solidFill>
                <a:latin typeface="Times New Roman"/>
                <a:ea typeface="Times New Roman"/>
                <a:cs typeface="Times New Roman"/>
                <a:sym typeface="Times New Roman"/>
              </a:rPr>
              <a:t>Cazzola, M. (2021) 'Triple therapy in COPD: what we know and what we don’t', </a:t>
            </a:r>
            <a:r>
              <a:rPr lang="en-US" sz="1200" i="true">
                <a:solidFill>
                  <a:srgbClr val="000000"/>
                </a:solidFill>
                <a:latin typeface="Times New Roman Italics"/>
                <a:ea typeface="Times New Roman Italics"/>
                <a:cs typeface="Times New Roman Italics"/>
                <a:sym typeface="Times New Roman Italics"/>
              </a:rPr>
              <a:t>COPD: Journal of Chronic Obstructive Pulmonary Disease</a:t>
            </a:r>
            <a:r>
              <a:rPr lang="en-US" sz="1200">
                <a:solidFill>
                  <a:srgbClr val="000000"/>
                </a:solidFill>
                <a:latin typeface="Times New Roman"/>
                <a:ea typeface="Times New Roman"/>
                <a:cs typeface="Times New Roman"/>
                <a:sym typeface="Times New Roman"/>
              </a:rPr>
              <a:t>, 18(1), pp. 113–124.</a:t>
            </a:r>
          </a:p>
          <a:p>
            <a:pPr algn="just">
              <a:lnSpc>
                <a:spcPts val="1439"/>
              </a:lnSpc>
            </a:pPr>
            <a:r>
              <a:rPr lang="en-US" sz="1200">
                <a:solidFill>
                  <a:srgbClr val="000000"/>
                </a:solidFill>
                <a:latin typeface="Times New Roman"/>
                <a:ea typeface="Times New Roman"/>
                <a:cs typeface="Times New Roman"/>
                <a:sym typeface="Times New Roman"/>
              </a:rPr>
              <a:t>Celli, B.R. and Wedzicha, J.A. (2019) ‘Update on clinical aspects of COPD’, </a:t>
            </a:r>
            <a:r>
              <a:rPr lang="en-US" sz="1200" i="true">
                <a:solidFill>
                  <a:srgbClr val="000000"/>
                </a:solidFill>
                <a:latin typeface="Times New Roman Italics"/>
                <a:ea typeface="Times New Roman Italics"/>
                <a:cs typeface="Times New Roman Italics"/>
                <a:sym typeface="Times New Roman Italics"/>
              </a:rPr>
              <a:t>New England Journal of Medicine</a:t>
            </a:r>
            <a:r>
              <a:rPr lang="en-US" sz="1200">
                <a:solidFill>
                  <a:srgbClr val="000000"/>
                </a:solidFill>
                <a:latin typeface="Times New Roman"/>
                <a:ea typeface="Times New Roman"/>
                <a:cs typeface="Times New Roman"/>
                <a:sym typeface="Times New Roman"/>
              </a:rPr>
              <a:t>, 381(13), pp. 1257–1266.</a:t>
            </a:r>
          </a:p>
          <a:p>
            <a:pPr algn="just">
              <a:lnSpc>
                <a:spcPts val="1439"/>
              </a:lnSpc>
            </a:pPr>
            <a:r>
              <a:rPr lang="en-US" sz="1200">
                <a:solidFill>
                  <a:srgbClr val="000000"/>
                </a:solidFill>
                <a:latin typeface="Times New Roman"/>
                <a:ea typeface="Times New Roman"/>
                <a:cs typeface="Times New Roman"/>
                <a:sym typeface="Times New Roman"/>
              </a:rPr>
              <a:t>Chung, L.P., Miles, S. and Schultz, A. (2014) ‘Inflammation in COPD and potential biomarkers’, </a:t>
            </a:r>
            <a:r>
              <a:rPr lang="en-US" sz="1200" i="true">
                <a:solidFill>
                  <a:srgbClr val="000000"/>
                </a:solidFill>
                <a:latin typeface="Times New Roman Italics"/>
                <a:ea typeface="Times New Roman Italics"/>
                <a:cs typeface="Times New Roman Italics"/>
                <a:sym typeface="Times New Roman Italics"/>
              </a:rPr>
              <a:t>Respirology</a:t>
            </a:r>
            <a:r>
              <a:rPr lang="en-US" sz="1200">
                <a:solidFill>
                  <a:srgbClr val="000000"/>
                </a:solidFill>
                <a:latin typeface="Times New Roman"/>
                <a:ea typeface="Times New Roman"/>
                <a:cs typeface="Times New Roman"/>
                <a:sym typeface="Times New Roman"/>
              </a:rPr>
              <a:t>, 19(6), pp. 777–788.</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00200" y="1556103"/>
            <a:ext cx="15087600" cy="1044750"/>
            <a:chOff x="0" y="0"/>
            <a:chExt cx="20116800" cy="1393000"/>
          </a:xfrm>
        </p:grpSpPr>
        <p:sp>
          <p:nvSpPr>
            <p:cNvPr name="Freeform 8" id="8"/>
            <p:cNvSpPr/>
            <p:nvPr/>
          </p:nvSpPr>
          <p:spPr>
            <a:xfrm flipH="false" flipV="false" rot="0">
              <a:off x="0" y="0"/>
              <a:ext cx="20116800" cy="1393000"/>
            </a:xfrm>
            <a:custGeom>
              <a:avLst/>
              <a:gdLst/>
              <a:ahLst/>
              <a:cxnLst/>
              <a:rect r="r" b="b" t="t" l="l"/>
              <a:pathLst>
                <a:path h="1393000" w="20116800">
                  <a:moveTo>
                    <a:pt x="0" y="0"/>
                  </a:moveTo>
                  <a:lnTo>
                    <a:pt x="20116800" y="0"/>
                  </a:lnTo>
                  <a:lnTo>
                    <a:pt x="20116800" y="1393000"/>
                  </a:lnTo>
                  <a:lnTo>
                    <a:pt x="0" y="1393000"/>
                  </a:lnTo>
                  <a:close/>
                </a:path>
              </a:pathLst>
            </a:custGeom>
            <a:solidFill>
              <a:srgbClr val="000000">
                <a:alpha val="0"/>
              </a:srgbClr>
            </a:solidFill>
          </p:spPr>
        </p:sp>
        <p:sp>
          <p:nvSpPr>
            <p:cNvPr name="TextBox 9" id="9"/>
            <p:cNvSpPr txBox="true"/>
            <p:nvPr/>
          </p:nvSpPr>
          <p:spPr>
            <a:xfrm>
              <a:off x="0" y="104775"/>
              <a:ext cx="20116800" cy="1288225"/>
            </a:xfrm>
            <a:prstGeom prst="rect">
              <a:avLst/>
            </a:prstGeom>
          </p:spPr>
          <p:txBody>
            <a:bodyPr anchor="b" rtlCol="false" tIns="0" lIns="0" bIns="0" rIns="0"/>
            <a:lstStyle/>
            <a:p>
              <a:pPr algn="l">
                <a:lnSpc>
                  <a:spcPts val="6609"/>
                </a:lnSpc>
              </a:pPr>
              <a:r>
                <a:rPr lang="en-US" b="true" sz="6480" spc="-114">
                  <a:solidFill>
                    <a:srgbClr val="404040"/>
                  </a:solidFill>
                  <a:latin typeface="TT Rounds Condensed Bold"/>
                  <a:ea typeface="TT Rounds Condensed Bold"/>
                  <a:cs typeface="TT Rounds Condensed Bold"/>
                  <a:sym typeface="TT Rounds Condensed Bold"/>
                </a:rPr>
                <a:t>References</a:t>
              </a:r>
            </a:p>
          </p:txBody>
        </p:sp>
      </p:grpSp>
      <p:sp>
        <p:nvSpPr>
          <p:cNvPr name="TextBox 10" id="10"/>
          <p:cNvSpPr txBox="true"/>
          <p:nvPr/>
        </p:nvSpPr>
        <p:spPr>
          <a:xfrm rot="0">
            <a:off x="1691640" y="2661679"/>
            <a:ext cx="13427332" cy="6714082"/>
          </a:xfrm>
          <a:prstGeom prst="rect">
            <a:avLst/>
          </a:prstGeom>
        </p:spPr>
        <p:txBody>
          <a:bodyPr anchor="t" rtlCol="false" tIns="0" lIns="0" bIns="0" rIns="0">
            <a:spAutoFit/>
          </a:bodyPr>
          <a:lstStyle/>
          <a:p>
            <a:pPr algn="just">
              <a:lnSpc>
                <a:spcPts val="1439"/>
              </a:lnSpc>
            </a:pPr>
            <a:r>
              <a:rPr lang="en-US" sz="1200">
                <a:solidFill>
                  <a:srgbClr val="000000"/>
                </a:solidFill>
                <a:latin typeface="Times New Roman"/>
                <a:ea typeface="Times New Roman"/>
                <a:cs typeface="Times New Roman"/>
                <a:sym typeface="Times New Roman"/>
              </a:rPr>
              <a:t>Coultas, D.B., Jackson, B.E. and Russo, R. (2021) 'Environmental tobacco smoke, indoor air pollution and COPD: a systematic review and meta-analysis', </a:t>
            </a:r>
            <a:r>
              <a:rPr lang="en-US" sz="1200" i="true">
                <a:solidFill>
                  <a:srgbClr val="000000"/>
                </a:solidFill>
                <a:latin typeface="Times New Roman Italics"/>
                <a:ea typeface="Times New Roman Italics"/>
                <a:cs typeface="Times New Roman Italics"/>
                <a:sym typeface="Times New Roman Italics"/>
              </a:rPr>
              <a:t>European Respiratory Review</a:t>
            </a:r>
            <a:r>
              <a:rPr lang="en-US" sz="1200">
                <a:solidFill>
                  <a:srgbClr val="000000"/>
                </a:solidFill>
                <a:latin typeface="Times New Roman"/>
                <a:ea typeface="Times New Roman"/>
                <a:cs typeface="Times New Roman"/>
                <a:sym typeface="Times New Roman"/>
              </a:rPr>
              <a:t>, 30(162), p. 200350.</a:t>
            </a:r>
          </a:p>
          <a:p>
            <a:pPr algn="just">
              <a:lnSpc>
                <a:spcPts val="1439"/>
              </a:lnSpc>
            </a:pPr>
            <a:r>
              <a:rPr lang="en-US" sz="1200">
                <a:solidFill>
                  <a:srgbClr val="000000"/>
                </a:solidFill>
                <a:latin typeface="Times New Roman"/>
                <a:ea typeface="Times New Roman"/>
                <a:cs typeface="Times New Roman"/>
                <a:sym typeface="Times New Roman"/>
              </a:rPr>
              <a:t>Coventry, P.A. (2020) 'Integrated care for COPD: a systematic review', </a:t>
            </a:r>
            <a:r>
              <a:rPr lang="en-US" sz="1200" i="true">
                <a:solidFill>
                  <a:srgbClr val="000000"/>
                </a:solidFill>
                <a:latin typeface="Times New Roman Italics"/>
                <a:ea typeface="Times New Roman Italics"/>
                <a:cs typeface="Times New Roman Italics"/>
                <a:sym typeface="Times New Roman Italics"/>
              </a:rPr>
              <a:t>European Respiratory Journal</a:t>
            </a:r>
            <a:r>
              <a:rPr lang="en-US" sz="1200">
                <a:solidFill>
                  <a:srgbClr val="000000"/>
                </a:solidFill>
                <a:latin typeface="Times New Roman"/>
                <a:ea typeface="Times New Roman"/>
                <a:cs typeface="Times New Roman"/>
                <a:sym typeface="Times New Roman"/>
              </a:rPr>
              <a:t>, 56(4), p. 2000630.</a:t>
            </a:r>
          </a:p>
          <a:p>
            <a:pPr algn="just">
              <a:lnSpc>
                <a:spcPts val="1439"/>
              </a:lnSpc>
            </a:pPr>
            <a:r>
              <a:rPr lang="en-US" sz="1200">
                <a:solidFill>
                  <a:srgbClr val="000000"/>
                </a:solidFill>
                <a:latin typeface="Times New Roman"/>
                <a:ea typeface="Times New Roman"/>
                <a:cs typeface="Times New Roman"/>
                <a:sym typeface="Times New Roman"/>
              </a:rPr>
              <a:t>D'Cruz, R.F. (2022) 'Non-invasive ventilation in stable hypercapnic COPD: a systematic review and meta-analysis', </a:t>
            </a:r>
            <a:r>
              <a:rPr lang="en-US" sz="1200" i="true">
                <a:solidFill>
                  <a:srgbClr val="000000"/>
                </a:solidFill>
                <a:latin typeface="Times New Roman Italics"/>
                <a:ea typeface="Times New Roman Italics"/>
                <a:cs typeface="Times New Roman Italics"/>
                <a:sym typeface="Times New Roman Italics"/>
              </a:rPr>
              <a:t>Thorax</a:t>
            </a:r>
            <a:r>
              <a:rPr lang="en-US" sz="1200">
                <a:solidFill>
                  <a:srgbClr val="000000"/>
                </a:solidFill>
                <a:latin typeface="Times New Roman"/>
                <a:ea typeface="Times New Roman"/>
                <a:cs typeface="Times New Roman"/>
                <a:sym typeface="Times New Roman"/>
              </a:rPr>
              <a:t>, 77(3), pp. 244–252.</a:t>
            </a:r>
          </a:p>
          <a:p>
            <a:pPr algn="just">
              <a:lnSpc>
                <a:spcPts val="1439"/>
              </a:lnSpc>
            </a:pPr>
            <a:r>
              <a:rPr lang="en-US" sz="1200">
                <a:solidFill>
                  <a:srgbClr val="000000"/>
                </a:solidFill>
                <a:latin typeface="Times New Roman"/>
                <a:ea typeface="Times New Roman"/>
                <a:cs typeface="Times New Roman"/>
                <a:sym typeface="Times New Roman"/>
              </a:rPr>
              <a:t>Deslée, G., Jankowski, P. and Rezaiguia-Delclaux, S. (2021) ‘COPD and pulmonary rehabilitation: clinical benefits’, </a:t>
            </a:r>
            <a:r>
              <a:rPr lang="en-US" sz="1200" i="true">
                <a:solidFill>
                  <a:srgbClr val="000000"/>
                </a:solidFill>
                <a:latin typeface="Times New Roman Italics"/>
                <a:ea typeface="Times New Roman Italics"/>
                <a:cs typeface="Times New Roman Italics"/>
                <a:sym typeface="Times New Roman Italics"/>
              </a:rPr>
              <a:t>Respiratory Research</a:t>
            </a:r>
            <a:r>
              <a:rPr lang="en-US" sz="1200">
                <a:solidFill>
                  <a:srgbClr val="000000"/>
                </a:solidFill>
                <a:latin typeface="Times New Roman"/>
                <a:ea typeface="Times New Roman"/>
                <a:cs typeface="Times New Roman"/>
                <a:sym typeface="Times New Roman"/>
              </a:rPr>
              <a:t>, 22(1), pp. 1–12.</a:t>
            </a:r>
          </a:p>
          <a:p>
            <a:pPr algn="just">
              <a:lnSpc>
                <a:spcPts val="1439"/>
              </a:lnSpc>
            </a:pPr>
            <a:r>
              <a:rPr lang="en-US" sz="1200">
                <a:solidFill>
                  <a:srgbClr val="000000"/>
                </a:solidFill>
                <a:latin typeface="Times New Roman"/>
                <a:ea typeface="Times New Roman"/>
                <a:cs typeface="Times New Roman"/>
                <a:sym typeface="Times New Roman"/>
              </a:rPr>
              <a:t>Ding, B., Small, M., Bergström, G. and Holmgren, U. (2017) ‘COPD symptom burden and work impairment’, </a:t>
            </a:r>
            <a:r>
              <a:rPr lang="en-US" sz="1200" i="true">
                <a:solidFill>
                  <a:srgbClr val="000000"/>
                </a:solidFill>
                <a:latin typeface="Times New Roman Italics"/>
                <a:ea typeface="Times New Roman Italics"/>
                <a:cs typeface="Times New Roman Italics"/>
                <a:sym typeface="Times New Roman Italics"/>
              </a:rPr>
              <a:t>International Journal of Chronic Obstructive Pulmonary Disease</a:t>
            </a:r>
            <a:r>
              <a:rPr lang="en-US" sz="1200">
                <a:solidFill>
                  <a:srgbClr val="000000"/>
                </a:solidFill>
                <a:latin typeface="Times New Roman"/>
                <a:ea typeface="Times New Roman"/>
                <a:cs typeface="Times New Roman"/>
                <a:sym typeface="Times New Roman"/>
              </a:rPr>
              <a:t>, 12, pp. 677–689.</a:t>
            </a:r>
          </a:p>
          <a:p>
            <a:pPr algn="just">
              <a:lnSpc>
                <a:spcPts val="1439"/>
              </a:lnSpc>
            </a:pPr>
            <a:r>
              <a:rPr lang="en-US" sz="1200">
                <a:solidFill>
                  <a:srgbClr val="000000"/>
                </a:solidFill>
                <a:latin typeface="Times New Roman"/>
                <a:ea typeface="Times New Roman"/>
                <a:cs typeface="Times New Roman"/>
                <a:sym typeface="Times New Roman"/>
              </a:rPr>
              <a:t>Disler, R.T. (2022) 'Models of care for chronic obstructive pulmonary disease: a review of the literature', </a:t>
            </a:r>
            <a:r>
              <a:rPr lang="en-US" sz="1200" i="true">
                <a:solidFill>
                  <a:srgbClr val="000000"/>
                </a:solidFill>
                <a:latin typeface="Times New Roman Italics"/>
                <a:ea typeface="Times New Roman Italics"/>
                <a:cs typeface="Times New Roman Italics"/>
                <a:sym typeface="Times New Roman Italics"/>
              </a:rPr>
              <a:t>Journal of Clinical Medicine</a:t>
            </a:r>
            <a:r>
              <a:rPr lang="en-US" sz="1200">
                <a:solidFill>
                  <a:srgbClr val="000000"/>
                </a:solidFill>
                <a:latin typeface="Times New Roman"/>
                <a:ea typeface="Times New Roman"/>
                <a:cs typeface="Times New Roman"/>
                <a:sym typeface="Times New Roman"/>
              </a:rPr>
              <a:t>, 11(9), p. 2343.</a:t>
            </a:r>
          </a:p>
          <a:p>
            <a:pPr algn="just">
              <a:lnSpc>
                <a:spcPts val="1439"/>
              </a:lnSpc>
            </a:pPr>
            <a:r>
              <a:rPr lang="en-US" sz="1200">
                <a:solidFill>
                  <a:srgbClr val="000000"/>
                </a:solidFill>
                <a:latin typeface="Times New Roman"/>
                <a:ea typeface="Times New Roman"/>
                <a:cs typeface="Times New Roman"/>
                <a:sym typeface="Times New Roman"/>
              </a:rPr>
              <a:t>Ekström, M. (2016) ‘Anxiety and breathlessness in COPD’, </a:t>
            </a:r>
            <a:r>
              <a:rPr lang="en-US" sz="1200" i="true">
                <a:solidFill>
                  <a:srgbClr val="000000"/>
                </a:solidFill>
                <a:latin typeface="Times New Roman Italics"/>
                <a:ea typeface="Times New Roman Italics"/>
                <a:cs typeface="Times New Roman Italics"/>
                <a:sym typeface="Times New Roman Italics"/>
              </a:rPr>
              <a:t>Chest</a:t>
            </a:r>
            <a:r>
              <a:rPr lang="en-US" sz="1200">
                <a:solidFill>
                  <a:srgbClr val="000000"/>
                </a:solidFill>
                <a:latin typeface="Times New Roman"/>
                <a:ea typeface="Times New Roman"/>
                <a:cs typeface="Times New Roman"/>
                <a:sym typeface="Times New Roman"/>
              </a:rPr>
              <a:t>, 150(1), pp. 229–241.</a:t>
            </a:r>
          </a:p>
          <a:p>
            <a:pPr algn="just">
              <a:lnSpc>
                <a:spcPts val="1439"/>
              </a:lnSpc>
            </a:pPr>
            <a:r>
              <a:rPr lang="en-US" sz="1200">
                <a:solidFill>
                  <a:srgbClr val="000000"/>
                </a:solidFill>
                <a:latin typeface="Times New Roman"/>
                <a:ea typeface="Times New Roman"/>
                <a:cs typeface="Times New Roman"/>
                <a:sym typeface="Times New Roman"/>
              </a:rPr>
              <a:t>Fabbri, L.M., Rabe, K.F. and Vogelmeier, C. (2014) ‘COPD: current treatment and future advances’, </a:t>
            </a:r>
            <a:r>
              <a:rPr lang="en-US" sz="1200" i="true">
                <a:solidFill>
                  <a:srgbClr val="000000"/>
                </a:solidFill>
                <a:latin typeface="Times New Roman Italics"/>
                <a:ea typeface="Times New Roman Italics"/>
                <a:cs typeface="Times New Roman Italics"/>
                <a:sym typeface="Times New Roman Italics"/>
              </a:rPr>
              <a:t>The Lancet</a:t>
            </a:r>
            <a:r>
              <a:rPr lang="en-US" sz="1200">
                <a:solidFill>
                  <a:srgbClr val="000000"/>
                </a:solidFill>
                <a:latin typeface="Times New Roman"/>
                <a:ea typeface="Times New Roman"/>
                <a:cs typeface="Times New Roman"/>
                <a:sym typeface="Times New Roman"/>
              </a:rPr>
              <a:t>, 385(9976), pp. 1789–1798.</a:t>
            </a:r>
          </a:p>
          <a:p>
            <a:pPr algn="just">
              <a:lnSpc>
                <a:spcPts val="1439"/>
              </a:lnSpc>
            </a:pPr>
            <a:r>
              <a:rPr lang="en-US" sz="1200">
                <a:solidFill>
                  <a:srgbClr val="000000"/>
                </a:solidFill>
                <a:latin typeface="Times New Roman"/>
                <a:ea typeface="Times New Roman"/>
                <a:cs typeface="Times New Roman"/>
                <a:sym typeface="Times New Roman"/>
              </a:rPr>
              <a:t>Gibson, P.G. and McDonald, V.M. (2020) ‘Managing comorbidities in COPD’, </a:t>
            </a:r>
            <a:r>
              <a:rPr lang="en-US" sz="1200" i="true">
                <a:solidFill>
                  <a:srgbClr val="000000"/>
                </a:solidFill>
                <a:latin typeface="Times New Roman Italics"/>
                <a:ea typeface="Times New Roman Italics"/>
                <a:cs typeface="Times New Roman Italics"/>
                <a:sym typeface="Times New Roman Italics"/>
              </a:rPr>
              <a:t>European Respiratory Review</a:t>
            </a:r>
            <a:r>
              <a:rPr lang="en-US" sz="1200">
                <a:solidFill>
                  <a:srgbClr val="000000"/>
                </a:solidFill>
                <a:latin typeface="Times New Roman"/>
                <a:ea typeface="Times New Roman"/>
                <a:cs typeface="Times New Roman"/>
                <a:sym typeface="Times New Roman"/>
              </a:rPr>
              <a:t>, 29(155), pp. 1–10.</a:t>
            </a:r>
          </a:p>
          <a:p>
            <a:pPr algn="just">
              <a:lnSpc>
                <a:spcPts val="1439"/>
              </a:lnSpc>
            </a:pPr>
            <a:r>
              <a:rPr lang="en-US" sz="1200">
                <a:solidFill>
                  <a:srgbClr val="000000"/>
                </a:solidFill>
                <a:latin typeface="Times New Roman"/>
                <a:ea typeface="Times New Roman"/>
                <a:cs typeface="Times New Roman"/>
                <a:sym typeface="Times New Roman"/>
              </a:rPr>
              <a:t>Global Initiative for Chronic Obstructive Lung Disease (GOLD) (2024) </a:t>
            </a:r>
            <a:r>
              <a:rPr lang="en-US" sz="1200" i="true">
                <a:solidFill>
                  <a:srgbClr val="000000"/>
                </a:solidFill>
                <a:latin typeface="Times New Roman Italics"/>
                <a:ea typeface="Times New Roman Italics"/>
                <a:cs typeface="Times New Roman Italics"/>
                <a:sym typeface="Times New Roman Italics"/>
              </a:rPr>
              <a:t>Global Strategy for the Diagnosis, Management and Prevention of COPD</a:t>
            </a:r>
            <a:r>
              <a:rPr lang="en-US" sz="1200">
                <a:solidFill>
                  <a:srgbClr val="000000"/>
                </a:solidFill>
                <a:latin typeface="Times New Roman"/>
                <a:ea typeface="Times New Roman"/>
                <a:cs typeface="Times New Roman"/>
                <a:sym typeface="Times New Roman"/>
              </a:rPr>
              <a:t>. GOLD Publications.</a:t>
            </a:r>
          </a:p>
          <a:p>
            <a:pPr algn="just">
              <a:lnSpc>
                <a:spcPts val="1439"/>
              </a:lnSpc>
            </a:pPr>
            <a:r>
              <a:rPr lang="en-US" sz="1200">
                <a:solidFill>
                  <a:srgbClr val="000000"/>
                </a:solidFill>
                <a:latin typeface="Times New Roman"/>
                <a:ea typeface="Times New Roman"/>
                <a:cs typeface="Times New Roman"/>
                <a:sym typeface="Times New Roman"/>
              </a:rPr>
              <a:t>Global Initiative for Chronic Obstructive Lung Disease (GOLD) (2023) </a:t>
            </a:r>
            <a:r>
              <a:rPr lang="en-US" sz="1200" i="true">
                <a:solidFill>
                  <a:srgbClr val="000000"/>
                </a:solidFill>
                <a:latin typeface="Times New Roman Italics"/>
                <a:ea typeface="Times New Roman Italics"/>
                <a:cs typeface="Times New Roman Italics"/>
                <a:sym typeface="Times New Roman Italics"/>
              </a:rPr>
              <a:t>Global strategy for the diagnosis, management, and prevention of chronic obstructive pulmonary disease: 2023 report</a:t>
            </a:r>
            <a:r>
              <a:rPr lang="en-US" sz="1200">
                <a:solidFill>
                  <a:srgbClr val="000000"/>
                </a:solidFill>
                <a:latin typeface="Times New Roman"/>
                <a:ea typeface="Times New Roman"/>
                <a:cs typeface="Times New Roman"/>
                <a:sym typeface="Times New Roman"/>
              </a:rPr>
              <a:t>. Available at: </a:t>
            </a:r>
            <a:r>
              <a:rPr lang="en-US" sz="1200" u="sng">
                <a:solidFill>
                  <a:srgbClr val="0000FF"/>
                </a:solidFill>
                <a:latin typeface="Times New Roman"/>
                <a:ea typeface="Times New Roman"/>
                <a:cs typeface="Times New Roman"/>
                <a:sym typeface="Times New Roman"/>
                <a:hlinkClick r:id="rId2" tooltip="https://goldcopd.org/2023-gold-report-2/"/>
              </a:rPr>
              <a:t>https://goldcopd.org/2023-gold-report-2/</a:t>
            </a:r>
          </a:p>
          <a:p>
            <a:pPr algn="just">
              <a:lnSpc>
                <a:spcPts val="1439"/>
              </a:lnSpc>
            </a:pPr>
            <a:r>
              <a:rPr lang="en-US" sz="1200">
                <a:solidFill>
                  <a:srgbClr val="000000"/>
                </a:solidFill>
                <a:latin typeface="Times New Roman"/>
                <a:ea typeface="Times New Roman"/>
                <a:cs typeface="Times New Roman"/>
                <a:sym typeface="Times New Roman"/>
              </a:rPr>
              <a:t>Grippi, M.A., Elias, J.A., Fishman, J.A. and Pack, A.I. (2021) </a:t>
            </a:r>
            <a:r>
              <a:rPr lang="en-US" sz="1200" i="true">
                <a:solidFill>
                  <a:srgbClr val="000000"/>
                </a:solidFill>
                <a:latin typeface="Times New Roman Italics"/>
                <a:ea typeface="Times New Roman Italics"/>
                <a:cs typeface="Times New Roman Italics"/>
                <a:sym typeface="Times New Roman Italics"/>
              </a:rPr>
              <a:t>Fishman’s Pulmonary Diseases and Disorders</a:t>
            </a:r>
            <a:r>
              <a:rPr lang="en-US" sz="1200">
                <a:solidFill>
                  <a:srgbClr val="000000"/>
                </a:solidFill>
                <a:latin typeface="Times New Roman"/>
                <a:ea typeface="Times New Roman"/>
                <a:cs typeface="Times New Roman"/>
                <a:sym typeface="Times New Roman"/>
              </a:rPr>
              <a:t>. 6th edn. McGraw-Hill Education, New York.</a:t>
            </a:r>
          </a:p>
          <a:p>
            <a:pPr algn="just">
              <a:lnSpc>
                <a:spcPts val="1439"/>
              </a:lnSpc>
            </a:pPr>
            <a:r>
              <a:rPr lang="en-US" sz="1200">
                <a:solidFill>
                  <a:srgbClr val="000000"/>
                </a:solidFill>
                <a:latin typeface="Times New Roman"/>
                <a:ea typeface="Times New Roman"/>
                <a:cs typeface="Times New Roman"/>
                <a:sym typeface="Times New Roman"/>
              </a:rPr>
              <a:t>Gruffydd-Jones, K. (2021) 'The "House of Care" for COPD: a qualitative study of patients' and healthcare professionals' perceptions', </a:t>
            </a:r>
            <a:r>
              <a:rPr lang="en-US" sz="1200" i="true">
                <a:solidFill>
                  <a:srgbClr val="000000"/>
                </a:solidFill>
                <a:latin typeface="Times New Roman Italics"/>
                <a:ea typeface="Times New Roman Italics"/>
                <a:cs typeface="Times New Roman Italics"/>
                <a:sym typeface="Times New Roman Italics"/>
              </a:rPr>
              <a:t>NPJ Primary Care Respiratory Medicine</a:t>
            </a:r>
            <a:r>
              <a:rPr lang="en-US" sz="1200">
                <a:solidFill>
                  <a:srgbClr val="000000"/>
                </a:solidFill>
                <a:latin typeface="Times New Roman"/>
                <a:ea typeface="Times New Roman"/>
                <a:cs typeface="Times New Roman"/>
                <a:sym typeface="Times New Roman"/>
              </a:rPr>
              <a:t>, 31(1), p. 27.</a:t>
            </a:r>
          </a:p>
          <a:p>
            <a:pPr algn="just">
              <a:lnSpc>
                <a:spcPts val="1439"/>
              </a:lnSpc>
            </a:pPr>
            <a:r>
              <a:rPr lang="en-US" sz="1200">
                <a:solidFill>
                  <a:srgbClr val="000000"/>
                </a:solidFill>
                <a:latin typeface="Times New Roman"/>
                <a:ea typeface="Times New Roman"/>
                <a:cs typeface="Times New Roman"/>
                <a:sym typeface="Times New Roman"/>
              </a:rPr>
              <a:t>Halpin, D.M.G. (2021) 'Global initiative for the diagnosis, management, and prevention of chronic obstructive lung disease. The 2021 GOLD science committee report on COVID-19 and chronic obstructive pulmonary disease', </a:t>
            </a:r>
            <a:r>
              <a:rPr lang="en-US" sz="1200" i="true">
                <a:solidFill>
                  <a:srgbClr val="000000"/>
                </a:solidFill>
                <a:latin typeface="Times New Roman Italics"/>
                <a:ea typeface="Times New Roman Italics"/>
                <a:cs typeface="Times New Roman Italics"/>
                <a:sym typeface="Times New Roman Italics"/>
              </a:rPr>
              <a:t>American Journal of Respiratory and Critical Care Medicine</a:t>
            </a:r>
            <a:r>
              <a:rPr lang="en-US" sz="1200">
                <a:solidFill>
                  <a:srgbClr val="000000"/>
                </a:solidFill>
                <a:latin typeface="Times New Roman"/>
                <a:ea typeface="Times New Roman"/>
                <a:cs typeface="Times New Roman"/>
                <a:sym typeface="Times New Roman"/>
              </a:rPr>
              <a:t>, 203(1), pp. 24–36.</a:t>
            </a:r>
          </a:p>
          <a:p>
            <a:pPr algn="just">
              <a:lnSpc>
                <a:spcPts val="1439"/>
              </a:lnSpc>
            </a:pPr>
            <a:r>
              <a:rPr lang="en-US" sz="1200">
                <a:solidFill>
                  <a:srgbClr val="000000"/>
                </a:solidFill>
                <a:latin typeface="Times New Roman"/>
                <a:ea typeface="Times New Roman"/>
                <a:cs typeface="Times New Roman"/>
                <a:sym typeface="Times New Roman"/>
              </a:rPr>
              <a:t>Han, M.K., Quibrera, P. and Douglas, I.S. (2021) ‘COPD exacerbations and long-term outcomes’, </a:t>
            </a:r>
            <a:r>
              <a:rPr lang="en-US" sz="1200" i="true">
                <a:solidFill>
                  <a:srgbClr val="000000"/>
                </a:solidFill>
                <a:latin typeface="Times New Roman Italics"/>
                <a:ea typeface="Times New Roman Italics"/>
                <a:cs typeface="Times New Roman Italics"/>
                <a:sym typeface="Times New Roman Italics"/>
              </a:rPr>
              <a:t>American Journal of Respiratory and Critical Care Medicine</a:t>
            </a:r>
            <a:r>
              <a:rPr lang="en-US" sz="1200">
                <a:solidFill>
                  <a:srgbClr val="000000"/>
                </a:solidFill>
                <a:latin typeface="Times New Roman"/>
                <a:ea typeface="Times New Roman"/>
                <a:cs typeface="Times New Roman"/>
                <a:sym typeface="Times New Roman"/>
              </a:rPr>
              <a:t>, 204(1), pp. 79–89.</a:t>
            </a:r>
          </a:p>
          <a:p>
            <a:pPr algn="just">
              <a:lnSpc>
                <a:spcPts val="1439"/>
              </a:lnSpc>
            </a:pPr>
            <a:r>
              <a:rPr lang="en-US" sz="1200">
                <a:solidFill>
                  <a:srgbClr val="000000"/>
                </a:solidFill>
                <a:latin typeface="Times New Roman"/>
                <a:ea typeface="Times New Roman"/>
                <a:cs typeface="Times New Roman"/>
                <a:sym typeface="Times New Roman"/>
              </a:rPr>
              <a:t>Harrison, S.L. (2021) 'Digital health interventions for the management of COPD: a systematic review', </a:t>
            </a:r>
            <a:r>
              <a:rPr lang="en-US" sz="1200" i="true">
                <a:solidFill>
                  <a:srgbClr val="000000"/>
                </a:solidFill>
                <a:latin typeface="Times New Roman Italics"/>
                <a:ea typeface="Times New Roman Italics"/>
                <a:cs typeface="Times New Roman Italics"/>
                <a:sym typeface="Times New Roman Italics"/>
              </a:rPr>
              <a:t>European Respiratory Review</a:t>
            </a:r>
            <a:r>
              <a:rPr lang="en-US" sz="1200">
                <a:solidFill>
                  <a:srgbClr val="000000"/>
                </a:solidFill>
                <a:latin typeface="Times New Roman"/>
                <a:ea typeface="Times New Roman"/>
                <a:cs typeface="Times New Roman"/>
                <a:sym typeface="Times New Roman"/>
              </a:rPr>
              <a:t>, 30(162), p. 210057.</a:t>
            </a:r>
          </a:p>
          <a:p>
            <a:pPr algn="just">
              <a:lnSpc>
                <a:spcPts val="1439"/>
              </a:lnSpc>
            </a:pPr>
            <a:r>
              <a:rPr lang="en-US" sz="1200">
                <a:solidFill>
                  <a:srgbClr val="000000"/>
                </a:solidFill>
                <a:latin typeface="Times New Roman"/>
                <a:ea typeface="Times New Roman"/>
                <a:cs typeface="Times New Roman"/>
                <a:sym typeface="Times New Roman"/>
              </a:rPr>
              <a:t>Heidelbaugh, J.J. (2015) </a:t>
            </a:r>
            <a:r>
              <a:rPr lang="en-US" sz="1200" i="true">
                <a:solidFill>
                  <a:srgbClr val="000000"/>
                </a:solidFill>
                <a:latin typeface="Times New Roman Italics"/>
                <a:ea typeface="Times New Roman Italics"/>
                <a:cs typeface="Times New Roman Italics"/>
                <a:sym typeface="Times New Roman Italics"/>
              </a:rPr>
              <a:t>Chronic Obstructive Pulmonary Disease: A Multidisciplinary Approach</a:t>
            </a:r>
            <a:r>
              <a:rPr lang="en-US" sz="1200">
                <a:solidFill>
                  <a:srgbClr val="000000"/>
                </a:solidFill>
                <a:latin typeface="Times New Roman"/>
                <a:ea typeface="Times New Roman"/>
                <a:cs typeface="Times New Roman"/>
                <a:sym typeface="Times New Roman"/>
              </a:rPr>
              <a:t>. Elsevier, Philadelphia.</a:t>
            </a:r>
          </a:p>
          <a:p>
            <a:pPr algn="just">
              <a:lnSpc>
                <a:spcPts val="1439"/>
              </a:lnSpc>
            </a:pPr>
            <a:r>
              <a:rPr lang="en-US" sz="1200">
                <a:solidFill>
                  <a:srgbClr val="000000"/>
                </a:solidFill>
                <a:latin typeface="Times New Roman"/>
                <a:ea typeface="Times New Roman"/>
                <a:cs typeface="Times New Roman"/>
                <a:sym typeface="Times New Roman"/>
              </a:rPr>
              <a:t>Holland, A.E., Hill, C.J. and Alison, J.A. (2021) ‘Exercise training for COPD: mechanisms and outcomes’, </a:t>
            </a:r>
            <a:r>
              <a:rPr lang="en-US" sz="1200" i="true">
                <a:solidFill>
                  <a:srgbClr val="000000"/>
                </a:solidFill>
                <a:latin typeface="Times New Roman Italics"/>
                <a:ea typeface="Times New Roman Italics"/>
                <a:cs typeface="Times New Roman Italics"/>
                <a:sym typeface="Times New Roman Italics"/>
              </a:rPr>
              <a:t>Thorax</a:t>
            </a:r>
            <a:r>
              <a:rPr lang="en-US" sz="1200">
                <a:solidFill>
                  <a:srgbClr val="000000"/>
                </a:solidFill>
                <a:latin typeface="Times New Roman"/>
                <a:ea typeface="Times New Roman"/>
                <a:cs typeface="Times New Roman"/>
                <a:sym typeface="Times New Roman"/>
              </a:rPr>
              <a:t>, 76(9), pp. 828–834.</a:t>
            </a:r>
          </a:p>
          <a:p>
            <a:pPr algn="just">
              <a:lnSpc>
                <a:spcPts val="1439"/>
              </a:lnSpc>
            </a:pPr>
            <a:r>
              <a:rPr lang="en-US" sz="1200">
                <a:solidFill>
                  <a:srgbClr val="000000"/>
                </a:solidFill>
                <a:latin typeface="Times New Roman"/>
                <a:ea typeface="Times New Roman"/>
                <a:cs typeface="Times New Roman"/>
                <a:sym typeface="Times New Roman"/>
              </a:rPr>
              <a:t>Hurst, J.R., Vestbo, J., Anzueto, A. and Locantore, N. (2010) ‘Susceptibility to exacerbation in COPD’, </a:t>
            </a:r>
            <a:r>
              <a:rPr lang="en-US" sz="1200" i="true">
                <a:solidFill>
                  <a:srgbClr val="000000"/>
                </a:solidFill>
                <a:latin typeface="Times New Roman Italics"/>
                <a:ea typeface="Times New Roman Italics"/>
                <a:cs typeface="Times New Roman Italics"/>
                <a:sym typeface="Times New Roman Italics"/>
              </a:rPr>
              <a:t>New England Journal of Medicine</a:t>
            </a:r>
            <a:r>
              <a:rPr lang="en-US" sz="1200">
                <a:solidFill>
                  <a:srgbClr val="000000"/>
                </a:solidFill>
                <a:latin typeface="Times New Roman"/>
                <a:ea typeface="Times New Roman"/>
                <a:cs typeface="Times New Roman"/>
                <a:sym typeface="Times New Roman"/>
              </a:rPr>
              <a:t>, 363(12), pp. 1128–1138.</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00200" y="1532970"/>
            <a:ext cx="15087600" cy="1044750"/>
            <a:chOff x="0" y="0"/>
            <a:chExt cx="20116800" cy="1393000"/>
          </a:xfrm>
        </p:grpSpPr>
        <p:sp>
          <p:nvSpPr>
            <p:cNvPr name="Freeform 8" id="8"/>
            <p:cNvSpPr/>
            <p:nvPr/>
          </p:nvSpPr>
          <p:spPr>
            <a:xfrm flipH="false" flipV="false" rot="0">
              <a:off x="0" y="0"/>
              <a:ext cx="20116800" cy="1393000"/>
            </a:xfrm>
            <a:custGeom>
              <a:avLst/>
              <a:gdLst/>
              <a:ahLst/>
              <a:cxnLst/>
              <a:rect r="r" b="b" t="t" l="l"/>
              <a:pathLst>
                <a:path h="1393000" w="20116800">
                  <a:moveTo>
                    <a:pt x="0" y="0"/>
                  </a:moveTo>
                  <a:lnTo>
                    <a:pt x="20116800" y="0"/>
                  </a:lnTo>
                  <a:lnTo>
                    <a:pt x="20116800" y="1393000"/>
                  </a:lnTo>
                  <a:lnTo>
                    <a:pt x="0" y="1393000"/>
                  </a:lnTo>
                  <a:close/>
                </a:path>
              </a:pathLst>
            </a:custGeom>
            <a:solidFill>
              <a:srgbClr val="000000">
                <a:alpha val="0"/>
              </a:srgbClr>
            </a:solidFill>
          </p:spPr>
        </p:sp>
        <p:sp>
          <p:nvSpPr>
            <p:cNvPr name="TextBox 9" id="9"/>
            <p:cNvSpPr txBox="true"/>
            <p:nvPr/>
          </p:nvSpPr>
          <p:spPr>
            <a:xfrm>
              <a:off x="0" y="104775"/>
              <a:ext cx="20116800" cy="1288225"/>
            </a:xfrm>
            <a:prstGeom prst="rect">
              <a:avLst/>
            </a:prstGeom>
          </p:spPr>
          <p:txBody>
            <a:bodyPr anchor="b" rtlCol="false" tIns="0" lIns="0" bIns="0" rIns="0"/>
            <a:lstStyle/>
            <a:p>
              <a:pPr algn="l">
                <a:lnSpc>
                  <a:spcPts val="6609"/>
                </a:lnSpc>
              </a:pPr>
              <a:r>
                <a:rPr lang="en-US" b="true" sz="6480" spc="-114">
                  <a:solidFill>
                    <a:srgbClr val="404040"/>
                  </a:solidFill>
                  <a:latin typeface="TT Rounds Condensed Bold"/>
                  <a:ea typeface="TT Rounds Condensed Bold"/>
                  <a:cs typeface="TT Rounds Condensed Bold"/>
                  <a:sym typeface="TT Rounds Condensed Bold"/>
                </a:rPr>
                <a:t>References</a:t>
              </a:r>
            </a:p>
          </p:txBody>
        </p:sp>
      </p:grpSp>
      <p:sp>
        <p:nvSpPr>
          <p:cNvPr name="TextBox 10" id="10"/>
          <p:cNvSpPr txBox="true"/>
          <p:nvPr/>
        </p:nvSpPr>
        <p:spPr>
          <a:xfrm rot="0">
            <a:off x="1691638" y="2799074"/>
            <a:ext cx="15040906" cy="6212115"/>
          </a:xfrm>
          <a:prstGeom prst="rect">
            <a:avLst/>
          </a:prstGeom>
        </p:spPr>
        <p:txBody>
          <a:bodyPr anchor="t" rtlCol="false" tIns="0" lIns="0" bIns="0" rIns="0">
            <a:spAutoFit/>
          </a:bodyPr>
          <a:lstStyle/>
          <a:p>
            <a:pPr algn="just">
              <a:lnSpc>
                <a:spcPts val="1260"/>
              </a:lnSpc>
            </a:pPr>
            <a:r>
              <a:rPr lang="en-US" sz="1050">
                <a:solidFill>
                  <a:srgbClr val="000000"/>
                </a:solidFill>
                <a:latin typeface="Times New Roman"/>
                <a:ea typeface="Times New Roman"/>
                <a:cs typeface="Times New Roman"/>
                <a:sym typeface="Times New Roman"/>
              </a:rPr>
              <a:t>Jones, P.W. and Harding, G. (2014) ‘COPD Assessment Tools Review’, </a:t>
            </a:r>
            <a:r>
              <a:rPr lang="en-US" sz="1050" i="true">
                <a:solidFill>
                  <a:srgbClr val="000000"/>
                </a:solidFill>
                <a:latin typeface="Times New Roman Italics"/>
                <a:ea typeface="Times New Roman Italics"/>
                <a:cs typeface="Times New Roman Italics"/>
                <a:sym typeface="Times New Roman Italics"/>
              </a:rPr>
              <a:t>European Respiratory Journal</a:t>
            </a:r>
            <a:r>
              <a:rPr lang="en-US" sz="1050">
                <a:solidFill>
                  <a:srgbClr val="000000"/>
                </a:solidFill>
                <a:latin typeface="Times New Roman"/>
                <a:ea typeface="Times New Roman"/>
                <a:cs typeface="Times New Roman"/>
                <a:sym typeface="Times New Roman"/>
              </a:rPr>
              <a:t>, 44(1), pp. 110–121.</a:t>
            </a:r>
          </a:p>
          <a:p>
            <a:pPr algn="just">
              <a:lnSpc>
                <a:spcPts val="1260"/>
              </a:lnSpc>
            </a:pPr>
            <a:r>
              <a:rPr lang="en-US" sz="1050">
                <a:solidFill>
                  <a:srgbClr val="000000"/>
                </a:solidFill>
                <a:latin typeface="Times New Roman"/>
                <a:ea typeface="Times New Roman"/>
                <a:cs typeface="Times New Roman"/>
                <a:sym typeface="Times New Roman"/>
              </a:rPr>
              <a:t>Jones, R. (2020) 'The COPD Assessment Test (CAT): short- and long-term reliability and validity in the UK', </a:t>
            </a:r>
            <a:r>
              <a:rPr lang="en-US" sz="1050" i="true">
                <a:solidFill>
                  <a:srgbClr val="000000"/>
                </a:solidFill>
                <a:latin typeface="Times New Roman Italics"/>
                <a:ea typeface="Times New Roman Italics"/>
                <a:cs typeface="Times New Roman Italics"/>
                <a:sym typeface="Times New Roman Italics"/>
              </a:rPr>
              <a:t>NPJ Primary Care Respiratory Medicine</a:t>
            </a:r>
            <a:r>
              <a:rPr lang="en-US" sz="1050">
                <a:solidFill>
                  <a:srgbClr val="000000"/>
                </a:solidFill>
                <a:latin typeface="Times New Roman"/>
                <a:ea typeface="Times New Roman"/>
                <a:cs typeface="Times New Roman"/>
                <a:sym typeface="Times New Roman"/>
              </a:rPr>
              <a:t>, 30(1), p. 39.</a:t>
            </a:r>
          </a:p>
          <a:p>
            <a:pPr algn="just">
              <a:lnSpc>
                <a:spcPts val="1260"/>
              </a:lnSpc>
            </a:pPr>
            <a:r>
              <a:rPr lang="en-US" sz="1050">
                <a:solidFill>
                  <a:srgbClr val="000000"/>
                </a:solidFill>
                <a:latin typeface="Times New Roman"/>
                <a:ea typeface="Times New Roman"/>
                <a:cs typeface="Times New Roman"/>
                <a:sym typeface="Times New Roman"/>
              </a:rPr>
              <a:t>Jordan, R.E. (2020) 'Case finding for COPD in primary care: a qualitative study of the views of health professionals', </a:t>
            </a:r>
            <a:r>
              <a:rPr lang="en-US" sz="1050" i="true">
                <a:solidFill>
                  <a:srgbClr val="000000"/>
                </a:solidFill>
                <a:latin typeface="Times New Roman Italics"/>
                <a:ea typeface="Times New Roman Italics"/>
                <a:cs typeface="Times New Roman Italics"/>
                <a:sym typeface="Times New Roman Italics"/>
              </a:rPr>
              <a:t>International Journal of Chronic Obstructive Pulmonary Disease</a:t>
            </a:r>
            <a:r>
              <a:rPr lang="en-US" sz="1050">
                <a:solidFill>
                  <a:srgbClr val="000000"/>
                </a:solidFill>
                <a:latin typeface="Times New Roman"/>
                <a:ea typeface="Times New Roman"/>
                <a:cs typeface="Times New Roman"/>
                <a:sym typeface="Times New Roman"/>
              </a:rPr>
              <a:t>, 15, pp. 1261–1270.</a:t>
            </a:r>
          </a:p>
          <a:p>
            <a:pPr algn="just">
              <a:lnSpc>
                <a:spcPts val="1260"/>
              </a:lnSpc>
            </a:pPr>
            <a:r>
              <a:rPr lang="en-US" sz="1050">
                <a:solidFill>
                  <a:srgbClr val="000000"/>
                </a:solidFill>
                <a:latin typeface="Times New Roman"/>
                <a:ea typeface="Times New Roman"/>
                <a:cs typeface="Times New Roman"/>
                <a:sym typeface="Times New Roman"/>
              </a:rPr>
              <a:t>Kayyali, R., Odeh, B. and Franssen, F.M.E. (2016) ‘COPD care pathways in the EU’, </a:t>
            </a:r>
            <a:r>
              <a:rPr lang="en-US" sz="1050" i="true">
                <a:solidFill>
                  <a:srgbClr val="000000"/>
                </a:solidFill>
                <a:latin typeface="Times New Roman Italics"/>
                <a:ea typeface="Times New Roman Italics"/>
                <a:cs typeface="Times New Roman Italics"/>
                <a:sym typeface="Times New Roman Italics"/>
              </a:rPr>
              <a:t>International Journal of Chronic Obstructive Pulmonary Disease</a:t>
            </a:r>
            <a:r>
              <a:rPr lang="en-US" sz="1050">
                <a:solidFill>
                  <a:srgbClr val="000000"/>
                </a:solidFill>
                <a:latin typeface="Times New Roman"/>
                <a:ea typeface="Times New Roman"/>
                <a:cs typeface="Times New Roman"/>
                <a:sym typeface="Times New Roman"/>
              </a:rPr>
              <a:t>, 11, pp. 2831–2838.</a:t>
            </a:r>
          </a:p>
          <a:p>
            <a:pPr algn="just">
              <a:lnSpc>
                <a:spcPts val="1260"/>
              </a:lnSpc>
            </a:pPr>
            <a:r>
              <a:rPr lang="en-US" sz="1050">
                <a:solidFill>
                  <a:srgbClr val="000000"/>
                </a:solidFill>
                <a:latin typeface="Times New Roman"/>
                <a:ea typeface="Times New Roman"/>
                <a:cs typeface="Times New Roman"/>
                <a:sym typeface="Times New Roman"/>
              </a:rPr>
              <a:t>Kent and Medway Integrated Care Board (2023) </a:t>
            </a:r>
            <a:r>
              <a:rPr lang="en-US" sz="1050" i="true">
                <a:solidFill>
                  <a:srgbClr val="000000"/>
                </a:solidFill>
                <a:latin typeface="Times New Roman Italics"/>
                <a:ea typeface="Times New Roman Italics"/>
                <a:cs typeface="Times New Roman Italics"/>
                <a:sym typeface="Times New Roman Italics"/>
              </a:rPr>
              <a:t>COPD Rescue Pack and Self-Management Guidance</a:t>
            </a:r>
            <a:r>
              <a:rPr lang="en-US" sz="1050">
                <a:solidFill>
                  <a:srgbClr val="000000"/>
                </a:solidFill>
                <a:latin typeface="Times New Roman"/>
                <a:ea typeface="Times New Roman"/>
                <a:cs typeface="Times New Roman"/>
                <a:sym typeface="Times New Roman"/>
              </a:rPr>
              <a:t>. NHS Kent and Medway.</a:t>
            </a:r>
          </a:p>
          <a:p>
            <a:pPr algn="just">
              <a:lnSpc>
                <a:spcPts val="1260"/>
              </a:lnSpc>
            </a:pPr>
            <a:r>
              <a:rPr lang="en-US" sz="1050">
                <a:solidFill>
                  <a:srgbClr val="000000"/>
                </a:solidFill>
                <a:latin typeface="Times New Roman"/>
                <a:ea typeface="Times New Roman"/>
                <a:cs typeface="Times New Roman"/>
                <a:sym typeface="Times New Roman"/>
              </a:rPr>
              <a:t>Langer, D., Burtin, C. and Decramer, M. (2019) ‘Physical activity in COPD patients’, </a:t>
            </a:r>
            <a:r>
              <a:rPr lang="en-US" sz="1050" i="true">
                <a:solidFill>
                  <a:srgbClr val="000000"/>
                </a:solidFill>
                <a:latin typeface="Times New Roman Italics"/>
                <a:ea typeface="Times New Roman Italics"/>
                <a:cs typeface="Times New Roman Italics"/>
                <a:sym typeface="Times New Roman Italics"/>
              </a:rPr>
              <a:t>Respiratory Medicine</a:t>
            </a:r>
            <a:r>
              <a:rPr lang="en-US" sz="1050">
                <a:solidFill>
                  <a:srgbClr val="000000"/>
                </a:solidFill>
                <a:latin typeface="Times New Roman"/>
                <a:ea typeface="Times New Roman"/>
                <a:cs typeface="Times New Roman"/>
                <a:sym typeface="Times New Roman"/>
              </a:rPr>
              <a:t>, 151, pp. 1–8.</a:t>
            </a:r>
          </a:p>
          <a:p>
            <a:pPr algn="just">
              <a:lnSpc>
                <a:spcPts val="1260"/>
              </a:lnSpc>
            </a:pPr>
            <a:r>
              <a:rPr lang="en-US" sz="1050">
                <a:solidFill>
                  <a:srgbClr val="000000"/>
                </a:solidFill>
                <a:latin typeface="Times New Roman"/>
                <a:ea typeface="Times New Roman"/>
                <a:cs typeface="Times New Roman"/>
                <a:sym typeface="Times New Roman"/>
              </a:rPr>
              <a:t>Lisspers, K., Larsson, K. and Johansson, G. (2018) ‘Economic burden of COPD in Sweden’, </a:t>
            </a:r>
            <a:r>
              <a:rPr lang="en-US" sz="1050" i="true">
                <a:solidFill>
                  <a:srgbClr val="000000"/>
                </a:solidFill>
                <a:latin typeface="Times New Roman Italics"/>
                <a:ea typeface="Times New Roman Italics"/>
                <a:cs typeface="Times New Roman Italics"/>
                <a:sym typeface="Times New Roman Italics"/>
              </a:rPr>
              <a:t>International Journal of Chronic Obstructive Pulmonary Disease</a:t>
            </a:r>
            <a:r>
              <a:rPr lang="en-US" sz="1050">
                <a:solidFill>
                  <a:srgbClr val="000000"/>
                </a:solidFill>
                <a:latin typeface="Times New Roman"/>
                <a:ea typeface="Times New Roman"/>
                <a:cs typeface="Times New Roman"/>
                <a:sym typeface="Times New Roman"/>
              </a:rPr>
              <a:t>, 13, pp. 275–285.</a:t>
            </a:r>
          </a:p>
          <a:p>
            <a:pPr algn="just">
              <a:lnSpc>
                <a:spcPts val="1260"/>
              </a:lnSpc>
            </a:pPr>
            <a:r>
              <a:rPr lang="en-US" sz="1050">
                <a:solidFill>
                  <a:srgbClr val="000000"/>
                </a:solidFill>
                <a:latin typeface="Times New Roman"/>
                <a:ea typeface="Times New Roman"/>
                <a:cs typeface="Times New Roman"/>
                <a:sym typeface="Times New Roman"/>
              </a:rPr>
              <a:t>Lopez-Campos, J.L., Tan, W. and Soriano, J.B. (2020) 'Global burden of COPD', </a:t>
            </a:r>
            <a:r>
              <a:rPr lang="en-US" sz="1050" i="true">
                <a:solidFill>
                  <a:srgbClr val="000000"/>
                </a:solidFill>
                <a:latin typeface="Times New Roman Italics"/>
                <a:ea typeface="Times New Roman Italics"/>
                <a:cs typeface="Times New Roman Italics"/>
                <a:sym typeface="Times New Roman Italics"/>
              </a:rPr>
              <a:t>Respirology</a:t>
            </a:r>
            <a:r>
              <a:rPr lang="en-US" sz="1050">
                <a:solidFill>
                  <a:srgbClr val="000000"/>
                </a:solidFill>
                <a:latin typeface="Times New Roman"/>
                <a:ea typeface="Times New Roman"/>
                <a:cs typeface="Times New Roman"/>
                <a:sym typeface="Times New Roman"/>
              </a:rPr>
              <a:t>, 25(2), pp. 132–138.</a:t>
            </a:r>
          </a:p>
          <a:p>
            <a:pPr algn="just">
              <a:lnSpc>
                <a:spcPts val="1260"/>
              </a:lnSpc>
            </a:pPr>
            <a:r>
              <a:rPr lang="en-US" sz="1050">
                <a:solidFill>
                  <a:srgbClr val="000000"/>
                </a:solidFill>
                <a:latin typeface="Times New Roman"/>
                <a:ea typeface="Times New Roman"/>
                <a:cs typeface="Times New Roman"/>
                <a:sym typeface="Times New Roman"/>
              </a:rPr>
              <a:t>López-Luque, M., Torres, A., de la Rosa, D. and Teruel, M. (2025) ‘Structured self-management programme effectiveness in COPD’, </a:t>
            </a:r>
            <a:r>
              <a:rPr lang="en-US" sz="1050" i="true">
                <a:solidFill>
                  <a:srgbClr val="000000"/>
                </a:solidFill>
                <a:latin typeface="Times New Roman Italics"/>
                <a:ea typeface="Times New Roman Italics"/>
                <a:cs typeface="Times New Roman Italics"/>
                <a:sym typeface="Times New Roman Italics"/>
              </a:rPr>
              <a:t>Open Respiratory Archives</a:t>
            </a:r>
            <a:r>
              <a:rPr lang="en-US" sz="1050">
                <a:solidFill>
                  <a:srgbClr val="000000"/>
                </a:solidFill>
                <a:latin typeface="Times New Roman"/>
                <a:ea typeface="Times New Roman"/>
                <a:cs typeface="Times New Roman"/>
                <a:sym typeface="Times New Roman"/>
              </a:rPr>
              <a:t>, 7(2), pp. 1–9.</a:t>
            </a:r>
          </a:p>
          <a:p>
            <a:pPr algn="just">
              <a:lnSpc>
                <a:spcPts val="1260"/>
              </a:lnSpc>
            </a:pPr>
            <a:r>
              <a:rPr lang="en-US" sz="1050">
                <a:solidFill>
                  <a:srgbClr val="000000"/>
                </a:solidFill>
                <a:latin typeface="Times New Roman"/>
                <a:ea typeface="Times New Roman"/>
                <a:cs typeface="Times New Roman"/>
                <a:sym typeface="Times New Roman"/>
              </a:rPr>
              <a:t>Mannino, D.M. and Buist, A.S. (2020) 'Global burden of COPD: risk factors, prevalence, and future trends', </a:t>
            </a:r>
            <a:r>
              <a:rPr lang="en-US" sz="1050" i="true">
                <a:solidFill>
                  <a:srgbClr val="000000"/>
                </a:solidFill>
                <a:latin typeface="Times New Roman Italics"/>
                <a:ea typeface="Times New Roman Italics"/>
                <a:cs typeface="Times New Roman Italics"/>
                <a:sym typeface="Times New Roman Italics"/>
              </a:rPr>
              <a:t>The Lancet</a:t>
            </a:r>
            <a:r>
              <a:rPr lang="en-US" sz="1050">
                <a:solidFill>
                  <a:srgbClr val="000000"/>
                </a:solidFill>
                <a:latin typeface="Times New Roman"/>
                <a:ea typeface="Times New Roman"/>
                <a:cs typeface="Times New Roman"/>
                <a:sym typeface="Times New Roman"/>
              </a:rPr>
              <a:t>, 370(9589), pp. 765–773.</a:t>
            </a:r>
          </a:p>
          <a:p>
            <a:pPr algn="just">
              <a:lnSpc>
                <a:spcPts val="1260"/>
              </a:lnSpc>
            </a:pPr>
            <a:r>
              <a:rPr lang="en-US" sz="1050">
                <a:solidFill>
                  <a:srgbClr val="000000"/>
                </a:solidFill>
                <a:latin typeface="Times New Roman"/>
                <a:ea typeface="Times New Roman"/>
                <a:cs typeface="Times New Roman"/>
                <a:sym typeface="Times New Roman"/>
              </a:rPr>
              <a:t>Martinez, F.J., Han, M.K. and Allinson, J.P. (2020) ‘Progression of COPD: natural history and risk factors’, </a:t>
            </a:r>
            <a:r>
              <a:rPr lang="en-US" sz="1050" i="true">
                <a:solidFill>
                  <a:srgbClr val="000000"/>
                </a:solidFill>
                <a:latin typeface="Times New Roman Italics"/>
                <a:ea typeface="Times New Roman Italics"/>
                <a:cs typeface="Times New Roman Italics"/>
                <a:sym typeface="Times New Roman Italics"/>
              </a:rPr>
              <a:t>The Lancet Respiratory Medicine</a:t>
            </a:r>
            <a:r>
              <a:rPr lang="en-US" sz="1050">
                <a:solidFill>
                  <a:srgbClr val="000000"/>
                </a:solidFill>
                <a:latin typeface="Times New Roman"/>
                <a:ea typeface="Times New Roman"/>
                <a:cs typeface="Times New Roman"/>
                <a:sym typeface="Times New Roman"/>
              </a:rPr>
              <a:t>, 8(9), pp. 915–929.</a:t>
            </a:r>
          </a:p>
          <a:p>
            <a:pPr algn="just">
              <a:lnSpc>
                <a:spcPts val="1260"/>
              </a:lnSpc>
            </a:pPr>
            <a:r>
              <a:rPr lang="en-US" sz="1050">
                <a:solidFill>
                  <a:srgbClr val="000000"/>
                </a:solidFill>
                <a:latin typeface="Times New Roman"/>
                <a:ea typeface="Times New Roman"/>
                <a:cs typeface="Times New Roman"/>
                <a:sym typeface="Times New Roman"/>
              </a:rPr>
              <a:t>McCarthy, B. (2019) 'Pulmonary rehabilitation for chronic obstructive pulmonary disease', </a:t>
            </a:r>
            <a:r>
              <a:rPr lang="en-US" sz="1050" i="true">
                <a:solidFill>
                  <a:srgbClr val="000000"/>
                </a:solidFill>
                <a:latin typeface="Times New Roman Italics"/>
                <a:ea typeface="Times New Roman Italics"/>
                <a:cs typeface="Times New Roman Italics"/>
                <a:sym typeface="Times New Roman Italics"/>
              </a:rPr>
              <a:t>Cochrane Database of Systematic Reviews</a:t>
            </a:r>
            <a:r>
              <a:rPr lang="en-US" sz="1050">
                <a:solidFill>
                  <a:srgbClr val="000000"/>
                </a:solidFill>
                <a:latin typeface="Times New Roman"/>
                <a:ea typeface="Times New Roman"/>
                <a:cs typeface="Times New Roman"/>
                <a:sym typeface="Times New Roman"/>
              </a:rPr>
              <a:t>, (11), Art. No.: CD003793.</a:t>
            </a:r>
          </a:p>
          <a:p>
            <a:pPr algn="just">
              <a:lnSpc>
                <a:spcPts val="1260"/>
              </a:lnSpc>
            </a:pPr>
            <a:r>
              <a:rPr lang="en-US" sz="1050">
                <a:solidFill>
                  <a:srgbClr val="000000"/>
                </a:solidFill>
                <a:latin typeface="Times New Roman"/>
                <a:ea typeface="Times New Roman"/>
                <a:cs typeface="Times New Roman"/>
                <a:sym typeface="Times New Roman"/>
              </a:rPr>
              <a:t>McCarthy, B., Casey, D., Devane, D. and Murphy, K. (2015) ‘Pulmonary rehabilitation for COPD’, </a:t>
            </a:r>
            <a:r>
              <a:rPr lang="en-US" sz="1050" i="true">
                <a:solidFill>
                  <a:srgbClr val="000000"/>
                </a:solidFill>
                <a:latin typeface="Times New Roman Italics"/>
                <a:ea typeface="Times New Roman Italics"/>
                <a:cs typeface="Times New Roman Italics"/>
                <a:sym typeface="Times New Roman Italics"/>
              </a:rPr>
              <a:t>Cochrane Database of Systematic Reviews</a:t>
            </a:r>
            <a:r>
              <a:rPr lang="en-US" sz="1050">
                <a:solidFill>
                  <a:srgbClr val="000000"/>
                </a:solidFill>
                <a:latin typeface="Times New Roman"/>
                <a:ea typeface="Times New Roman"/>
                <a:cs typeface="Times New Roman"/>
                <a:sym typeface="Times New Roman"/>
              </a:rPr>
              <a:t>, 2, pp. 1–50.</a:t>
            </a:r>
          </a:p>
          <a:p>
            <a:pPr algn="just">
              <a:lnSpc>
                <a:spcPts val="1260"/>
              </a:lnSpc>
            </a:pPr>
            <a:r>
              <a:rPr lang="en-US" sz="1050">
                <a:solidFill>
                  <a:srgbClr val="000000"/>
                </a:solidFill>
                <a:latin typeface="Times New Roman"/>
                <a:ea typeface="Times New Roman"/>
                <a:cs typeface="Times New Roman"/>
                <a:sym typeface="Times New Roman"/>
              </a:rPr>
              <a:t>Meneses-Echavez, J.F., Alvarez-Bueno, C. and Cavero-Redondo, I. (2023) ‘Pulmonary rehabilitation for acute COPD exacerbations’, </a:t>
            </a:r>
            <a:r>
              <a:rPr lang="en-US" sz="1050" i="true">
                <a:solidFill>
                  <a:srgbClr val="000000"/>
                </a:solidFill>
                <a:latin typeface="Times New Roman Italics"/>
                <a:ea typeface="Times New Roman Italics"/>
                <a:cs typeface="Times New Roman Italics"/>
                <a:sym typeface="Times New Roman Italics"/>
              </a:rPr>
              <a:t>Chronic Respiratory Disease</a:t>
            </a:r>
            <a:r>
              <a:rPr lang="en-US" sz="1050">
                <a:solidFill>
                  <a:srgbClr val="000000"/>
                </a:solidFill>
                <a:latin typeface="Times New Roman"/>
                <a:ea typeface="Times New Roman"/>
                <a:cs typeface="Times New Roman"/>
                <a:sym typeface="Times New Roman"/>
              </a:rPr>
              <a:t>, 20, pp. 1–12.</a:t>
            </a:r>
          </a:p>
          <a:p>
            <a:pPr algn="just">
              <a:lnSpc>
                <a:spcPts val="1260"/>
              </a:lnSpc>
            </a:pPr>
            <a:r>
              <a:rPr lang="en-US" sz="1050">
                <a:solidFill>
                  <a:srgbClr val="000000"/>
                </a:solidFill>
                <a:latin typeface="Times New Roman"/>
                <a:ea typeface="Times New Roman"/>
                <a:cs typeface="Times New Roman"/>
                <a:sym typeface="Times New Roman"/>
              </a:rPr>
              <a:t>Mitchell, K.E., Johnson-Warrington, V., Apps, L. and Bankart, J. (2014) ‘Self-management programme for COPD’, </a:t>
            </a:r>
            <a:r>
              <a:rPr lang="en-US" sz="1050" i="true">
                <a:solidFill>
                  <a:srgbClr val="000000"/>
                </a:solidFill>
                <a:latin typeface="Times New Roman Italics"/>
                <a:ea typeface="Times New Roman Italics"/>
                <a:cs typeface="Times New Roman Italics"/>
                <a:sym typeface="Times New Roman Italics"/>
              </a:rPr>
              <a:t>Thorax</a:t>
            </a:r>
            <a:r>
              <a:rPr lang="en-US" sz="1050">
                <a:solidFill>
                  <a:srgbClr val="000000"/>
                </a:solidFill>
                <a:latin typeface="Times New Roman"/>
                <a:ea typeface="Times New Roman"/>
                <a:cs typeface="Times New Roman"/>
                <a:sym typeface="Times New Roman"/>
              </a:rPr>
              <a:t>, 69(1), pp. 93–101.</a:t>
            </a:r>
          </a:p>
          <a:p>
            <a:pPr algn="just">
              <a:lnSpc>
                <a:spcPts val="1260"/>
              </a:lnSpc>
            </a:pPr>
            <a:r>
              <a:rPr lang="en-US" sz="1050">
                <a:solidFill>
                  <a:srgbClr val="000000"/>
                </a:solidFill>
                <a:latin typeface="Times New Roman"/>
                <a:ea typeface="Times New Roman"/>
                <a:cs typeface="Times New Roman"/>
                <a:sym typeface="Times New Roman"/>
              </a:rPr>
              <a:t>National Institute for Health and Care Excellence (2018) </a:t>
            </a:r>
            <a:r>
              <a:rPr lang="en-US" sz="1050" i="true">
                <a:solidFill>
                  <a:srgbClr val="000000"/>
                </a:solidFill>
                <a:latin typeface="Times New Roman Italics"/>
                <a:ea typeface="Times New Roman Italics"/>
                <a:cs typeface="Times New Roman Italics"/>
                <a:sym typeface="Times New Roman Italics"/>
              </a:rPr>
              <a:t>Chronic Obstructive Pulmonary Disease in Over 16s: Diagnosis and Management. NICE Guideline NG115</a:t>
            </a:r>
            <a:r>
              <a:rPr lang="en-US" sz="1050">
                <a:solidFill>
                  <a:srgbClr val="000000"/>
                </a:solidFill>
                <a:latin typeface="Times New Roman"/>
                <a:ea typeface="Times New Roman"/>
                <a:cs typeface="Times New Roman"/>
                <a:sym typeface="Times New Roman"/>
              </a:rPr>
              <a:t>. NICE, London.</a:t>
            </a:r>
          </a:p>
          <a:p>
            <a:pPr algn="just">
              <a:lnSpc>
                <a:spcPts val="1260"/>
              </a:lnSpc>
            </a:pPr>
            <a:r>
              <a:rPr lang="en-US" sz="1050">
                <a:solidFill>
                  <a:srgbClr val="000000"/>
                </a:solidFill>
                <a:latin typeface="Times New Roman"/>
                <a:ea typeface="Times New Roman"/>
                <a:cs typeface="Times New Roman"/>
                <a:sym typeface="Times New Roman"/>
              </a:rPr>
              <a:t>National Institute for Health and Care Excellence (NICE) (2018) </a:t>
            </a:r>
            <a:r>
              <a:rPr lang="en-US" sz="1050" i="true">
                <a:solidFill>
                  <a:srgbClr val="000000"/>
                </a:solidFill>
                <a:latin typeface="Times New Roman Italics"/>
                <a:ea typeface="Times New Roman Italics"/>
                <a:cs typeface="Times New Roman Italics"/>
                <a:sym typeface="Times New Roman Italics"/>
              </a:rPr>
              <a:t>Chronic obstructive pulmonary disease in over 16s: diagnosis and management</a:t>
            </a:r>
            <a:r>
              <a:rPr lang="en-US" sz="1050">
                <a:solidFill>
                  <a:srgbClr val="000000"/>
                </a:solidFill>
                <a:latin typeface="Times New Roman"/>
                <a:ea typeface="Times New Roman"/>
                <a:cs typeface="Times New Roman"/>
                <a:sym typeface="Times New Roman"/>
              </a:rPr>
              <a:t>. NG115. Available at: </a:t>
            </a:r>
            <a:r>
              <a:rPr lang="en-US" sz="1050" u="sng">
                <a:solidFill>
                  <a:srgbClr val="0000FF"/>
                </a:solidFill>
                <a:latin typeface="Times New Roman"/>
                <a:ea typeface="Times New Roman"/>
                <a:cs typeface="Times New Roman"/>
                <a:sym typeface="Times New Roman"/>
                <a:hlinkClick r:id="rId2" tooltip="https://www.nice.org.uk/guidance/ng115"/>
              </a:rPr>
              <a:t>https://www.nice.org.uk/guidance/ng115</a:t>
            </a:r>
          </a:p>
          <a:p>
            <a:pPr algn="just">
              <a:lnSpc>
                <a:spcPts val="1260"/>
              </a:lnSpc>
            </a:pPr>
            <a:r>
              <a:rPr lang="en-US" sz="1050">
                <a:solidFill>
                  <a:srgbClr val="000000"/>
                </a:solidFill>
                <a:latin typeface="Times New Roman"/>
                <a:ea typeface="Times New Roman"/>
                <a:cs typeface="Times New Roman"/>
                <a:sym typeface="Times New Roman"/>
              </a:rPr>
              <a:t>National Institute for Health and Care Excellence (NICE) (2019) </a:t>
            </a:r>
            <a:r>
              <a:rPr lang="en-US" sz="1050" i="true">
                <a:solidFill>
                  <a:srgbClr val="000000"/>
                </a:solidFill>
                <a:latin typeface="Times New Roman Italics"/>
                <a:ea typeface="Times New Roman Italics"/>
                <a:cs typeface="Times New Roman Italics"/>
                <a:sym typeface="Times New Roman Italics"/>
              </a:rPr>
              <a:t>Chronic obstructive pulmonary disease (acute exacerbation): antimicrobial prescribing</a:t>
            </a:r>
            <a:r>
              <a:rPr lang="en-US" sz="1050">
                <a:solidFill>
                  <a:srgbClr val="000000"/>
                </a:solidFill>
                <a:latin typeface="Times New Roman"/>
                <a:ea typeface="Times New Roman"/>
                <a:cs typeface="Times New Roman"/>
                <a:sym typeface="Times New Roman"/>
              </a:rPr>
              <a:t>. NG114. Available at: </a:t>
            </a:r>
            <a:r>
              <a:rPr lang="en-US" sz="1050" u="sng">
                <a:solidFill>
                  <a:srgbClr val="0000FF"/>
                </a:solidFill>
                <a:latin typeface="Times New Roman"/>
                <a:ea typeface="Times New Roman"/>
                <a:cs typeface="Times New Roman"/>
                <a:sym typeface="Times New Roman"/>
                <a:hlinkClick r:id="rId3" tooltip="https://www.nice.org.uk/guidance/ng114"/>
              </a:rPr>
              <a:t>https://www.nice.org.uk/guidance/ng114</a:t>
            </a:r>
          </a:p>
          <a:p>
            <a:pPr algn="just">
              <a:lnSpc>
                <a:spcPts val="1260"/>
              </a:lnSpc>
            </a:pPr>
            <a:r>
              <a:rPr lang="en-US" sz="1050">
                <a:solidFill>
                  <a:srgbClr val="000000"/>
                </a:solidFill>
                <a:latin typeface="Times New Roman"/>
                <a:ea typeface="Times New Roman"/>
                <a:cs typeface="Times New Roman"/>
                <a:sym typeface="Times New Roman"/>
              </a:rPr>
              <a:t>NHS England (2019) </a:t>
            </a:r>
            <a:r>
              <a:rPr lang="en-US" sz="1050" i="true">
                <a:solidFill>
                  <a:srgbClr val="000000"/>
                </a:solidFill>
                <a:latin typeface="Times New Roman Italics"/>
                <a:ea typeface="Times New Roman Italics"/>
                <a:cs typeface="Times New Roman Italics"/>
                <a:sym typeface="Times New Roman Italics"/>
              </a:rPr>
              <a:t>The NHS Long Term Plan</a:t>
            </a:r>
            <a:r>
              <a:rPr lang="en-US" sz="1050">
                <a:solidFill>
                  <a:srgbClr val="000000"/>
                </a:solidFill>
                <a:latin typeface="Times New Roman"/>
                <a:ea typeface="Times New Roman"/>
                <a:cs typeface="Times New Roman"/>
                <a:sym typeface="Times New Roman"/>
              </a:rPr>
              <a:t>. Available at: </a:t>
            </a:r>
            <a:r>
              <a:rPr lang="en-US" sz="1050" u="sng">
                <a:solidFill>
                  <a:srgbClr val="0000FF"/>
                </a:solidFill>
                <a:latin typeface="Times New Roman"/>
                <a:ea typeface="Times New Roman"/>
                <a:cs typeface="Times New Roman"/>
                <a:sym typeface="Times New Roman"/>
                <a:hlinkClick r:id="rId4" tooltip="https://www.longtermplan.nhs.uk/"/>
              </a:rPr>
              <a:t>https://www.longtermplan.nhs.uk/</a:t>
            </a:r>
          </a:p>
          <a:p>
            <a:pPr algn="just">
              <a:lnSpc>
                <a:spcPts val="1260"/>
              </a:lnSpc>
            </a:pPr>
            <a:r>
              <a:rPr lang="en-US" sz="1050">
                <a:solidFill>
                  <a:srgbClr val="000000"/>
                </a:solidFill>
                <a:latin typeface="Times New Roman"/>
                <a:ea typeface="Times New Roman"/>
                <a:cs typeface="Times New Roman"/>
                <a:sym typeface="Times New Roman"/>
              </a:rPr>
              <a:t>O’Donnell, D.E. and Webb, K.A. (2020) ‘Dyspnoea in COPD: mechanisms and management’, </a:t>
            </a:r>
            <a:r>
              <a:rPr lang="en-US" sz="1050" i="true">
                <a:solidFill>
                  <a:srgbClr val="000000"/>
                </a:solidFill>
                <a:latin typeface="Times New Roman Italics"/>
                <a:ea typeface="Times New Roman Italics"/>
                <a:cs typeface="Times New Roman Italics"/>
                <a:sym typeface="Times New Roman Italics"/>
              </a:rPr>
              <a:t>American Journal of Respiratory and Critical Care Medicine</a:t>
            </a:r>
            <a:r>
              <a:rPr lang="en-US" sz="1050">
                <a:solidFill>
                  <a:srgbClr val="000000"/>
                </a:solidFill>
                <a:latin typeface="Times New Roman"/>
                <a:ea typeface="Times New Roman"/>
                <a:cs typeface="Times New Roman"/>
                <a:sym typeface="Times New Roman"/>
              </a:rPr>
              <a:t>, 201(5), pp. 570–579.</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E1E1DB"/>
        </a:solidFill>
      </p:bgPr>
    </p:bg>
    <p:spTree>
      <p:nvGrpSpPr>
        <p:cNvPr id="1" name=""/>
        <p:cNvGrpSpPr/>
        <p:nvPr/>
      </p:nvGrpSpPr>
      <p:grpSpPr>
        <a:xfrm>
          <a:off x="0" y="0"/>
          <a:ext cx="0" cy="0"/>
          <a:chOff x="0" y="0"/>
          <a:chExt cx="0" cy="0"/>
        </a:xfrm>
      </p:grpSpPr>
      <p:grpSp>
        <p:nvGrpSpPr>
          <p:cNvPr name="Group 2" id="2"/>
          <p:cNvGrpSpPr/>
          <p:nvPr/>
        </p:nvGrpSpPr>
        <p:grpSpPr>
          <a:xfrm rot="0">
            <a:off x="1" y="9601200"/>
            <a:ext cx="18288000" cy="685800"/>
            <a:chOff x="0" y="0"/>
            <a:chExt cx="24384000" cy="914400"/>
          </a:xfrm>
        </p:grpSpPr>
        <p:sp>
          <p:nvSpPr>
            <p:cNvPr name="Freeform 3" id="3"/>
            <p:cNvSpPr/>
            <p:nvPr/>
          </p:nvSpPr>
          <p:spPr>
            <a:xfrm flipH="false" flipV="false" rot="0">
              <a:off x="0" y="0"/>
              <a:ext cx="24384000" cy="914400"/>
            </a:xfrm>
            <a:custGeom>
              <a:avLst/>
              <a:gdLst/>
              <a:ahLst/>
              <a:cxnLst/>
              <a:rect r="r" b="b" t="t" l="l"/>
              <a:pathLst>
                <a:path h="914400" w="24384000">
                  <a:moveTo>
                    <a:pt x="0" y="0"/>
                  </a:moveTo>
                  <a:lnTo>
                    <a:pt x="24384000" y="0"/>
                  </a:lnTo>
                  <a:lnTo>
                    <a:pt x="24384000" y="914400"/>
                  </a:lnTo>
                  <a:lnTo>
                    <a:pt x="0" y="914400"/>
                  </a:lnTo>
                  <a:close/>
                </a:path>
              </a:pathLst>
            </a:custGeom>
            <a:solidFill>
              <a:srgbClr val="82847C"/>
            </a:solidFill>
            <a:ln w="12700">
              <a:solidFill>
                <a:srgbClr val="000000"/>
              </a:solidFill>
            </a:ln>
          </p:spPr>
        </p:sp>
      </p:grpSp>
      <p:grpSp>
        <p:nvGrpSpPr>
          <p:cNvPr name="Group 4" id="4"/>
          <p:cNvGrpSpPr/>
          <p:nvPr/>
        </p:nvGrpSpPr>
        <p:grpSpPr>
          <a:xfrm rot="0">
            <a:off x="22" y="9501474"/>
            <a:ext cx="18287978" cy="99726"/>
            <a:chOff x="0" y="0"/>
            <a:chExt cx="24383970" cy="132968"/>
          </a:xfrm>
        </p:grpSpPr>
        <p:sp>
          <p:nvSpPr>
            <p:cNvPr name="Freeform 5" id="5"/>
            <p:cNvSpPr/>
            <p:nvPr/>
          </p:nvSpPr>
          <p:spPr>
            <a:xfrm flipH="false" flipV="false" rot="0">
              <a:off x="0" y="0"/>
              <a:ext cx="24384000" cy="132969"/>
            </a:xfrm>
            <a:custGeom>
              <a:avLst/>
              <a:gdLst/>
              <a:ahLst/>
              <a:cxnLst/>
              <a:rect r="r" b="b" t="t" l="l"/>
              <a:pathLst>
                <a:path h="132969" w="24384000">
                  <a:moveTo>
                    <a:pt x="0" y="0"/>
                  </a:moveTo>
                  <a:lnTo>
                    <a:pt x="24384000" y="0"/>
                  </a:lnTo>
                  <a:lnTo>
                    <a:pt x="24384000" y="132969"/>
                  </a:lnTo>
                  <a:lnTo>
                    <a:pt x="0" y="132969"/>
                  </a:lnTo>
                  <a:close/>
                </a:path>
              </a:pathLst>
            </a:custGeom>
            <a:solidFill>
              <a:srgbClr val="ACADA8"/>
            </a:solidFill>
            <a:ln w="12700">
              <a:solidFill>
                <a:srgbClr val="000000"/>
              </a:solidFill>
            </a:ln>
          </p:spPr>
        </p:sp>
      </p:grpSp>
      <p:sp>
        <p:nvSpPr>
          <p:cNvPr name="AutoShape 6" id="6"/>
          <p:cNvSpPr/>
          <p:nvPr/>
        </p:nvSpPr>
        <p:spPr>
          <a:xfrm rot="2160">
            <a:off x="1785537" y="2602001"/>
            <a:ext cx="14959965"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600200" y="1460013"/>
            <a:ext cx="15087600" cy="1044750"/>
            <a:chOff x="0" y="0"/>
            <a:chExt cx="20116800" cy="1393000"/>
          </a:xfrm>
        </p:grpSpPr>
        <p:sp>
          <p:nvSpPr>
            <p:cNvPr name="Freeform 8" id="8"/>
            <p:cNvSpPr/>
            <p:nvPr/>
          </p:nvSpPr>
          <p:spPr>
            <a:xfrm flipH="false" flipV="false" rot="0">
              <a:off x="0" y="0"/>
              <a:ext cx="20116800" cy="1393000"/>
            </a:xfrm>
            <a:custGeom>
              <a:avLst/>
              <a:gdLst/>
              <a:ahLst/>
              <a:cxnLst/>
              <a:rect r="r" b="b" t="t" l="l"/>
              <a:pathLst>
                <a:path h="1393000" w="20116800">
                  <a:moveTo>
                    <a:pt x="0" y="0"/>
                  </a:moveTo>
                  <a:lnTo>
                    <a:pt x="20116800" y="0"/>
                  </a:lnTo>
                  <a:lnTo>
                    <a:pt x="20116800" y="1393000"/>
                  </a:lnTo>
                  <a:lnTo>
                    <a:pt x="0" y="1393000"/>
                  </a:lnTo>
                  <a:close/>
                </a:path>
              </a:pathLst>
            </a:custGeom>
            <a:solidFill>
              <a:srgbClr val="000000">
                <a:alpha val="0"/>
              </a:srgbClr>
            </a:solidFill>
          </p:spPr>
        </p:sp>
        <p:sp>
          <p:nvSpPr>
            <p:cNvPr name="TextBox 9" id="9"/>
            <p:cNvSpPr txBox="true"/>
            <p:nvPr/>
          </p:nvSpPr>
          <p:spPr>
            <a:xfrm>
              <a:off x="0" y="104775"/>
              <a:ext cx="20116800" cy="1288225"/>
            </a:xfrm>
            <a:prstGeom prst="rect">
              <a:avLst/>
            </a:prstGeom>
          </p:spPr>
          <p:txBody>
            <a:bodyPr anchor="b" rtlCol="false" tIns="0" lIns="0" bIns="0" rIns="0"/>
            <a:lstStyle/>
            <a:p>
              <a:pPr algn="l">
                <a:lnSpc>
                  <a:spcPts val="6609"/>
                </a:lnSpc>
              </a:pPr>
              <a:r>
                <a:rPr lang="en-US" b="true" sz="6480" spc="-114">
                  <a:solidFill>
                    <a:srgbClr val="404040"/>
                  </a:solidFill>
                  <a:latin typeface="TT Rounds Condensed Bold"/>
                  <a:ea typeface="TT Rounds Condensed Bold"/>
                  <a:cs typeface="TT Rounds Condensed Bold"/>
                  <a:sym typeface="TT Rounds Condensed Bold"/>
                </a:rPr>
                <a:t>References</a:t>
              </a:r>
            </a:p>
          </p:txBody>
        </p:sp>
      </p:grpSp>
      <p:sp>
        <p:nvSpPr>
          <p:cNvPr name="TextBox 10" id="10"/>
          <p:cNvSpPr txBox="true"/>
          <p:nvPr/>
        </p:nvSpPr>
        <p:spPr>
          <a:xfrm rot="0">
            <a:off x="1691640" y="2863531"/>
            <a:ext cx="14904720" cy="6527586"/>
          </a:xfrm>
          <a:prstGeom prst="rect">
            <a:avLst/>
          </a:prstGeom>
        </p:spPr>
        <p:txBody>
          <a:bodyPr anchor="t" rtlCol="false" tIns="0" lIns="0" bIns="0" rIns="0">
            <a:spAutoFit/>
          </a:bodyPr>
          <a:lstStyle/>
          <a:p>
            <a:pPr algn="just">
              <a:lnSpc>
                <a:spcPts val="1260"/>
              </a:lnSpc>
            </a:pPr>
            <a:r>
              <a:rPr lang="en-US" sz="1050">
                <a:solidFill>
                  <a:srgbClr val="000000"/>
                </a:solidFill>
                <a:latin typeface="Times New Roman"/>
                <a:ea typeface="Times New Roman"/>
                <a:cs typeface="Times New Roman"/>
                <a:sym typeface="Times New Roman"/>
              </a:rPr>
              <a:t>Pham, H.Q., Park, H.Y. and Kim, J. (2024) ‘Economic burden of COPD: systematic review’, </a:t>
            </a:r>
            <a:r>
              <a:rPr lang="en-US" sz="1050" i="true">
                <a:solidFill>
                  <a:srgbClr val="000000"/>
                </a:solidFill>
                <a:latin typeface="Times New Roman Italics"/>
                <a:ea typeface="Times New Roman Italics"/>
                <a:cs typeface="Times New Roman Italics"/>
                <a:sym typeface="Times New Roman Italics"/>
              </a:rPr>
              <a:t>Tuberculosis and Respiratory Diseases</a:t>
            </a:r>
            <a:r>
              <a:rPr lang="en-US" sz="1050">
                <a:solidFill>
                  <a:srgbClr val="000000"/>
                </a:solidFill>
                <a:latin typeface="Times New Roman"/>
                <a:ea typeface="Times New Roman"/>
                <a:cs typeface="Times New Roman"/>
                <a:sym typeface="Times New Roman"/>
              </a:rPr>
              <a:t>, 87(3), pp. 234–251.</a:t>
            </a:r>
          </a:p>
          <a:p>
            <a:pPr algn="just">
              <a:lnSpc>
                <a:spcPts val="1260"/>
              </a:lnSpc>
            </a:pPr>
            <a:r>
              <a:rPr lang="en-US" sz="1050">
                <a:solidFill>
                  <a:srgbClr val="000000"/>
                </a:solidFill>
                <a:latin typeface="Times New Roman"/>
                <a:ea typeface="Times New Roman"/>
                <a:cs typeface="Times New Roman"/>
                <a:sym typeface="Times New Roman"/>
              </a:rPr>
              <a:t>Puhan, M.A., Gimeno-Santos, E., Cates, C.J. and Troosters, T. (2016) ‘Pulmonary rehabilitation following COPD exacerbations’, </a:t>
            </a:r>
            <a:r>
              <a:rPr lang="en-US" sz="1050" i="true">
                <a:solidFill>
                  <a:srgbClr val="000000"/>
                </a:solidFill>
                <a:latin typeface="Times New Roman Italics"/>
                <a:ea typeface="Times New Roman Italics"/>
                <a:cs typeface="Times New Roman Italics"/>
                <a:sym typeface="Times New Roman Italics"/>
              </a:rPr>
              <a:t>Cochrane Database of Systematic Reviews</a:t>
            </a:r>
            <a:r>
              <a:rPr lang="en-US" sz="1050">
                <a:solidFill>
                  <a:srgbClr val="000000"/>
                </a:solidFill>
                <a:latin typeface="Times New Roman"/>
                <a:ea typeface="Times New Roman"/>
                <a:cs typeface="Times New Roman"/>
                <a:sym typeface="Times New Roman"/>
              </a:rPr>
              <a:t>, 12, pp. 1–48.</a:t>
            </a:r>
          </a:p>
          <a:p>
            <a:pPr algn="just">
              <a:lnSpc>
                <a:spcPts val="1260"/>
              </a:lnSpc>
            </a:pPr>
            <a:r>
              <a:rPr lang="en-US" sz="1050">
                <a:solidFill>
                  <a:srgbClr val="000000"/>
                </a:solidFill>
                <a:latin typeface="Times New Roman"/>
                <a:ea typeface="Times New Roman"/>
                <a:cs typeface="Times New Roman"/>
                <a:sym typeface="Times New Roman"/>
              </a:rPr>
              <a:t>Pumar, M.I. (2020) 'Anxiety and depression-Important psychological comorbidities of COPD', </a:t>
            </a:r>
            <a:r>
              <a:rPr lang="en-US" sz="1050" i="true">
                <a:solidFill>
                  <a:srgbClr val="000000"/>
                </a:solidFill>
                <a:latin typeface="Times New Roman Italics"/>
                <a:ea typeface="Times New Roman Italics"/>
                <a:cs typeface="Times New Roman Italics"/>
                <a:sym typeface="Times New Roman Italics"/>
              </a:rPr>
              <a:t>Journal of Thoracic Disease</a:t>
            </a:r>
            <a:r>
              <a:rPr lang="en-US" sz="1050">
                <a:solidFill>
                  <a:srgbClr val="000000"/>
                </a:solidFill>
                <a:latin typeface="Times New Roman"/>
                <a:ea typeface="Times New Roman"/>
                <a:cs typeface="Times New Roman"/>
                <a:sym typeface="Times New Roman"/>
              </a:rPr>
              <a:t>, 12(5), pp. 2786–2798.</a:t>
            </a:r>
          </a:p>
          <a:p>
            <a:pPr algn="just">
              <a:lnSpc>
                <a:spcPts val="1260"/>
              </a:lnSpc>
            </a:pPr>
            <a:r>
              <a:rPr lang="en-US" sz="1050">
                <a:solidFill>
                  <a:srgbClr val="000000"/>
                </a:solidFill>
                <a:latin typeface="Times New Roman"/>
                <a:ea typeface="Times New Roman"/>
                <a:cs typeface="Times New Roman"/>
                <a:sym typeface="Times New Roman"/>
              </a:rPr>
              <a:t>Rahi, M.S., Khan, M.S. and Ahmed, F. (2023) ‘Impact of anxiety and depression in COPD’, </a:t>
            </a:r>
            <a:r>
              <a:rPr lang="en-US" sz="1050" i="true">
                <a:solidFill>
                  <a:srgbClr val="000000"/>
                </a:solidFill>
                <a:latin typeface="Times New Roman Italics"/>
                <a:ea typeface="Times New Roman Italics"/>
                <a:cs typeface="Times New Roman Italics"/>
                <a:sym typeface="Times New Roman Italics"/>
              </a:rPr>
              <a:t>Cureus</a:t>
            </a:r>
            <a:r>
              <a:rPr lang="en-US" sz="1050">
                <a:solidFill>
                  <a:srgbClr val="000000"/>
                </a:solidFill>
                <a:latin typeface="Times New Roman"/>
                <a:ea typeface="Times New Roman"/>
                <a:cs typeface="Times New Roman"/>
                <a:sym typeface="Times New Roman"/>
              </a:rPr>
              <a:t>, 15(3), pp. 1–10.</a:t>
            </a:r>
          </a:p>
          <a:p>
            <a:pPr algn="just">
              <a:lnSpc>
                <a:spcPts val="1260"/>
              </a:lnSpc>
            </a:pPr>
            <a:r>
              <a:rPr lang="en-US" sz="1050">
                <a:solidFill>
                  <a:srgbClr val="000000"/>
                </a:solidFill>
                <a:latin typeface="Times New Roman"/>
                <a:ea typeface="Times New Roman"/>
                <a:cs typeface="Times New Roman"/>
                <a:sym typeface="Times New Roman"/>
              </a:rPr>
              <a:t>Roberts, N.J. (2021) 'The role of the respiratory nurse specialist in the management of COPD: a systematic review', </a:t>
            </a:r>
            <a:r>
              <a:rPr lang="en-US" sz="1050" i="true">
                <a:solidFill>
                  <a:srgbClr val="000000"/>
                </a:solidFill>
                <a:latin typeface="Times New Roman Italics"/>
                <a:ea typeface="Times New Roman Italics"/>
                <a:cs typeface="Times New Roman Italics"/>
                <a:sym typeface="Times New Roman Italics"/>
              </a:rPr>
              <a:t>Chronic Respiratory Disease</a:t>
            </a:r>
            <a:r>
              <a:rPr lang="en-US" sz="1050">
                <a:solidFill>
                  <a:srgbClr val="000000"/>
                </a:solidFill>
                <a:latin typeface="Times New Roman"/>
                <a:ea typeface="Times New Roman"/>
                <a:cs typeface="Times New Roman"/>
                <a:sym typeface="Times New Roman"/>
              </a:rPr>
              <a:t>, 18, pp. 1-14.</a:t>
            </a:r>
          </a:p>
          <a:p>
            <a:pPr algn="just">
              <a:lnSpc>
                <a:spcPts val="1260"/>
              </a:lnSpc>
            </a:pPr>
            <a:r>
              <a:rPr lang="en-US" sz="1050">
                <a:solidFill>
                  <a:srgbClr val="000000"/>
                </a:solidFill>
                <a:latin typeface="Times New Roman"/>
                <a:ea typeface="Times New Roman"/>
                <a:cs typeface="Times New Roman"/>
                <a:sym typeface="Times New Roman"/>
              </a:rPr>
              <a:t>Russell, S. (2022) 'Personal health budgets for people with chronic obstructive pulmonary disease: a mixed-methods study', </a:t>
            </a:r>
            <a:r>
              <a:rPr lang="en-US" sz="1050" i="true">
                <a:solidFill>
                  <a:srgbClr val="000000"/>
                </a:solidFill>
                <a:latin typeface="Times New Roman Italics"/>
                <a:ea typeface="Times New Roman Italics"/>
                <a:cs typeface="Times New Roman Italics"/>
                <a:sym typeface="Times New Roman Italics"/>
              </a:rPr>
              <a:t>Health and Social Care in the Community</a:t>
            </a:r>
            <a:r>
              <a:rPr lang="en-US" sz="1050">
                <a:solidFill>
                  <a:srgbClr val="000000"/>
                </a:solidFill>
                <a:latin typeface="Times New Roman"/>
                <a:ea typeface="Times New Roman"/>
                <a:cs typeface="Times New Roman"/>
                <a:sym typeface="Times New Roman"/>
              </a:rPr>
              <a:t>, 30(4), pp. e1486–e1497.</a:t>
            </a:r>
          </a:p>
          <a:p>
            <a:pPr algn="just">
              <a:lnSpc>
                <a:spcPts val="1260"/>
              </a:lnSpc>
            </a:pPr>
            <a:r>
              <a:rPr lang="en-US" sz="1050">
                <a:solidFill>
                  <a:srgbClr val="000000"/>
                </a:solidFill>
                <a:latin typeface="Times New Roman"/>
                <a:ea typeface="Times New Roman"/>
                <a:cs typeface="Times New Roman"/>
                <a:sym typeface="Times New Roman"/>
              </a:rPr>
              <a:t>Safiri, S., Carson-Chahhoud, K., Salman, O.M. and Fereshtehnejad, S.M. (2022) ‘Global burden of COPD 1990–2019’, </a:t>
            </a:r>
            <a:r>
              <a:rPr lang="en-US" sz="1050" i="true">
                <a:solidFill>
                  <a:srgbClr val="000000"/>
                </a:solidFill>
                <a:latin typeface="Times New Roman Italics"/>
                <a:ea typeface="Times New Roman Italics"/>
                <a:cs typeface="Times New Roman Italics"/>
                <a:sym typeface="Times New Roman Italics"/>
              </a:rPr>
              <a:t>BMJ</a:t>
            </a:r>
            <a:r>
              <a:rPr lang="en-US" sz="1050">
                <a:solidFill>
                  <a:srgbClr val="000000"/>
                </a:solidFill>
                <a:latin typeface="Times New Roman"/>
                <a:ea typeface="Times New Roman"/>
                <a:cs typeface="Times New Roman"/>
                <a:sym typeface="Times New Roman"/>
              </a:rPr>
              <a:t>, 378, pp. 1–15.</a:t>
            </a:r>
          </a:p>
          <a:p>
            <a:pPr algn="just">
              <a:lnSpc>
                <a:spcPts val="1260"/>
              </a:lnSpc>
            </a:pPr>
            <a:r>
              <a:rPr lang="en-US" sz="1050">
                <a:solidFill>
                  <a:srgbClr val="000000"/>
                </a:solidFill>
                <a:latin typeface="Times New Roman"/>
                <a:ea typeface="Times New Roman"/>
                <a:cs typeface="Times New Roman"/>
                <a:sym typeface="Times New Roman"/>
              </a:rPr>
              <a:t>Singh, D., Agusti, A. and Anzueto, A. (2019) ‘COPD management strategies: current evidence’, </a:t>
            </a:r>
            <a:r>
              <a:rPr lang="en-US" sz="1050" i="true">
                <a:solidFill>
                  <a:srgbClr val="000000"/>
                </a:solidFill>
                <a:latin typeface="Times New Roman Italics"/>
                <a:ea typeface="Times New Roman Italics"/>
                <a:cs typeface="Times New Roman Italics"/>
                <a:sym typeface="Times New Roman Italics"/>
              </a:rPr>
              <a:t>European Respiratory Journal</a:t>
            </a:r>
            <a:r>
              <a:rPr lang="en-US" sz="1050">
                <a:solidFill>
                  <a:srgbClr val="000000"/>
                </a:solidFill>
                <a:latin typeface="Times New Roman"/>
                <a:ea typeface="Times New Roman"/>
                <a:cs typeface="Times New Roman"/>
                <a:sym typeface="Times New Roman"/>
              </a:rPr>
              <a:t>, 53(5), pp. 1–12.</a:t>
            </a:r>
          </a:p>
          <a:p>
            <a:pPr algn="just">
              <a:lnSpc>
                <a:spcPts val="1260"/>
              </a:lnSpc>
            </a:pPr>
            <a:r>
              <a:rPr lang="en-US" sz="1050">
                <a:solidFill>
                  <a:srgbClr val="000000"/>
                </a:solidFill>
                <a:latin typeface="Times New Roman"/>
                <a:ea typeface="Times New Roman"/>
                <a:cs typeface="Times New Roman"/>
                <a:sym typeface="Times New Roman"/>
              </a:rPr>
              <a:t>Spruit, M.A. (2021) 'COPD and exercise: does it make a difference?', </a:t>
            </a:r>
            <a:r>
              <a:rPr lang="en-US" sz="1050" i="true">
                <a:solidFill>
                  <a:srgbClr val="000000"/>
                </a:solidFill>
                <a:latin typeface="Times New Roman Italics"/>
                <a:ea typeface="Times New Roman Italics"/>
                <a:cs typeface="Times New Roman Italics"/>
                <a:sym typeface="Times New Roman Italics"/>
              </a:rPr>
              <a:t>European Respiratory Review</a:t>
            </a:r>
            <a:r>
              <a:rPr lang="en-US" sz="1050">
                <a:solidFill>
                  <a:srgbClr val="000000"/>
                </a:solidFill>
                <a:latin typeface="Times New Roman"/>
                <a:ea typeface="Times New Roman"/>
                <a:cs typeface="Times New Roman"/>
                <a:sym typeface="Times New Roman"/>
              </a:rPr>
              <a:t>, 30(161), p. 200348.</a:t>
            </a:r>
          </a:p>
          <a:p>
            <a:pPr algn="just">
              <a:lnSpc>
                <a:spcPts val="1260"/>
              </a:lnSpc>
            </a:pPr>
            <a:r>
              <a:rPr lang="en-US" sz="1050">
                <a:solidFill>
                  <a:srgbClr val="000000"/>
                </a:solidFill>
                <a:latin typeface="Times New Roman"/>
                <a:ea typeface="Times New Roman"/>
                <a:cs typeface="Times New Roman"/>
                <a:sym typeface="Times New Roman"/>
              </a:rPr>
              <a:t>Stanley, M.A., Bhuptani, P.H. and Wilson, N. (2005) ‘Anxiety and depression in COPD’, </a:t>
            </a:r>
            <a:r>
              <a:rPr lang="en-US" sz="1050" i="true">
                <a:solidFill>
                  <a:srgbClr val="000000"/>
                </a:solidFill>
                <a:latin typeface="Times New Roman Italics"/>
                <a:ea typeface="Times New Roman Italics"/>
                <a:cs typeface="Times New Roman Italics"/>
                <a:sym typeface="Times New Roman Italics"/>
              </a:rPr>
              <a:t>Primary Care Companion to The Journal of Clinical Psychiatry</a:t>
            </a:r>
            <a:r>
              <a:rPr lang="en-US" sz="1050">
                <a:solidFill>
                  <a:srgbClr val="000000"/>
                </a:solidFill>
                <a:latin typeface="Times New Roman"/>
                <a:ea typeface="Times New Roman"/>
                <a:cs typeface="Times New Roman"/>
                <a:sym typeface="Times New Roman"/>
              </a:rPr>
              <a:t>, 7(5), pp. 215–222.</a:t>
            </a:r>
          </a:p>
          <a:p>
            <a:pPr algn="just">
              <a:lnSpc>
                <a:spcPts val="1260"/>
              </a:lnSpc>
            </a:pPr>
            <a:r>
              <a:rPr lang="en-US" sz="1050">
                <a:solidFill>
                  <a:srgbClr val="000000"/>
                </a:solidFill>
                <a:latin typeface="Times New Roman"/>
                <a:ea typeface="Times New Roman"/>
                <a:cs typeface="Times New Roman"/>
                <a:sym typeface="Times New Roman"/>
              </a:rPr>
              <a:t>Stellefson, M. (2020) 'Evolving role of social media in health promotion: updated responsibilities for health education specialists', </a:t>
            </a:r>
            <a:r>
              <a:rPr lang="en-US" sz="1050" i="true">
                <a:solidFill>
                  <a:srgbClr val="000000"/>
                </a:solidFill>
                <a:latin typeface="Times New Roman Italics"/>
                <a:ea typeface="Times New Roman Italics"/>
                <a:cs typeface="Times New Roman Italics"/>
                <a:sym typeface="Times New Roman Italics"/>
              </a:rPr>
              <a:t>International Journal of Environmental Research and Public Health</a:t>
            </a:r>
            <a:r>
              <a:rPr lang="en-US" sz="1050">
                <a:solidFill>
                  <a:srgbClr val="000000"/>
                </a:solidFill>
                <a:latin typeface="Times New Roman"/>
                <a:ea typeface="Times New Roman"/>
                <a:cs typeface="Times New Roman"/>
                <a:sym typeface="Times New Roman"/>
              </a:rPr>
              <a:t>, 17(4), p. 1153.</a:t>
            </a:r>
          </a:p>
          <a:p>
            <a:pPr algn="just">
              <a:lnSpc>
                <a:spcPts val="1260"/>
              </a:lnSpc>
            </a:pPr>
            <a:r>
              <a:rPr lang="en-US" sz="1050">
                <a:solidFill>
                  <a:srgbClr val="000000"/>
                </a:solidFill>
                <a:latin typeface="Times New Roman"/>
                <a:ea typeface="Times New Roman"/>
                <a:cs typeface="Times New Roman"/>
                <a:sym typeface="Times New Roman"/>
              </a:rPr>
              <a:t>Tachkov, K., Petkov, R. and Kamusheva, M. (2017) ‘Economic and social burden of COPD’, </a:t>
            </a:r>
            <a:r>
              <a:rPr lang="en-US" sz="1050" i="true">
                <a:solidFill>
                  <a:srgbClr val="000000"/>
                </a:solidFill>
                <a:latin typeface="Times New Roman Italics"/>
                <a:ea typeface="Times New Roman Italics"/>
                <a:cs typeface="Times New Roman Italics"/>
                <a:sym typeface="Times New Roman Italics"/>
              </a:rPr>
              <a:t>Biotechnology &amp; Biotechnological Equipment</a:t>
            </a:r>
            <a:r>
              <a:rPr lang="en-US" sz="1050">
                <a:solidFill>
                  <a:srgbClr val="000000"/>
                </a:solidFill>
                <a:latin typeface="Times New Roman"/>
                <a:ea typeface="Times New Roman"/>
                <a:cs typeface="Times New Roman"/>
                <a:sym typeface="Times New Roman"/>
              </a:rPr>
              <a:t>, 31(4), pp. 855–861.</a:t>
            </a:r>
          </a:p>
          <a:p>
            <a:pPr algn="just">
              <a:lnSpc>
                <a:spcPts val="1260"/>
              </a:lnSpc>
            </a:pPr>
            <a:r>
              <a:rPr lang="en-US" sz="1050">
                <a:solidFill>
                  <a:srgbClr val="000000"/>
                </a:solidFill>
                <a:latin typeface="Times New Roman"/>
                <a:ea typeface="Times New Roman"/>
                <a:cs typeface="Times New Roman"/>
                <a:sym typeface="Times New Roman"/>
              </a:rPr>
              <a:t>Vanfleteren, L.E.G.W. (2022) 'Comorbidities in chronic obstructive pulmonary disease: a narrative review', </a:t>
            </a:r>
            <a:r>
              <a:rPr lang="en-US" sz="1050" i="true">
                <a:solidFill>
                  <a:srgbClr val="000000"/>
                </a:solidFill>
                <a:latin typeface="Times New Roman Italics"/>
                <a:ea typeface="Times New Roman Italics"/>
                <a:cs typeface="Times New Roman Italics"/>
                <a:sym typeface="Times New Roman Italics"/>
              </a:rPr>
              <a:t>Chronic Obstructive Pulmonary Diseases: Journal of the COPD Foundation</a:t>
            </a:r>
            <a:r>
              <a:rPr lang="en-US" sz="1050">
                <a:solidFill>
                  <a:srgbClr val="000000"/>
                </a:solidFill>
                <a:latin typeface="Times New Roman"/>
                <a:ea typeface="Times New Roman"/>
                <a:cs typeface="Times New Roman"/>
                <a:sym typeface="Times New Roman"/>
              </a:rPr>
              <a:t>, 9(2), pp. 289–309.</a:t>
            </a:r>
          </a:p>
          <a:p>
            <a:pPr algn="just">
              <a:lnSpc>
                <a:spcPts val="1260"/>
              </a:lnSpc>
            </a:pPr>
            <a:r>
              <a:rPr lang="en-US" sz="1050">
                <a:solidFill>
                  <a:srgbClr val="000000"/>
                </a:solidFill>
                <a:latin typeface="Times New Roman"/>
                <a:ea typeface="Times New Roman"/>
                <a:cs typeface="Times New Roman"/>
                <a:sym typeface="Times New Roman"/>
              </a:rPr>
              <a:t>Venkatesan, P. (2024) ‘Updates to the GOLD COPD report’, </a:t>
            </a:r>
            <a:r>
              <a:rPr lang="en-US" sz="1050" i="true">
                <a:solidFill>
                  <a:srgbClr val="000000"/>
                </a:solidFill>
                <a:latin typeface="Times New Roman Italics"/>
                <a:ea typeface="Times New Roman Italics"/>
                <a:cs typeface="Times New Roman Italics"/>
                <a:sym typeface="Times New Roman Italics"/>
              </a:rPr>
              <a:t>The Lancet Respiratory Medicine</a:t>
            </a:r>
            <a:r>
              <a:rPr lang="en-US" sz="1050">
                <a:solidFill>
                  <a:srgbClr val="000000"/>
                </a:solidFill>
                <a:latin typeface="Times New Roman"/>
                <a:ea typeface="Times New Roman"/>
                <a:cs typeface="Times New Roman"/>
                <a:sym typeface="Times New Roman"/>
              </a:rPr>
              <a:t>, 12(1), pp. 15–16.</a:t>
            </a:r>
          </a:p>
          <a:p>
            <a:pPr algn="just">
              <a:lnSpc>
                <a:spcPts val="1260"/>
              </a:lnSpc>
            </a:pPr>
            <a:r>
              <a:rPr lang="en-US" sz="1050">
                <a:solidFill>
                  <a:srgbClr val="000000"/>
                </a:solidFill>
                <a:latin typeface="Times New Roman"/>
                <a:ea typeface="Times New Roman"/>
                <a:cs typeface="Times New Roman"/>
                <a:sym typeface="Times New Roman"/>
              </a:rPr>
              <a:t>Vogelmeier, C.F., Criner, G.J., Martínez, F.J. and Anzueto, A. (2017) ‘GOLD executive summary: COPD management’, </a:t>
            </a:r>
            <a:r>
              <a:rPr lang="en-US" sz="1050" i="true">
                <a:solidFill>
                  <a:srgbClr val="000000"/>
                </a:solidFill>
                <a:latin typeface="Times New Roman Italics"/>
                <a:ea typeface="Times New Roman Italics"/>
                <a:cs typeface="Times New Roman Italics"/>
                <a:sym typeface="Times New Roman Italics"/>
              </a:rPr>
              <a:t>American Journal of Respiratory and Critical Care Medicine</a:t>
            </a:r>
            <a:r>
              <a:rPr lang="en-US" sz="1050">
                <a:solidFill>
                  <a:srgbClr val="000000"/>
                </a:solidFill>
                <a:latin typeface="Times New Roman"/>
                <a:ea typeface="Times New Roman"/>
                <a:cs typeface="Times New Roman"/>
                <a:sym typeface="Times New Roman"/>
              </a:rPr>
              <a:t>, 195(5), pp. 557–582.</a:t>
            </a:r>
          </a:p>
          <a:p>
            <a:pPr algn="just">
              <a:lnSpc>
                <a:spcPts val="1260"/>
              </a:lnSpc>
            </a:pPr>
            <a:r>
              <a:rPr lang="en-US" sz="1050">
                <a:solidFill>
                  <a:srgbClr val="000000"/>
                </a:solidFill>
                <a:latin typeface="Times New Roman"/>
                <a:ea typeface="Times New Roman"/>
                <a:cs typeface="Times New Roman"/>
                <a:sym typeface="Times New Roman"/>
              </a:rPr>
              <a:t>Volpato, E., Carrozzi, L. and de Marco, R. (2021) ‘Anxiety, depression and adherence in COPD’, </a:t>
            </a:r>
            <a:r>
              <a:rPr lang="en-US" sz="1050" i="true">
                <a:solidFill>
                  <a:srgbClr val="000000"/>
                </a:solidFill>
                <a:latin typeface="Times New Roman Italics"/>
                <a:ea typeface="Times New Roman Italics"/>
                <a:cs typeface="Times New Roman Italics"/>
                <a:sym typeface="Times New Roman Italics"/>
              </a:rPr>
              <a:t>International Journal of Chronic Obstructive Pulmonary Disease</a:t>
            </a:r>
            <a:r>
              <a:rPr lang="en-US" sz="1050">
                <a:solidFill>
                  <a:srgbClr val="000000"/>
                </a:solidFill>
                <a:latin typeface="Times New Roman"/>
                <a:ea typeface="Times New Roman"/>
                <a:cs typeface="Times New Roman"/>
                <a:sym typeface="Times New Roman"/>
              </a:rPr>
              <a:t>, 16, pp. 2001–2015.</a:t>
            </a:r>
          </a:p>
          <a:p>
            <a:pPr algn="just">
              <a:lnSpc>
                <a:spcPts val="1260"/>
              </a:lnSpc>
            </a:pPr>
            <a:r>
              <a:rPr lang="en-US" sz="1050">
                <a:solidFill>
                  <a:srgbClr val="000000"/>
                </a:solidFill>
                <a:latin typeface="Times New Roman"/>
                <a:ea typeface="Times New Roman"/>
                <a:cs typeface="Times New Roman"/>
                <a:sym typeface="Times New Roman"/>
              </a:rPr>
              <a:t>Wedzicha, J.A. and Seemungal, T.A. (2007) ‘COPD exacerbations: defining their cause and prevention’, </a:t>
            </a:r>
            <a:r>
              <a:rPr lang="en-US" sz="1050" i="true">
                <a:solidFill>
                  <a:srgbClr val="000000"/>
                </a:solidFill>
                <a:latin typeface="Times New Roman Italics"/>
                <a:ea typeface="Times New Roman Italics"/>
                <a:cs typeface="Times New Roman Italics"/>
                <a:sym typeface="Times New Roman Italics"/>
              </a:rPr>
              <a:t>The Lancet</a:t>
            </a:r>
            <a:r>
              <a:rPr lang="en-US" sz="1050">
                <a:solidFill>
                  <a:srgbClr val="000000"/>
                </a:solidFill>
                <a:latin typeface="Times New Roman"/>
                <a:ea typeface="Times New Roman"/>
                <a:cs typeface="Times New Roman"/>
                <a:sym typeface="Times New Roman"/>
              </a:rPr>
              <a:t>, 370(9589), pp. 786–796.</a:t>
            </a:r>
          </a:p>
          <a:p>
            <a:pPr algn="just">
              <a:lnSpc>
                <a:spcPts val="1260"/>
              </a:lnSpc>
            </a:pPr>
            <a:r>
              <a:rPr lang="en-US" sz="1050">
                <a:solidFill>
                  <a:srgbClr val="000000"/>
                </a:solidFill>
                <a:latin typeface="Times New Roman"/>
                <a:ea typeface="Times New Roman"/>
                <a:cs typeface="Times New Roman"/>
                <a:sym typeface="Times New Roman"/>
              </a:rPr>
              <a:t>World Health Organization (WHO) (2023) </a:t>
            </a:r>
            <a:r>
              <a:rPr lang="en-US" sz="1050" i="true">
                <a:solidFill>
                  <a:srgbClr val="000000"/>
                </a:solidFill>
                <a:latin typeface="Times New Roman Italics"/>
                <a:ea typeface="Times New Roman Italics"/>
                <a:cs typeface="Times New Roman Italics"/>
                <a:sym typeface="Times New Roman Italics"/>
              </a:rPr>
              <a:t>Chronic obstructive pulmonary disease (COPD)</a:t>
            </a:r>
            <a:r>
              <a:rPr lang="en-US" sz="1050">
                <a:solidFill>
                  <a:srgbClr val="000000"/>
                </a:solidFill>
                <a:latin typeface="Times New Roman"/>
                <a:ea typeface="Times New Roman"/>
                <a:cs typeface="Times New Roman"/>
                <a:sym typeface="Times New Roman"/>
              </a:rPr>
              <a:t>. Available at: </a:t>
            </a:r>
            <a:r>
              <a:rPr lang="en-US" sz="1050" u="sng">
                <a:solidFill>
                  <a:srgbClr val="0000FF"/>
                </a:solidFill>
                <a:latin typeface="Times New Roman"/>
                <a:ea typeface="Times New Roman"/>
                <a:cs typeface="Times New Roman"/>
                <a:sym typeface="Times New Roman"/>
                <a:hlinkClick r:id="rId2" tooltip="https://www.who.int/news-room/fact-sheets/detail/chronic-obstructive-pulmonary-disease-(copd)"/>
              </a:rPr>
              <a:t>https://www.who.int/news-room/fact-sheets/detail/chronic-obstructive-pulmonary-disease-(copd)</a:t>
            </a:r>
          </a:p>
          <a:p>
            <a:pPr algn="just">
              <a:lnSpc>
                <a:spcPts val="1260"/>
              </a:lnSpc>
            </a:pPr>
            <a:r>
              <a:rPr lang="en-US" sz="1050">
                <a:solidFill>
                  <a:srgbClr val="000000"/>
                </a:solidFill>
                <a:latin typeface="Times New Roman"/>
                <a:ea typeface="Times New Roman"/>
                <a:cs typeface="Times New Roman"/>
                <a:sym typeface="Times New Roman"/>
              </a:rPr>
              <a:t>Wu, K., Chen, Y. and Huang, M. (2025) ‘Anxiety, depression and COPD prognosis’, </a:t>
            </a:r>
            <a:r>
              <a:rPr lang="en-US" sz="1050" i="true">
                <a:solidFill>
                  <a:srgbClr val="000000"/>
                </a:solidFill>
                <a:latin typeface="Times New Roman Italics"/>
                <a:ea typeface="Times New Roman Italics"/>
                <a:cs typeface="Times New Roman Italics"/>
                <a:sym typeface="Times New Roman Italics"/>
              </a:rPr>
              <a:t>Chronic Obstructive Pulmonary Diseases</a:t>
            </a:r>
            <a:r>
              <a:rPr lang="en-US" sz="1050">
                <a:solidFill>
                  <a:srgbClr val="000000"/>
                </a:solidFill>
                <a:latin typeface="Times New Roman"/>
                <a:ea typeface="Times New Roman"/>
                <a:cs typeface="Times New Roman"/>
                <a:sym typeface="Times New Roman"/>
              </a:rPr>
              <a:t>, 12(1), pp. 45–59.</a:t>
            </a:r>
          </a:p>
          <a:p>
            <a:pPr algn="just">
              <a:lnSpc>
                <a:spcPts val="1260"/>
              </a:lnSpc>
            </a:pPr>
            <a:r>
              <a:rPr lang="en-US" sz="1050">
                <a:solidFill>
                  <a:srgbClr val="000000"/>
                </a:solidFill>
                <a:latin typeface="Times New Roman"/>
                <a:ea typeface="Times New Roman"/>
                <a:cs typeface="Times New Roman"/>
                <a:sym typeface="Times New Roman"/>
              </a:rPr>
              <a:t>Yin, H.L., Shi, Y., Wu, J. and Chen, T. (2017) ‘Prevalence of comorbidities in COPD: a meta-analysis’, </a:t>
            </a:r>
            <a:r>
              <a:rPr lang="en-US" sz="1050" i="true">
                <a:solidFill>
                  <a:srgbClr val="000000"/>
                </a:solidFill>
                <a:latin typeface="Times New Roman Italics"/>
                <a:ea typeface="Times New Roman Italics"/>
                <a:cs typeface="Times New Roman Italics"/>
                <a:sym typeface="Times New Roman Italics"/>
              </a:rPr>
              <a:t>Medicine</a:t>
            </a:r>
            <a:r>
              <a:rPr lang="en-US" sz="1050">
                <a:solidFill>
                  <a:srgbClr val="000000"/>
                </a:solidFill>
                <a:latin typeface="Times New Roman"/>
                <a:ea typeface="Times New Roman"/>
                <a:cs typeface="Times New Roman"/>
                <a:sym typeface="Times New Roman"/>
              </a:rPr>
              <a:t>, 96(19), pp. e6836.</a:t>
            </a:r>
          </a:p>
          <a:p>
            <a:pPr algn="just">
              <a:lnSpc>
                <a:spcPts val="1260"/>
              </a:lnSpc>
            </a:pPr>
            <a:r>
              <a:rPr lang="en-US" sz="1050">
                <a:solidFill>
                  <a:srgbClr val="000000"/>
                </a:solidFill>
                <a:latin typeface="Times New Roman"/>
                <a:ea typeface="Times New Roman"/>
                <a:cs typeface="Times New Roman"/>
                <a:sym typeface="Times New Roman"/>
              </a:rPr>
              <a:t>Zampogna, E., Ambrosino, N. and Clini, E. (2023) ‘Overview of Cochrane reviews on pulmonary rehabilitation’, </a:t>
            </a:r>
            <a:r>
              <a:rPr lang="en-US" sz="1050" i="true">
                <a:solidFill>
                  <a:srgbClr val="000000"/>
                </a:solidFill>
                <a:latin typeface="Times New Roman Italics"/>
                <a:ea typeface="Times New Roman Italics"/>
                <a:cs typeface="Times New Roman Italics"/>
                <a:sym typeface="Times New Roman Italics"/>
              </a:rPr>
              <a:t>Panminerva Medica</a:t>
            </a:r>
            <a:r>
              <a:rPr lang="en-US" sz="1050">
                <a:solidFill>
                  <a:srgbClr val="000000"/>
                </a:solidFill>
                <a:latin typeface="Times New Roman"/>
                <a:ea typeface="Times New Roman"/>
                <a:cs typeface="Times New Roman"/>
                <a:sym typeface="Times New Roman"/>
              </a:rPr>
              <a:t>, 65(2), pp. 234–243.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DAG7HDIcz1Y</dc:identifier>
  <dcterms:modified xsi:type="dcterms:W3CDTF">2011-08-01T06:04:30Z</dcterms:modified>
  <cp:revision>1</cp:revision>
  <dc:title>LCHS7003_COPD_Individual_Presentation.pptx</dc:title>
</cp:coreProperties>
</file>