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  <p:sldMasterId id="2147483712" r:id="rId2"/>
    <p:sldMasterId id="2147483699" r:id="rId3"/>
    <p:sldMasterId id="2147483687" r:id="rId4"/>
  </p:sldMasterIdLst>
  <p:notesMasterIdLst>
    <p:notesMasterId r:id="rId27"/>
  </p:notesMasterIdLst>
  <p:sldIdLst>
    <p:sldId id="282" r:id="rId5"/>
    <p:sldId id="291" r:id="rId6"/>
    <p:sldId id="292" r:id="rId7"/>
    <p:sldId id="285" r:id="rId8"/>
    <p:sldId id="294" r:id="rId9"/>
    <p:sldId id="293" r:id="rId10"/>
    <p:sldId id="295" r:id="rId11"/>
    <p:sldId id="296" r:id="rId12"/>
    <p:sldId id="297" r:id="rId13"/>
    <p:sldId id="298" r:id="rId14"/>
    <p:sldId id="299" r:id="rId15"/>
    <p:sldId id="300" r:id="rId16"/>
    <p:sldId id="283" r:id="rId17"/>
    <p:sldId id="284" r:id="rId18"/>
    <p:sldId id="286" r:id="rId19"/>
    <p:sldId id="301" r:id="rId20"/>
    <p:sldId id="287" r:id="rId21"/>
    <p:sldId id="288" r:id="rId22"/>
    <p:sldId id="289" r:id="rId23"/>
    <p:sldId id="290" r:id="rId24"/>
    <p:sldId id="302" r:id="rId25"/>
    <p:sldId id="30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70" d="100"/>
          <a:sy n="70" d="100"/>
        </p:scale>
        <p:origin x="1766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>
            <a:lvl1pPr>
              <a:defRPr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6D61E-A231-42C7-A671-8C972DFF9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1FB20-F1F1-4CC7-A8AF-7256495FB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EAB3C-98E4-41D9-8727-DD7C0776E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58A1E-F09E-41ED-A717-D2A278417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D43F6-85CA-4B02-A881-78FDAAC5D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157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529EC-0228-4087-876D-7E6B204B4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C8786-A873-4999-A9DD-E5F645B1E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538ED-371B-418C-B551-B323FD2FD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83868-1EB5-4E82-AB93-C85946403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AAD3B-9678-4A72-BF57-81EC49277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1581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8C7D3-8EAA-4F0C-910D-632544D3A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87A6D-FC2C-4A7F-A52D-4F34CDB90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AF1A3-065A-4596-AC6D-974901CC7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5FFC0-969B-45DB-B982-492782333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4917C-3D4A-4B9B-8A34-A68E2D742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137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3386-3959-403E-BA0E-BA7175996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24193-DF05-4992-9600-AEF214B6BA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B370BE-0DF3-4CAC-ADE0-F137A5FE24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391BF-1FC8-4101-A1A1-421996066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5CE02B-CD33-47CC-9A12-55B56B90F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679403-E2A2-4CF9-84DB-EE0A48690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722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9749D-D74F-4C08-8E3D-A55924210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DDF31-D37F-4E28-89D8-638349094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F05477-556C-42F8-87EE-D8B28BB44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74AAB0-93C7-409D-8D6A-1AABB69658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6D6DD0-BB06-4636-86FB-3A068ED0C1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783AD2-B429-4554-873F-263A0B765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6A45E8-906C-4D2F-8289-CCC799DF7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5ABE2D-D09C-4A89-9270-2DFC7D13B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4838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CC2D6-5E5F-45A5-8D7F-75FA106F9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140774-DBED-457F-8F34-0E4DDD633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FE2E1B-78B0-4925-A9AA-163095635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840EAE-4C43-4E9F-B091-946CF8E7E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6707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B00D99-C72C-49A3-9266-FC271CFF5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8A4D0E-2F97-4023-A6B6-0504547C9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5AA208-DFB5-4DA0-A8CE-48842F6B9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2183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4FAE2-43D0-498F-86AF-63133D64E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3F30F-E02E-48F6-BD3D-1F6820A9E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E379AE-65E0-4E4B-BE4F-4C5E4231B1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4D6596-495E-4CF2-B65A-D0D63F3DE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C22100-52B0-43BB-9E15-C18B300AC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BEB967-FCD2-4044-823C-0D04752F2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574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F1948-0819-4ABC-A566-0EAA9BB8C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F836D6-FC00-4FF9-8BE2-494EE23F48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774123-8119-4FBA-9043-F8A1B05FBE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D956C-00E3-441B-888B-C97E73D46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30D035-BF20-4AAF-B33A-536140FA6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45BCA-6564-449C-A1A3-CE90E40C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4547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64A42-36D2-42FB-8C0C-B21A2835A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0348A4-8EEC-4A54-84F3-E3761AE93B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88D58-CD3C-4FA2-88A8-3B14BE14A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1BA39-2868-4087-8EF1-09D7FAE77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71CAC2-D33C-4805-A8B0-A58D8FC03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829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B1C3D8-7F15-473D-AACA-3B88280ED7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17A15E-419D-48B1-8628-9121E0114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44554-E7F8-43AD-B91B-1280B70FE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1D207D-1143-4B5F-A81A-C9337DE9C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8B510-237C-4D6F-A784-2BEE09DEC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8381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34FB5-D961-48E2-BD75-F08857E2A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0F58D4-81F3-49C5-A0F9-032846398F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2D365-5887-4D1A-ACBE-BBAB61A6F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69D2A-5D6E-4BF1-A1FF-5998C82C4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A9337-44FA-4FD7-94DB-09629E675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165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199BF-9E53-4428-A691-BC34482DB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606F6-F0F3-40C0-A551-977C9D8F5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EEF38-F18B-488C-921D-12682B9DC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9018A-E091-4DE7-908B-708E3A88A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B04BA-5E8E-4B66-94E6-7872745B7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4106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C0905-C6CA-4A68-99CF-8C6B09656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D27D0-545B-47FD-8DE4-33175DD88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2D499-9ECF-45A1-AB4F-6155EFD5A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46BC14-6E44-49AE-83F3-7DE3C11AA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2D598-F420-403C-981F-83C443006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4371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3328D-FAF2-4C0D-B6AE-B0A6DE0FE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7B2D8-A6B4-4247-B7BC-5D3C0709FA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E1130-3DCA-4AC9-90A5-8C41383DFC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C5DCE-26C9-4DF4-8926-1EA4979F1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26B3D-4E76-40C4-82A6-6C3D76F7F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E8285-84BB-45CB-9CF8-761C67204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6500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AB6A6-C3B6-4EA0-BDAD-5D7620805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5E3EFC-7827-4DE8-9E1D-91B828F44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4EEB1-21F2-41DD-B12D-4160F43A59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294A4F-D2FF-47ED-9DCF-D32723E717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5EFB8F-5D83-43C4-9544-302917507D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0230AA-26F7-48D0-B53F-7FA9B8B13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60CE6F-21C6-4E30-9413-8CA45804D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5FE410-7828-42EB-931E-88E65E418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723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36C74-4FA4-48CE-9C4A-4A4186FD5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59454-482D-4AC7-AE7F-485C5E777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4C48B2-2967-4EC7-9212-713D7A263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EE8F4D-5A8F-4144-BC45-E189F3E8C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3984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0BDC78-4D00-414A-84BB-712D3660C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2AA4B5-A478-4976-BE77-4778932EF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FA69C-13B6-4DE6-90E1-B44AB0F88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5678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4123C-F313-42ED-97F5-3327E2525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929BE-7CEA-41BD-AFC7-FDF9C51CF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AF9E25-B18A-461D-9BFD-AA3ABCF84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21F1D-E353-442C-8D67-84A25A39A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DD3E48-1FD8-4449-B7A0-2FAC4686A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4F1A1-7B85-4618-A4A9-FB0B4AC87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9005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CB202-7054-4951-8265-A284A571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0717AA-E6FA-4F68-9CBD-5BBDFFBC96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16B63B-A4A0-4189-BF26-14B46BDFD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E526E3-5014-405B-90B2-67717156C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556D9-5689-42AE-B34D-F475A75B7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B59EA-6CC6-45E9-9544-D0204B718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4947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2894-30E6-4660-B5F1-65DA9B306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893A7B-B66F-4153-98F8-B79AC05B06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25E8A-E690-4102-8A45-E08BBE346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2966-8F78-4FB0-8857-BB7338D69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60E00-A3DD-4747-9847-F7613EC53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9966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3AA4A0-9E29-4D8B-8F23-D79ACF9328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A55F5-9136-43AD-8B9E-F6C70D16ED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13A80-0F76-4B5D-8B1C-CADC59D5B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C2F6F2-3788-48B1-B492-ABA2389CB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783B4-4A75-43EF-8D87-4AC501E9E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4266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264FF-D90D-4238-A3C3-69031442E7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D1BFC9-CCE4-4FF7-91E9-EDC5D3AF81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04EE6-D2A8-49CF-A106-92DA0F5DD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6F091-8A5E-436F-B324-4C539AA19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143BE-D9CF-4EF1-B545-AAA276A82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901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C003A-65B2-4160-BA3C-A687A1810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11B6A-4594-47BA-B70D-CBD623CB2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75804-A42E-44DA-B61C-4DA173E77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A4756-CA62-4D6E-ADFD-AF7DDAC11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2E890-69B3-4D4A-9BF7-CAF6F9FED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10603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08EB3-E798-4860-A112-E7EE82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B97D4-CD46-4F7C-8B6B-6633B6654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453A6-CC5F-42BA-98E3-1E34927BE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5AFAD-D629-4A9C-91E4-6AC11A2E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72B78-8986-4E8E-9BDF-2291BF95F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716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06BF0-5E4B-4259-8C67-860D05D96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B2B3F-2F5E-4862-B9C7-AF1C79AADB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245DEB-6221-49D9-98E1-5919C4363B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1D82B9-129E-409E-BAC9-8ABCD82D0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F68CB6-5CF6-4258-B0EA-1FDB0866F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12DE0F-19A9-4953-AA65-E5170A7E3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5446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1F3F9-F578-425B-A6A7-6E6530B61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8B209-05C5-4B51-9B12-CF691646C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B432C1-5551-45D3-A557-3AC7DF605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6A31D9-CF60-4AC8-A384-24D424E3A8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479E9E-4053-4C65-B692-D1B203057C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6DB7C-E029-47D1-9AEF-EF59950A2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E2FD32-D95D-4E09-8B27-804E448FD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055868-E6ED-42E9-827D-DC5433291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09965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5D590-3E2D-485C-BB93-F7337B5F8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F68FEB-D2D3-45DC-AB2D-9F09ED6C6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E0A68C-2CF3-4618-83FD-7D01ED62B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173782-F196-422A-BA5C-18B6BDA7C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1512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5E1C34-185A-4791-AA1E-88844F868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77901-C816-41F7-8E90-C9064324A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2BA73-E771-4E74-B8CA-B368AE09F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1634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9181A-7B52-4D68-857D-60C475C26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4C3FE-C651-47BF-95CA-268C09713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D0EB3-CDDC-4B69-9E0E-2629A1C35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2CF94-C7AC-4444-BCCF-3691806B3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BE601-2D7D-41DC-95CC-4D2559C52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91C10C-53E6-40AA-AB1D-8BB46934B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40378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FA9C8-3BAD-41EE-A2C2-3BAB751DE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ABD2CF-CF83-4E06-A8B1-F2BABD732B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F7444-70B2-47D0-9C46-817985AEC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9E60EB-8F83-485D-B828-B2151C59C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F151D3-3819-4318-B006-7333518B8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BF4C9-C311-4E78-A55C-CCE2F7F40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7262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8F763-141C-4D34-94D8-06E65C468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8683FB-19F9-4937-A2FB-53294A95C1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743A5-F99A-4EBD-B3C0-6EFDA7DE8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56450-CAF0-43D7-9C52-196C7B7FB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A916F-BC46-4727-A7EA-1A5D08882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9857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94AE71-97AA-49CC-B9FB-82E1E5E552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150E2-C661-47D3-87DD-924371DF81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22C63-67E5-437A-99BD-9379FA6A4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21EEF-07DC-4688-97CF-A2353911C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908297-0F41-4182-9BFA-2C7CA71C5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69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31/03/2022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>
              <a:lumMod val="40000"/>
              <a:lumOff val="6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0DBC42-FE34-49A5-9D21-F26A02EF8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B69726-B64A-4E96-A204-EFD9D8A7E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C47B9-F1F2-4A37-80B6-B579135286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DC3DF-80F8-4926-9E2F-285A86B6CA9C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108D8-F3A0-474F-B8FB-12E3A8C0A6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4A2D1-9059-4BBF-9657-7585E7B75F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6FEF6C-0676-43FD-8AFD-D6D8F5F164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080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6C978D-2F99-40C8-AE5A-DEE7937B2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380D1-7B0F-4E47-B89E-8C94D723B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CA9FF-C6D0-4A28-9353-5693578E8B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30562-BCAA-4C10-939E-EF1485454FC6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CEB71-DECD-48A9-9E89-CA00D96711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31427-3C41-4253-8584-887944BCE9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8BED75-8B7A-44FC-95D1-D9E52A4FB6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04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177549-EE50-4CC5-B64F-3E50C978E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5BDDE-7E2C-4057-82FC-AB1D0DE7C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2A29CC-BB31-47B8-8C38-888DF16BE4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E315-1AD0-4BB9-AD40-716FEEABD6CA}" type="datetimeFigureOut">
              <a:rPr lang="en-GB" smtClean="0"/>
              <a:t>31/03/2022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F2C7B-EEE8-4647-B5A1-5A4E217FC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32623-9B06-46D0-B0DA-9B38CBFB50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F6819-F679-4094-9F7A-8F18A35B083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421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d/default2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889" y="1052736"/>
            <a:ext cx="8640960" cy="1656184"/>
          </a:xfrm>
        </p:spPr>
        <p:txBody>
          <a:bodyPr>
            <a:noAutofit/>
          </a:bodyPr>
          <a:lstStyle/>
          <a:p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4800" b="1" dirty="0">
                <a:solidFill>
                  <a:srgbClr val="FFFF00"/>
                </a:solidFill>
              </a:rPr>
              <a:t>MBA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Banking financial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management and financial markets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(LCMB 7012)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568" y="4365104"/>
            <a:ext cx="7992888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8: Financial markets – 4</a:t>
            </a:r>
          </a:p>
          <a:p>
            <a:r>
              <a:rPr lang="en-GB" dirty="0">
                <a:solidFill>
                  <a:schemeClr val="bg1"/>
                </a:solidFill>
              </a:rPr>
              <a:t>Long-term debt markets</a:t>
            </a:r>
          </a:p>
        </p:txBody>
      </p:sp>
    </p:spTree>
    <p:extLst>
      <p:ext uri="{BB962C8B-B14F-4D97-AF65-F5344CB8AC3E}">
        <p14:creationId xmlns:p14="http://schemas.microsoft.com/office/powerpoint/2010/main" val="165849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7F0B6-D203-4453-A961-096566B87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debt instruments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6D8F-E7F0-40D6-8B5E-E01DDA807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Generally, we can think of these instruments in three categories</a:t>
            </a:r>
          </a:p>
          <a:p>
            <a:r>
              <a:rPr lang="en-GB" dirty="0"/>
              <a:t>Secured loans such as mortgages, debentures, and similar security-backed loans. Those with a legal charge against the assets of the borrower or issuer of the debt instrument</a:t>
            </a:r>
          </a:p>
          <a:p>
            <a:r>
              <a:rPr lang="en-GB" dirty="0"/>
              <a:t>Unsecured loans of which standard bank loans are the most common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C8A32-4626-4E83-B14F-090B411A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628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7F0B6-D203-4453-A961-096566B87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debt instruments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6D8F-E7F0-40D6-8B5E-E01DDA807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Other unsecured debt issues include long-term bonds (Of 12 months’ duration or longer) like those sold on the United Kingdom (UK), the United States (US) bond markets, and the Eurobond markets (See next two slides)</a:t>
            </a:r>
          </a:p>
          <a:p>
            <a:r>
              <a:rPr lang="en-GB" dirty="0"/>
              <a:t>In the accounts of firms, other borrowers, and in the reports of bank and third-party financial analysts, these long-term instruments are grouped as maturities between one and two years, between two and five years, and five years and over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C8A32-4626-4E83-B14F-090B411A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417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institution loans - 3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6B275F9-D307-49A0-BA55-AD5D2867CA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166138"/>
              </p:ext>
            </p:extLst>
          </p:nvPr>
        </p:nvGraphicFramePr>
        <p:xfrm>
          <a:off x="457200" y="1628800"/>
          <a:ext cx="8229600" cy="4032450"/>
        </p:xfrm>
        <a:graphic>
          <a:graphicData uri="http://schemas.openxmlformats.org/drawingml/2006/table">
            <a:tbl>
              <a:tblPr/>
              <a:tblGrid>
                <a:gridCol w="2057400">
                  <a:extLst>
                    <a:ext uri="{9D8B030D-6E8A-4147-A177-3AD203B41FA5}">
                      <a16:colId xmlns:a16="http://schemas.microsoft.com/office/drawing/2014/main" val="3264979686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23862154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04027914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031862172"/>
                    </a:ext>
                  </a:extLst>
                </a:gridCol>
              </a:tblGrid>
              <a:tr h="448050"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  <a:latin typeface="Cabin-semi-bold"/>
                        </a:rPr>
                        <a:t>Bond Rating</a:t>
                      </a:r>
                      <a:endParaRPr lang="en-GB" b="1" dirty="0">
                        <a:effectLst/>
                      </a:endParaRPr>
                    </a:p>
                  </a:txBody>
                  <a:tcPr anchor="b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</a:rPr>
                        <a:t> </a:t>
                      </a: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</a:rPr>
                        <a:t> </a:t>
                      </a: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</a:rPr>
                        <a:t> </a:t>
                      </a: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556763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  <a:latin typeface="Cabin-semi-bold"/>
                        </a:rPr>
                        <a:t>Moody's</a:t>
                      </a:r>
                      <a:endParaRPr lang="en-GB" b="1" dirty="0">
                        <a:effectLst/>
                      </a:endParaRPr>
                    </a:p>
                  </a:txBody>
                  <a:tcPr anchor="b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  <a:latin typeface="Cabin-semi-bold"/>
                        </a:rPr>
                        <a:t>Standard &amp; Poor's</a:t>
                      </a:r>
                      <a:endParaRPr lang="en-GB" b="1" dirty="0">
                        <a:effectLst/>
                      </a:endParaRP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  <a:latin typeface="Cabin-semi-bold"/>
                        </a:rPr>
                        <a:t>Grade</a:t>
                      </a:r>
                      <a:endParaRPr lang="en-GB" b="1" dirty="0">
                        <a:effectLst/>
                      </a:endParaRP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b="1" dirty="0">
                          <a:effectLst/>
                          <a:latin typeface="Cabin-semi-bold"/>
                        </a:rPr>
                        <a:t>Risk</a:t>
                      </a:r>
                      <a:endParaRPr lang="en-GB" b="1" dirty="0">
                        <a:effectLst/>
                      </a:endParaRPr>
                    </a:p>
                  </a:txBody>
                  <a:tcPr anchor="b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591957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Aaa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1E2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AAA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Investment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Lowest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162651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Aa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Investment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Low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2075589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2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Investment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Low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811697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Baa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BBB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Investment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Medium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364479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Ba, B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2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BB, B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Junk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High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314166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Caa/Ca/C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CCC/CC/C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Junk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Highest Risk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8539244"/>
                  </a:ext>
                </a:extLst>
              </a:tr>
              <a:tr h="448050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2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Junk</a:t>
                      </a: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u="sng" dirty="0">
                          <a:solidFill>
                            <a:srgbClr val="2C40D0"/>
                          </a:solidFill>
                          <a:effectLst/>
                          <a:hlinkClick r:id="rId2"/>
                        </a:rPr>
                        <a:t>In Default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D4D4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44065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653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7F0B6-D203-4453-A961-096566B87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Eurobonds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6D8F-E7F0-40D6-8B5E-E01DDA807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terms of markets for long-term bonds, one of the most closely watched is the Eurobond (International bond) market</a:t>
            </a:r>
          </a:p>
          <a:p>
            <a:r>
              <a:rPr lang="en-GB" dirty="0"/>
              <a:t>This market began with the issue of Euro-dollar bonds </a:t>
            </a:r>
          </a:p>
          <a:p>
            <a:r>
              <a:rPr lang="en-GB" dirty="0"/>
              <a:t>These were US dollar (US$) denominated debt instruments (securities) issued outside the US</a:t>
            </a:r>
          </a:p>
          <a:p>
            <a:r>
              <a:rPr lang="en-GB" dirty="0"/>
              <a:t>However, it is now used to refer to issues of offshore debt issues in a variety of currencies, but remains largely a US market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C8A32-4626-4E83-B14F-090B411A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829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7F0B6-D203-4453-A961-096566B87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4381"/>
            <a:ext cx="8229600" cy="1143000"/>
          </a:xfrm>
        </p:spPr>
        <p:txBody>
          <a:bodyPr/>
          <a:lstStyle/>
          <a:p>
            <a:r>
              <a:rPr lang="en-GB" dirty="0"/>
              <a:t>Eurobonds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6D8F-E7F0-40D6-8B5E-E01DDA807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429" y="1470484"/>
            <a:ext cx="8229600" cy="3917032"/>
          </a:xfrm>
        </p:spPr>
        <p:txBody>
          <a:bodyPr>
            <a:noAutofit/>
          </a:bodyPr>
          <a:lstStyle/>
          <a:p>
            <a:r>
              <a:rPr lang="en-GB" sz="1900" dirty="0"/>
              <a:t>The first Eurobond was issued in 1963 by an Italian road network consortium</a:t>
            </a:r>
          </a:p>
          <a:p>
            <a:endParaRPr lang="en-GB" sz="1900" dirty="0"/>
          </a:p>
          <a:p>
            <a:r>
              <a:rPr lang="en-GB" sz="1900" dirty="0"/>
              <a:t>The size of the Eurobond market in 2018 was $24.8 billion</a:t>
            </a:r>
          </a:p>
          <a:p>
            <a:endParaRPr lang="en-GB" sz="1900" dirty="0"/>
          </a:p>
          <a:p>
            <a:r>
              <a:rPr lang="en-GB" sz="1900" dirty="0"/>
              <a:t>Originally, the funding for these bonds came from deposits of Eurodollars</a:t>
            </a:r>
          </a:p>
          <a:p>
            <a:endParaRPr lang="en-GB" sz="1900" dirty="0"/>
          </a:p>
          <a:p>
            <a:r>
              <a:rPr lang="en-GB" sz="1900" dirty="0"/>
              <a:t>These were dollar deposits in overseas banks by investors seeking a safer currency than their own </a:t>
            </a:r>
          </a:p>
          <a:p>
            <a:endParaRPr lang="en-GB" sz="1900" dirty="0"/>
          </a:p>
          <a:p>
            <a:r>
              <a:rPr lang="en-GB" sz="1900" dirty="0"/>
              <a:t>For example, Thai bahts converted to US dollars and deposited in a Swiss bank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BC8A32-4626-4E83-B14F-090B411A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384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E6FB-9D9E-4BAB-B9E2-933A0F00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Eurobonds - 3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44DB7-CEFA-429A-8327-DC5B6DDA9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Eurobonds are usually medium-term instruments that avoid much of the regulations of individual countries’ financial and taxation regimes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They are almost always bearer bonds, where the identity of the holder is kept secret</a:t>
            </a:r>
          </a:p>
          <a:p>
            <a:endParaRPr lang="en-GB" dirty="0"/>
          </a:p>
          <a:p>
            <a:r>
              <a:rPr lang="en-GB" dirty="0"/>
              <a:t>More importantly, they are free of the usual domestic interest withholding tax mechanisms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3009B-C13B-49F2-ADB5-85CE2914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38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E6FB-9D9E-4BAB-B9E2-933A0F00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bonds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44DB7-CEFA-429A-8327-DC5B6DDA9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Foreign bonds are issued by a non-resident borrower in a foreign country denominated in that country’s currency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 example, in Japan a non-Japanese company issues a debt instrument in Japanese yen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More regulated than Eurobonds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Foreign bonds often have special national names, such as the Samurai bonds in Japan, Yankee bonds, Bulldog bonds, Matador bonds, Rembrandt bonds, Panda bonds, Kangaroo bonds, and Maple bonds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3009B-C13B-49F2-ADB5-85CE2914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384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E6FB-9D9E-4BAB-B9E2-933A0F00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Convertible bonds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44DB7-CEFA-429A-8327-DC5B6DDA9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Sometime referred to as convertible loan stock or convertible unsecured loan stock (CULS)</a:t>
            </a:r>
          </a:p>
          <a:p>
            <a:r>
              <a:rPr lang="en-GB" dirty="0"/>
              <a:t>The holder has the right (option) to exchange the bonds held for ordinary shares in the borrowing company</a:t>
            </a:r>
          </a:p>
          <a:p>
            <a:r>
              <a:rPr lang="en-GB" dirty="0"/>
              <a:t>Usually, the conversion price (rate) is 10% - 30% greater than the share  price at the date of issuance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3009B-C13B-49F2-ADB5-85CE2914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189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E6FB-9D9E-4BAB-B9E2-933A0F009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Convertible bonds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44DB7-CEFA-429A-8327-DC5B6DDA9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So, if a £100 bond offered the right to convert to 40 ordinary shares would be £2.50</a:t>
            </a:r>
          </a:p>
          <a:p>
            <a:r>
              <a:rPr lang="en-GB" dirty="0"/>
              <a:t>Assuming the market price of the shares is, say, £2.20, the conversion premium would be 30p</a:t>
            </a:r>
          </a:p>
          <a:p>
            <a:r>
              <a:rPr lang="en-GB" dirty="0"/>
              <a:t>Therefore, the conversion rate would be 30p divided by £2.20 which equals 13.6%</a:t>
            </a:r>
          </a:p>
          <a:p>
            <a:r>
              <a:rPr lang="en-GB" dirty="0"/>
              <a:t>This may have the effect of diluting the value of individual shares – more slices of the same cake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3009B-C13B-49F2-ADB5-85CE2914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034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A8464-C063-43D4-9B00-E3347450C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Junk bonds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30105-6855-48A5-9FB5-49EEF27AB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High yield, high risk bonds, that can be secured or unsecured (See bond ratings slide)</a:t>
            </a:r>
          </a:p>
          <a:p>
            <a:r>
              <a:rPr lang="en-GB" dirty="0"/>
              <a:t>Usually offered two to nine percentage points above senior debt</a:t>
            </a:r>
          </a:p>
          <a:p>
            <a:r>
              <a:rPr lang="en-GB" dirty="0"/>
              <a:t>It is a kind of hybrid level finance ranking below senior debt, but above ordinary shares for payment</a:t>
            </a:r>
          </a:p>
          <a:p>
            <a:r>
              <a:rPr lang="en-GB" dirty="0"/>
              <a:t>The major attraction is that these are often packaged with equity warrants or share options (Equity kickers)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CA310-D4CE-4DC9-AA16-CF03EEE60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605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A8464-C063-43D4-9B00-E3347450C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variants of bonds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30105-6855-48A5-9FB5-49EEF27AB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Covered bonds – secured by asset-backed collateral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Stepped interest bonds – such as the debenture mortgage issued to finance the Canary Wharf development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Deep discount issues – lower coupon values in return for an enhanced redemption value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CA310-D4CE-4DC9-AA16-CF03EEE60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945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institution loans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9DF24-18D3-4EC8-AAD1-F0DEA184B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Bank loans over one year at fixed, variable, and step interest rates</a:t>
            </a:r>
          </a:p>
          <a:p>
            <a:r>
              <a:rPr lang="en-GB" dirty="0"/>
              <a:t>Fixed rates are agreed at the point of contract, but can be the subject of swap contracts involving currencies, interest rate, or changes between fixed and variable interest calculations</a:t>
            </a:r>
          </a:p>
          <a:p>
            <a:r>
              <a:rPr lang="en-GB" dirty="0"/>
              <a:t>Swaps are derivatives, usually involving a counter-party and a third-party agent, often a specialist bank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161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institution loans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9DF24-18D3-4EC8-AAD1-F0DEA184B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500" dirty="0"/>
              <a:t>The interest rates charged by banks and other institutions is often based on the London Interbank Offered Rate (LIBOR)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/>
              <a:t>An example rate would be LIBOR + 2.5%, but these rates are usually based on the credit rating of the company borrowing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/>
              <a:t>These ratings are similar to individuals’ creditworthiness, but have a more formalised structure. </a:t>
            </a:r>
          </a:p>
          <a:p>
            <a:endParaRPr lang="en-GB" sz="3500" dirty="0"/>
          </a:p>
          <a:p>
            <a:r>
              <a:rPr lang="en-GB" sz="3500" dirty="0"/>
              <a:t>There are three main rating agencies: Moody’s, Standard and Poor, and Fitch (See next slide)</a:t>
            </a:r>
          </a:p>
          <a:p>
            <a:endParaRPr lang="en-GB" sz="3500" dirty="0"/>
          </a:p>
          <a:p>
            <a:r>
              <a:rPr lang="en-GB" sz="3500" dirty="0"/>
              <a:t>These agencies are used to rate both corporate  bonds and debt risk and sovereign bond risk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113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institution loans - 4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you can see, there is a vast array of financial institution loans, with an almost limitless structure of complexity and complication</a:t>
            </a:r>
          </a:p>
          <a:p>
            <a:r>
              <a:rPr lang="en-GB" dirty="0"/>
              <a:t>From a banking point of view, these debt instruments can be either based on the borrower’s overall creditworthiness or the risk associated with a specific project or a particular need of the borrower</a:t>
            </a:r>
          </a:p>
        </p:txBody>
      </p:sp>
    </p:spTree>
    <p:extLst>
      <p:ext uri="{BB962C8B-B14F-4D97-AF65-F5344CB8AC3E}">
        <p14:creationId xmlns:p14="http://schemas.microsoft.com/office/powerpoint/2010/main" val="920585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Bank overdrafts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Bank overdrafts are usually short-term financing facilities that are repayable on demand</a:t>
            </a:r>
          </a:p>
          <a:p>
            <a:endParaRPr lang="en-GB" dirty="0"/>
          </a:p>
          <a:p>
            <a:r>
              <a:rPr lang="en-GB" dirty="0"/>
              <a:t>Widely used as a highly-flexible source of finance, that are individually negotiated</a:t>
            </a:r>
          </a:p>
          <a:p>
            <a:endParaRPr lang="en-GB" dirty="0"/>
          </a:p>
          <a:p>
            <a:r>
              <a:rPr lang="en-GB" dirty="0"/>
              <a:t>There are also revolving credit lines, which may technically take the provision into the long-term in relation to the time-frame, but is still repayable in the immediate short-term</a:t>
            </a:r>
          </a:p>
        </p:txBody>
      </p:sp>
    </p:spTree>
    <p:extLst>
      <p:ext uri="{BB962C8B-B14F-4D97-AF65-F5344CB8AC3E}">
        <p14:creationId xmlns:p14="http://schemas.microsoft.com/office/powerpoint/2010/main" val="3733164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Debentures -1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debenture is a specific type of bond, that carries a fixed charge over the assets of the borrower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 example, </a:t>
            </a:r>
            <a:r>
              <a:rPr lang="en-GB" altLang="en-US" sz="2800" dirty="0">
                <a:cs typeface="Calibri" panose="020F0502020204030204" pitchFamily="34" charset="0"/>
              </a:rPr>
              <a:t>10% debentures 2024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2800" dirty="0">
                <a:cs typeface="Calibri" panose="020F0502020204030204" pitchFamily="34" charset="0"/>
              </a:rPr>
              <a:t>Debenture holders have the right to </a:t>
            </a:r>
            <a:r>
              <a:rPr lang="en-GB" altLang="en-US" dirty="0">
                <a:cs typeface="Calibri" panose="020F0502020204030204" pitchFamily="34" charset="0"/>
              </a:rPr>
              <a:t>receive interest payments before any dividend is paid to shareholders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altLang="en-US" sz="2800" dirty="0"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259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Debentures -2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Historically, debentures are also often linked to capital projects related to construction, such as the canals, railways, and other public infrastructure projects 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endParaRPr lang="en-GB" altLang="en-US" sz="3100" dirty="0">
              <a:cs typeface="Calibri" panose="020F0502020204030204" pitchFamily="34" charset="0"/>
            </a:endParaRP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In modern times, the following high-profile building projects have been wholly or partly financed by debenture instruments, with the lenders often enjoying associated benefits 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endParaRPr lang="en-GB" altLang="en-US" sz="3100" dirty="0">
              <a:cs typeface="Calibri" panose="020F050202020403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              Millennium Stadium Cardiff</a:t>
            </a: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		Wembley Stadium</a:t>
            </a: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		Wimbledon</a:t>
            </a: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		Twickenham Stadium</a:t>
            </a: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		Lord’s Cricket Ground</a:t>
            </a:r>
          </a:p>
          <a:p>
            <a:pPr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cs typeface="Calibri" panose="020F0502020204030204" pitchFamily="34" charset="0"/>
              </a:rPr>
              <a:t>		Royal Albert Hall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endParaRPr lang="en-GB" altLang="en-US" sz="3100" dirty="0">
              <a:cs typeface="Calibri" panose="020F0502020204030204" pitchFamily="34" charset="0"/>
            </a:endParaRP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altLang="en-US" sz="2800" dirty="0"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640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Preference shares -1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These can at first appear to be another type of share capital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However, because of its debt seniority, privileges, and legal structure, these shares are considered as loan capital in most circumstances, and especially when computing ratios and similar financial analytical methods</a:t>
            </a: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altLang="en-US" sz="2800" dirty="0"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887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04C45-9377-4666-92FD-2B0B7D6E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Preference shares - 2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C50F-DBD2-49F7-B093-0D6951E82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0CC8-7A58-4DC9-95BE-1A63A515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These can at first appear to be another type of share capital</a:t>
            </a:r>
          </a:p>
          <a:p>
            <a:pPr>
              <a:spcBef>
                <a:spcPts val="400"/>
              </a:spcBef>
              <a:buClr>
                <a:schemeClr val="tx1"/>
              </a:buClr>
              <a:buSzPct val="100000"/>
            </a:pPr>
            <a:r>
              <a:rPr lang="en-GB" altLang="en-US" sz="3100" dirty="0">
                <a:cs typeface="Calibri" panose="020F0502020204030204" pitchFamily="34" charset="0"/>
              </a:rPr>
              <a:t>However, because of its debt seniority, privileges, and legal structure, these shares are considered as loan capital in most circumstances, and especially when computing ratios and similar financial analytical methods</a:t>
            </a:r>
          </a:p>
          <a:p>
            <a:pPr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altLang="en-US" sz="2800" dirty="0"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66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C9FAD-B406-4E37-A4EB-CAE480030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Mezzanine finance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13AA8-69CA-47A7-9FC2-72545F00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form of finance that lies between straight debt and share capital</a:t>
            </a:r>
          </a:p>
          <a:p>
            <a:r>
              <a:rPr lang="en-GB" dirty="0"/>
              <a:t>Often used in management buy-outs (MBOs), where available debt instruments are limited and share capital issue may be limited</a:t>
            </a:r>
          </a:p>
          <a:p>
            <a:r>
              <a:rPr lang="en-GB" dirty="0"/>
              <a:t>Usually in the form of a loan ranked after senior debt, and is also at higher interest due to perceived higher risk to lenders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AF51B0-3B10-4029-9034-CF1DD49F2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873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BAEA-ECFE-4659-BEE0-928DEB091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D869A-8241-43AC-8DB3-E64475BDE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types of debt capital are almost infinitely variable</a:t>
            </a:r>
          </a:p>
          <a:p>
            <a:r>
              <a:rPr lang="en-GB" dirty="0"/>
              <a:t>Secured, unsecured, fixed charges, floating charges, warrants, discounts, convertibles, overdrafts etc.</a:t>
            </a:r>
          </a:p>
          <a:p>
            <a:r>
              <a:rPr lang="en-GB" dirty="0"/>
              <a:t>The size of bond markets, especially Eurobonds is larger than equity markets</a:t>
            </a:r>
          </a:p>
          <a:p>
            <a:r>
              <a:rPr lang="en-GB" dirty="0"/>
              <a:t>The central components are risk, return, and liquidity and high-quality information provided by the markets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712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6516</TotalTime>
  <Words>1427</Words>
  <Application>Microsoft Office PowerPoint</Application>
  <PresentationFormat>On-screen Show (4:3)</PresentationFormat>
  <Paragraphs>174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Cabin-semi-bold</vt:lpstr>
      <vt:lpstr>Calibri</vt:lpstr>
      <vt:lpstr>Calibri Light</vt:lpstr>
      <vt:lpstr>Wingdings 3</vt:lpstr>
      <vt:lpstr>20140311PresentationUWTSDTemplate</vt:lpstr>
      <vt:lpstr>2_Custom Design</vt:lpstr>
      <vt:lpstr>1_Custom Design</vt:lpstr>
      <vt:lpstr>Custom Design</vt:lpstr>
      <vt:lpstr>   MBA Banking financial management and financial markets (LCMB 7012) </vt:lpstr>
      <vt:lpstr>Types of debt instruments - 1</vt:lpstr>
      <vt:lpstr>Types of debt instruments - 2</vt:lpstr>
      <vt:lpstr>Financial institution loans - 3</vt:lpstr>
      <vt:lpstr>Eurobonds - 1</vt:lpstr>
      <vt:lpstr>Eurobonds - 2</vt:lpstr>
      <vt:lpstr>Eurobonds - 3</vt:lpstr>
      <vt:lpstr>Foreign bonds</vt:lpstr>
      <vt:lpstr>Convertible bonds - 1</vt:lpstr>
      <vt:lpstr>Convertible bonds - 2</vt:lpstr>
      <vt:lpstr>Junk bonds</vt:lpstr>
      <vt:lpstr>Other variants of bonds</vt:lpstr>
      <vt:lpstr>Financial institution loans - 1</vt:lpstr>
      <vt:lpstr>Financial institution loans - 2</vt:lpstr>
      <vt:lpstr>Financial institution loans - 4</vt:lpstr>
      <vt:lpstr>Bank overdrafts</vt:lpstr>
      <vt:lpstr>Debentures -1</vt:lpstr>
      <vt:lpstr>Debentures -2</vt:lpstr>
      <vt:lpstr>Preference shares -1</vt:lpstr>
      <vt:lpstr>Preference shares - 2</vt:lpstr>
      <vt:lpstr>Mezzanine finance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293</cp:revision>
  <dcterms:created xsi:type="dcterms:W3CDTF">2013-10-11T12:05:37Z</dcterms:created>
  <dcterms:modified xsi:type="dcterms:W3CDTF">2022-03-31T09:25:45Z</dcterms:modified>
</cp:coreProperties>
</file>