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handoutMasterIdLst>
    <p:handoutMasterId r:id="rId7"/>
  </p:handoutMasterIdLst>
  <p:sldIdLst>
    <p:sldId id="321" r:id="rId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7C267C"/>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3725" autoAdjust="0"/>
  </p:normalViewPr>
  <p:slideViewPr>
    <p:cSldViewPr snapToGrid="0">
      <p:cViewPr varScale="1">
        <p:scale>
          <a:sx n="81" d="100"/>
          <a:sy n="81" d="100"/>
        </p:scale>
        <p:origin x="936" y="102"/>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13/04/2025</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13/04/2025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2BD0D2D7-C33C-454C-BB95-A55C1C66958D}"/>
              </a:ext>
            </a:extLst>
          </p:cNvPr>
          <p:cNvSpPr>
            <a:spLocks noGrp="1"/>
          </p:cNvSpPr>
          <p:nvPr>
            <p:ph type="dt" idx="1"/>
          </p:nvPr>
        </p:nvSpPr>
        <p:spPr/>
        <p:txBody>
          <a:bodyPr/>
          <a:lstStyle/>
          <a:p>
            <a:pPr rtl="0"/>
            <a:fld id="{7C383082-EA5C-4909-9BC1-11E6110F3D9A}" type="datetime1">
              <a:rPr lang="en-GB" smtClean="0"/>
              <a:t>13/04/2025</a:t>
            </a:fld>
            <a:endParaRPr lang="en-GB"/>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GB"/>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GB"/>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GB"/>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GB"/>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GB"/>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GB"/>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GB"/>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GB"/>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GB"/>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GB"/>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GB"/>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GB"/>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GB"/>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GB"/>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GB"/>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GB"/>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GB"/>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GB"/>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GB"/>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GB"/>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GB"/>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1.xml"/><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3088319"/>
            <a:ext cx="12192000" cy="3776472"/>
          </a:xfrm>
        </p:spPr>
      </p:pic>
      <p:sp>
        <p:nvSpPr>
          <p:cNvPr id="3" name="Rectangle 2">
            <a:extLst>
              <a:ext uri="{FF2B5EF4-FFF2-40B4-BE49-F238E27FC236}">
                <a16:creationId xmlns:a16="http://schemas.microsoft.com/office/drawing/2014/main" id="{315EB0CB-5834-2911-86A1-7AFFFB2D4CC3}"/>
              </a:ext>
            </a:extLst>
          </p:cNvPr>
          <p:cNvSpPr/>
          <p:nvPr/>
        </p:nvSpPr>
        <p:spPr>
          <a:xfrm>
            <a:off x="39852" y="-143751"/>
            <a:ext cx="9591087" cy="1092607"/>
          </a:xfrm>
          <a:prstGeom prst="rect">
            <a:avLst/>
          </a:prstGeom>
          <a:noFill/>
        </p:spPr>
        <p:txBody>
          <a:bodyPr wrap="none" lIns="91440" tIns="45720" rIns="91440" bIns="45720">
            <a:spAutoFit/>
          </a:bodyPr>
          <a:lstStyle/>
          <a:p>
            <a:pPr algn="ctr"/>
            <a:r>
              <a:rPr lang="en-GB" sz="4500" b="1" dirty="0">
                <a:ln w="22225">
                  <a:solidFill>
                    <a:schemeClr val="accent2"/>
                  </a:solidFill>
                  <a:prstDash val="solid"/>
                </a:ln>
                <a:solidFill>
                  <a:schemeClr val="accent2">
                    <a:lumMod val="40000"/>
                    <a:lumOff val="60000"/>
                  </a:schemeClr>
                </a:solidFill>
                <a:latin typeface="Berlin Sans FB Demi" panose="020E0802020502020306" pitchFamily="34" charset="0"/>
              </a:rPr>
              <a:t>Identifying epilepsy at a young age: </a:t>
            </a:r>
          </a:p>
          <a:p>
            <a:pPr algn="ctr"/>
            <a:r>
              <a:rPr lang="en-GB" sz="2000" b="1" dirty="0">
                <a:ln w="22225">
                  <a:solidFill>
                    <a:schemeClr val="accent2"/>
                  </a:solidFill>
                  <a:prstDash val="solid"/>
                </a:ln>
                <a:solidFill>
                  <a:schemeClr val="accent2">
                    <a:lumMod val="40000"/>
                    <a:lumOff val="60000"/>
                  </a:schemeClr>
                </a:solidFill>
                <a:latin typeface="Berlin Sans FB Demi" panose="020E0802020502020306" pitchFamily="34" charset="0"/>
              </a:rPr>
              <a:t>Overcoming diagnostic barriers and challenges in young children</a:t>
            </a:r>
          </a:p>
        </p:txBody>
      </p:sp>
      <p:sp>
        <p:nvSpPr>
          <p:cNvPr id="4" name="TextBox 3">
            <a:extLst>
              <a:ext uri="{FF2B5EF4-FFF2-40B4-BE49-F238E27FC236}">
                <a16:creationId xmlns:a16="http://schemas.microsoft.com/office/drawing/2014/main" id="{1E3601C3-F1C8-1C68-F7F8-A896C3640130}"/>
              </a:ext>
            </a:extLst>
          </p:cNvPr>
          <p:cNvSpPr txBox="1"/>
          <p:nvPr/>
        </p:nvSpPr>
        <p:spPr>
          <a:xfrm>
            <a:off x="82573" y="816652"/>
            <a:ext cx="8516447" cy="707886"/>
          </a:xfrm>
          <a:prstGeom prst="rect">
            <a:avLst/>
          </a:prstGeom>
          <a:noFill/>
        </p:spPr>
        <p:txBody>
          <a:bodyPr wrap="square" rtlCol="0">
            <a:spAutoFit/>
          </a:bodyPr>
          <a:lstStyle/>
          <a:p>
            <a:r>
              <a:rPr lang="en-GB" sz="800" kern="100" dirty="0">
                <a:effectLst/>
                <a:latin typeface="Arial" panose="020B0604020202020204" pitchFamily="34" charset="0"/>
                <a:ea typeface="Aptos" panose="020B0004020202020204" pitchFamily="34" charset="0"/>
                <a:cs typeface="Arial" panose="020B0604020202020204" pitchFamily="34" charset="0"/>
              </a:rPr>
              <a:t>This poster will critically evaluate the identification and diagnosis of epilepsy, exploring critical diagnostic techniques and challenges. The difficulties that epilepsy poses for young children (Henning </a:t>
            </a:r>
            <a:r>
              <a:rPr lang="en-GB" sz="800" i="1" kern="100" dirty="0">
                <a:effectLst/>
                <a:latin typeface="Arial" panose="020B0604020202020204" pitchFamily="34" charset="0"/>
                <a:ea typeface="Aptos" panose="020B0004020202020204" pitchFamily="34" charset="0"/>
                <a:cs typeface="Arial" panose="020B0604020202020204" pitchFamily="34" charset="0"/>
              </a:rPr>
              <a:t>et al. </a:t>
            </a:r>
            <a:r>
              <a:rPr lang="en-GB" sz="800" kern="100" dirty="0">
                <a:effectLst/>
                <a:latin typeface="Arial" panose="020B0604020202020204" pitchFamily="34" charset="0"/>
                <a:ea typeface="Aptos" panose="020B0004020202020204" pitchFamily="34" charset="0"/>
                <a:cs typeface="Arial" panose="020B0604020202020204" pitchFamily="34" charset="0"/>
              </a:rPr>
              <a:t>2019) will also be examined, in addition to how epilepsy affects their general wellbeing, social development, and educational opportunities. This poster will also investigate a support strategy for children with epilepsy, that aims to improve their quality of life and encourages effective management of the disorder, in social and educational contexts.</a:t>
            </a:r>
          </a:p>
          <a:p>
            <a:endParaRPr lang="en-GB" sz="800" dirty="0"/>
          </a:p>
        </p:txBody>
      </p:sp>
      <p:sp>
        <p:nvSpPr>
          <p:cNvPr id="5" name="TextBox 4">
            <a:extLst>
              <a:ext uri="{FF2B5EF4-FFF2-40B4-BE49-F238E27FC236}">
                <a16:creationId xmlns:a16="http://schemas.microsoft.com/office/drawing/2014/main" id="{F6FCB468-008D-5E3F-6DE6-A92957F68731}"/>
              </a:ext>
            </a:extLst>
          </p:cNvPr>
          <p:cNvSpPr txBox="1"/>
          <p:nvPr/>
        </p:nvSpPr>
        <p:spPr>
          <a:xfrm>
            <a:off x="110838" y="1578460"/>
            <a:ext cx="3408218" cy="5170646"/>
          </a:xfrm>
          <a:prstGeom prst="rect">
            <a:avLst/>
          </a:prstGeom>
          <a:gradFill>
            <a:gsLst>
              <a:gs pos="0">
                <a:srgbClr val="7C267C"/>
              </a:gs>
              <a:gs pos="74000">
                <a:srgbClr val="00B0F0"/>
              </a:gs>
              <a:gs pos="83000">
                <a:srgbClr val="0070C0"/>
              </a:gs>
              <a:gs pos="100000">
                <a:schemeClr val="accent6">
                  <a:lumMod val="75000"/>
                </a:schemeClr>
              </a:gs>
            </a:gsLst>
            <a:lin ang="5400000" scaled="1"/>
          </a:gradFill>
          <a:ln w="28575">
            <a:solidFill>
              <a:schemeClr val="tx1"/>
            </a:solidFill>
          </a:ln>
        </p:spPr>
        <p:txBody>
          <a:bodyPr wrap="square" rtlCol="0">
            <a:spAutoFit/>
          </a:bodyPr>
          <a:lstStyle/>
          <a:p>
            <a:endParaRPr lang="en-GB" sz="800" dirty="0">
              <a:solidFill>
                <a:schemeClr val="bg1"/>
              </a:solidFill>
              <a:effectLst/>
              <a:latin typeface="Arial" panose="020B0604020202020204" pitchFamily="34" charset="0"/>
              <a:ea typeface="Aptos" panose="020B0004020202020204" pitchFamily="34" charset="0"/>
            </a:endParaRPr>
          </a:p>
          <a:p>
            <a:r>
              <a:rPr lang="en-GB" sz="800" b="1" dirty="0">
                <a:effectLst/>
                <a:latin typeface="Arial" panose="020B0604020202020204" pitchFamily="34" charset="0"/>
                <a:ea typeface="Aptos" panose="020B0004020202020204" pitchFamily="34" charset="0"/>
              </a:rPr>
              <a:t>According to the World Health Organization (2024), epilepsy is a chronic, noncommunicable brain disorder, which affects around 50 million people globally, and is defined as recurring seizures, which are short bursts of involuntary movement that can affect either the entire body, or only a portion of it, and is occasionally followed, by loss of consciousness and control over bladder or bowel movements. </a:t>
            </a:r>
          </a:p>
          <a:p>
            <a:endParaRPr lang="en-GB" sz="800" b="1" dirty="0">
              <a:latin typeface="Arial" panose="020B0604020202020204" pitchFamily="34" charset="0"/>
            </a:endParaRPr>
          </a:p>
          <a:p>
            <a:r>
              <a:rPr lang="en-GB" sz="800" b="1" kern="100" dirty="0">
                <a:effectLst/>
                <a:latin typeface="Arial" panose="020B0604020202020204" pitchFamily="34" charset="0"/>
                <a:ea typeface="Aptos" panose="020B0004020202020204" pitchFamily="34" charset="0"/>
                <a:cs typeface="Times New Roman" panose="02020603050405020304" pitchFamily="18" charset="0"/>
              </a:rPr>
              <a:t>The Epilepsy Society (2023) claims that compared to the general population, individuals with learning disabilities are more likely to have epilepsy, and approximately one in three (32%) individuals with mild to moderate learning disabilities, also suffer from epilepsy. The likelihood that an individual will also develop epilepsy, increases with the severity of the individual’s learning difficulties, and approximately 20% of individuals with epilepsy, have a learning difficulty also (Epilepsy Society, 2023a). </a:t>
            </a:r>
          </a:p>
          <a:p>
            <a:endParaRPr lang="en-GB" sz="800" b="1" kern="100" dirty="0">
              <a:latin typeface="Arial" panose="020B0604020202020204" pitchFamily="34" charset="0"/>
              <a:ea typeface="Aptos" panose="020B0004020202020204" pitchFamily="34" charset="0"/>
              <a:cs typeface="Times New Roman" panose="02020603050405020304" pitchFamily="18" charset="0"/>
            </a:endParaRPr>
          </a:p>
          <a:p>
            <a:r>
              <a:rPr lang="en-GB" sz="800" b="1" kern="100" dirty="0">
                <a:effectLst/>
                <a:latin typeface="Arial" panose="020B0604020202020204" pitchFamily="34" charset="0"/>
                <a:ea typeface="Aptos" panose="020B0004020202020204" pitchFamily="34" charset="0"/>
                <a:cs typeface="Times New Roman" panose="02020603050405020304" pitchFamily="18" charset="0"/>
              </a:rPr>
              <a:t>According to Specchio</a:t>
            </a:r>
            <a:r>
              <a:rPr lang="en-GB" sz="800" b="1" i="1" kern="100" dirty="0">
                <a:effectLst/>
                <a:latin typeface="Arial" panose="020B0604020202020204" pitchFamily="34" charset="0"/>
                <a:ea typeface="Aptos" panose="020B0004020202020204" pitchFamily="34" charset="0"/>
                <a:cs typeface="Times New Roman" panose="02020603050405020304" pitchFamily="18" charset="0"/>
              </a:rPr>
              <a:t> et al. </a:t>
            </a:r>
            <a:r>
              <a:rPr lang="en-GB" sz="800" b="1" kern="100" dirty="0">
                <a:effectLst/>
                <a:latin typeface="Arial" panose="020B0604020202020204" pitchFamily="34" charset="0"/>
                <a:ea typeface="Aptos" panose="020B0004020202020204" pitchFamily="34" charset="0"/>
                <a:cs typeface="Times New Roman" panose="02020603050405020304" pitchFamily="18" charset="0"/>
              </a:rPr>
              <a:t>(2022), identifying a particular epileptic syndrome, can aid with prognosis and treatment, however, not all children with epilepsy can be categorised as having that specific syndrome and in order to diagnose a condition, an electroclinical method involving an EEG (</a:t>
            </a:r>
            <a:r>
              <a:rPr lang="en-GB" sz="800" b="1" kern="100" dirty="0" err="1">
                <a:effectLst/>
                <a:latin typeface="Arial" panose="020B0604020202020204" pitchFamily="34" charset="0"/>
                <a:ea typeface="Aptos" panose="020B0004020202020204" pitchFamily="34" charset="0"/>
                <a:cs typeface="Times New Roman" panose="02020603050405020304" pitchFamily="18" charset="0"/>
              </a:rPr>
              <a:t>Eelectroencephalogram</a:t>
            </a:r>
            <a:r>
              <a:rPr lang="en-GB" sz="800" b="1" kern="100" dirty="0">
                <a:effectLst/>
                <a:latin typeface="Arial" panose="020B0604020202020204" pitchFamily="34" charset="0"/>
                <a:ea typeface="Aptos" panose="020B0004020202020204" pitchFamily="34" charset="0"/>
                <a:cs typeface="Times New Roman" panose="02020603050405020304" pitchFamily="18" charset="0"/>
              </a:rPr>
              <a:t>) recording and an extensive clinical history is required. </a:t>
            </a:r>
          </a:p>
          <a:p>
            <a:r>
              <a:rPr lang="en-GB" sz="800" b="1" kern="100" dirty="0">
                <a:effectLst/>
                <a:latin typeface="Arial" panose="020B0604020202020204" pitchFamily="34" charset="0"/>
                <a:ea typeface="Aptos" panose="020B0004020202020204" pitchFamily="34" charset="0"/>
                <a:cs typeface="Times New Roman" panose="02020603050405020304" pitchFamily="18" charset="0"/>
              </a:rPr>
              <a:t>However, Handa </a:t>
            </a:r>
            <a:r>
              <a:rPr lang="en-GB" sz="800" b="1"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800" b="1" kern="100" dirty="0">
                <a:effectLst/>
                <a:latin typeface="Arial" panose="020B0604020202020204" pitchFamily="34" charset="0"/>
                <a:ea typeface="Aptos" panose="020B0004020202020204" pitchFamily="34" charset="0"/>
                <a:cs typeface="Times New Roman" panose="02020603050405020304" pitchFamily="18" charset="0"/>
              </a:rPr>
              <a:t>(2024) argues that the low doctor-to-patient ratio and lack of medical equipment, make it difficult to accurately monitor and diagnose epilepsy, through manual evaluation of EEG readings. Additionally, due to the wide range of seizure types and symptoms, from tingling to visual hallucinations, epilepsy is challenging to diagnose, and up to 25% of patients could receive false positive results (Xu </a:t>
            </a:r>
            <a:r>
              <a:rPr lang="en-GB" sz="800" b="1"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800" b="1" kern="100" dirty="0">
                <a:effectLst/>
                <a:latin typeface="Arial" panose="020B0604020202020204" pitchFamily="34" charset="0"/>
                <a:ea typeface="Aptos" panose="020B0004020202020204" pitchFamily="34" charset="0"/>
                <a:cs typeface="Times New Roman" panose="02020603050405020304" pitchFamily="18" charset="0"/>
              </a:rPr>
              <a:t>2016).</a:t>
            </a:r>
            <a:endParaRPr lang="en-GB" sz="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800" b="1" dirty="0">
                <a:effectLst/>
                <a:latin typeface="Arial" panose="020B0604020202020204" pitchFamily="34" charset="0"/>
                <a:ea typeface="Aptos" panose="020B0004020202020204" pitchFamily="34" charset="0"/>
              </a:rPr>
              <a:t>Yang </a:t>
            </a:r>
            <a:r>
              <a:rPr lang="en-GB" sz="800" b="1" i="1" dirty="0">
                <a:effectLst/>
                <a:latin typeface="Arial" panose="020B0604020202020204" pitchFamily="34" charset="0"/>
                <a:ea typeface="Aptos" panose="020B0004020202020204" pitchFamily="34" charset="0"/>
              </a:rPr>
              <a:t>et al. </a:t>
            </a:r>
            <a:r>
              <a:rPr lang="en-GB" sz="800" b="1" dirty="0">
                <a:effectLst/>
                <a:latin typeface="Arial" panose="020B0604020202020204" pitchFamily="34" charset="0"/>
                <a:ea typeface="Aptos" panose="020B0004020202020204" pitchFamily="34" charset="0"/>
              </a:rPr>
              <a:t>(2021) claims that according to recent studies, teachers have little knowledge about epilepsy and experience challenges in managing children with the disorder, such as: parents concealing important information, an insufficient level of professional training, limited access to expert comprehension, and a lack of understanding whether a child truly has epilepsy, all of which, place educators and children with epilepsy at risk</a:t>
            </a:r>
            <a:r>
              <a:rPr lang="en-GB" sz="1000" b="1" dirty="0">
                <a:effectLst/>
                <a:latin typeface="Arial" panose="020B0604020202020204" pitchFamily="34" charset="0"/>
                <a:ea typeface="Aptos" panose="020B0004020202020204" pitchFamily="34" charset="0"/>
              </a:rPr>
              <a:t>.</a:t>
            </a:r>
            <a:endParaRPr lang="en-GB" sz="1000" b="1" dirty="0"/>
          </a:p>
        </p:txBody>
      </p:sp>
      <p:sp>
        <p:nvSpPr>
          <p:cNvPr id="6" name="TextBox 5">
            <a:extLst>
              <a:ext uri="{FF2B5EF4-FFF2-40B4-BE49-F238E27FC236}">
                <a16:creationId xmlns:a16="http://schemas.microsoft.com/office/drawing/2014/main" id="{F8CD0768-CE36-3B51-8E0A-22CDAB930F6E}"/>
              </a:ext>
            </a:extLst>
          </p:cNvPr>
          <p:cNvSpPr txBox="1"/>
          <p:nvPr/>
        </p:nvSpPr>
        <p:spPr>
          <a:xfrm>
            <a:off x="3629892" y="1283014"/>
            <a:ext cx="3301340" cy="5509200"/>
          </a:xfrm>
          <a:prstGeom prst="rect">
            <a:avLst/>
          </a:prstGeom>
          <a:gradFill>
            <a:gsLst>
              <a:gs pos="11026">
                <a:srgbClr val="00B0F0"/>
              </a:gs>
              <a:gs pos="0">
                <a:schemeClr val="accent1">
                  <a:lumMod val="40000"/>
                  <a:lumOff val="60000"/>
                </a:schemeClr>
              </a:gs>
              <a:gs pos="74000">
                <a:srgbClr val="7C267C"/>
              </a:gs>
              <a:gs pos="83000">
                <a:srgbClr val="7030A0"/>
              </a:gs>
              <a:gs pos="100000">
                <a:schemeClr val="accent1">
                  <a:lumMod val="30000"/>
                  <a:lumOff val="70000"/>
                </a:schemeClr>
              </a:gs>
            </a:gsLst>
            <a:lin ang="5400000" scaled="1"/>
          </a:gradFill>
          <a:ln w="28575">
            <a:solidFill>
              <a:schemeClr val="tx1"/>
            </a:solidFill>
          </a:ln>
        </p:spPr>
        <p:txBody>
          <a:bodyPr wrap="square" rtlCol="0">
            <a:spAutoFit/>
          </a:bodyPr>
          <a:lstStyle/>
          <a:p>
            <a:r>
              <a:rPr lang="en-GB" sz="800" b="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Additional Learning Needs and Education Tribunal (Wales) Act of 2018 (Welsh Government, 2024) is supported by the Additional Learning Needs (ALN) Code for Wales 2021 (Welsh Government, 2021), which proposes recommendations for recognising, evaluating, and addressing the needs of students with ALN, guaranteeing their entitlement to adequate support and inclusive education throughout Wales. </a:t>
            </a:r>
            <a:endParaRPr lang="en-GB" sz="8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r>
              <a:rPr lang="en-GB" sz="800" b="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Adults must always act in children's best interests, and children's general growth, safety, and well-being, should be given top priority in all decisions that impact them, according to Article 3 of the UN Convention on the Rights of the Child (UNCRC) (</a:t>
            </a:r>
            <a:r>
              <a:rPr lang="en-GB" sz="800" b="1" kern="1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Unicef</a:t>
            </a:r>
            <a:r>
              <a:rPr lang="en-GB" sz="800" b="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2019).</a:t>
            </a:r>
          </a:p>
          <a:p>
            <a:r>
              <a:rPr lang="en-GB" sz="800" b="1" dirty="0">
                <a:solidFill>
                  <a:schemeClr val="bg1"/>
                </a:solidFill>
                <a:latin typeface="Arial" panose="020B0604020202020204" pitchFamily="34" charset="0"/>
                <a:ea typeface="Aptos" panose="020B0004020202020204" pitchFamily="34" charset="0"/>
              </a:rPr>
              <a:t>T</a:t>
            </a:r>
            <a:r>
              <a:rPr lang="en-GB" sz="800" b="1" dirty="0">
                <a:solidFill>
                  <a:schemeClr val="bg1"/>
                </a:solidFill>
                <a:effectLst/>
                <a:latin typeface="Arial" panose="020B0604020202020204" pitchFamily="34" charset="0"/>
                <a:ea typeface="Aptos" panose="020B0004020202020204" pitchFamily="34" charset="0"/>
              </a:rPr>
              <a:t>he Children Act of 1989 was inspired by the Warnock Report in 1978 (Lindsay </a:t>
            </a:r>
            <a:r>
              <a:rPr lang="en-GB" sz="800" b="1" i="1" dirty="0">
                <a:solidFill>
                  <a:schemeClr val="bg1"/>
                </a:solidFill>
                <a:effectLst/>
                <a:latin typeface="Arial" panose="020B0604020202020204" pitchFamily="34" charset="0"/>
                <a:ea typeface="Aptos" panose="020B0004020202020204" pitchFamily="34" charset="0"/>
              </a:rPr>
              <a:t>et al. </a:t>
            </a:r>
            <a:r>
              <a:rPr lang="en-GB" sz="800" b="1" dirty="0">
                <a:solidFill>
                  <a:schemeClr val="bg1"/>
                </a:solidFill>
                <a:effectLst/>
                <a:latin typeface="Arial" panose="020B0604020202020204" pitchFamily="34" charset="0"/>
                <a:ea typeface="Aptos" panose="020B0004020202020204" pitchFamily="34" charset="0"/>
              </a:rPr>
              <a:t>2020) and serves as the foundation for subsequent laws. However, Knight </a:t>
            </a:r>
            <a:r>
              <a:rPr lang="en-GB" sz="800" b="1" i="1" dirty="0">
                <a:solidFill>
                  <a:schemeClr val="bg1"/>
                </a:solidFill>
                <a:effectLst/>
                <a:latin typeface="Arial" panose="020B0604020202020204" pitchFamily="34" charset="0"/>
                <a:ea typeface="Aptos" panose="020B0004020202020204" pitchFamily="34" charset="0"/>
              </a:rPr>
              <a:t>et al. </a:t>
            </a:r>
            <a:r>
              <a:rPr lang="en-GB" sz="800" b="1" dirty="0">
                <a:solidFill>
                  <a:schemeClr val="bg1"/>
                </a:solidFill>
                <a:effectLst/>
                <a:latin typeface="Arial" panose="020B0604020202020204" pitchFamily="34" charset="0"/>
                <a:ea typeface="Aptos" panose="020B0004020202020204" pitchFamily="34" charset="0"/>
              </a:rPr>
              <a:t>(2022) argue that educator's lack of confidence as caregivers and their belief that they are not qualified to teach every student in their class, are the root causes of exclusionary practices. </a:t>
            </a:r>
          </a:p>
          <a:p>
            <a:endParaRPr lang="en-GB" sz="800" b="1" dirty="0">
              <a:solidFill>
                <a:schemeClr val="bg1"/>
              </a:solidFill>
              <a:effectLst/>
              <a:latin typeface="Arial" panose="020B0604020202020204" pitchFamily="34" charset="0"/>
              <a:ea typeface="Aptos" panose="020B0004020202020204" pitchFamily="34" charset="0"/>
            </a:endParaRPr>
          </a:p>
          <a:p>
            <a:r>
              <a:rPr lang="en-GB" sz="800" b="1" dirty="0">
                <a:solidFill>
                  <a:schemeClr val="bg1"/>
                </a:solidFill>
                <a:effectLst/>
                <a:latin typeface="Arial" panose="020B0604020202020204" pitchFamily="34" charset="0"/>
                <a:ea typeface="Aptos" panose="020B0004020202020204" pitchFamily="34" charset="0"/>
              </a:rPr>
              <a:t>Positive attitudes are crucial for the implementation of inclusion, as this demonstrates teachers' readiness, to adapt their methods (Lindner </a:t>
            </a:r>
            <a:r>
              <a:rPr lang="en-GB" sz="800" b="1" i="1" dirty="0">
                <a:solidFill>
                  <a:schemeClr val="bg1"/>
                </a:solidFill>
                <a:effectLst/>
                <a:latin typeface="Arial" panose="020B0604020202020204" pitchFamily="34" charset="0"/>
                <a:ea typeface="Aptos" panose="020B0004020202020204" pitchFamily="34" charset="0"/>
              </a:rPr>
              <a:t>et al. </a:t>
            </a:r>
            <a:r>
              <a:rPr lang="en-GB" sz="800" b="1" dirty="0">
                <a:solidFill>
                  <a:schemeClr val="bg1"/>
                </a:solidFill>
                <a:effectLst/>
                <a:latin typeface="Arial" panose="020B0604020202020204" pitchFamily="34" charset="0"/>
                <a:ea typeface="Aptos" panose="020B0004020202020204" pitchFamily="34" charset="0"/>
              </a:rPr>
              <a:t>2023). Inclusion must be embraced as a continuous practice, rather than a single occurrence, according to Ferdman's inclusive leadership philosophy (Ferdman </a:t>
            </a:r>
            <a:r>
              <a:rPr lang="en-GB" sz="800" b="1" i="1" dirty="0">
                <a:solidFill>
                  <a:schemeClr val="bg1"/>
                </a:solidFill>
                <a:effectLst/>
                <a:latin typeface="Arial" panose="020B0604020202020204" pitchFamily="34" charset="0"/>
                <a:ea typeface="Aptos" panose="020B0004020202020204" pitchFamily="34" charset="0"/>
              </a:rPr>
              <a:t>et al.</a:t>
            </a:r>
            <a:r>
              <a:rPr lang="en-GB" sz="800" b="1" dirty="0">
                <a:solidFill>
                  <a:schemeClr val="bg1"/>
                </a:solidFill>
                <a:effectLst/>
                <a:latin typeface="Arial" panose="020B0604020202020204" pitchFamily="34" charset="0"/>
                <a:ea typeface="Aptos" panose="020B0004020202020204" pitchFamily="34" charset="0"/>
              </a:rPr>
              <a:t> 2021). </a:t>
            </a:r>
          </a:p>
          <a:p>
            <a:r>
              <a:rPr lang="en-GB" sz="800" b="1" dirty="0">
                <a:solidFill>
                  <a:schemeClr val="bg1"/>
                </a:solidFill>
                <a:effectLst/>
                <a:latin typeface="Arial" panose="020B0604020202020204" pitchFamily="34" charset="0"/>
                <a:ea typeface="Aptos" panose="020B0004020202020204" pitchFamily="34" charset="0"/>
              </a:rPr>
              <a:t>According to Swansea Council (2023), a school ALNCo offers additional support outside of the curriculum; once a child with ALN has been diagnosed, and informs a child's family regarding external organisations, such as speech and language therapists. To outline each child's requirements and address specific challenges, an Individual Development Plan (IDP) (Dewis Cymru, 2023) is created and implemented, in addition to assessments being carried out by school personnel, to track progress and modify support (Swansea Council, 2023). However, Children’s Commissioner for Wales (2025) argues that due to severe budget constraints, a minority of schools are unable to provide adequate ALN support; as a result, many students with additional needs do not receive the assistance that is required, for their academic and social development. </a:t>
            </a:r>
            <a:r>
              <a:rPr lang="en-GB" sz="800" b="1" dirty="0">
                <a:solidFill>
                  <a:schemeClr val="bg1"/>
                </a:solidFill>
                <a:latin typeface="Arial" panose="020B0604020202020204" pitchFamily="34" charset="0"/>
                <a:ea typeface="Aptos" panose="020B0004020202020204" pitchFamily="34" charset="0"/>
              </a:rPr>
              <a:t>Despite these findings</a:t>
            </a:r>
            <a:r>
              <a:rPr lang="en-GB" sz="800" b="1" dirty="0">
                <a:solidFill>
                  <a:schemeClr val="bg1"/>
                </a:solidFill>
                <a:effectLst/>
                <a:latin typeface="Arial" panose="020B0604020202020204" pitchFamily="34" charset="0"/>
                <a:ea typeface="Aptos" panose="020B0004020202020204" pitchFamily="34" charset="0"/>
              </a:rPr>
              <a:t>, according to Welsh Government (2025), they intend to invest £20 million into educational institutions, which will enable schools and other organisations to purchase new resources, modify facilities to enhance accessibility, and develop sensory environments</a:t>
            </a:r>
            <a:endParaRPr lang="en-GB" sz="1000" b="1" dirty="0"/>
          </a:p>
        </p:txBody>
      </p:sp>
      <p:sp>
        <p:nvSpPr>
          <p:cNvPr id="8" name="TextBox 7">
            <a:extLst>
              <a:ext uri="{FF2B5EF4-FFF2-40B4-BE49-F238E27FC236}">
                <a16:creationId xmlns:a16="http://schemas.microsoft.com/office/drawing/2014/main" id="{8221979C-2FCB-F8E4-D727-8282CC65EF2C}"/>
              </a:ext>
            </a:extLst>
          </p:cNvPr>
          <p:cNvSpPr txBox="1"/>
          <p:nvPr/>
        </p:nvSpPr>
        <p:spPr>
          <a:xfrm>
            <a:off x="7024256" y="1589085"/>
            <a:ext cx="2537360" cy="5122108"/>
          </a:xfrm>
          <a:prstGeom prst="rect">
            <a:avLst/>
          </a:prstGeom>
          <a:gradFill>
            <a:gsLst>
              <a:gs pos="11026">
                <a:schemeClr val="accent6">
                  <a:lumMod val="75000"/>
                </a:schemeClr>
              </a:gs>
              <a:gs pos="0">
                <a:schemeClr val="accent6">
                  <a:lumMod val="60000"/>
                  <a:lumOff val="40000"/>
                </a:schemeClr>
              </a:gs>
              <a:gs pos="74000">
                <a:srgbClr val="7C267C"/>
              </a:gs>
              <a:gs pos="83000">
                <a:srgbClr val="7030A0"/>
              </a:gs>
              <a:gs pos="100000">
                <a:srgbClr val="00B0F0"/>
              </a:gs>
            </a:gsLst>
            <a:lin ang="5400000" scaled="1"/>
          </a:gradFill>
          <a:ln w="28575">
            <a:solidFill>
              <a:schemeClr val="tx1"/>
            </a:solidFill>
          </a:ln>
        </p:spPr>
        <p:txBody>
          <a:bodyPr wrap="square" rtlCol="0">
            <a:spAutoFit/>
          </a:bodyPr>
          <a:lstStyle/>
          <a:p>
            <a:pPr>
              <a:spcAft>
                <a:spcPts val="800"/>
              </a:spcAft>
            </a:pPr>
            <a:r>
              <a:rPr lang="en-GB" sz="800" b="1" kern="100" dirty="0">
                <a:effectLst/>
                <a:latin typeface="Arial" panose="020B0604020202020204" pitchFamily="34" charset="0"/>
                <a:ea typeface="Aptos" panose="020B0004020202020204" pitchFamily="34" charset="0"/>
                <a:cs typeface="Times New Roman" panose="02020603050405020304" pitchFamily="18" charset="0"/>
              </a:rPr>
              <a:t>Article 23 of the UNCRC, ensures that children with impairments, are guaranteed a fulfilled, respectful life, with adequate care and assistance, while according to Article 28, all children have the right to an education (</a:t>
            </a:r>
            <a:r>
              <a:rPr lang="en-GB" sz="800" b="1" kern="100" dirty="0" err="1">
                <a:effectLst/>
                <a:latin typeface="Arial" panose="020B0604020202020204" pitchFamily="34" charset="0"/>
                <a:ea typeface="Aptos" panose="020B0004020202020204" pitchFamily="34" charset="0"/>
                <a:cs typeface="Times New Roman" panose="02020603050405020304" pitchFamily="18" charset="0"/>
              </a:rPr>
              <a:t>Unicef</a:t>
            </a:r>
            <a:r>
              <a:rPr lang="en-GB" sz="800" b="1" kern="100" dirty="0">
                <a:effectLst/>
                <a:latin typeface="Arial" panose="020B0604020202020204" pitchFamily="34" charset="0"/>
                <a:ea typeface="Aptos" panose="020B0004020202020204" pitchFamily="34" charset="0"/>
                <a:cs typeface="Times New Roman" panose="02020603050405020304" pitchFamily="18" charset="0"/>
              </a:rPr>
              <a:t>, 2019).</a:t>
            </a:r>
          </a:p>
          <a:p>
            <a:pPr>
              <a:spcAft>
                <a:spcPts val="800"/>
              </a:spcAft>
            </a:pPr>
            <a:r>
              <a:rPr lang="en-GB" sz="800" b="1" dirty="0">
                <a:effectLst/>
                <a:latin typeface="Arial" panose="020B0604020202020204" pitchFamily="34" charset="0"/>
                <a:ea typeface="Aptos" panose="020B0004020202020204" pitchFamily="34" charset="0"/>
              </a:rPr>
              <a:t>According to </a:t>
            </a:r>
            <a:r>
              <a:rPr lang="en-GB" sz="800" b="1" dirty="0" err="1">
                <a:effectLst/>
                <a:latin typeface="Arial" panose="020B0604020202020204" pitchFamily="34" charset="0"/>
                <a:ea typeface="Aptos" panose="020B0004020202020204" pitchFamily="34" charset="0"/>
              </a:rPr>
              <a:t>Famaks</a:t>
            </a:r>
            <a:r>
              <a:rPr lang="en-GB" sz="800" b="1" dirty="0">
                <a:effectLst/>
                <a:latin typeface="Arial" panose="020B0604020202020204" pitchFamily="34" charset="0"/>
                <a:ea typeface="Aptos" panose="020B0004020202020204" pitchFamily="34" charset="0"/>
              </a:rPr>
              <a:t> (2024), epilepsy training should be provided to school staff as a safeguarding strategy, to identify seizures promptly, and respond effectively. Since children may become anxious, if they are unsure if the responsible adult can assist them during a seizure, staff training will also foster a supportive and safe environment, where all students can flourish and learn with confidence. </a:t>
            </a:r>
            <a:r>
              <a:rPr lang="en-GB" sz="800" b="1" kern="100" dirty="0">
                <a:effectLst/>
                <a:latin typeface="Arial" panose="020B0604020202020204" pitchFamily="34" charset="0"/>
                <a:ea typeface="Aptos" panose="020B0004020202020204" pitchFamily="34" charset="0"/>
                <a:cs typeface="Times New Roman" panose="02020603050405020304" pitchFamily="18" charset="0"/>
              </a:rPr>
              <a:t>SNAP Cymru (n.d.) believes that by placing each child's individual needs, passions, and abilities first, a child-centred approach promotes self-assurance, independence, and imagination. This is supported by Pestalozzi's child-centred method (J.H Pestalozzi Society, 2024), which states that learning is emphasised, through hands-on experience, emotion, and physical activity, in addition to education that develops a child's hands, head, and heart and lessons that are tailored to the developmental stage of each child, while also promoting children’s individuality and overall well-being. </a:t>
            </a:r>
          </a:p>
          <a:p>
            <a:pPr>
              <a:spcAft>
                <a:spcPts val="800"/>
              </a:spcAft>
            </a:pPr>
            <a:r>
              <a:rPr lang="en-GB" sz="800" b="1" dirty="0">
                <a:effectLst/>
                <a:latin typeface="Arial" panose="020B0604020202020204" pitchFamily="34" charset="0"/>
                <a:ea typeface="Aptos" panose="020B0004020202020204" pitchFamily="34" charset="0"/>
              </a:rPr>
              <a:t>However, Young Epilepsy (2025) argues that concerns regarding poor communication between families and educators, in addition to health and education agencies, were frequently voiced. Furthermore, recent studies suggest that over 50% of students, believe that a minority of their peers and teachers, are unaware of their epilepsy (Young Epilepsy, 2025). </a:t>
            </a:r>
            <a:endParaRPr lang="en-GB" sz="800" b="1"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A06AE116-39F5-2010-75BC-488870BFF835}"/>
              </a:ext>
            </a:extLst>
          </p:cNvPr>
          <p:cNvSpPr txBox="1"/>
          <p:nvPr/>
        </p:nvSpPr>
        <p:spPr>
          <a:xfrm>
            <a:off x="9622862" y="4163783"/>
            <a:ext cx="2537361" cy="2657138"/>
          </a:xfrm>
          <a:prstGeom prst="rect">
            <a:avLst/>
          </a:prstGeom>
          <a:solidFill>
            <a:srgbClr val="7C267C"/>
          </a:solidFill>
          <a:ln w="28575">
            <a:solidFill>
              <a:schemeClr val="bg1"/>
            </a:solidFill>
          </a:ln>
        </p:spPr>
        <p:txBody>
          <a:bodyPr wrap="square" rtlCol="0">
            <a:spAutoFit/>
          </a:bodyPr>
          <a:lstStyle/>
          <a:p>
            <a:pPr>
              <a:spcAft>
                <a:spcPts val="800"/>
              </a:spcAft>
              <a:buNone/>
            </a:pPr>
            <a:r>
              <a:rPr lang="en-GB" sz="800" b="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To conclude, even while educators may already be informed of children with ALN, in addition to the government and professionals working to promote inclusive environments within mainstream schools, it is still crucial that educators receive trauma-informed and ALN-specific training, to ensure promotion of a holistic environment, which guarantees early symptom recognition and diagnosis, prompt interventions, and the application of specialised assistance and resources.</a:t>
            </a:r>
            <a:endParaRPr lang="en-GB" sz="8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800" b="1"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Another important aspect to consider, is that it is essential that educators, families, and external organisations collaborate to form robust partnerships, and adopt a child-centred approach. Additionally, to promote the accomplishments and well-being of children with ALN, it is essential that all participants have a common positive outlook and strive toward shared objectives.</a:t>
            </a:r>
            <a:r>
              <a:rPr lang="en-GB" sz="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3" name="Picture 12" descr="A side view of a human body&#10;&#10;AI-generated content may be incorrect.">
            <a:extLst>
              <a:ext uri="{FF2B5EF4-FFF2-40B4-BE49-F238E27FC236}">
                <a16:creationId xmlns:a16="http://schemas.microsoft.com/office/drawing/2014/main" id="{E78103A1-0CB7-684E-8C59-D924EACB7021}"/>
              </a:ext>
            </a:extLst>
          </p:cNvPr>
          <p:cNvPicPr>
            <a:picLocks noChangeAspect="1"/>
          </p:cNvPicPr>
          <p:nvPr/>
        </p:nvPicPr>
        <p:blipFill>
          <a:blip r:embed="rId4"/>
          <a:stretch>
            <a:fillRect/>
          </a:stretch>
        </p:blipFill>
        <p:spPr>
          <a:xfrm>
            <a:off x="9678281" y="137074"/>
            <a:ext cx="2426522" cy="2426522"/>
          </a:xfrm>
          <a:prstGeom prst="rect">
            <a:avLst/>
          </a:prstGeom>
          <a:ln w="28575">
            <a:solidFill>
              <a:schemeClr val="tx1"/>
            </a:solidFill>
          </a:ln>
        </p:spPr>
      </p:pic>
      <p:sp>
        <p:nvSpPr>
          <p:cNvPr id="14" name="Rectangle 13">
            <a:extLst>
              <a:ext uri="{FF2B5EF4-FFF2-40B4-BE49-F238E27FC236}">
                <a16:creationId xmlns:a16="http://schemas.microsoft.com/office/drawing/2014/main" id="{3D487F93-9130-719F-FDAF-FF2D410784B1}"/>
              </a:ext>
            </a:extLst>
          </p:cNvPr>
          <p:cNvSpPr/>
          <p:nvPr/>
        </p:nvSpPr>
        <p:spPr>
          <a:xfrm>
            <a:off x="8732195" y="1985170"/>
            <a:ext cx="3657858" cy="553998"/>
          </a:xfrm>
          <a:prstGeom prst="rect">
            <a:avLst/>
          </a:prstGeom>
          <a:noFill/>
        </p:spPr>
        <p:txBody>
          <a:bodyPr wrap="square" lIns="91440" tIns="45720" rIns="91440" bIns="45720">
            <a:spAutoFit/>
          </a:bodyPr>
          <a:lstStyle/>
          <a:p>
            <a:pPr algn="ctr"/>
            <a:r>
              <a:rPr lang="en-GB" sz="3000" b="1" spc="50" dirty="0">
                <a:ln w="9525" cmpd="sng">
                  <a:solidFill>
                    <a:schemeClr val="accent1"/>
                  </a:solidFill>
                  <a:prstDash val="solid"/>
                </a:ln>
                <a:solidFill>
                  <a:srgbClr val="70AD47">
                    <a:tint val="1000"/>
                  </a:srgbClr>
                </a:solidFill>
                <a:effectLst>
                  <a:glow rad="38100">
                    <a:schemeClr val="accent1">
                      <a:alpha val="40000"/>
                    </a:schemeClr>
                  </a:glow>
                </a:effectLst>
              </a:rPr>
              <a:t>Epilepsy</a:t>
            </a:r>
          </a:p>
        </p:txBody>
      </p:sp>
      <p:sp>
        <p:nvSpPr>
          <p:cNvPr id="15" name="Rectangle 14">
            <a:extLst>
              <a:ext uri="{FF2B5EF4-FFF2-40B4-BE49-F238E27FC236}">
                <a16:creationId xmlns:a16="http://schemas.microsoft.com/office/drawing/2014/main" id="{9196CFDC-9FF7-40EF-8DBC-D59C434AFF98}"/>
              </a:ext>
            </a:extLst>
          </p:cNvPr>
          <p:cNvSpPr/>
          <p:nvPr/>
        </p:nvSpPr>
        <p:spPr>
          <a:xfrm>
            <a:off x="9529840" y="2615662"/>
            <a:ext cx="2630383" cy="461665"/>
          </a:xfrm>
          <a:prstGeom prst="rect">
            <a:avLst/>
          </a:prstGeom>
          <a:noFill/>
        </p:spPr>
        <p:txBody>
          <a:bodyPr wrap="square" lIns="91440" tIns="45720" rIns="91440" bIns="45720">
            <a:spAutoFit/>
          </a:bodyPr>
          <a:lstStyle/>
          <a:p>
            <a:pPr algn="ctr"/>
            <a:r>
              <a:rPr lang="en-GB" sz="1200" b="1" dirty="0">
                <a:ln w="0"/>
                <a:effectLst>
                  <a:outerShdw blurRad="38100" dist="19050" dir="2700000" algn="tl" rotWithShape="0">
                    <a:schemeClr val="dk1">
                      <a:alpha val="40000"/>
                    </a:schemeClr>
                  </a:outerShdw>
                </a:effectLst>
              </a:rPr>
              <a:t>(Source: </a:t>
            </a:r>
            <a:r>
              <a:rPr lang="en-GB" sz="1200" b="1" dirty="0" err="1">
                <a:ln w="0"/>
                <a:effectLst>
                  <a:outerShdw blurRad="38100" dist="19050" dir="2700000" algn="tl" rotWithShape="0">
                    <a:schemeClr val="dk1">
                      <a:alpha val="40000"/>
                    </a:schemeClr>
                  </a:outerShdw>
                </a:effectLst>
              </a:rPr>
              <a:t>Neurodiagnostics</a:t>
            </a:r>
            <a:r>
              <a:rPr lang="en-GB" sz="1200" b="1" dirty="0">
                <a:ln w="0"/>
                <a:effectLst>
                  <a:outerShdw blurRad="38100" dist="19050" dir="2700000" algn="tl" rotWithShape="0">
                    <a:schemeClr val="dk1">
                      <a:alpha val="40000"/>
                    </a:schemeClr>
                  </a:outerShdw>
                </a:effectLst>
              </a:rPr>
              <a:t> Medical P.C, 2025)</a:t>
            </a:r>
            <a:endParaRPr lang="en-GB" sz="1200" b="1" cap="none" spc="0" dirty="0">
              <a:ln w="0"/>
              <a:solidFill>
                <a:schemeClr val="tx1"/>
              </a:solidFill>
              <a:effectLst>
                <a:outerShdw blurRad="38100" dist="19050" dir="2700000" algn="tl" rotWithShape="0">
                  <a:schemeClr val="dk1">
                    <a:alpha val="40000"/>
                  </a:schemeClr>
                </a:outerShdw>
              </a:effectLst>
            </a:endParaRPr>
          </a:p>
        </p:txBody>
      </p:sp>
      <p:sp>
        <p:nvSpPr>
          <p:cNvPr id="17" name="TextBox 16">
            <a:extLst>
              <a:ext uri="{FF2B5EF4-FFF2-40B4-BE49-F238E27FC236}">
                <a16:creationId xmlns:a16="http://schemas.microsoft.com/office/drawing/2014/main" id="{7B79EAB2-F9CF-98F2-FC00-EEBB8EEF859D}"/>
              </a:ext>
            </a:extLst>
          </p:cNvPr>
          <p:cNvSpPr txBox="1"/>
          <p:nvPr/>
        </p:nvSpPr>
        <p:spPr>
          <a:xfrm>
            <a:off x="8537774" y="795330"/>
            <a:ext cx="1023842" cy="553998"/>
          </a:xfrm>
          <a:prstGeom prst="rect">
            <a:avLst/>
          </a:prstGeom>
          <a:noFill/>
          <a:ln w="12700">
            <a:solidFill>
              <a:schemeClr val="tx1"/>
            </a:solidFill>
          </a:ln>
        </p:spPr>
        <p:txBody>
          <a:bodyPr wrap="square" rtlCol="0">
            <a:spAutoFit/>
          </a:bodyPr>
          <a:lstStyle/>
          <a:p>
            <a:r>
              <a:rPr lang="en-GB" sz="1000" b="1" dirty="0">
                <a:latin typeface="Arial" panose="020B0604020202020204" pitchFamily="34" charset="0"/>
                <a:cs typeface="Arial" panose="020B0604020202020204" pitchFamily="34" charset="0"/>
              </a:rPr>
              <a:t>ECEY 6006</a:t>
            </a:r>
          </a:p>
          <a:p>
            <a:r>
              <a:rPr lang="en-GB" sz="1000" b="1" dirty="0">
                <a:latin typeface="Arial" panose="020B0604020202020204" pitchFamily="34" charset="0"/>
                <a:cs typeface="Arial" panose="020B0604020202020204" pitchFamily="34" charset="0"/>
              </a:rPr>
              <a:t>2305703</a:t>
            </a:r>
          </a:p>
          <a:p>
            <a:r>
              <a:rPr lang="en-GB" sz="1000" b="1" dirty="0">
                <a:latin typeface="Arial" panose="020B0604020202020204" pitchFamily="34" charset="0"/>
                <a:cs typeface="Arial" panose="020B0604020202020204" pitchFamily="34" charset="0"/>
              </a:rPr>
              <a:t>Words: 1124 </a:t>
            </a:r>
          </a:p>
        </p:txBody>
      </p:sp>
      <p:sp>
        <p:nvSpPr>
          <p:cNvPr id="2" name="Rectangle 1">
            <a:extLst>
              <a:ext uri="{FF2B5EF4-FFF2-40B4-BE49-F238E27FC236}">
                <a16:creationId xmlns:a16="http://schemas.microsoft.com/office/drawing/2014/main" id="{610DD042-415E-5520-3AAD-160A31B91F69}"/>
              </a:ext>
            </a:extLst>
          </p:cNvPr>
          <p:cNvSpPr/>
          <p:nvPr/>
        </p:nvSpPr>
        <p:spPr>
          <a:xfrm>
            <a:off x="9654640" y="3681101"/>
            <a:ext cx="2458299" cy="400110"/>
          </a:xfrm>
          <a:prstGeom prst="rect">
            <a:avLst/>
          </a:prstGeom>
          <a:gradFill>
            <a:gsLst>
              <a:gs pos="2000">
                <a:schemeClr val="accent1">
                  <a:lumMod val="5000"/>
                  <a:lumOff val="95000"/>
                </a:schemeClr>
              </a:gs>
              <a:gs pos="44000">
                <a:schemeClr val="accent2">
                  <a:lumMod val="60000"/>
                  <a:lumOff val="40000"/>
                </a:schemeClr>
              </a:gs>
              <a:gs pos="98000">
                <a:schemeClr val="accent1">
                  <a:lumMod val="75000"/>
                </a:schemeClr>
              </a:gs>
              <a:gs pos="100000">
                <a:schemeClr val="accent1">
                  <a:lumMod val="30000"/>
                  <a:lumOff val="70000"/>
                </a:schemeClr>
              </a:gs>
            </a:gsLst>
            <a:lin ang="5400000" scaled="1"/>
          </a:grad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000" b="1" dirty="0">
                <a:ln/>
                <a:solidFill>
                  <a:schemeClr val="accent3"/>
                </a:solidFill>
                <a:latin typeface="Berlin Sans FB Demi" panose="020E0802020502020306" pitchFamily="34" charset="0"/>
              </a:rPr>
              <a:t>Conclusion</a:t>
            </a:r>
          </a:p>
        </p:txBody>
      </p:sp>
      <p:sp>
        <p:nvSpPr>
          <p:cNvPr id="7" name="Rectangle 6">
            <a:extLst>
              <a:ext uri="{FF2B5EF4-FFF2-40B4-BE49-F238E27FC236}">
                <a16:creationId xmlns:a16="http://schemas.microsoft.com/office/drawing/2014/main" id="{D28DEAAC-B56E-FAE9-CA45-71127644A5DB}"/>
              </a:ext>
            </a:extLst>
          </p:cNvPr>
          <p:cNvSpPr/>
          <p:nvPr/>
        </p:nvSpPr>
        <p:spPr>
          <a:xfrm>
            <a:off x="705970" y="1302306"/>
            <a:ext cx="2458299" cy="400110"/>
          </a:xfrm>
          <a:prstGeom prst="rect">
            <a:avLst/>
          </a:prstGeom>
          <a:gradFill>
            <a:gsLst>
              <a:gs pos="2000">
                <a:schemeClr val="accent1">
                  <a:lumMod val="5000"/>
                  <a:lumOff val="95000"/>
                </a:schemeClr>
              </a:gs>
              <a:gs pos="44000">
                <a:schemeClr val="accent2">
                  <a:lumMod val="60000"/>
                  <a:lumOff val="40000"/>
                </a:schemeClr>
              </a:gs>
              <a:gs pos="98000">
                <a:schemeClr val="accent1">
                  <a:lumMod val="75000"/>
                </a:schemeClr>
              </a:gs>
              <a:gs pos="100000">
                <a:schemeClr val="accent1">
                  <a:lumMod val="30000"/>
                  <a:lumOff val="70000"/>
                </a:schemeClr>
              </a:gs>
            </a:gsLst>
            <a:lin ang="5400000" scaled="1"/>
          </a:grad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000" b="1" dirty="0">
                <a:ln/>
                <a:solidFill>
                  <a:schemeClr val="accent3"/>
                </a:solidFill>
                <a:latin typeface="Berlin Sans FB Demi" panose="020E0802020502020306" pitchFamily="34" charset="0"/>
              </a:rPr>
              <a:t>What is Epilepsy?</a:t>
            </a:r>
          </a:p>
        </p:txBody>
      </p:sp>
    </p:spTree>
    <p:extLst>
      <p:ext uri="{BB962C8B-B14F-4D97-AF65-F5344CB8AC3E}">
        <p14:creationId xmlns:p14="http://schemas.microsoft.com/office/powerpoint/2010/main" val="3521561301"/>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{01102FC3-C06E-4EB1-9C6A-E6BC75553396}tf33713516_win32</Template>
  <TotalTime>4740</TotalTime>
  <Words>1361</Words>
  <Application>Microsoft Office PowerPoint</Application>
  <PresentationFormat>Widescreen</PresentationFormat>
  <Paragraphs>32</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Berlin Sans FB Demi</vt:lpstr>
      <vt:lpstr>Calibri</vt:lpstr>
      <vt:lpstr>Gill Sans MT</vt:lpstr>
      <vt:lpstr>Walbaum Display</vt:lpstr>
      <vt:lpstr>3DFloatVTI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Christie Roberts (2305703)</dc:creator>
  <cp:lastModifiedBy>Christie Roberts (2305703)</cp:lastModifiedBy>
  <cp:revision>22</cp:revision>
  <dcterms:created xsi:type="dcterms:W3CDTF">2025-03-31T21:46:42Z</dcterms:created>
  <dcterms:modified xsi:type="dcterms:W3CDTF">2025-04-15T15:16:12Z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