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5"/>
  </p:notesMasterIdLst>
  <p:sldIdLst>
    <p:sldId id="257" r:id="rId3"/>
    <p:sldId id="302" r:id="rId4"/>
    <p:sldId id="303" r:id="rId5"/>
    <p:sldId id="258" r:id="rId6"/>
    <p:sldId id="305" r:id="rId7"/>
    <p:sldId id="259" r:id="rId8"/>
    <p:sldId id="261" r:id="rId9"/>
    <p:sldId id="267" r:id="rId10"/>
    <p:sldId id="266" r:id="rId11"/>
    <p:sldId id="265" r:id="rId12"/>
    <p:sldId id="269" r:id="rId13"/>
    <p:sldId id="268" r:id="rId14"/>
    <p:sldId id="270" r:id="rId15"/>
    <p:sldId id="276" r:id="rId16"/>
    <p:sldId id="273" r:id="rId17"/>
    <p:sldId id="271" r:id="rId18"/>
    <p:sldId id="274" r:id="rId19"/>
    <p:sldId id="275" r:id="rId20"/>
    <p:sldId id="277" r:id="rId21"/>
    <p:sldId id="288" r:id="rId22"/>
    <p:sldId id="280" r:id="rId23"/>
    <p:sldId id="279"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119" autoAdjust="0"/>
  </p:normalViewPr>
  <p:slideViewPr>
    <p:cSldViewPr>
      <p:cViewPr varScale="1">
        <p:scale>
          <a:sx n="84" d="100"/>
          <a:sy n="84" d="100"/>
        </p:scale>
        <p:origin x="118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6E4635F5-2246-4E14-9046-3F641507AB84}" type="datetimeFigureOut">
              <a:rPr lang="en-GB" smtClean="0"/>
              <a:t>23/11/2016</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5EF9F14-8A76-4AFA-A971-886100AA938D}" type="slidenum">
              <a:rPr lang="en-GB" smtClean="0"/>
              <a:t>‹#›</a:t>
            </a:fld>
            <a:endParaRPr lang="en-GB" dirty="0"/>
          </a:p>
        </p:txBody>
      </p:sp>
    </p:spTree>
    <p:extLst>
      <p:ext uri="{BB962C8B-B14F-4D97-AF65-F5344CB8AC3E}">
        <p14:creationId xmlns:p14="http://schemas.microsoft.com/office/powerpoint/2010/main" val="1370240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sz="1400" i="1" dirty="0" smtClean="0"/>
              <a:t>Think about what culture might</a:t>
            </a:r>
            <a:r>
              <a:rPr lang="en-US" sz="1400" i="1" baseline="0" dirty="0" smtClean="0"/>
              <a:t> tell us about larger political, historical phenomena</a:t>
            </a: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1613221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2</a:t>
            </a:fld>
            <a:endParaRPr lang="en-GB" dirty="0"/>
          </a:p>
        </p:txBody>
      </p:sp>
    </p:spTree>
    <p:extLst>
      <p:ext uri="{BB962C8B-B14F-4D97-AF65-F5344CB8AC3E}">
        <p14:creationId xmlns:p14="http://schemas.microsoft.com/office/powerpoint/2010/main" val="375083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3</a:t>
            </a:fld>
            <a:endParaRPr lang="en-GB" dirty="0"/>
          </a:p>
        </p:txBody>
      </p:sp>
    </p:spTree>
    <p:extLst>
      <p:ext uri="{BB962C8B-B14F-4D97-AF65-F5344CB8AC3E}">
        <p14:creationId xmlns:p14="http://schemas.microsoft.com/office/powerpoint/2010/main" val="2525055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4</a:t>
            </a:fld>
            <a:endParaRPr lang="en-GB" dirty="0"/>
          </a:p>
        </p:txBody>
      </p:sp>
    </p:spTree>
    <p:extLst>
      <p:ext uri="{BB962C8B-B14F-4D97-AF65-F5344CB8AC3E}">
        <p14:creationId xmlns:p14="http://schemas.microsoft.com/office/powerpoint/2010/main" val="35639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5</a:t>
            </a:fld>
            <a:endParaRPr lang="en-GB" dirty="0"/>
          </a:p>
        </p:txBody>
      </p:sp>
    </p:spTree>
    <p:extLst>
      <p:ext uri="{BB962C8B-B14F-4D97-AF65-F5344CB8AC3E}">
        <p14:creationId xmlns:p14="http://schemas.microsoft.com/office/powerpoint/2010/main" val="2142272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6</a:t>
            </a:fld>
            <a:endParaRPr lang="en-GB" dirty="0"/>
          </a:p>
        </p:txBody>
      </p:sp>
    </p:spTree>
    <p:extLst>
      <p:ext uri="{BB962C8B-B14F-4D97-AF65-F5344CB8AC3E}">
        <p14:creationId xmlns:p14="http://schemas.microsoft.com/office/powerpoint/2010/main" val="3265119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7</a:t>
            </a:fld>
            <a:endParaRPr lang="en-GB" dirty="0"/>
          </a:p>
        </p:txBody>
      </p:sp>
    </p:spTree>
    <p:extLst>
      <p:ext uri="{BB962C8B-B14F-4D97-AF65-F5344CB8AC3E}">
        <p14:creationId xmlns:p14="http://schemas.microsoft.com/office/powerpoint/2010/main" val="3930319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8</a:t>
            </a:fld>
            <a:endParaRPr lang="en-GB" dirty="0"/>
          </a:p>
        </p:txBody>
      </p:sp>
    </p:spTree>
    <p:extLst>
      <p:ext uri="{BB962C8B-B14F-4D97-AF65-F5344CB8AC3E}">
        <p14:creationId xmlns:p14="http://schemas.microsoft.com/office/powerpoint/2010/main" val="543850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F9F14-8A76-4AFA-A971-886100AA938D}" type="slidenum">
              <a:rPr lang="en-GB" smtClean="0"/>
              <a:t>9</a:t>
            </a:fld>
            <a:endParaRPr lang="en-GB"/>
          </a:p>
        </p:txBody>
      </p:sp>
    </p:spTree>
    <p:extLst>
      <p:ext uri="{BB962C8B-B14F-4D97-AF65-F5344CB8AC3E}">
        <p14:creationId xmlns:p14="http://schemas.microsoft.com/office/powerpoint/2010/main" val="80231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10</a:t>
            </a:fld>
            <a:endParaRPr lang="en-GB" dirty="0"/>
          </a:p>
        </p:txBody>
      </p:sp>
    </p:spTree>
    <p:extLst>
      <p:ext uri="{BB962C8B-B14F-4D97-AF65-F5344CB8AC3E}">
        <p14:creationId xmlns:p14="http://schemas.microsoft.com/office/powerpoint/2010/main" val="2245873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11</a:t>
            </a:fld>
            <a:endParaRPr lang="en-GB" dirty="0"/>
          </a:p>
        </p:txBody>
      </p:sp>
    </p:spTree>
    <p:extLst>
      <p:ext uri="{BB962C8B-B14F-4D97-AF65-F5344CB8AC3E}">
        <p14:creationId xmlns:p14="http://schemas.microsoft.com/office/powerpoint/2010/main" val="2299774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12</a:t>
            </a:fld>
            <a:endParaRPr lang="en-GB" dirty="0"/>
          </a:p>
        </p:txBody>
      </p:sp>
    </p:spTree>
    <p:extLst>
      <p:ext uri="{BB962C8B-B14F-4D97-AF65-F5344CB8AC3E}">
        <p14:creationId xmlns:p14="http://schemas.microsoft.com/office/powerpoint/2010/main" val="13803645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t>13</a:t>
            </a:fld>
            <a:endParaRPr lang="en-GB" dirty="0"/>
          </a:p>
        </p:txBody>
      </p:sp>
    </p:spTree>
    <p:extLst>
      <p:ext uri="{BB962C8B-B14F-4D97-AF65-F5344CB8AC3E}">
        <p14:creationId xmlns:p14="http://schemas.microsoft.com/office/powerpoint/2010/main" val="26402566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14</a:t>
            </a:fld>
            <a:endParaRPr lang="en-GB" dirty="0"/>
          </a:p>
        </p:txBody>
      </p:sp>
    </p:spTree>
    <p:extLst>
      <p:ext uri="{BB962C8B-B14F-4D97-AF65-F5344CB8AC3E}">
        <p14:creationId xmlns:p14="http://schemas.microsoft.com/office/powerpoint/2010/main" val="3601018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EF9F14-8A76-4AFA-A971-886100AA938D}" type="slidenum">
              <a:rPr lang="en-GB" smtClean="0"/>
              <a:t>15</a:t>
            </a:fld>
            <a:endParaRPr lang="en-GB"/>
          </a:p>
        </p:txBody>
      </p:sp>
    </p:spTree>
    <p:extLst>
      <p:ext uri="{BB962C8B-B14F-4D97-AF65-F5344CB8AC3E}">
        <p14:creationId xmlns:p14="http://schemas.microsoft.com/office/powerpoint/2010/main" val="41072647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16</a:t>
            </a:fld>
            <a:endParaRPr lang="en-GB" dirty="0"/>
          </a:p>
        </p:txBody>
      </p:sp>
    </p:spTree>
    <p:extLst>
      <p:ext uri="{BB962C8B-B14F-4D97-AF65-F5344CB8AC3E}">
        <p14:creationId xmlns:p14="http://schemas.microsoft.com/office/powerpoint/2010/main" val="16244400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17</a:t>
            </a:fld>
            <a:endParaRPr lang="en-GB" dirty="0"/>
          </a:p>
        </p:txBody>
      </p:sp>
    </p:spTree>
    <p:extLst>
      <p:ext uri="{BB962C8B-B14F-4D97-AF65-F5344CB8AC3E}">
        <p14:creationId xmlns:p14="http://schemas.microsoft.com/office/powerpoint/2010/main" val="28473830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18</a:t>
            </a:fld>
            <a:endParaRPr lang="en-GB" dirty="0"/>
          </a:p>
        </p:txBody>
      </p:sp>
    </p:spTree>
    <p:extLst>
      <p:ext uri="{BB962C8B-B14F-4D97-AF65-F5344CB8AC3E}">
        <p14:creationId xmlns:p14="http://schemas.microsoft.com/office/powerpoint/2010/main" val="37622480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19</a:t>
            </a:fld>
            <a:endParaRPr lang="en-GB" dirty="0"/>
          </a:p>
        </p:txBody>
      </p:sp>
    </p:spTree>
    <p:extLst>
      <p:ext uri="{BB962C8B-B14F-4D97-AF65-F5344CB8AC3E}">
        <p14:creationId xmlns:p14="http://schemas.microsoft.com/office/powerpoint/2010/main" val="35122660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20</a:t>
            </a:fld>
            <a:endParaRPr lang="en-GB" dirty="0"/>
          </a:p>
        </p:txBody>
      </p:sp>
    </p:spTree>
    <p:extLst>
      <p:ext uri="{BB962C8B-B14F-4D97-AF65-F5344CB8AC3E}">
        <p14:creationId xmlns:p14="http://schemas.microsoft.com/office/powerpoint/2010/main" val="6027204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21</a:t>
            </a:fld>
            <a:endParaRPr lang="en-GB" dirty="0"/>
          </a:p>
        </p:txBody>
      </p:sp>
    </p:spTree>
    <p:extLst>
      <p:ext uri="{BB962C8B-B14F-4D97-AF65-F5344CB8AC3E}">
        <p14:creationId xmlns:p14="http://schemas.microsoft.com/office/powerpoint/2010/main" val="21062453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5EF9F14-8A76-4AFA-A971-886100AA938D}" type="slidenum">
              <a:rPr lang="en-GB" smtClean="0"/>
              <a:t>22</a:t>
            </a:fld>
            <a:endParaRPr lang="en-GB" dirty="0"/>
          </a:p>
        </p:txBody>
      </p:sp>
    </p:spTree>
    <p:extLst>
      <p:ext uri="{BB962C8B-B14F-4D97-AF65-F5344CB8AC3E}">
        <p14:creationId xmlns:p14="http://schemas.microsoft.com/office/powerpoint/2010/main" val="1753726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23/11/2016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457200" y="2052960"/>
            <a:ext cx="63246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7162799" y="2892277"/>
            <a:ext cx="16002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23/11/2016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381000" y="2892277"/>
            <a:ext cx="63246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399"/>
            <a:ext cx="4040188"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399"/>
            <a:ext cx="4041775"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609600" y="304800"/>
            <a:ext cx="5867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7159752" y="457200"/>
            <a:ext cx="1675660"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23/11/2016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7162800" y="460248"/>
            <a:ext cx="16764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p:cNvSpPr>
            <a:spLocks noGrp="1"/>
          </p:cNvSpPr>
          <p:nvPr>
            <p:ph type="title" orient="vert"/>
          </p:nvPr>
        </p:nvSpPr>
        <p:spPr>
          <a:xfrm>
            <a:off x="7162800" y="274638"/>
            <a:ext cx="1676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425">
                <a:solidFill>
                  <a:srgbClr val="FFFFFF"/>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23/11/2016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457200" y="2052960"/>
            <a:ext cx="6324600" cy="1828800"/>
          </a:xfrm>
        </p:spPr>
        <p:txBody>
          <a:bodyPr/>
          <a:lstStyle>
            <a:lvl1pPr algn="r">
              <a:defRPr sz="3150" spc="113" baseline="0"/>
            </a:lvl1pPr>
          </a:lstStyle>
          <a:p>
            <a:r>
              <a:rPr lang="en-US" smtClean="0"/>
              <a:t>Click to edit Master title style</a:t>
            </a:r>
            <a:endParaRPr lang="en-US" dirty="0"/>
          </a:p>
        </p:txBody>
      </p:sp>
    </p:spTree>
    <p:extLst>
      <p:ext uri="{BB962C8B-B14F-4D97-AF65-F5344CB8AC3E}">
        <p14:creationId xmlns:p14="http://schemas.microsoft.com/office/powerpoint/2010/main" val="3284498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110911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3" name="Text Placeholder 2"/>
          <p:cNvSpPr>
            <a:spLocks noGrp="1"/>
          </p:cNvSpPr>
          <p:nvPr>
            <p:ph type="body" idx="1"/>
          </p:nvPr>
        </p:nvSpPr>
        <p:spPr>
          <a:xfrm>
            <a:off x="7162800" y="2892277"/>
            <a:ext cx="1600201" cy="1645920"/>
          </a:xfrm>
        </p:spPr>
        <p:txBody>
          <a:bodyPr anchor="ctr"/>
          <a:lstStyle>
            <a:lvl1pPr marL="0" indent="0">
              <a:buNone/>
              <a:defRPr sz="1500">
                <a:solidFill>
                  <a:schemeClr val="bg2"/>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23/11/2016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381000" y="2892277"/>
            <a:ext cx="6324600" cy="1645920"/>
          </a:xfrm>
        </p:spPr>
        <p:txBody>
          <a:bodyPr/>
          <a:lstStyle>
            <a:lvl1pPr algn="r">
              <a:defRPr sz="3150" spc="113" baseline="0"/>
            </a:lvl1pPr>
          </a:lstStyle>
          <a:p>
            <a:r>
              <a:rPr lang="en-US" smtClean="0"/>
              <a:t>Click to edit Master title style</a:t>
            </a:r>
            <a:endParaRPr lang="en-US" dirty="0"/>
          </a:p>
        </p:txBody>
      </p:sp>
    </p:spTree>
    <p:extLst>
      <p:ext uri="{BB962C8B-B14F-4D97-AF65-F5344CB8AC3E}">
        <p14:creationId xmlns:p14="http://schemas.microsoft.com/office/powerpoint/2010/main" val="5736117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801423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1800" b="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438401"/>
            <a:ext cx="4040188" cy="3687763"/>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6" y="1722438"/>
            <a:ext cx="4041775" cy="639762"/>
          </a:xfrm>
        </p:spPr>
        <p:txBody>
          <a:bodyPr anchor="b"/>
          <a:lstStyle>
            <a:lvl1pPr marL="0" indent="0" algn="ctr">
              <a:buNone/>
              <a:defRPr sz="1800" b="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438401"/>
            <a:ext cx="4041775" cy="3687763"/>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149843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7785537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5409748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3" name="Content Placeholder 2"/>
          <p:cNvSpPr>
            <a:spLocks noGrp="1"/>
          </p:cNvSpPr>
          <p:nvPr>
            <p:ph idx="1"/>
          </p:nvPr>
        </p:nvSpPr>
        <p:spPr>
          <a:xfrm>
            <a:off x="609600" y="304802"/>
            <a:ext cx="586740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7159752" y="457200"/>
            <a:ext cx="1675660" cy="1673352"/>
          </a:xfrm>
        </p:spPr>
        <p:txBody>
          <a:bodyPr anchor="b"/>
          <a:lstStyle>
            <a:lvl1pPr algn="l">
              <a:defRPr sz="1500" spc="113" baseline="0"/>
            </a:lvl1pPr>
          </a:lstStyle>
          <a:p>
            <a:r>
              <a:rPr lang="en-US" smtClean="0"/>
              <a:t>Click to edit Master title style</a:t>
            </a:r>
            <a:endParaRPr lang="en-US" dirty="0"/>
          </a:p>
        </p:txBody>
      </p:sp>
    </p:spTree>
    <p:extLst>
      <p:ext uri="{BB962C8B-B14F-4D97-AF65-F5344CB8AC3E}">
        <p14:creationId xmlns:p14="http://schemas.microsoft.com/office/powerpoint/2010/main" val="709923704"/>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smtClean="0"/>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050">
                <a:solidFill>
                  <a:schemeClr val="tx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23/11/2016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7162800" y="460248"/>
            <a:ext cx="1676400" cy="1673352"/>
          </a:xfrm>
        </p:spPr>
        <p:txBody>
          <a:bodyPr anchor="b"/>
          <a:lstStyle>
            <a:lvl1pPr algn="l">
              <a:defRPr sz="1500" spc="113"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041789937"/>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7356115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2" name="Vertical Title 1"/>
          <p:cNvSpPr>
            <a:spLocks noGrp="1"/>
          </p:cNvSpPr>
          <p:nvPr>
            <p:ph type="title" orient="vert"/>
          </p:nvPr>
        </p:nvSpPr>
        <p:spPr>
          <a:xfrm>
            <a:off x="7162800" y="274640"/>
            <a:ext cx="1676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2504513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152399" y="152400"/>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8" name="Rectangle 7"/>
          <p:cNvSpPr/>
          <p:nvPr/>
        </p:nvSpPr>
        <p:spPr>
          <a:xfrm>
            <a:off x="152400" y="152402"/>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endParaRPr>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825">
                <a:solidFill>
                  <a:schemeClr val="tx2"/>
                </a:solidFill>
              </a:defRPr>
            </a:lvl1pPr>
          </a:lstStyle>
          <a:p>
            <a:fld id="{2CFA551C-2BD4-4627-9BF3-50171C17916A}" type="datetimeFigureOut">
              <a:rPr lang="en-GB" smtClean="0">
                <a:solidFill>
                  <a:srgbClr val="534949"/>
                </a:solidFill>
              </a:rPr>
              <a:pPr/>
              <a:t>23/11/2016</a:t>
            </a:fld>
            <a:endParaRPr lang="en-GB" dirty="0">
              <a:solidFill>
                <a:srgbClr val="534949"/>
              </a:solidFill>
            </a:endParaRPr>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825">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825">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351685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685800" rtl="0" eaLnBrk="1" latinLnBrk="0" hangingPunct="1">
        <a:spcBef>
          <a:spcPct val="0"/>
        </a:spcBef>
        <a:buNone/>
        <a:defRPr sz="2400" kern="1200" cap="all" spc="150" baseline="0">
          <a:ln>
            <a:noFill/>
          </a:ln>
          <a:solidFill>
            <a:schemeClr val="bg1"/>
          </a:solidFill>
          <a:effectLst/>
          <a:latin typeface="+mj-lt"/>
          <a:ea typeface="+mj-ea"/>
          <a:cs typeface="+mj-cs"/>
        </a:defRPr>
      </a:lvl1pPr>
    </p:titleStyle>
    <p:bodyStyle>
      <a:lvl1pPr marL="205740" indent="-171450" algn="l" defTabSz="685800" rtl="0" eaLnBrk="1" latinLnBrk="0" hangingPunct="1">
        <a:spcBef>
          <a:spcPct val="20000"/>
        </a:spcBef>
        <a:buClr>
          <a:schemeClr val="accent1"/>
        </a:buClr>
        <a:buFont typeface="Wingdings 2" pitchFamily="18" charset="2"/>
        <a:buChar char=""/>
        <a:defRPr sz="1500" kern="1200" spc="113" baseline="0">
          <a:solidFill>
            <a:schemeClr val="tx2"/>
          </a:solidFill>
          <a:latin typeface="+mn-lt"/>
          <a:ea typeface="+mn-ea"/>
          <a:cs typeface="+mn-cs"/>
        </a:defRPr>
      </a:lvl1pPr>
      <a:lvl2pPr marL="411480" indent="-137160" algn="l" defTabSz="685800" rtl="0" eaLnBrk="1" latinLnBrk="0" hangingPunct="1">
        <a:spcBef>
          <a:spcPct val="20000"/>
        </a:spcBef>
        <a:buClr>
          <a:schemeClr val="accent2"/>
        </a:buClr>
        <a:buFont typeface="Wingdings" pitchFamily="2" charset="2"/>
        <a:buChar char="§"/>
        <a:defRPr sz="1350" kern="1200" spc="75" baseline="0">
          <a:solidFill>
            <a:schemeClr val="tx2"/>
          </a:solidFill>
          <a:latin typeface="+mn-lt"/>
          <a:ea typeface="+mn-ea"/>
          <a:cs typeface="+mn-cs"/>
        </a:defRPr>
      </a:lvl2pPr>
      <a:lvl3pPr marL="617220" indent="-137160" algn="l" defTabSz="685800" rtl="0" eaLnBrk="1" latinLnBrk="0" hangingPunct="1">
        <a:spcBef>
          <a:spcPct val="20000"/>
        </a:spcBef>
        <a:buClr>
          <a:schemeClr val="accent3"/>
        </a:buClr>
        <a:buFont typeface="Wingdings" pitchFamily="2" charset="2"/>
        <a:buChar char="§"/>
        <a:defRPr sz="1200" kern="1200" spc="75" baseline="0">
          <a:solidFill>
            <a:schemeClr val="tx2"/>
          </a:solidFill>
          <a:latin typeface="+mn-lt"/>
          <a:ea typeface="+mn-ea"/>
          <a:cs typeface="+mn-cs"/>
        </a:defRPr>
      </a:lvl3pPr>
      <a:lvl4pPr marL="822960" indent="-137160" algn="l" defTabSz="685800" rtl="0" eaLnBrk="1" latinLnBrk="0" hangingPunct="1">
        <a:spcBef>
          <a:spcPct val="20000"/>
        </a:spcBef>
        <a:buClr>
          <a:schemeClr val="accent4"/>
        </a:buClr>
        <a:buFont typeface="Wingdings" pitchFamily="2" charset="2"/>
        <a:buChar char="§"/>
        <a:defRPr sz="1050" kern="1200">
          <a:solidFill>
            <a:schemeClr val="tx2"/>
          </a:solidFill>
          <a:latin typeface="+mn-lt"/>
          <a:ea typeface="+mn-ea"/>
          <a:cs typeface="+mn-cs"/>
        </a:defRPr>
      </a:lvl4pPr>
      <a:lvl5pPr marL="960120" indent="-137160" algn="l" defTabSz="685800" rtl="0" eaLnBrk="1" latinLnBrk="0" hangingPunct="1">
        <a:spcBef>
          <a:spcPct val="20000"/>
        </a:spcBef>
        <a:buClr>
          <a:schemeClr val="accent6"/>
        </a:buClr>
        <a:buFont typeface="Wingdings" pitchFamily="2" charset="2"/>
        <a:buChar char="§"/>
        <a:defRPr sz="975" kern="1200" spc="75" baseline="0">
          <a:solidFill>
            <a:schemeClr val="tx2"/>
          </a:solidFill>
          <a:latin typeface="+mn-lt"/>
          <a:ea typeface="+mn-ea"/>
          <a:cs typeface="+mn-cs"/>
        </a:defRPr>
      </a:lvl5pPr>
      <a:lvl6pPr marL="1165860" indent="-137160" algn="l" defTabSz="685800" rtl="0" eaLnBrk="1" latinLnBrk="0" hangingPunct="1">
        <a:spcBef>
          <a:spcPct val="20000"/>
        </a:spcBef>
        <a:buClr>
          <a:schemeClr val="accent1"/>
        </a:buClr>
        <a:buFont typeface="Wingdings" pitchFamily="2" charset="2"/>
        <a:buChar char="§"/>
        <a:defRPr sz="900" kern="1200">
          <a:solidFill>
            <a:schemeClr val="tx2"/>
          </a:solidFill>
          <a:latin typeface="+mn-lt"/>
          <a:ea typeface="+mn-ea"/>
          <a:cs typeface="+mn-cs"/>
        </a:defRPr>
      </a:lvl6pPr>
      <a:lvl7pPr marL="1371600" indent="-137160" algn="l" defTabSz="685800" rtl="0" eaLnBrk="1" latinLnBrk="0" hangingPunct="1">
        <a:spcBef>
          <a:spcPct val="20000"/>
        </a:spcBef>
        <a:buClr>
          <a:schemeClr val="accent2"/>
        </a:buClr>
        <a:buFont typeface="Wingdings" pitchFamily="2" charset="2"/>
        <a:buChar char="§"/>
        <a:defRPr sz="900" kern="1200">
          <a:solidFill>
            <a:schemeClr val="tx2"/>
          </a:solidFill>
          <a:latin typeface="+mn-lt"/>
          <a:ea typeface="+mn-ea"/>
          <a:cs typeface="+mn-cs"/>
        </a:defRPr>
      </a:lvl7pPr>
      <a:lvl8pPr marL="1577340" indent="-137160" algn="l" defTabSz="685800" rtl="0" eaLnBrk="1" latinLnBrk="0" hangingPunct="1">
        <a:spcBef>
          <a:spcPct val="20000"/>
        </a:spcBef>
        <a:buClr>
          <a:schemeClr val="accent3"/>
        </a:buClr>
        <a:buFont typeface="Wingdings" pitchFamily="2" charset="2"/>
        <a:buChar char="§"/>
        <a:defRPr sz="900" kern="1200">
          <a:solidFill>
            <a:schemeClr val="tx2"/>
          </a:solidFill>
          <a:latin typeface="+mn-lt"/>
          <a:ea typeface="+mn-ea"/>
          <a:cs typeface="+mn-cs"/>
        </a:defRPr>
      </a:lvl8pPr>
      <a:lvl9pPr marL="1783080" indent="-137160" algn="l" defTabSz="685800" rtl="0" eaLnBrk="1" latinLnBrk="0" hangingPunct="1">
        <a:spcBef>
          <a:spcPct val="20000"/>
        </a:spcBef>
        <a:buClr>
          <a:schemeClr val="accent5"/>
        </a:buClr>
        <a:buFont typeface="Wingdings" pitchFamily="2" charset="2"/>
        <a:buChar char="§"/>
        <a:defRPr sz="900" kern="120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nfodocks.files.wordpress.com/2015/01/stanley_cohen_folk_devils_and_moral_panics.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erikclabaugh.com/wp-content/uploads/2014/08/181899847-Subculture.pdf"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487" y="2749646"/>
            <a:ext cx="6566971" cy="1828800"/>
          </a:xfrm>
        </p:spPr>
        <p:txBody>
          <a:bodyPr/>
          <a:lstStyle/>
          <a:p>
            <a:r>
              <a:rPr lang="en-GB" sz="3200" b="1" dirty="0" smtClean="0"/>
              <a:t>AHHI6013</a:t>
            </a:r>
            <a:br>
              <a:rPr lang="en-GB" sz="3200" b="1" dirty="0" smtClean="0"/>
            </a:br>
            <a:r>
              <a:rPr lang="en-GB" dirty="0" smtClean="0">
                <a:solidFill>
                  <a:srgbClr val="FFFF00"/>
                </a:solidFill>
              </a:rPr>
              <a:t>Week 8</a:t>
            </a:r>
            <a:br>
              <a:rPr lang="en-GB" dirty="0" smtClean="0">
                <a:solidFill>
                  <a:srgbClr val="FFFF00"/>
                </a:solidFill>
              </a:rPr>
            </a:br>
            <a:r>
              <a:rPr lang="en-GB" dirty="0"/>
              <a:t>Panic: Subcultures and State Control in Late-20th-Century </a:t>
            </a:r>
            <a:r>
              <a:rPr lang="en-GB" dirty="0" smtClean="0"/>
              <a:t>Britain</a:t>
            </a:r>
            <a:br>
              <a:rPr lang="en-GB" dirty="0" smtClean="0"/>
            </a:br>
            <a:r>
              <a:rPr lang="en-GB" b="1" dirty="0" smtClean="0">
                <a:solidFill>
                  <a:srgbClr val="92D050"/>
                </a:solidFill>
              </a:rPr>
              <a:t>Lecture 1: studying POST-WWII youth subcultures </a:t>
            </a:r>
            <a:endParaRPr lang="en-GB" dirty="0">
              <a:solidFill>
                <a:srgbClr val="92D050"/>
              </a:solidFill>
            </a:endParaRPr>
          </a:p>
        </p:txBody>
      </p:sp>
    </p:spTree>
    <p:extLst>
      <p:ext uri="{BB962C8B-B14F-4D97-AF65-F5344CB8AC3E}">
        <p14:creationId xmlns:p14="http://schemas.microsoft.com/office/powerpoint/2010/main" val="42776741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628800"/>
            <a:ext cx="8784975" cy="5040559"/>
          </a:xfrm>
        </p:spPr>
        <p:txBody>
          <a:bodyPr lIns="180000" tIns="108000" rIns="180000" bIns="108000">
            <a:noAutofit/>
          </a:bodyPr>
          <a:lstStyle/>
          <a:p>
            <a:pPr marL="45720" indent="0" algn="r">
              <a:buNone/>
            </a:pPr>
            <a:r>
              <a:rPr lang="en-GB" sz="1600" u="sng" dirty="0" smtClean="0"/>
              <a:t>Tuesday lecture</a:t>
            </a:r>
          </a:p>
          <a:p>
            <a:pPr marL="45720" indent="0">
              <a:buNone/>
            </a:pPr>
            <a:r>
              <a:rPr lang="en-GB" sz="1600" dirty="0" smtClean="0"/>
              <a:t>Studying Post-WWII Subcultures</a:t>
            </a:r>
          </a:p>
          <a:p>
            <a:pPr>
              <a:buFontTx/>
              <a:buChar char="-"/>
            </a:pPr>
            <a:r>
              <a:rPr lang="en-GB" sz="1600" dirty="0" smtClean="0"/>
              <a:t>Definitions and scholarly approaches</a:t>
            </a:r>
          </a:p>
          <a:p>
            <a:pPr>
              <a:buFontTx/>
              <a:buChar char="-"/>
            </a:pPr>
            <a:r>
              <a:rPr lang="en-GB" sz="1600" dirty="0"/>
              <a:t>L</a:t>
            </a:r>
            <a:r>
              <a:rPr lang="en-GB" sz="1600" dirty="0" smtClean="0"/>
              <a:t>inks to Caribbean immigration to Britain</a:t>
            </a:r>
          </a:p>
          <a:p>
            <a:pPr>
              <a:buFontTx/>
              <a:buChar char="-"/>
            </a:pPr>
            <a:r>
              <a:rPr lang="en-GB" sz="1600" dirty="0"/>
              <a:t>F</a:t>
            </a:r>
            <a:r>
              <a:rPr lang="en-GB" sz="1600" dirty="0" smtClean="0"/>
              <a:t>eatures of youth subcultures</a:t>
            </a:r>
          </a:p>
          <a:p>
            <a:pPr marL="45720" indent="0" algn="r">
              <a:buNone/>
            </a:pPr>
            <a:r>
              <a:rPr lang="en-GB" sz="1600" u="sng" dirty="0" smtClean="0"/>
              <a:t>Friday lecture</a:t>
            </a:r>
          </a:p>
          <a:p>
            <a:pPr marL="45720" indent="0">
              <a:buNone/>
            </a:pPr>
            <a:r>
              <a:rPr lang="en-GB" sz="1600" dirty="0" smtClean="0"/>
              <a:t>Moral Panics and Subcultural Style</a:t>
            </a:r>
          </a:p>
          <a:p>
            <a:pPr>
              <a:buFontTx/>
              <a:buChar char="-"/>
            </a:pPr>
            <a:r>
              <a:rPr lang="en-GB" sz="1600" dirty="0" smtClean="0"/>
              <a:t>Analysis of mods and rocker phenomenon, and interpretation by Stanley Cohen</a:t>
            </a:r>
          </a:p>
          <a:p>
            <a:pPr>
              <a:buFontTx/>
              <a:buChar char="-"/>
            </a:pPr>
            <a:r>
              <a:rPr lang="en-GB" sz="1600" dirty="0" smtClean="0"/>
              <a:t>Analysis of punk style/culture, and interpretation by Dick </a:t>
            </a:r>
            <a:r>
              <a:rPr lang="en-GB" sz="1600" dirty="0" err="1" smtClean="0"/>
              <a:t>Hedbige</a:t>
            </a:r>
            <a:endParaRPr lang="en-GB" sz="1600" dirty="0" smtClean="0"/>
          </a:p>
          <a:p>
            <a:pPr marL="45720" indent="0" algn="r">
              <a:buNone/>
            </a:pPr>
            <a:r>
              <a:rPr lang="en-GB" sz="1400" u="sng" dirty="0" smtClean="0"/>
              <a:t>Reading:</a:t>
            </a:r>
            <a:endParaRPr lang="en-GB" sz="1400" u="sng" dirty="0"/>
          </a:p>
          <a:p>
            <a:pPr lvl="0"/>
            <a:r>
              <a:rPr lang="en-GB" sz="1400" dirty="0"/>
              <a:t>Stanley Cohen, </a:t>
            </a:r>
            <a:r>
              <a:rPr lang="en-GB" sz="1400" i="1" dirty="0"/>
              <a:t>Folk Devils and Moral Panics: The Creation of the Mods and Rockers </a:t>
            </a:r>
            <a:r>
              <a:rPr lang="en-GB" sz="1400" dirty="0"/>
              <a:t>(Abingdon: Routledge, 2002 ed. [1972]), pp. 1–4, 144–176. Available in full here: </a:t>
            </a:r>
            <a:r>
              <a:rPr lang="en-GB" sz="1400" u="sng" dirty="0">
                <a:hlinkClick r:id="rId3"/>
              </a:rPr>
              <a:t>https://infodocks.files.wordpress.com/2015/01/stanley_cohen_folk_devils_and_moral_panics.pdf</a:t>
            </a:r>
            <a:endParaRPr lang="en-US" sz="1400" dirty="0"/>
          </a:p>
          <a:p>
            <a:pPr lvl="0"/>
            <a:r>
              <a:rPr lang="en-GB" sz="1400" dirty="0"/>
              <a:t>Dick </a:t>
            </a:r>
            <a:r>
              <a:rPr lang="en-GB" sz="1400" dirty="0" err="1"/>
              <a:t>Hebdige</a:t>
            </a:r>
            <a:r>
              <a:rPr lang="en-GB" sz="1400" dirty="0"/>
              <a:t>, </a:t>
            </a:r>
            <a:r>
              <a:rPr lang="en-GB" sz="1400" i="1" dirty="0"/>
              <a:t>Subculture: The Meaning of Style </a:t>
            </a:r>
            <a:r>
              <a:rPr lang="en-GB" sz="1400" dirty="0"/>
              <a:t>(London: Routledge, 1995 [1979]), pp. 100–110. Available in full here: </a:t>
            </a:r>
            <a:r>
              <a:rPr lang="en-GB" sz="1400" u="sng" dirty="0">
                <a:hlinkClick r:id="rId4"/>
              </a:rPr>
              <a:t>http://www.erikclabaugh.com/wp-content/uploads/2014/08/181899847-Subculture.pdf</a:t>
            </a:r>
            <a:r>
              <a:rPr lang="en-GB" sz="1400" dirty="0" smtClean="0"/>
              <a:t>. </a:t>
            </a:r>
            <a:endParaRPr lang="en-US" sz="1400" dirty="0"/>
          </a:p>
        </p:txBody>
      </p:sp>
      <p:sp>
        <p:nvSpPr>
          <p:cNvPr id="3" name="Title 2"/>
          <p:cNvSpPr>
            <a:spLocks noGrp="1"/>
          </p:cNvSpPr>
          <p:nvPr>
            <p:ph type="title"/>
          </p:nvPr>
        </p:nvSpPr>
        <p:spPr/>
        <p:txBody>
          <a:bodyPr/>
          <a:lstStyle/>
          <a:p>
            <a:r>
              <a:rPr lang="en-GB" dirty="0" smtClean="0"/>
              <a:t>Week 8 Lectures - outline</a:t>
            </a:r>
            <a:endParaRPr lang="en-US" dirty="0"/>
          </a:p>
        </p:txBody>
      </p:sp>
    </p:spTree>
    <p:extLst>
      <p:ext uri="{BB962C8B-B14F-4D97-AF65-F5344CB8AC3E}">
        <p14:creationId xmlns:p14="http://schemas.microsoft.com/office/powerpoint/2010/main" val="37558170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8407893" cy="4878281"/>
          </a:xfrm>
        </p:spPr>
        <p:txBody>
          <a:bodyPr>
            <a:normAutofit/>
          </a:bodyPr>
          <a:lstStyle/>
          <a:p>
            <a:pPr marL="45720" indent="0">
              <a:buNone/>
            </a:pPr>
            <a:endParaRPr lang="en-GB" b="1" dirty="0" smtClean="0"/>
          </a:p>
        </p:txBody>
      </p:sp>
      <p:sp>
        <p:nvSpPr>
          <p:cNvPr id="3" name="Title 2"/>
          <p:cNvSpPr>
            <a:spLocks noGrp="1"/>
          </p:cNvSpPr>
          <p:nvPr>
            <p:ph type="title"/>
          </p:nvPr>
        </p:nvSpPr>
        <p:spPr/>
        <p:txBody>
          <a:bodyPr/>
          <a:lstStyle/>
          <a:p>
            <a:r>
              <a:rPr lang="en-GB" dirty="0" smtClean="0"/>
              <a:t>Subculture</a:t>
            </a:r>
            <a:endParaRPr lang="en-GB" dirty="0"/>
          </a:p>
        </p:txBody>
      </p:sp>
    </p:spTree>
    <p:extLst>
      <p:ext uri="{BB962C8B-B14F-4D97-AF65-F5344CB8AC3E}">
        <p14:creationId xmlns:p14="http://schemas.microsoft.com/office/powerpoint/2010/main" val="14103629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8407893" cy="4878281"/>
          </a:xfrm>
        </p:spPr>
        <p:txBody>
          <a:bodyPr>
            <a:normAutofit/>
          </a:bodyPr>
          <a:lstStyle/>
          <a:p>
            <a:pPr marL="45720" indent="0">
              <a:buNone/>
            </a:pPr>
            <a:r>
              <a:rPr lang="en-GB" dirty="0" smtClean="0"/>
              <a:t>OED definition</a:t>
            </a:r>
            <a:endParaRPr lang="en-GB" b="1" dirty="0" smtClean="0"/>
          </a:p>
          <a:p>
            <a:pPr marL="45720" indent="0">
              <a:buNone/>
            </a:pPr>
            <a:r>
              <a:rPr lang="en-GB" b="1" dirty="0" smtClean="0"/>
              <a:t>noun</a:t>
            </a:r>
            <a:endParaRPr lang="en-GB" b="1" dirty="0"/>
          </a:p>
          <a:p>
            <a:pPr marL="45720" indent="0">
              <a:buNone/>
            </a:pPr>
            <a:r>
              <a:rPr lang="en-GB" sz="2400" dirty="0" smtClean="0"/>
              <a:t>A </a:t>
            </a:r>
            <a:r>
              <a:rPr lang="en-GB" sz="2400" dirty="0"/>
              <a:t>cultural group within a larger culture, often having beliefs or interests at variance with those of the larger </a:t>
            </a:r>
            <a:r>
              <a:rPr lang="en-GB" sz="2400" dirty="0" smtClean="0"/>
              <a:t>culture.</a:t>
            </a:r>
          </a:p>
          <a:p>
            <a:pPr marL="45720" indent="0">
              <a:buNone/>
            </a:pPr>
            <a:r>
              <a:rPr lang="en-GB" sz="2400" dirty="0" smtClean="0"/>
              <a:t> </a:t>
            </a:r>
            <a:endParaRPr lang="en-GB" dirty="0"/>
          </a:p>
        </p:txBody>
      </p:sp>
      <p:sp>
        <p:nvSpPr>
          <p:cNvPr id="3" name="Title 2"/>
          <p:cNvSpPr>
            <a:spLocks noGrp="1"/>
          </p:cNvSpPr>
          <p:nvPr>
            <p:ph type="title"/>
          </p:nvPr>
        </p:nvSpPr>
        <p:spPr/>
        <p:txBody>
          <a:bodyPr/>
          <a:lstStyle/>
          <a:p>
            <a:r>
              <a:rPr lang="en-GB" dirty="0" smtClean="0"/>
              <a:t>Subculture</a:t>
            </a:r>
            <a:endParaRPr lang="en-GB" dirty="0"/>
          </a:p>
        </p:txBody>
      </p:sp>
    </p:spTree>
    <p:extLst>
      <p:ext uri="{BB962C8B-B14F-4D97-AF65-F5344CB8AC3E}">
        <p14:creationId xmlns:p14="http://schemas.microsoft.com/office/powerpoint/2010/main" val="21828240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8407893" cy="4878281"/>
          </a:xfrm>
        </p:spPr>
        <p:txBody>
          <a:bodyPr>
            <a:normAutofit lnSpcReduction="10000"/>
          </a:bodyPr>
          <a:lstStyle/>
          <a:p>
            <a:pPr marL="45720" indent="0">
              <a:buNone/>
            </a:pPr>
            <a:r>
              <a:rPr lang="en-GB" dirty="0" smtClean="0"/>
              <a:t>OED definition</a:t>
            </a:r>
            <a:endParaRPr lang="en-GB" b="1" dirty="0" smtClean="0"/>
          </a:p>
          <a:p>
            <a:pPr marL="45720" indent="0">
              <a:buNone/>
            </a:pPr>
            <a:r>
              <a:rPr lang="en-GB" b="1" dirty="0" smtClean="0"/>
              <a:t>noun</a:t>
            </a:r>
            <a:endParaRPr lang="en-GB" b="1" dirty="0"/>
          </a:p>
          <a:p>
            <a:pPr marL="45720" indent="0">
              <a:buNone/>
            </a:pPr>
            <a:r>
              <a:rPr lang="en-GB" sz="2400" dirty="0" smtClean="0"/>
              <a:t>A </a:t>
            </a:r>
            <a:r>
              <a:rPr lang="en-GB" sz="2400" dirty="0"/>
              <a:t>cultural group within a larger culture, often having beliefs or interests at variance with those of the larger </a:t>
            </a:r>
            <a:r>
              <a:rPr lang="en-GB" sz="2400" dirty="0" smtClean="0"/>
              <a:t>culture.</a:t>
            </a:r>
          </a:p>
          <a:p>
            <a:pPr marL="45720" indent="0">
              <a:buNone/>
            </a:pPr>
            <a:r>
              <a:rPr lang="en-GB" sz="2400" dirty="0" smtClean="0"/>
              <a:t> </a:t>
            </a:r>
            <a:endParaRPr lang="en-GB" dirty="0"/>
          </a:p>
          <a:p>
            <a:r>
              <a:rPr lang="en-GB" dirty="0" smtClean="0"/>
              <a:t>In academia, subcultural studies focus particularly on social groups whose ideas, practices and behaviour deviate from mainstream norms</a:t>
            </a:r>
          </a:p>
          <a:p>
            <a:endParaRPr lang="en-GB" dirty="0"/>
          </a:p>
          <a:p>
            <a:r>
              <a:rPr lang="en-GB" dirty="0" smtClean="0"/>
              <a:t>Concept derived from American sociology – especially the University of Chicago’s urban sociology. Analyses of how social structures and the built environment of cities influenced individuals’ behaviour </a:t>
            </a:r>
            <a:endParaRPr lang="en-GB" dirty="0"/>
          </a:p>
        </p:txBody>
      </p:sp>
      <p:sp>
        <p:nvSpPr>
          <p:cNvPr id="3" name="Title 2"/>
          <p:cNvSpPr>
            <a:spLocks noGrp="1"/>
          </p:cNvSpPr>
          <p:nvPr>
            <p:ph type="title"/>
          </p:nvPr>
        </p:nvSpPr>
        <p:spPr/>
        <p:txBody>
          <a:bodyPr/>
          <a:lstStyle/>
          <a:p>
            <a:r>
              <a:rPr lang="en-GB" dirty="0" smtClean="0"/>
              <a:t>Subculture</a:t>
            </a:r>
            <a:endParaRPr lang="en-GB" dirty="0"/>
          </a:p>
        </p:txBody>
      </p:sp>
    </p:spTree>
    <p:extLst>
      <p:ext uri="{BB962C8B-B14F-4D97-AF65-F5344CB8AC3E}">
        <p14:creationId xmlns:p14="http://schemas.microsoft.com/office/powerpoint/2010/main" val="38549371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628800"/>
            <a:ext cx="7026124" cy="4497679"/>
          </a:xfrm>
        </p:spPr>
        <p:txBody>
          <a:bodyPr lIns="360000" tIns="360000" rIns="360000" bIns="360000">
            <a:normAutofit/>
          </a:bodyPr>
          <a:lstStyle/>
          <a:p>
            <a:r>
              <a:rPr lang="en-GB" dirty="0" smtClean="0"/>
              <a:t>Investigation of group behaviours:</a:t>
            </a:r>
          </a:p>
          <a:p>
            <a:pPr marL="320040" lvl="1" indent="0">
              <a:buNone/>
            </a:pPr>
            <a:endParaRPr lang="en-GB" sz="2000" dirty="0" smtClean="0"/>
          </a:p>
          <a:p>
            <a:pPr marL="320040" lvl="1" indent="0">
              <a:buNone/>
            </a:pPr>
            <a:r>
              <a:rPr lang="en-GB" sz="2000" dirty="0" smtClean="0"/>
              <a:t>Frederic M Thrasher</a:t>
            </a:r>
          </a:p>
          <a:p>
            <a:pPr lvl="2">
              <a:buFont typeface="Arial" panose="020B0604020202020204" pitchFamily="34" charset="0"/>
              <a:buChar char="•"/>
            </a:pPr>
            <a:r>
              <a:rPr lang="en-GB" sz="2000" i="1" dirty="0" smtClean="0"/>
              <a:t>The Gang: A Study of 1,313 Gangs in Chicago </a:t>
            </a:r>
            <a:r>
              <a:rPr lang="en-GB" sz="2000" dirty="0" smtClean="0"/>
              <a:t>(1927)</a:t>
            </a:r>
          </a:p>
          <a:p>
            <a:pPr lvl="2">
              <a:buFont typeface="Arial" panose="020B0604020202020204" pitchFamily="34" charset="0"/>
              <a:buChar char="•"/>
            </a:pPr>
            <a:r>
              <a:rPr lang="en-GB" sz="2000" i="1" dirty="0" smtClean="0"/>
              <a:t>Juvenile Delinquency and Crime Prevention </a:t>
            </a:r>
            <a:r>
              <a:rPr lang="en-GB" sz="2000" dirty="0" smtClean="0"/>
              <a:t>(1933)</a:t>
            </a:r>
          </a:p>
          <a:p>
            <a:pPr marL="365760" lvl="1" indent="0">
              <a:buNone/>
            </a:pPr>
            <a:endParaRPr lang="en-GB" sz="2000" dirty="0" smtClean="0"/>
          </a:p>
          <a:p>
            <a:pPr marL="365760" lvl="1" indent="0">
              <a:buNone/>
            </a:pPr>
            <a:r>
              <a:rPr lang="en-GB" sz="2000" dirty="0" smtClean="0"/>
              <a:t>Albert </a:t>
            </a:r>
            <a:r>
              <a:rPr lang="en-GB" sz="2000" dirty="0"/>
              <a:t>Cohen</a:t>
            </a:r>
          </a:p>
          <a:p>
            <a:pPr marL="937260" lvl="4" indent="-342900">
              <a:spcBef>
                <a:spcPts val="0"/>
              </a:spcBef>
              <a:buFont typeface="Arial" panose="020B0604020202020204" pitchFamily="34" charset="0"/>
              <a:buChar char="•"/>
            </a:pPr>
            <a:r>
              <a:rPr lang="en-GB" sz="2000" i="1" dirty="0" smtClean="0"/>
              <a:t>Delinquent </a:t>
            </a:r>
            <a:r>
              <a:rPr lang="en-GB" sz="2000" i="1" dirty="0"/>
              <a:t>Boys: The Culture of the Gang </a:t>
            </a:r>
            <a:r>
              <a:rPr lang="en-GB" sz="2000" dirty="0"/>
              <a:t>(1955)</a:t>
            </a:r>
          </a:p>
          <a:p>
            <a:pPr marL="640080" lvl="2" indent="0">
              <a:buNone/>
            </a:pPr>
            <a:endParaRPr lang="en-GB" sz="2000" dirty="0" smtClean="0"/>
          </a:p>
          <a:p>
            <a:pPr lvl="1">
              <a:buFontTx/>
              <a:buChar char="-"/>
            </a:pPr>
            <a:endParaRPr lang="en-GB" sz="2000" dirty="0" smtClean="0"/>
          </a:p>
          <a:p>
            <a:pPr marL="594360" lvl="2" indent="-457200">
              <a:spcBef>
                <a:spcPts val="0"/>
              </a:spcBef>
              <a:buNone/>
            </a:pPr>
            <a:endParaRPr lang="en-GB" sz="2000" dirty="0" smtClean="0"/>
          </a:p>
          <a:p>
            <a:pPr marL="594360" lvl="2" indent="-457200">
              <a:spcBef>
                <a:spcPts val="0"/>
              </a:spcBef>
              <a:buNone/>
            </a:pPr>
            <a:endParaRPr lang="en-GB" sz="2000" dirty="0" smtClean="0"/>
          </a:p>
          <a:p>
            <a:pPr marL="594360" lvl="2" indent="-457200">
              <a:spcBef>
                <a:spcPts val="0"/>
              </a:spcBef>
              <a:buNone/>
            </a:pPr>
            <a:endParaRPr lang="en-GB" sz="2000" dirty="0" smtClean="0"/>
          </a:p>
          <a:p>
            <a:pPr marL="45720" indent="0">
              <a:buNone/>
            </a:pPr>
            <a:endParaRPr lang="en-GB" dirty="0" smtClean="0"/>
          </a:p>
          <a:p>
            <a:pPr marL="45720" indent="0">
              <a:buNone/>
            </a:pPr>
            <a:endParaRPr lang="en-GB" dirty="0"/>
          </a:p>
        </p:txBody>
      </p:sp>
      <p:sp>
        <p:nvSpPr>
          <p:cNvPr id="3" name="Title 2"/>
          <p:cNvSpPr>
            <a:spLocks noGrp="1"/>
          </p:cNvSpPr>
          <p:nvPr>
            <p:ph type="title"/>
          </p:nvPr>
        </p:nvSpPr>
        <p:spPr/>
        <p:txBody>
          <a:bodyPr/>
          <a:lstStyle/>
          <a:p>
            <a:r>
              <a:rPr lang="en-GB" dirty="0" smtClean="0"/>
              <a:t>Subculture: Chicago school</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5634" y="4221088"/>
            <a:ext cx="1751548" cy="2609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5635" y="1628800"/>
            <a:ext cx="1751546"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32624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dirty="0" smtClean="0"/>
              <a:t>Sociology, criminology</a:t>
            </a:r>
            <a:endParaRPr lang="en-GB" dirty="0"/>
          </a:p>
        </p:txBody>
      </p:sp>
      <p:sp>
        <p:nvSpPr>
          <p:cNvPr id="4" name="Text Placeholder 3"/>
          <p:cNvSpPr>
            <a:spLocks noGrp="1"/>
          </p:cNvSpPr>
          <p:nvPr>
            <p:ph type="body" sz="quarter" idx="3"/>
          </p:nvPr>
        </p:nvSpPr>
        <p:spPr/>
        <p:txBody>
          <a:bodyPr/>
          <a:lstStyle/>
          <a:p>
            <a:r>
              <a:rPr lang="en-GB" dirty="0" smtClean="0"/>
              <a:t>Cultural Studies</a:t>
            </a:r>
            <a:endParaRPr lang="en-GB" dirty="0"/>
          </a:p>
        </p:txBody>
      </p:sp>
      <p:sp>
        <p:nvSpPr>
          <p:cNvPr id="6" name="Title 5"/>
          <p:cNvSpPr>
            <a:spLocks noGrp="1"/>
          </p:cNvSpPr>
          <p:nvPr>
            <p:ph type="title"/>
          </p:nvPr>
        </p:nvSpPr>
        <p:spPr/>
        <p:txBody>
          <a:bodyPr/>
          <a:lstStyle/>
          <a:p>
            <a:r>
              <a:rPr lang="en-GB" dirty="0" smtClean="0"/>
              <a:t>Influence on </a:t>
            </a:r>
            <a:r>
              <a:rPr lang="en-GB" dirty="0" err="1" smtClean="0"/>
              <a:t>uK</a:t>
            </a:r>
            <a:r>
              <a:rPr lang="en-GB" dirty="0" smtClean="0"/>
              <a:t> academy</a:t>
            </a:r>
            <a:endParaRPr lang="en-GB" dirty="0"/>
          </a:p>
        </p:txBody>
      </p:sp>
      <p:pic>
        <p:nvPicPr>
          <p:cNvPr id="3074"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1324549" y="2438400"/>
            <a:ext cx="2305489" cy="3687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bwMode="auto">
          <a:xfrm>
            <a:off x="5464712" y="2438400"/>
            <a:ext cx="2402401" cy="3687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6308217" y="6180649"/>
            <a:ext cx="715389" cy="369332"/>
          </a:xfrm>
          <a:prstGeom prst="rect">
            <a:avLst/>
          </a:prstGeom>
        </p:spPr>
        <p:txBody>
          <a:bodyPr wrap="none">
            <a:spAutoFit/>
          </a:bodyPr>
          <a:lstStyle/>
          <a:p>
            <a:r>
              <a:rPr lang="en-GB" dirty="0" smtClean="0"/>
              <a:t>1979</a:t>
            </a:r>
            <a:endParaRPr lang="en-US" dirty="0"/>
          </a:p>
        </p:txBody>
      </p:sp>
      <p:sp>
        <p:nvSpPr>
          <p:cNvPr id="8" name="Rectangle 7"/>
          <p:cNvSpPr/>
          <p:nvPr/>
        </p:nvSpPr>
        <p:spPr>
          <a:xfrm>
            <a:off x="2119598" y="6180649"/>
            <a:ext cx="715389" cy="369332"/>
          </a:xfrm>
          <a:prstGeom prst="rect">
            <a:avLst/>
          </a:prstGeom>
        </p:spPr>
        <p:txBody>
          <a:bodyPr wrap="none">
            <a:spAutoFit/>
          </a:bodyPr>
          <a:lstStyle/>
          <a:p>
            <a:r>
              <a:rPr lang="en-GB" dirty="0" smtClean="0"/>
              <a:t>1972</a:t>
            </a:r>
            <a:endParaRPr lang="en-US" dirty="0"/>
          </a:p>
        </p:txBody>
      </p:sp>
    </p:spTree>
    <p:extLst>
      <p:ext uri="{BB962C8B-B14F-4D97-AF65-F5344CB8AC3E}">
        <p14:creationId xmlns:p14="http://schemas.microsoft.com/office/powerpoint/2010/main" val="25042517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533400" y="332656"/>
            <a:ext cx="8381260"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Cultural studies</a:t>
            </a:r>
            <a:endParaRPr lang="en-GB" dirty="0"/>
          </a:p>
        </p:txBody>
      </p:sp>
      <p:pic>
        <p:nvPicPr>
          <p:cNvPr id="5" name="Picture 2" descr="Image result for Centre for Contemporary Cultural Stud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28936" y="1772816"/>
            <a:ext cx="2385784" cy="324714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txBox="1">
            <a:spLocks noGrp="1"/>
          </p:cNvSpPr>
          <p:nvPr>
            <p:ph idx="1"/>
          </p:nvPr>
        </p:nvSpPr>
        <p:spPr>
          <a:xfrm>
            <a:off x="179512" y="1628801"/>
            <a:ext cx="6264696" cy="4943231"/>
          </a:xfrm>
          <a:prstGeom prst="rect">
            <a:avLst/>
          </a:prstGeom>
          <a:noFill/>
        </p:spPr>
        <p:txBody>
          <a:bodyPr wrap="square" lIns="180000" tIns="180000" rIns="180000" bIns="180000" rtlCol="0">
            <a:spAutoFit/>
          </a:bodyPr>
          <a:lstStyle/>
          <a:p>
            <a:pPr marL="342900" indent="-342900" algn="just">
              <a:buFont typeface="Arial" panose="020B0604020202020204" pitchFamily="34" charset="0"/>
              <a:buChar char="•"/>
            </a:pPr>
            <a:r>
              <a:rPr lang="en-GB" sz="2400" dirty="0" smtClean="0"/>
              <a:t>Centre </a:t>
            </a:r>
            <a:r>
              <a:rPr lang="en-GB" sz="2400" dirty="0"/>
              <a:t>for Contemporary Cultural </a:t>
            </a:r>
            <a:r>
              <a:rPr lang="en-GB" sz="2400" dirty="0" smtClean="0"/>
              <a:t>Studies est. by Richard </a:t>
            </a:r>
            <a:r>
              <a:rPr lang="en-GB" sz="2400" dirty="0" err="1" smtClean="0"/>
              <a:t>Hoggart</a:t>
            </a:r>
            <a:r>
              <a:rPr lang="en-GB" sz="2400" dirty="0" smtClean="0"/>
              <a:t> at University of Birmingham, 1964</a:t>
            </a:r>
          </a:p>
          <a:p>
            <a:pPr marL="342900" indent="-342900" algn="just">
              <a:buFont typeface="Arial" panose="020B0604020202020204" pitchFamily="34" charset="0"/>
              <a:buChar char="•"/>
            </a:pPr>
            <a:r>
              <a:rPr lang="en-GB" sz="2400" dirty="0" smtClean="0"/>
              <a:t>Centre </a:t>
            </a:r>
            <a:r>
              <a:rPr lang="en-GB" sz="2400" dirty="0"/>
              <a:t>focused on postgraduate </a:t>
            </a:r>
            <a:r>
              <a:rPr lang="en-GB" sz="2400" dirty="0" smtClean="0"/>
              <a:t>research (e.g. by </a:t>
            </a:r>
            <a:r>
              <a:rPr lang="en-GB" sz="2400" dirty="0" err="1" smtClean="0"/>
              <a:t>Hebdige</a:t>
            </a:r>
            <a:r>
              <a:rPr lang="en-GB" sz="2400" dirty="0" smtClean="0"/>
              <a:t>, </a:t>
            </a:r>
            <a:r>
              <a:rPr lang="en-GB" sz="2400" dirty="0"/>
              <a:t>Paul Gilroy, Angela </a:t>
            </a:r>
            <a:r>
              <a:rPr lang="en-GB" sz="2400" dirty="0" err="1"/>
              <a:t>McRobbie</a:t>
            </a:r>
            <a:r>
              <a:rPr lang="en-GB" sz="2400" dirty="0"/>
              <a:t>)</a:t>
            </a:r>
          </a:p>
          <a:p>
            <a:pPr marL="342900" indent="-342900" algn="just">
              <a:buFont typeface="Arial" panose="020B0604020202020204" pitchFamily="34" charset="0"/>
              <a:buChar char="•"/>
            </a:pPr>
            <a:r>
              <a:rPr lang="en-GB" sz="2400" dirty="0" smtClean="0"/>
              <a:t>Centre positioned against </a:t>
            </a:r>
            <a:r>
              <a:rPr lang="en-GB" sz="2400" i="1" dirty="0" smtClean="0"/>
              <a:t>quantitative </a:t>
            </a:r>
            <a:r>
              <a:rPr lang="en-GB" sz="2400" dirty="0" smtClean="0"/>
              <a:t>sociological methods, favouring broad-ranging </a:t>
            </a:r>
            <a:r>
              <a:rPr lang="en-GB" sz="2400" i="1" dirty="0" smtClean="0"/>
              <a:t>qualitative </a:t>
            </a:r>
            <a:r>
              <a:rPr lang="en-GB" sz="2400" dirty="0" smtClean="0"/>
              <a:t>approaches; counter to tendency focus on mass movements  and groups  collectively/homogeneously </a:t>
            </a:r>
          </a:p>
        </p:txBody>
      </p:sp>
    </p:spTree>
    <p:extLst>
      <p:ext uri="{BB962C8B-B14F-4D97-AF65-F5344CB8AC3E}">
        <p14:creationId xmlns:p14="http://schemas.microsoft.com/office/powerpoint/2010/main" val="2053660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533400" y="332656"/>
            <a:ext cx="8381260"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Cultural studies</a:t>
            </a:r>
            <a:endParaRPr lang="en-GB" dirty="0"/>
          </a:p>
        </p:txBody>
      </p:sp>
      <p:sp>
        <p:nvSpPr>
          <p:cNvPr id="6" name="Content Placeholder 5"/>
          <p:cNvSpPr txBox="1">
            <a:spLocks noGrp="1"/>
          </p:cNvSpPr>
          <p:nvPr>
            <p:ph idx="1"/>
          </p:nvPr>
        </p:nvSpPr>
        <p:spPr>
          <a:xfrm>
            <a:off x="179512" y="1628801"/>
            <a:ext cx="6349424" cy="5878872"/>
          </a:xfrm>
          <a:prstGeom prst="rect">
            <a:avLst/>
          </a:prstGeom>
          <a:noFill/>
        </p:spPr>
        <p:txBody>
          <a:bodyPr wrap="square" lIns="360000" tIns="180000" rIns="180000" bIns="180000" rtlCol="0">
            <a:spAutoFit/>
          </a:bodyPr>
          <a:lstStyle/>
          <a:p>
            <a:pPr marL="342900" indent="-342900" algn="just">
              <a:buFont typeface="Arial" panose="020B0604020202020204" pitchFamily="34" charset="0"/>
              <a:buChar char="•"/>
            </a:pPr>
            <a:r>
              <a:rPr lang="en-GB" dirty="0" smtClean="0"/>
              <a:t>Influence of Raymond Williams</a:t>
            </a:r>
          </a:p>
          <a:p>
            <a:pPr marL="342900" indent="-342900" algn="just">
              <a:buFont typeface="Arial" panose="020B0604020202020204" pitchFamily="34" charset="0"/>
              <a:buChar char="•"/>
            </a:pPr>
            <a:r>
              <a:rPr lang="en-GB" dirty="0" smtClean="0"/>
              <a:t>Principles: ‘Culture </a:t>
            </a:r>
            <a:r>
              <a:rPr lang="en-GB" dirty="0"/>
              <a:t>is Ordinary’ </a:t>
            </a:r>
            <a:r>
              <a:rPr lang="en-GB" dirty="0" smtClean="0"/>
              <a:t>(1958); culture </a:t>
            </a:r>
            <a:r>
              <a:rPr lang="en-GB" dirty="0"/>
              <a:t>as a “structure of </a:t>
            </a:r>
            <a:r>
              <a:rPr lang="en-GB" dirty="0" smtClean="0"/>
              <a:t>feeling” (</a:t>
            </a:r>
            <a:r>
              <a:rPr lang="en-GB" dirty="0"/>
              <a:t>1954)</a:t>
            </a:r>
          </a:p>
          <a:p>
            <a:pPr marL="0" indent="0" algn="just">
              <a:buNone/>
            </a:pPr>
            <a:endParaRPr lang="en-GB" dirty="0" smtClean="0"/>
          </a:p>
          <a:p>
            <a:pPr marL="0" indent="0" algn="just">
              <a:buNone/>
            </a:pPr>
            <a:r>
              <a:rPr lang="en-GB" dirty="0" smtClean="0"/>
              <a:t>“</a:t>
            </a:r>
            <a:r>
              <a:rPr lang="en-GB" dirty="0"/>
              <a:t>The idea of culture, and the word itself in its general modern uses, came into English thinking in the period which we commonly describe as that of the Industrial Revolution</a:t>
            </a:r>
            <a:r>
              <a:rPr lang="en-GB" dirty="0" smtClean="0"/>
              <a:t>.	</a:t>
            </a:r>
            <a:r>
              <a:rPr lang="en-GB" dirty="0"/>
              <a:t>	</a:t>
            </a:r>
            <a:r>
              <a:rPr lang="en-GB" dirty="0" smtClean="0"/>
              <a:t>“…   </a:t>
            </a:r>
            <a:r>
              <a:rPr lang="en-GB" dirty="0"/>
              <a:t>Where culture meant a state or habit of the mind, or the body of intellectual and moral activities, it means now, also, a whole way of life</a:t>
            </a:r>
            <a:r>
              <a:rPr lang="en-GB" dirty="0" smtClean="0"/>
              <a:t>.” From </a:t>
            </a:r>
            <a:r>
              <a:rPr lang="en-GB" dirty="0"/>
              <a:t>C</a:t>
            </a:r>
            <a:r>
              <a:rPr lang="en-GB" i="1" dirty="0"/>
              <a:t>ulture and Society </a:t>
            </a:r>
            <a:r>
              <a:rPr lang="en-GB" dirty="0"/>
              <a:t>(1958)</a:t>
            </a:r>
          </a:p>
          <a:p>
            <a:pPr marL="342900" indent="-342900" algn="just">
              <a:buFont typeface="Arial" panose="020B0604020202020204" pitchFamily="34" charset="0"/>
              <a:buChar char="•"/>
            </a:pPr>
            <a:endParaRPr lang="en-GB" sz="2400" dirty="0" smtClean="0"/>
          </a:p>
          <a:p>
            <a:pPr marL="342900" indent="-342900" algn="just">
              <a:buFont typeface="Arial" panose="020B0604020202020204" pitchFamily="34" charset="0"/>
              <a:buChar char="•"/>
            </a:pPr>
            <a:endParaRPr lang="en-GB" sz="2400" dirty="0"/>
          </a:p>
          <a:p>
            <a:pPr marL="45720" indent="0" algn="just">
              <a:buNone/>
            </a:pPr>
            <a:endParaRPr lang="en-GB" sz="2400" dirty="0" smtClean="0">
              <a:solidFill>
                <a:schemeClr val="tx1"/>
              </a:solidFill>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1700808"/>
            <a:ext cx="2175544" cy="31887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6732240" y="4889534"/>
            <a:ext cx="2351186" cy="523220"/>
          </a:xfrm>
          <a:prstGeom prst="rect">
            <a:avLst/>
          </a:prstGeom>
          <a:noFill/>
        </p:spPr>
        <p:txBody>
          <a:bodyPr wrap="square" rtlCol="0">
            <a:spAutoFit/>
          </a:bodyPr>
          <a:lstStyle/>
          <a:p>
            <a:pPr algn="ctr"/>
            <a:r>
              <a:rPr lang="en-GB" sz="1400" dirty="0" smtClean="0"/>
              <a:t>Raymond Williams </a:t>
            </a:r>
          </a:p>
          <a:p>
            <a:pPr algn="ctr"/>
            <a:r>
              <a:rPr lang="en-GB" sz="1400" dirty="0" smtClean="0"/>
              <a:t>(1921– 1988)</a:t>
            </a:r>
            <a:endParaRPr lang="en-GB" sz="1400" dirty="0"/>
          </a:p>
        </p:txBody>
      </p:sp>
    </p:spTree>
    <p:extLst>
      <p:ext uri="{BB962C8B-B14F-4D97-AF65-F5344CB8AC3E}">
        <p14:creationId xmlns:p14="http://schemas.microsoft.com/office/powerpoint/2010/main" val="34182088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533400" y="332656"/>
            <a:ext cx="8381260"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Cultural studies</a:t>
            </a:r>
            <a:endParaRPr lang="en-GB" dirty="0"/>
          </a:p>
        </p:txBody>
      </p:sp>
      <p:sp>
        <p:nvSpPr>
          <p:cNvPr id="6" name="Content Placeholder 5"/>
          <p:cNvSpPr txBox="1">
            <a:spLocks noGrp="1"/>
          </p:cNvSpPr>
          <p:nvPr>
            <p:ph idx="1"/>
          </p:nvPr>
        </p:nvSpPr>
        <p:spPr>
          <a:xfrm>
            <a:off x="179512" y="1628801"/>
            <a:ext cx="2952328" cy="3872168"/>
          </a:xfrm>
          <a:prstGeom prst="rect">
            <a:avLst/>
          </a:prstGeom>
          <a:noFill/>
        </p:spPr>
        <p:txBody>
          <a:bodyPr wrap="square" lIns="180000" tIns="180000" rIns="180000" bIns="180000" rtlCol="0">
            <a:spAutoFit/>
          </a:bodyPr>
          <a:lstStyle/>
          <a:p>
            <a:pPr marL="342900" indent="-342900"/>
            <a:r>
              <a:rPr lang="en-GB" dirty="0" smtClean="0"/>
              <a:t>Centre for </a:t>
            </a:r>
            <a:r>
              <a:rPr lang="en-GB" dirty="0"/>
              <a:t>Contemporary Cultural </a:t>
            </a:r>
            <a:r>
              <a:rPr lang="en-GB" dirty="0" smtClean="0"/>
              <a:t>Studies radicalised </a:t>
            </a:r>
            <a:r>
              <a:rPr lang="en-GB" dirty="0"/>
              <a:t>when Stuart Hall </a:t>
            </a:r>
            <a:r>
              <a:rPr lang="en-GB" dirty="0" smtClean="0"/>
              <a:t>(1932</a:t>
            </a:r>
            <a:r>
              <a:rPr lang="en-GB" dirty="0"/>
              <a:t>– 2014</a:t>
            </a:r>
            <a:r>
              <a:rPr lang="en-GB" dirty="0" smtClean="0"/>
              <a:t>) replaced </a:t>
            </a:r>
            <a:r>
              <a:rPr lang="en-GB" dirty="0" err="1" smtClean="0"/>
              <a:t>Hoggart</a:t>
            </a:r>
            <a:r>
              <a:rPr lang="en-GB" dirty="0" smtClean="0"/>
              <a:t> as director in 1968</a:t>
            </a:r>
            <a:endParaRPr lang="en-GB" dirty="0"/>
          </a:p>
          <a:p>
            <a:pPr marL="0" indent="0">
              <a:buNone/>
            </a:pPr>
            <a:endParaRPr lang="en-GB" dirty="0" smtClean="0"/>
          </a:p>
          <a:p>
            <a:pPr marL="0" indent="0" algn="just">
              <a:buNone/>
            </a:pPr>
            <a:endParaRPr lang="en-GB" dirty="0" smtClean="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1628800"/>
            <a:ext cx="5840474" cy="2676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3131840" y="4305176"/>
            <a:ext cx="5867479" cy="646331"/>
          </a:xfrm>
          <a:prstGeom prst="rect">
            <a:avLst/>
          </a:prstGeom>
        </p:spPr>
        <p:txBody>
          <a:bodyPr wrap="square">
            <a:spAutoFit/>
          </a:bodyPr>
          <a:lstStyle/>
          <a:p>
            <a:r>
              <a:rPr lang="en-GB" dirty="0">
                <a:latin typeface="Calibri" panose="020F0502020204030204"/>
              </a:rPr>
              <a:t>Cultural theorist Stuart Hall (right) and his comrades of New Left Review, 1960s</a:t>
            </a:r>
          </a:p>
        </p:txBody>
      </p:sp>
      <p:sp>
        <p:nvSpPr>
          <p:cNvPr id="9" name="Content Placeholder 5"/>
          <p:cNvSpPr txBox="1">
            <a:spLocks/>
          </p:cNvSpPr>
          <p:nvPr/>
        </p:nvSpPr>
        <p:spPr>
          <a:xfrm>
            <a:off x="179512" y="4951507"/>
            <a:ext cx="8792802" cy="2394841"/>
          </a:xfrm>
          <a:prstGeom prst="rect">
            <a:avLst/>
          </a:prstGeom>
          <a:noFill/>
        </p:spPr>
        <p:txBody>
          <a:bodyPr vert="horz" wrap="square" lIns="180000" tIns="180000" rIns="180000" bIns="180000" rtlCol="0">
            <a:sp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342900" indent="-342900"/>
            <a:r>
              <a:rPr lang="en-GB" dirty="0" smtClean="0"/>
              <a:t>Part of New Left – retained Marxist principles but critical of Soviet regime as well as Euro-American capitalism</a:t>
            </a:r>
          </a:p>
          <a:p>
            <a:pPr marL="342900" indent="-342900"/>
            <a:r>
              <a:rPr lang="en-GB" dirty="0" smtClean="0"/>
              <a:t>Broadened </a:t>
            </a:r>
            <a:r>
              <a:rPr lang="en-GB" dirty="0"/>
              <a:t>Centre’s focus to analyse gender and (particularly) race in connection to class as key socio-cultural </a:t>
            </a:r>
            <a:r>
              <a:rPr lang="en-GB" dirty="0" smtClean="0"/>
              <a:t>phenomena</a:t>
            </a:r>
          </a:p>
          <a:p>
            <a:pPr marL="0" indent="0">
              <a:buFont typeface="Wingdings 2" pitchFamily="18" charset="2"/>
              <a:buNone/>
            </a:pPr>
            <a:endParaRPr lang="en-GB" dirty="0" smtClean="0"/>
          </a:p>
          <a:p>
            <a:pPr marL="0" indent="0" algn="just">
              <a:buFont typeface="Wingdings 2" pitchFamily="18" charset="2"/>
              <a:buNone/>
            </a:pPr>
            <a:endParaRPr lang="en-GB" dirty="0" smtClean="0"/>
          </a:p>
        </p:txBody>
      </p:sp>
    </p:spTree>
    <p:extLst>
      <p:ext uri="{BB962C8B-B14F-4D97-AF65-F5344CB8AC3E}">
        <p14:creationId xmlns:p14="http://schemas.microsoft.com/office/powerpoint/2010/main" val="8279188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661306"/>
            <a:ext cx="4731569" cy="4407408"/>
          </a:xfrm>
        </p:spPr>
        <p:txBody>
          <a:bodyPr/>
          <a:lstStyle/>
          <a:p>
            <a:r>
              <a:rPr lang="en-GB" dirty="0" smtClean="0"/>
              <a:t>Centre echoed Stanley Cohen’s analyses of moral panics in</a:t>
            </a:r>
            <a:r>
              <a:rPr lang="en-GB" i="1" dirty="0"/>
              <a:t> </a:t>
            </a:r>
            <a:r>
              <a:rPr lang="en-GB" i="1" dirty="0" smtClean="0"/>
              <a:t>Policing the Crisis </a:t>
            </a:r>
            <a:r>
              <a:rPr lang="en-GB" dirty="0" smtClean="0"/>
              <a:t>(1979) – particularly its emphasis on media representations</a:t>
            </a:r>
          </a:p>
          <a:p>
            <a:endParaRPr lang="en-GB" dirty="0"/>
          </a:p>
          <a:p>
            <a:r>
              <a:rPr lang="en-GB" dirty="0" smtClean="0"/>
              <a:t>Stuart Hall coined term ‘Thatcherism’ and Cultural Studies mounted some of its key scholarly critiques</a:t>
            </a:r>
            <a:endParaRPr lang="en-GB" dirty="0"/>
          </a:p>
        </p:txBody>
      </p:sp>
      <p:sp>
        <p:nvSpPr>
          <p:cNvPr id="3" name="Title 2"/>
          <p:cNvSpPr>
            <a:spLocks noGrp="1"/>
          </p:cNvSpPr>
          <p:nvPr>
            <p:ph type="title"/>
          </p:nvPr>
        </p:nvSpPr>
        <p:spPr/>
        <p:txBody>
          <a:bodyPr/>
          <a:lstStyle/>
          <a:p>
            <a:r>
              <a:rPr lang="en-GB" dirty="0" smtClean="0"/>
              <a:t>Cultural studies on the state</a:t>
            </a:r>
            <a:endParaRPr lang="en-GB" dirty="0"/>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4048" y="1657838"/>
            <a:ext cx="1985259" cy="3068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9307" y="1657837"/>
            <a:ext cx="1936794" cy="3068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02665" y="4725963"/>
            <a:ext cx="2513856" cy="1886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36533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Cultural Studies on RACE</a:t>
            </a:r>
            <a:endParaRPr lang="en-GB" dirty="0"/>
          </a:p>
        </p:txBody>
      </p:sp>
      <p:pic>
        <p:nvPicPr>
          <p:cNvPr id="512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75656" y="2011917"/>
            <a:ext cx="2621507" cy="36579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6016" y="1993184"/>
            <a:ext cx="2451100" cy="3676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2428714" y="5669834"/>
            <a:ext cx="718658" cy="369332"/>
          </a:xfrm>
          <a:prstGeom prst="rect">
            <a:avLst/>
          </a:prstGeom>
        </p:spPr>
        <p:txBody>
          <a:bodyPr wrap="none">
            <a:spAutoFit/>
          </a:bodyPr>
          <a:lstStyle/>
          <a:p>
            <a:r>
              <a:rPr lang="en-GB" dirty="0" smtClean="0"/>
              <a:t>1987</a:t>
            </a:r>
            <a:endParaRPr lang="en-US" dirty="0"/>
          </a:p>
        </p:txBody>
      </p:sp>
      <p:sp>
        <p:nvSpPr>
          <p:cNvPr id="7" name="Rectangle 6"/>
          <p:cNvSpPr/>
          <p:nvPr/>
        </p:nvSpPr>
        <p:spPr>
          <a:xfrm>
            <a:off x="5582237" y="5669834"/>
            <a:ext cx="723275" cy="369332"/>
          </a:xfrm>
          <a:prstGeom prst="rect">
            <a:avLst/>
          </a:prstGeom>
        </p:spPr>
        <p:txBody>
          <a:bodyPr wrap="none">
            <a:spAutoFit/>
          </a:bodyPr>
          <a:lstStyle/>
          <a:p>
            <a:r>
              <a:rPr lang="en-GB" dirty="0" smtClean="0"/>
              <a:t>1982</a:t>
            </a:r>
            <a:endParaRPr lang="en-US" dirty="0"/>
          </a:p>
        </p:txBody>
      </p:sp>
    </p:spTree>
    <p:extLst>
      <p:ext uri="{BB962C8B-B14F-4D97-AF65-F5344CB8AC3E}">
        <p14:creationId xmlns:p14="http://schemas.microsoft.com/office/powerpoint/2010/main" val="27371688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628801"/>
            <a:ext cx="6514807" cy="4968552"/>
          </a:xfrm>
        </p:spPr>
        <p:txBody>
          <a:bodyPr lIns="180000" tIns="180000" rIns="180000" bIns="180000">
            <a:normAutofit fontScale="92500" lnSpcReduction="10000"/>
          </a:bodyPr>
          <a:lstStyle/>
          <a:p>
            <a:pPr algn="just"/>
            <a:r>
              <a:rPr lang="en-GB" dirty="0" smtClean="0"/>
              <a:t>Gilroy investigated black British culture as “a </a:t>
            </a:r>
            <a:r>
              <a:rPr lang="en-GB" b="1" dirty="0"/>
              <a:t>syncretic pattern</a:t>
            </a:r>
            <a:r>
              <a:rPr lang="en-GB" dirty="0"/>
              <a:t> in which the styles </a:t>
            </a:r>
            <a:r>
              <a:rPr lang="en-GB" dirty="0" smtClean="0"/>
              <a:t>and forms </a:t>
            </a:r>
            <a:r>
              <a:rPr lang="en-GB" dirty="0"/>
              <a:t>of the Caribbean, the United States, and Africa have been </a:t>
            </a:r>
            <a:r>
              <a:rPr lang="en-GB" dirty="0" smtClean="0"/>
              <a:t>reworked and </a:t>
            </a:r>
            <a:r>
              <a:rPr lang="en-GB" dirty="0" err="1"/>
              <a:t>reinscribed</a:t>
            </a:r>
            <a:r>
              <a:rPr lang="en-GB" dirty="0"/>
              <a:t> in the novel context of modern </a:t>
            </a:r>
            <a:r>
              <a:rPr lang="en-GB" dirty="0" smtClean="0"/>
              <a:t>Britain” – the product of intercultural, transnational, transatlantic </a:t>
            </a:r>
            <a:r>
              <a:rPr lang="en-GB" dirty="0" err="1" smtClean="0"/>
              <a:t>criss</a:t>
            </a:r>
            <a:r>
              <a:rPr lang="en-GB" dirty="0" smtClean="0"/>
              <a:t>-crossings </a:t>
            </a:r>
            <a:r>
              <a:rPr lang="en-GB" sz="1500" dirty="0" smtClean="0"/>
              <a:t>(</a:t>
            </a:r>
            <a:r>
              <a:rPr lang="en-GB" sz="1500" dirty="0"/>
              <a:t>Gilroy, </a:t>
            </a:r>
            <a:r>
              <a:rPr lang="en-GB" sz="1500" i="1" dirty="0" smtClean="0"/>
              <a:t>Black Atlantic</a:t>
            </a:r>
            <a:r>
              <a:rPr lang="en-GB" sz="1500" dirty="0" smtClean="0"/>
              <a:t>, p.3).</a:t>
            </a:r>
          </a:p>
          <a:p>
            <a:pPr algn="just"/>
            <a:endParaRPr lang="en-US" sz="1500" dirty="0"/>
          </a:p>
          <a:p>
            <a:pPr algn="just"/>
            <a:r>
              <a:rPr lang="en-GB" dirty="0" smtClean="0"/>
              <a:t>“Britain’s </a:t>
            </a:r>
            <a:r>
              <a:rPr lang="en-GB" dirty="0"/>
              <a:t>black settler communities </a:t>
            </a:r>
            <a:r>
              <a:rPr lang="en-GB" dirty="0" smtClean="0"/>
              <a:t>have forged </a:t>
            </a:r>
            <a:r>
              <a:rPr lang="en-GB" b="1" dirty="0"/>
              <a:t>a compound culture from disparate sources</a:t>
            </a:r>
            <a:r>
              <a:rPr lang="en-GB" dirty="0"/>
              <a:t>. Elements of political sensibility and cultural expression transmitted from black America over a long period of time have been </a:t>
            </a:r>
            <a:r>
              <a:rPr lang="en-GB" dirty="0" err="1"/>
              <a:t>reaccentuated</a:t>
            </a:r>
            <a:r>
              <a:rPr lang="en-GB" dirty="0"/>
              <a:t> in </a:t>
            </a:r>
            <a:r>
              <a:rPr lang="en-GB" dirty="0" smtClean="0"/>
              <a:t>Britain,” in a way that is neither wholly “dependent </a:t>
            </a:r>
            <a:r>
              <a:rPr lang="en-GB" dirty="0"/>
              <a:t>upon or simply imitative of the African diaspora cultures of America and the Caribbean.” </a:t>
            </a:r>
            <a:r>
              <a:rPr lang="en-GB" sz="1500" dirty="0"/>
              <a:t>(Gilroy, </a:t>
            </a:r>
            <a:r>
              <a:rPr lang="en-GB" sz="1500" i="1" dirty="0"/>
              <a:t>Black Atlantic</a:t>
            </a:r>
            <a:r>
              <a:rPr lang="en-GB" sz="1500" dirty="0"/>
              <a:t>, p</a:t>
            </a:r>
            <a:r>
              <a:rPr lang="en-GB" sz="1500" dirty="0" smtClean="0"/>
              <a:t>. 15).</a:t>
            </a:r>
          </a:p>
          <a:p>
            <a:pPr marL="45720" indent="0">
              <a:buNone/>
            </a:pPr>
            <a:endParaRPr lang="en-GB" dirty="0" smtClean="0"/>
          </a:p>
          <a:p>
            <a:pPr marL="45720" indent="0">
              <a:buNone/>
            </a:pPr>
            <a:endParaRPr lang="en-GB" dirty="0"/>
          </a:p>
        </p:txBody>
      </p:sp>
      <p:sp>
        <p:nvSpPr>
          <p:cNvPr id="3" name="Title 2"/>
          <p:cNvSpPr>
            <a:spLocks noGrp="1"/>
          </p:cNvSpPr>
          <p:nvPr>
            <p:ph type="title"/>
          </p:nvPr>
        </p:nvSpPr>
        <p:spPr/>
        <p:txBody>
          <a:bodyPr/>
          <a:lstStyle/>
          <a:p>
            <a:r>
              <a:rPr lang="en-GB" dirty="0" smtClean="0"/>
              <a:t>Paul Gilroy, </a:t>
            </a:r>
            <a:r>
              <a:rPr lang="en-GB" i="1" dirty="0" smtClean="0"/>
              <a:t>The black Atlantic</a:t>
            </a:r>
            <a:endParaRPr lang="en-GB" i="1"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4319" y="1844824"/>
            <a:ext cx="2277823" cy="3528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404266" y="5438467"/>
            <a:ext cx="857927" cy="369332"/>
          </a:xfrm>
          <a:prstGeom prst="rect">
            <a:avLst/>
          </a:prstGeom>
        </p:spPr>
        <p:txBody>
          <a:bodyPr wrap="none">
            <a:spAutoFit/>
          </a:bodyPr>
          <a:lstStyle/>
          <a:p>
            <a:r>
              <a:rPr lang="en-GB" dirty="0"/>
              <a:t>(1993)</a:t>
            </a:r>
            <a:endParaRPr lang="en-US" dirty="0"/>
          </a:p>
        </p:txBody>
      </p:sp>
    </p:spTree>
    <p:extLst>
      <p:ext uri="{BB962C8B-B14F-4D97-AF65-F5344CB8AC3E}">
        <p14:creationId xmlns:p14="http://schemas.microsoft.com/office/powerpoint/2010/main" val="41901463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1" y="1628800"/>
            <a:ext cx="6174620" cy="5040560"/>
          </a:xfrm>
        </p:spPr>
        <p:txBody>
          <a:bodyPr lIns="180000" tIns="144000" rIns="180000" bIns="180000">
            <a:normAutofit fontScale="92500" lnSpcReduction="20000"/>
          </a:bodyPr>
          <a:lstStyle/>
          <a:p>
            <a:pPr marL="45720" indent="0" algn="just">
              <a:buNone/>
            </a:pPr>
            <a:r>
              <a:rPr lang="en-GB" sz="2200" dirty="0"/>
              <a:t>“T</a:t>
            </a:r>
            <a:r>
              <a:rPr lang="en-US" sz="2200" dirty="0"/>
              <a:t>he history of post-war British youth culture must be reinterpreted as </a:t>
            </a:r>
            <a:r>
              <a:rPr lang="en-US" sz="2200" dirty="0">
                <a:solidFill>
                  <a:srgbClr val="FF0000"/>
                </a:solidFill>
              </a:rPr>
              <a:t>a succession of differential responses to the black immigrant presence in Britain from the 1950s onward</a:t>
            </a:r>
            <a:r>
              <a:rPr lang="en-US" sz="2200" dirty="0"/>
              <a:t>.” </a:t>
            </a:r>
          </a:p>
          <a:p>
            <a:pPr algn="just">
              <a:buFontTx/>
              <a:buChar char="-"/>
            </a:pPr>
            <a:r>
              <a:rPr lang="en-US" sz="1700" dirty="0" err="1"/>
              <a:t>Hedbidge</a:t>
            </a:r>
            <a:r>
              <a:rPr lang="en-US" sz="1700" dirty="0"/>
              <a:t>, </a:t>
            </a:r>
            <a:r>
              <a:rPr lang="en-US" sz="1700" i="1" dirty="0"/>
              <a:t>Subculture</a:t>
            </a:r>
            <a:r>
              <a:rPr lang="en-US" sz="1700" dirty="0"/>
              <a:t>, p. </a:t>
            </a:r>
            <a:r>
              <a:rPr lang="en-US" sz="1700" dirty="0" smtClean="0"/>
              <a:t>30</a:t>
            </a:r>
          </a:p>
          <a:p>
            <a:pPr marL="45720" indent="0" algn="just">
              <a:buNone/>
            </a:pPr>
            <a:endParaRPr lang="en-US" sz="1700" dirty="0"/>
          </a:p>
          <a:p>
            <a:pPr marL="45720" indent="0" algn="just">
              <a:buNone/>
            </a:pPr>
            <a:endParaRPr lang="en-GB" sz="900" dirty="0" smtClean="0"/>
          </a:p>
          <a:p>
            <a:pPr marL="45720" indent="0" algn="just">
              <a:buNone/>
            </a:pPr>
            <a:r>
              <a:rPr lang="en-GB" sz="2200" dirty="0" smtClean="0"/>
              <a:t>“The </a:t>
            </a:r>
            <a:r>
              <a:rPr lang="en-US" sz="2200" dirty="0" smtClean="0"/>
              <a:t>bonds </a:t>
            </a:r>
            <a:r>
              <a:rPr lang="en-US" sz="2200" dirty="0"/>
              <a:t>which link white youth cultures to </a:t>
            </a:r>
            <a:r>
              <a:rPr lang="en-US" sz="2200" dirty="0" smtClean="0"/>
              <a:t>the black </a:t>
            </a:r>
            <a:r>
              <a:rPr lang="en-US" sz="2200" dirty="0"/>
              <a:t>urban working class have long been </a:t>
            </a:r>
            <a:r>
              <a:rPr lang="en-US" sz="2200" dirty="0" smtClean="0"/>
              <a:t>recognized by </a:t>
            </a:r>
            <a:r>
              <a:rPr lang="en-US" sz="2200" dirty="0"/>
              <a:t>commentators on the American popular </a:t>
            </a:r>
            <a:r>
              <a:rPr lang="en-US" sz="2200" dirty="0" smtClean="0"/>
              <a:t>music scene</a:t>
            </a:r>
            <a:r>
              <a:rPr lang="en-US" sz="2200" dirty="0"/>
              <a:t>. There is a well-documented tradition </a:t>
            </a:r>
            <a:r>
              <a:rPr lang="en-US" sz="2200" dirty="0" smtClean="0"/>
              <a:t>of miscegenation </a:t>
            </a:r>
            <a:r>
              <a:rPr lang="en-US" sz="2200" dirty="0"/>
              <a:t>in jazz</a:t>
            </a:r>
            <a:r>
              <a:rPr lang="en-US" sz="2200" dirty="0" smtClean="0"/>
              <a:t>. Many </a:t>
            </a:r>
            <a:r>
              <a:rPr lang="en-US" sz="2200" dirty="0"/>
              <a:t>white musicians </a:t>
            </a:r>
            <a:r>
              <a:rPr lang="en-US" sz="2200" dirty="0" smtClean="0"/>
              <a:t>have ‘</a:t>
            </a:r>
            <a:r>
              <a:rPr lang="en-US" sz="2200" dirty="0"/>
              <a:t>jammed’ with black artists while others have </a:t>
            </a:r>
            <a:r>
              <a:rPr lang="en-US" sz="2200" dirty="0" smtClean="0"/>
              <a:t>borrowed (</a:t>
            </a:r>
            <a:r>
              <a:rPr lang="en-US" sz="2200" dirty="0"/>
              <a:t>some would say stolen) the music, translated </a:t>
            </a:r>
            <a:r>
              <a:rPr lang="en-US" sz="2200" dirty="0" smtClean="0"/>
              <a:t>and transferred </a:t>
            </a:r>
            <a:r>
              <a:rPr lang="en-US" sz="2200" dirty="0"/>
              <a:t>it to a different context</a:t>
            </a:r>
            <a:r>
              <a:rPr lang="en-US" sz="2200" dirty="0" smtClean="0"/>
              <a:t>.”</a:t>
            </a:r>
          </a:p>
          <a:p>
            <a:pPr algn="just">
              <a:buFontTx/>
              <a:buChar char="-"/>
            </a:pPr>
            <a:r>
              <a:rPr lang="en-US" sz="1500" dirty="0" err="1" smtClean="0"/>
              <a:t>Hedbidge</a:t>
            </a:r>
            <a:r>
              <a:rPr lang="en-US" sz="1500" dirty="0" smtClean="0"/>
              <a:t>, </a:t>
            </a:r>
            <a:r>
              <a:rPr lang="en-US" sz="1500" i="1" dirty="0" smtClean="0"/>
              <a:t>Subculture</a:t>
            </a:r>
            <a:r>
              <a:rPr lang="en-US" sz="1500" dirty="0" smtClean="0"/>
              <a:t>, p. 46</a:t>
            </a:r>
            <a:endParaRPr lang="en-GB" dirty="0"/>
          </a:p>
          <a:p>
            <a:pPr marL="45720" indent="0">
              <a:buNone/>
            </a:pPr>
            <a:endParaRPr lang="en-US" dirty="0" smtClean="0"/>
          </a:p>
        </p:txBody>
      </p:sp>
      <p:sp>
        <p:nvSpPr>
          <p:cNvPr id="3" name="Title 2"/>
          <p:cNvSpPr>
            <a:spLocks noGrp="1"/>
          </p:cNvSpPr>
          <p:nvPr>
            <p:ph type="title"/>
          </p:nvPr>
        </p:nvSpPr>
        <p:spPr/>
        <p:txBody>
          <a:bodyPr/>
          <a:lstStyle/>
          <a:p>
            <a:r>
              <a:rPr lang="en-GB" dirty="0" smtClean="0"/>
              <a:t>Black Atlantic Subcultures</a:t>
            </a:r>
            <a:endParaRPr lang="en-US" dirty="0"/>
          </a:p>
        </p:txBody>
      </p:sp>
      <p:pic>
        <p:nvPicPr>
          <p:cNvPr id="4" name="Picture 3"/>
          <p:cNvPicPr>
            <a:picLocks noChangeAspect="1"/>
          </p:cNvPicPr>
          <p:nvPr/>
        </p:nvPicPr>
        <p:blipFill>
          <a:blip r:embed="rId3"/>
          <a:stretch>
            <a:fillRect/>
          </a:stretch>
        </p:blipFill>
        <p:spPr>
          <a:xfrm>
            <a:off x="6354131" y="1753748"/>
            <a:ext cx="2408129" cy="3688400"/>
          </a:xfrm>
          <a:prstGeom prst="rect">
            <a:avLst/>
          </a:prstGeom>
        </p:spPr>
      </p:pic>
    </p:spTree>
    <p:extLst>
      <p:ext uri="{BB962C8B-B14F-4D97-AF65-F5344CB8AC3E}">
        <p14:creationId xmlns:p14="http://schemas.microsoft.com/office/powerpoint/2010/main" val="3370469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p:txBody>
          <a:bodyPr/>
          <a:lstStyle/>
          <a:p>
            <a:pPr marL="34290" indent="0" algn="r">
              <a:buNone/>
            </a:pPr>
            <a:r>
              <a:rPr lang="en-GB" b="1" u="sng" dirty="0"/>
              <a:t>The Real Thing, </a:t>
            </a:r>
            <a:r>
              <a:rPr lang="en-GB" b="1" i="1" u="sng" dirty="0"/>
              <a:t>4 From 8 </a:t>
            </a:r>
            <a:r>
              <a:rPr lang="en-GB" b="1" u="sng" dirty="0"/>
              <a:t>(1977)</a:t>
            </a:r>
            <a:endParaRPr lang="en-GB" dirty="0" smtClean="0"/>
          </a:p>
          <a:p>
            <a:pPr algn="r"/>
            <a:r>
              <a:rPr lang="en-GB" sz="1800" dirty="0"/>
              <a:t>Liverpool 8’ 02:34</a:t>
            </a:r>
            <a:endParaRPr lang="en-US" sz="1800" dirty="0"/>
          </a:p>
          <a:p>
            <a:pPr algn="r"/>
            <a:r>
              <a:rPr lang="en-GB" sz="1800" dirty="0"/>
              <a:t>‘</a:t>
            </a:r>
            <a:r>
              <a:rPr lang="en-GB" sz="1800" b="1" dirty="0"/>
              <a:t>Children of the Ghetto’ </a:t>
            </a:r>
            <a:r>
              <a:rPr lang="en-GB" sz="1800" dirty="0"/>
              <a:t>04:38</a:t>
            </a:r>
            <a:endParaRPr lang="en-US" sz="1800" dirty="0"/>
          </a:p>
          <a:p>
            <a:pPr algn="r"/>
            <a:r>
              <a:rPr lang="en-GB" sz="1800" dirty="0"/>
              <a:t>‘Stanhope Street’ </a:t>
            </a:r>
            <a:r>
              <a:rPr lang="en-GB" sz="1800" dirty="0" smtClean="0"/>
              <a:t>04:27</a:t>
            </a:r>
          </a:p>
          <a:p>
            <a:pPr marL="34290" indent="0" algn="r">
              <a:buNone/>
            </a:pPr>
            <a:endParaRPr lang="en-US" sz="1800" dirty="0"/>
          </a:p>
          <a:p>
            <a:pPr marL="34290" indent="0">
              <a:buNone/>
            </a:pPr>
            <a:r>
              <a:rPr lang="en-GB" dirty="0"/>
              <a:t/>
            </a:r>
            <a:br>
              <a:rPr lang="en-GB" dirty="0"/>
            </a:br>
            <a:r>
              <a:rPr lang="en-GB" dirty="0"/>
              <a:t> </a:t>
            </a:r>
            <a:endParaRPr lang="en-US" dirty="0"/>
          </a:p>
          <a:p>
            <a:pPr marL="34290" indent="0">
              <a:buNone/>
            </a:pPr>
            <a:endParaRPr lang="en-US" dirty="0"/>
          </a:p>
        </p:txBody>
      </p:sp>
      <p:pic>
        <p:nvPicPr>
          <p:cNvPr id="5" name="Content Placeholder 4" descr="Image result for The Real Thing, 4 From 8 ("/>
          <p:cNvPicPr>
            <a:picLocks noGrp="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40113" y="1628800"/>
            <a:ext cx="3479132" cy="3305175"/>
          </a:xfrm>
          <a:prstGeom prst="rect">
            <a:avLst/>
          </a:prstGeom>
          <a:noFill/>
          <a:ln>
            <a:noFill/>
          </a:ln>
        </p:spPr>
      </p:pic>
      <p:pic>
        <p:nvPicPr>
          <p:cNvPr id="9" name="Picture 8"/>
          <p:cNvPicPr>
            <a:picLocks noChangeAspect="1"/>
          </p:cNvPicPr>
          <p:nvPr/>
        </p:nvPicPr>
        <p:blipFill>
          <a:blip r:embed="rId4"/>
          <a:stretch>
            <a:fillRect/>
          </a:stretch>
        </p:blipFill>
        <p:spPr>
          <a:xfrm>
            <a:off x="2267745" y="4609376"/>
            <a:ext cx="2080648" cy="2080648"/>
          </a:xfrm>
          <a:prstGeom prst="rect">
            <a:avLst/>
          </a:prstGeom>
        </p:spPr>
      </p:pic>
      <p:sp>
        <p:nvSpPr>
          <p:cNvPr id="6" name="Content Placeholder 2"/>
          <p:cNvSpPr txBox="1">
            <a:spLocks/>
          </p:cNvSpPr>
          <p:nvPr/>
        </p:nvSpPr>
        <p:spPr>
          <a:xfrm>
            <a:off x="4359546" y="3659199"/>
            <a:ext cx="4532934" cy="2938153"/>
          </a:xfrm>
          <a:prstGeom prst="rect">
            <a:avLst/>
          </a:prstGeom>
        </p:spPr>
        <p:txBody>
          <a:bodyPr vert="horz" lIns="91440" tIns="45720" rIns="91440" bIns="45720" rtlCol="0">
            <a:noAutofit/>
          </a:bodyPr>
          <a:lstStyle>
            <a:lvl1pPr marL="205740" indent="-171450" algn="l" defTabSz="685800" rtl="0" eaLnBrk="1" latinLnBrk="0" hangingPunct="1">
              <a:spcBef>
                <a:spcPct val="20000"/>
              </a:spcBef>
              <a:buClr>
                <a:schemeClr val="accent1"/>
              </a:buClr>
              <a:buFont typeface="Wingdings 2" pitchFamily="18" charset="2"/>
              <a:buChar char=""/>
              <a:defRPr sz="2100" kern="1200" spc="113" baseline="0">
                <a:solidFill>
                  <a:schemeClr val="tx2"/>
                </a:solidFill>
                <a:latin typeface="+mn-lt"/>
                <a:ea typeface="+mn-ea"/>
                <a:cs typeface="+mn-cs"/>
              </a:defRPr>
            </a:lvl1pPr>
            <a:lvl2pPr marL="411480" indent="-137160" algn="l" defTabSz="685800" rtl="0" eaLnBrk="1" latinLnBrk="0" hangingPunct="1">
              <a:spcBef>
                <a:spcPct val="20000"/>
              </a:spcBef>
              <a:buClr>
                <a:schemeClr val="accent2"/>
              </a:buClr>
              <a:buFont typeface="Wingdings" pitchFamily="2" charset="2"/>
              <a:buChar char="§"/>
              <a:defRPr sz="1800" kern="1200" spc="75" baseline="0">
                <a:solidFill>
                  <a:schemeClr val="tx2"/>
                </a:solidFill>
                <a:latin typeface="+mn-lt"/>
                <a:ea typeface="+mn-ea"/>
                <a:cs typeface="+mn-cs"/>
              </a:defRPr>
            </a:lvl2pPr>
            <a:lvl3pPr marL="617220" indent="-137160" algn="l" defTabSz="685800" rtl="0" eaLnBrk="1" latinLnBrk="0" hangingPunct="1">
              <a:spcBef>
                <a:spcPct val="20000"/>
              </a:spcBef>
              <a:buClr>
                <a:schemeClr val="accent3"/>
              </a:buClr>
              <a:buFont typeface="Wingdings" pitchFamily="2" charset="2"/>
              <a:buChar char="§"/>
              <a:defRPr sz="1500" kern="1200" spc="75" baseline="0">
                <a:solidFill>
                  <a:schemeClr val="tx2"/>
                </a:solidFill>
                <a:latin typeface="+mn-lt"/>
                <a:ea typeface="+mn-ea"/>
                <a:cs typeface="+mn-cs"/>
              </a:defRPr>
            </a:lvl3pPr>
            <a:lvl4pPr marL="822960" indent="-137160" algn="l" defTabSz="685800" rtl="0" eaLnBrk="1" latinLnBrk="0" hangingPunct="1">
              <a:spcBef>
                <a:spcPct val="20000"/>
              </a:spcBef>
              <a:buClr>
                <a:schemeClr val="accent4"/>
              </a:buClr>
              <a:buFont typeface="Wingdings" pitchFamily="2" charset="2"/>
              <a:buChar char="§"/>
              <a:defRPr sz="1350" kern="1200">
                <a:solidFill>
                  <a:schemeClr val="tx2"/>
                </a:solidFill>
                <a:latin typeface="+mn-lt"/>
                <a:ea typeface="+mn-ea"/>
                <a:cs typeface="+mn-cs"/>
              </a:defRPr>
            </a:lvl4pPr>
            <a:lvl5pPr marL="960120" indent="-137160" algn="l" defTabSz="685800" rtl="0" eaLnBrk="1" latinLnBrk="0" hangingPunct="1">
              <a:spcBef>
                <a:spcPct val="20000"/>
              </a:spcBef>
              <a:buClr>
                <a:schemeClr val="accent6"/>
              </a:buClr>
              <a:buFont typeface="Wingdings" pitchFamily="2" charset="2"/>
              <a:buChar char="§"/>
              <a:defRPr sz="1350" kern="1200" spc="75" baseline="0">
                <a:solidFill>
                  <a:schemeClr val="tx2"/>
                </a:solidFill>
                <a:latin typeface="+mn-lt"/>
                <a:ea typeface="+mn-ea"/>
                <a:cs typeface="+mn-cs"/>
              </a:defRPr>
            </a:lvl5pPr>
            <a:lvl6pPr marL="1165860" indent="-137160" algn="l" defTabSz="685800" rtl="0" eaLnBrk="1" latinLnBrk="0" hangingPunct="1">
              <a:spcBef>
                <a:spcPct val="20000"/>
              </a:spcBef>
              <a:buClr>
                <a:schemeClr val="accent1"/>
              </a:buClr>
              <a:buFont typeface="Wingdings" pitchFamily="2" charset="2"/>
              <a:buChar char="§"/>
              <a:defRPr sz="1350" kern="1200">
                <a:solidFill>
                  <a:schemeClr val="tx2"/>
                </a:solidFill>
                <a:latin typeface="+mn-lt"/>
                <a:ea typeface="+mn-ea"/>
                <a:cs typeface="+mn-cs"/>
              </a:defRPr>
            </a:lvl6pPr>
            <a:lvl7pPr marL="1371600" indent="-137160" algn="l" defTabSz="685800" rtl="0" eaLnBrk="1" latinLnBrk="0" hangingPunct="1">
              <a:spcBef>
                <a:spcPct val="20000"/>
              </a:spcBef>
              <a:buClr>
                <a:schemeClr val="accent2"/>
              </a:buClr>
              <a:buFont typeface="Wingdings" pitchFamily="2" charset="2"/>
              <a:buChar char="§"/>
              <a:defRPr sz="1350" kern="1200">
                <a:solidFill>
                  <a:schemeClr val="tx2"/>
                </a:solidFill>
                <a:latin typeface="+mn-lt"/>
                <a:ea typeface="+mn-ea"/>
                <a:cs typeface="+mn-cs"/>
              </a:defRPr>
            </a:lvl7pPr>
            <a:lvl8pPr marL="1577340" indent="-137160" algn="l" defTabSz="685800" rtl="0" eaLnBrk="1" latinLnBrk="0" hangingPunct="1">
              <a:spcBef>
                <a:spcPct val="20000"/>
              </a:spcBef>
              <a:buClr>
                <a:schemeClr val="accent3"/>
              </a:buClr>
              <a:buFont typeface="Wingdings" pitchFamily="2" charset="2"/>
              <a:buChar char="§"/>
              <a:defRPr sz="1350" kern="1200">
                <a:solidFill>
                  <a:schemeClr val="tx2"/>
                </a:solidFill>
                <a:latin typeface="+mn-lt"/>
                <a:ea typeface="+mn-ea"/>
                <a:cs typeface="+mn-cs"/>
              </a:defRPr>
            </a:lvl8pPr>
            <a:lvl9pPr marL="1783080" indent="-137160" algn="l" defTabSz="685800" rtl="0" eaLnBrk="1" latinLnBrk="0" hangingPunct="1">
              <a:spcBef>
                <a:spcPct val="20000"/>
              </a:spcBef>
              <a:buClr>
                <a:schemeClr val="accent5"/>
              </a:buClr>
              <a:buFont typeface="Wingdings" pitchFamily="2" charset="2"/>
              <a:buChar char="§"/>
              <a:defRPr sz="1350" kern="1200">
                <a:solidFill>
                  <a:schemeClr val="tx2"/>
                </a:solidFill>
                <a:latin typeface="+mn-lt"/>
                <a:ea typeface="+mn-ea"/>
                <a:cs typeface="+mn-cs"/>
              </a:defRPr>
            </a:lvl9pPr>
          </a:lstStyle>
          <a:p>
            <a:pPr algn="r"/>
            <a:r>
              <a:rPr lang="en-GB" sz="2000" i="1" dirty="0" smtClean="0"/>
              <a:t>4 From 8 </a:t>
            </a:r>
            <a:r>
              <a:rPr lang="en-GB" sz="2000" dirty="0" smtClean="0"/>
              <a:t>an effort to write ‘message songs’ in tenor of African American soul artists (e.g. Marvin Gaye, Curtis Mayfield, Stevie Wonder)</a:t>
            </a:r>
          </a:p>
          <a:p>
            <a:pPr algn="r"/>
            <a:r>
              <a:rPr lang="en-GB" sz="2000" dirty="0" smtClean="0"/>
              <a:t>‘Children of the Ghetto’ became R&amp;B standard – covered by Courtney Pine, Mary J Blige, et al </a:t>
            </a:r>
            <a:endParaRPr lang="en-US" sz="2000" dirty="0"/>
          </a:p>
        </p:txBody>
      </p:sp>
      <p:sp>
        <p:nvSpPr>
          <p:cNvPr id="11" name="Title 2"/>
          <p:cNvSpPr>
            <a:spLocks noGrp="1"/>
          </p:cNvSpPr>
          <p:nvPr>
            <p:ph type="title"/>
          </p:nvPr>
        </p:nvSpPr>
        <p:spPr/>
        <p:txBody>
          <a:bodyPr/>
          <a:lstStyle/>
          <a:p>
            <a:r>
              <a:rPr lang="en-GB" sz="3200" dirty="0" smtClean="0"/>
              <a:t>Black Atlantic Culture: </a:t>
            </a:r>
            <a:br>
              <a:rPr lang="en-GB" sz="3200" dirty="0" smtClean="0"/>
            </a:br>
            <a:r>
              <a:rPr lang="en-GB" sz="3200" dirty="0" smtClean="0"/>
              <a:t>The Real Thing</a:t>
            </a:r>
            <a:endParaRPr lang="en-US" sz="3200" dirty="0"/>
          </a:p>
        </p:txBody>
      </p:sp>
    </p:spTree>
    <p:extLst>
      <p:ext uri="{BB962C8B-B14F-4D97-AF65-F5344CB8AC3E}">
        <p14:creationId xmlns:p14="http://schemas.microsoft.com/office/powerpoint/2010/main" val="451962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437" r="2919" b="1283"/>
          <a:stretch/>
        </p:blipFill>
        <p:spPr bwMode="auto">
          <a:xfrm>
            <a:off x="4817810" y="1628800"/>
            <a:ext cx="4166278"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186408" y="1645940"/>
            <a:ext cx="2949277" cy="2949277"/>
          </a:xfrm>
          <a:prstGeom prst="rect">
            <a:avLst/>
          </a:prstGeom>
        </p:spPr>
      </p:pic>
      <p:pic>
        <p:nvPicPr>
          <p:cNvPr id="4" name="Picture 3"/>
          <p:cNvPicPr>
            <a:picLocks noChangeAspect="1"/>
          </p:cNvPicPr>
          <p:nvPr/>
        </p:nvPicPr>
        <p:blipFill>
          <a:blip r:embed="rId5"/>
          <a:stretch>
            <a:fillRect/>
          </a:stretch>
        </p:blipFill>
        <p:spPr>
          <a:xfrm>
            <a:off x="6876256" y="4581128"/>
            <a:ext cx="2107832" cy="1598714"/>
          </a:xfrm>
          <a:prstGeom prst="rect">
            <a:avLst/>
          </a:prstGeom>
        </p:spPr>
      </p:pic>
      <p:sp>
        <p:nvSpPr>
          <p:cNvPr id="7" name="Content Placeholder 2"/>
          <p:cNvSpPr txBox="1">
            <a:spLocks/>
          </p:cNvSpPr>
          <p:nvPr/>
        </p:nvSpPr>
        <p:spPr>
          <a:xfrm>
            <a:off x="179512" y="4595217"/>
            <a:ext cx="6696744" cy="1944216"/>
          </a:xfrm>
          <a:prstGeom prst="rect">
            <a:avLst/>
          </a:prstGeom>
        </p:spPr>
        <p:txBody>
          <a:bodyPr vert="horz" lIns="91440" tIns="45720" rIns="91440" bIns="45720" rtlCol="0">
            <a:noAutofit/>
          </a:bodyPr>
          <a:lstStyle>
            <a:lvl1pPr marL="205740" indent="-171450" algn="l" defTabSz="685800" rtl="0" eaLnBrk="1" latinLnBrk="0" hangingPunct="1">
              <a:spcBef>
                <a:spcPct val="20000"/>
              </a:spcBef>
              <a:buClr>
                <a:schemeClr val="accent1"/>
              </a:buClr>
              <a:buFont typeface="Wingdings 2" pitchFamily="18" charset="2"/>
              <a:buChar char=""/>
              <a:defRPr sz="2100" kern="1200" spc="113" baseline="0">
                <a:solidFill>
                  <a:schemeClr val="tx2"/>
                </a:solidFill>
                <a:latin typeface="+mn-lt"/>
                <a:ea typeface="+mn-ea"/>
                <a:cs typeface="+mn-cs"/>
              </a:defRPr>
            </a:lvl1pPr>
            <a:lvl2pPr marL="411480" indent="-137160" algn="l" defTabSz="685800" rtl="0" eaLnBrk="1" latinLnBrk="0" hangingPunct="1">
              <a:spcBef>
                <a:spcPct val="20000"/>
              </a:spcBef>
              <a:buClr>
                <a:schemeClr val="accent2"/>
              </a:buClr>
              <a:buFont typeface="Wingdings" pitchFamily="2" charset="2"/>
              <a:buChar char="§"/>
              <a:defRPr sz="1800" kern="1200" spc="75" baseline="0">
                <a:solidFill>
                  <a:schemeClr val="tx2"/>
                </a:solidFill>
                <a:latin typeface="+mn-lt"/>
                <a:ea typeface="+mn-ea"/>
                <a:cs typeface="+mn-cs"/>
              </a:defRPr>
            </a:lvl2pPr>
            <a:lvl3pPr marL="617220" indent="-137160" algn="l" defTabSz="685800" rtl="0" eaLnBrk="1" latinLnBrk="0" hangingPunct="1">
              <a:spcBef>
                <a:spcPct val="20000"/>
              </a:spcBef>
              <a:buClr>
                <a:schemeClr val="accent3"/>
              </a:buClr>
              <a:buFont typeface="Wingdings" pitchFamily="2" charset="2"/>
              <a:buChar char="§"/>
              <a:defRPr sz="1500" kern="1200" spc="75" baseline="0">
                <a:solidFill>
                  <a:schemeClr val="tx2"/>
                </a:solidFill>
                <a:latin typeface="+mn-lt"/>
                <a:ea typeface="+mn-ea"/>
                <a:cs typeface="+mn-cs"/>
              </a:defRPr>
            </a:lvl3pPr>
            <a:lvl4pPr marL="822960" indent="-137160" algn="l" defTabSz="685800" rtl="0" eaLnBrk="1" latinLnBrk="0" hangingPunct="1">
              <a:spcBef>
                <a:spcPct val="20000"/>
              </a:spcBef>
              <a:buClr>
                <a:schemeClr val="accent4"/>
              </a:buClr>
              <a:buFont typeface="Wingdings" pitchFamily="2" charset="2"/>
              <a:buChar char="§"/>
              <a:defRPr sz="1350" kern="1200">
                <a:solidFill>
                  <a:schemeClr val="tx2"/>
                </a:solidFill>
                <a:latin typeface="+mn-lt"/>
                <a:ea typeface="+mn-ea"/>
                <a:cs typeface="+mn-cs"/>
              </a:defRPr>
            </a:lvl4pPr>
            <a:lvl5pPr marL="960120" indent="-137160" algn="l" defTabSz="685800" rtl="0" eaLnBrk="1" latinLnBrk="0" hangingPunct="1">
              <a:spcBef>
                <a:spcPct val="20000"/>
              </a:spcBef>
              <a:buClr>
                <a:schemeClr val="accent6"/>
              </a:buClr>
              <a:buFont typeface="Wingdings" pitchFamily="2" charset="2"/>
              <a:buChar char="§"/>
              <a:defRPr sz="1350" kern="1200" spc="75" baseline="0">
                <a:solidFill>
                  <a:schemeClr val="tx2"/>
                </a:solidFill>
                <a:latin typeface="+mn-lt"/>
                <a:ea typeface="+mn-ea"/>
                <a:cs typeface="+mn-cs"/>
              </a:defRPr>
            </a:lvl5pPr>
            <a:lvl6pPr marL="1165860" indent="-137160" algn="l" defTabSz="685800" rtl="0" eaLnBrk="1" latinLnBrk="0" hangingPunct="1">
              <a:spcBef>
                <a:spcPct val="20000"/>
              </a:spcBef>
              <a:buClr>
                <a:schemeClr val="accent1"/>
              </a:buClr>
              <a:buFont typeface="Wingdings" pitchFamily="2" charset="2"/>
              <a:buChar char="§"/>
              <a:defRPr sz="1350" kern="1200">
                <a:solidFill>
                  <a:schemeClr val="tx2"/>
                </a:solidFill>
                <a:latin typeface="+mn-lt"/>
                <a:ea typeface="+mn-ea"/>
                <a:cs typeface="+mn-cs"/>
              </a:defRPr>
            </a:lvl6pPr>
            <a:lvl7pPr marL="1371600" indent="-137160" algn="l" defTabSz="685800" rtl="0" eaLnBrk="1" latinLnBrk="0" hangingPunct="1">
              <a:spcBef>
                <a:spcPct val="20000"/>
              </a:spcBef>
              <a:buClr>
                <a:schemeClr val="accent2"/>
              </a:buClr>
              <a:buFont typeface="Wingdings" pitchFamily="2" charset="2"/>
              <a:buChar char="§"/>
              <a:defRPr sz="1350" kern="1200">
                <a:solidFill>
                  <a:schemeClr val="tx2"/>
                </a:solidFill>
                <a:latin typeface="+mn-lt"/>
                <a:ea typeface="+mn-ea"/>
                <a:cs typeface="+mn-cs"/>
              </a:defRPr>
            </a:lvl7pPr>
            <a:lvl8pPr marL="1577340" indent="-137160" algn="l" defTabSz="685800" rtl="0" eaLnBrk="1" latinLnBrk="0" hangingPunct="1">
              <a:spcBef>
                <a:spcPct val="20000"/>
              </a:spcBef>
              <a:buClr>
                <a:schemeClr val="accent3"/>
              </a:buClr>
              <a:buFont typeface="Wingdings" pitchFamily="2" charset="2"/>
              <a:buChar char="§"/>
              <a:defRPr sz="1350" kern="1200">
                <a:solidFill>
                  <a:schemeClr val="tx2"/>
                </a:solidFill>
                <a:latin typeface="+mn-lt"/>
                <a:ea typeface="+mn-ea"/>
                <a:cs typeface="+mn-cs"/>
              </a:defRPr>
            </a:lvl8pPr>
            <a:lvl9pPr marL="1783080" indent="-137160" algn="l" defTabSz="685800" rtl="0" eaLnBrk="1" latinLnBrk="0" hangingPunct="1">
              <a:spcBef>
                <a:spcPct val="20000"/>
              </a:spcBef>
              <a:buClr>
                <a:schemeClr val="accent5"/>
              </a:buClr>
              <a:buFont typeface="Wingdings" pitchFamily="2" charset="2"/>
              <a:buChar char="§"/>
              <a:defRPr sz="1350" kern="1200">
                <a:solidFill>
                  <a:schemeClr val="tx2"/>
                </a:solidFill>
                <a:latin typeface="+mn-lt"/>
                <a:ea typeface="+mn-ea"/>
                <a:cs typeface="+mn-cs"/>
              </a:defRPr>
            </a:lvl9pPr>
          </a:lstStyle>
          <a:p>
            <a:r>
              <a:rPr lang="en-GB" sz="2000" dirty="0" smtClean="0"/>
              <a:t>Eddie </a:t>
            </a:r>
            <a:r>
              <a:rPr lang="en-GB" sz="2000" dirty="0" err="1" smtClean="0"/>
              <a:t>Amoo</a:t>
            </a:r>
            <a:r>
              <a:rPr lang="en-GB" sz="2000" dirty="0" smtClean="0"/>
              <a:t> of the Real Thing previously member of </a:t>
            </a:r>
            <a:r>
              <a:rPr lang="en-GB" sz="2000" dirty="0" err="1" smtClean="0"/>
              <a:t>Merseybeat</a:t>
            </a:r>
            <a:r>
              <a:rPr lang="en-GB" sz="2000" dirty="0" smtClean="0"/>
              <a:t> band The Chants (pictured with The Beatles and Little Richard)</a:t>
            </a:r>
          </a:p>
          <a:p>
            <a:r>
              <a:rPr lang="en-GB" sz="2000" dirty="0" smtClean="0"/>
              <a:t>Influence of R&amp;B recordings brought back from US by Liverpool seafarers key early influence on Beatles and </a:t>
            </a:r>
            <a:r>
              <a:rPr lang="en-GB" sz="2000" dirty="0" err="1" smtClean="0"/>
              <a:t>Merseybeat</a:t>
            </a:r>
            <a:r>
              <a:rPr lang="en-GB" sz="2000" dirty="0" smtClean="0"/>
              <a:t> </a:t>
            </a:r>
            <a:endParaRPr lang="en-US" sz="2000" dirty="0"/>
          </a:p>
        </p:txBody>
      </p:sp>
      <p:sp>
        <p:nvSpPr>
          <p:cNvPr id="9" name="Title 2"/>
          <p:cNvSpPr>
            <a:spLocks noGrp="1"/>
          </p:cNvSpPr>
          <p:nvPr>
            <p:ph type="title"/>
          </p:nvPr>
        </p:nvSpPr>
        <p:spPr/>
        <p:txBody>
          <a:bodyPr/>
          <a:lstStyle/>
          <a:p>
            <a:r>
              <a:rPr lang="en-GB" sz="3200" dirty="0" smtClean="0"/>
              <a:t>Black Atlantic Culture: </a:t>
            </a:r>
            <a:br>
              <a:rPr lang="en-GB" sz="3200" dirty="0" smtClean="0"/>
            </a:br>
            <a:r>
              <a:rPr lang="en-GB" sz="3200" dirty="0" smtClean="0"/>
              <a:t>The Real Thing</a:t>
            </a:r>
            <a:endParaRPr lang="en-US" sz="3200" dirty="0"/>
          </a:p>
        </p:txBody>
      </p:sp>
    </p:spTree>
    <p:extLst>
      <p:ext uri="{BB962C8B-B14F-4D97-AF65-F5344CB8AC3E}">
        <p14:creationId xmlns:p14="http://schemas.microsoft.com/office/powerpoint/2010/main" val="379587986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2462809" cy="4878281"/>
          </a:xfrm>
        </p:spPr>
        <p:txBody>
          <a:bodyPr>
            <a:normAutofit fontScale="92500" lnSpcReduction="20000"/>
          </a:bodyPr>
          <a:lstStyle/>
          <a:p>
            <a:r>
              <a:rPr lang="en-GB" dirty="0" smtClean="0"/>
              <a:t>LKJ innovated what became known as ‘dub poetry’ – blend of verse inspired by American group the Last Poets and reggae-influenced beat</a:t>
            </a:r>
          </a:p>
          <a:p>
            <a:r>
              <a:rPr lang="en-GB" dirty="0" smtClean="0"/>
              <a:t>LKJ a member of the British Black Panther Party</a:t>
            </a:r>
          </a:p>
          <a:p>
            <a:r>
              <a:rPr lang="en-GB" dirty="0" smtClean="0"/>
              <a:t>LKJ graduate of sociology at Goldsmiths, University of London</a:t>
            </a:r>
          </a:p>
          <a:p>
            <a:endParaRPr lang="en-US" dirty="0"/>
          </a:p>
        </p:txBody>
      </p:sp>
      <p:sp>
        <p:nvSpPr>
          <p:cNvPr id="4" name="Title 2"/>
          <p:cNvSpPr>
            <a:spLocks noGrp="1"/>
          </p:cNvSpPr>
          <p:nvPr>
            <p:ph type="title"/>
          </p:nvPr>
        </p:nvSpPr>
        <p:spPr/>
        <p:txBody>
          <a:bodyPr/>
          <a:lstStyle/>
          <a:p>
            <a:r>
              <a:rPr lang="en-GB" sz="3200" dirty="0" smtClean="0"/>
              <a:t>Black Atlantic Culture: </a:t>
            </a:r>
            <a:br>
              <a:rPr lang="en-GB" sz="3200" dirty="0" smtClean="0"/>
            </a:br>
            <a:r>
              <a:rPr lang="en-GB" sz="3200" dirty="0" smtClean="0"/>
              <a:t>Linton </a:t>
            </a:r>
            <a:r>
              <a:rPr lang="en-GB" sz="3200" dirty="0" err="1" smtClean="0"/>
              <a:t>kwesi</a:t>
            </a:r>
            <a:r>
              <a:rPr lang="en-GB" sz="3200" dirty="0" smtClean="0"/>
              <a:t> Johnson</a:t>
            </a:r>
            <a:endParaRPr lang="en-US" sz="3200" dirty="0"/>
          </a:p>
        </p:txBody>
      </p:sp>
      <p:pic>
        <p:nvPicPr>
          <p:cNvPr id="5" name="Picture 4"/>
          <p:cNvPicPr>
            <a:picLocks noChangeAspect="1"/>
          </p:cNvPicPr>
          <p:nvPr/>
        </p:nvPicPr>
        <p:blipFill>
          <a:blip r:embed="rId3"/>
          <a:stretch>
            <a:fillRect/>
          </a:stretch>
        </p:blipFill>
        <p:spPr>
          <a:xfrm>
            <a:off x="5126268" y="3895340"/>
            <a:ext cx="3858164" cy="2774019"/>
          </a:xfrm>
          <a:prstGeom prst="rect">
            <a:avLst/>
          </a:prstGeom>
        </p:spPr>
      </p:pic>
      <p:pic>
        <p:nvPicPr>
          <p:cNvPr id="6" name="Picture 5"/>
          <p:cNvPicPr>
            <a:picLocks noChangeAspect="1"/>
          </p:cNvPicPr>
          <p:nvPr/>
        </p:nvPicPr>
        <p:blipFill>
          <a:blip r:embed="rId4"/>
          <a:stretch>
            <a:fillRect/>
          </a:stretch>
        </p:blipFill>
        <p:spPr>
          <a:xfrm>
            <a:off x="6660233" y="1585990"/>
            <a:ext cx="2324200" cy="2313870"/>
          </a:xfrm>
          <a:prstGeom prst="rect">
            <a:avLst/>
          </a:prstGeom>
        </p:spPr>
      </p:pic>
      <p:pic>
        <p:nvPicPr>
          <p:cNvPr id="7" name="Picture 6"/>
          <p:cNvPicPr>
            <a:picLocks noChangeAspect="1"/>
          </p:cNvPicPr>
          <p:nvPr/>
        </p:nvPicPr>
        <p:blipFill>
          <a:blip r:embed="rId5"/>
          <a:stretch>
            <a:fillRect/>
          </a:stretch>
        </p:blipFill>
        <p:spPr>
          <a:xfrm>
            <a:off x="3103120" y="1628853"/>
            <a:ext cx="3557857" cy="2266487"/>
          </a:xfrm>
          <a:prstGeom prst="rect">
            <a:avLst/>
          </a:prstGeom>
        </p:spPr>
      </p:pic>
    </p:spTree>
    <p:extLst>
      <p:ext uri="{BB962C8B-B14F-4D97-AF65-F5344CB8AC3E}">
        <p14:creationId xmlns:p14="http://schemas.microsoft.com/office/powerpoint/2010/main" val="22255934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5991201" cy="4878281"/>
          </a:xfrm>
        </p:spPr>
        <p:txBody>
          <a:bodyPr>
            <a:normAutofit/>
          </a:bodyPr>
          <a:lstStyle/>
          <a:p>
            <a:r>
              <a:rPr lang="en-US" dirty="0" smtClean="0"/>
              <a:t>Marcus Garvey (1887–1940</a:t>
            </a:r>
            <a:r>
              <a:rPr lang="en-US" dirty="0"/>
              <a:t>), </a:t>
            </a:r>
            <a:r>
              <a:rPr lang="en-US" dirty="0" smtClean="0"/>
              <a:t>Jamaican </a:t>
            </a:r>
            <a:r>
              <a:rPr lang="en-US" dirty="0"/>
              <a:t>migrant who settled in New York in 1910s, </a:t>
            </a:r>
            <a:r>
              <a:rPr lang="en-US" dirty="0" smtClean="0"/>
              <a:t>1920s; lived in London for last five years of his life</a:t>
            </a:r>
          </a:p>
          <a:p>
            <a:r>
              <a:rPr lang="en-US" dirty="0"/>
              <a:t>Black Nationalism and Pan-Africanism: emphasis on economic self-sufficiency (e.g. Black Star Line, 1919−1922) and a return to African roots (literally and culturally)</a:t>
            </a:r>
          </a:p>
          <a:p>
            <a:r>
              <a:rPr lang="en-US" dirty="0" smtClean="0"/>
              <a:t>Progenitor </a:t>
            </a:r>
            <a:r>
              <a:rPr lang="en-US" dirty="0"/>
              <a:t>of Rastafari </a:t>
            </a:r>
            <a:r>
              <a:rPr lang="en-US" dirty="0" smtClean="0"/>
              <a:t>religion: 1927 pronouncement “</a:t>
            </a:r>
            <a:r>
              <a:rPr lang="en-US" dirty="0"/>
              <a:t>l</a:t>
            </a:r>
            <a:r>
              <a:rPr lang="en-US" dirty="0" smtClean="0"/>
              <a:t>ook </a:t>
            </a:r>
            <a:r>
              <a:rPr lang="en-US" dirty="0"/>
              <a:t>to Africa, for there a black king shall be </a:t>
            </a:r>
            <a:r>
              <a:rPr lang="en-US" dirty="0" smtClean="0"/>
              <a:t>crowned” said to have prophesied coronation </a:t>
            </a:r>
            <a:r>
              <a:rPr lang="en-US" dirty="0"/>
              <a:t>of Ethiopian Emperor Haile Selassie </a:t>
            </a:r>
            <a:r>
              <a:rPr lang="en-US" dirty="0" smtClean="0"/>
              <a:t>(</a:t>
            </a:r>
            <a:r>
              <a:rPr lang="en-US" dirty="0" err="1" smtClean="0"/>
              <a:t>Ras</a:t>
            </a:r>
            <a:r>
              <a:rPr lang="en-US" dirty="0" smtClean="0"/>
              <a:t> </a:t>
            </a:r>
            <a:r>
              <a:rPr lang="en-US" dirty="0" err="1" smtClean="0"/>
              <a:t>Tafari</a:t>
            </a:r>
            <a:r>
              <a:rPr lang="en-US" dirty="0" smtClean="0"/>
              <a:t>) in 1930</a:t>
            </a:r>
            <a:endParaRPr lang="en-US" dirty="0"/>
          </a:p>
          <a:p>
            <a:endParaRPr lang="en-US" dirty="0" smtClean="0"/>
          </a:p>
          <a:p>
            <a:endParaRPr lang="en-US" dirty="0" smtClean="0"/>
          </a:p>
          <a:p>
            <a:endParaRPr lang="en-US" dirty="0"/>
          </a:p>
        </p:txBody>
      </p:sp>
      <p:sp>
        <p:nvSpPr>
          <p:cNvPr id="3" name="Title 2"/>
          <p:cNvSpPr>
            <a:spLocks noGrp="1"/>
          </p:cNvSpPr>
          <p:nvPr>
            <p:ph type="title"/>
          </p:nvPr>
        </p:nvSpPr>
        <p:spPr/>
        <p:txBody>
          <a:bodyPr/>
          <a:lstStyle/>
          <a:p>
            <a:r>
              <a:rPr lang="en-GB" dirty="0"/>
              <a:t>Black Atlantic </a:t>
            </a:r>
            <a:r>
              <a:rPr lang="en-GB" dirty="0" err="1" smtClean="0"/>
              <a:t>subCulture</a:t>
            </a:r>
            <a:r>
              <a:rPr lang="en-GB" dirty="0"/>
              <a:t>: RASTAFARI</a:t>
            </a:r>
            <a:endParaRPr lang="en-US" dirty="0"/>
          </a:p>
        </p:txBody>
      </p:sp>
      <p:pic>
        <p:nvPicPr>
          <p:cNvPr id="4" name="Picture 3"/>
          <p:cNvPicPr>
            <a:picLocks noChangeAspect="1"/>
          </p:cNvPicPr>
          <p:nvPr/>
        </p:nvPicPr>
        <p:blipFill>
          <a:blip r:embed="rId3"/>
          <a:stretch>
            <a:fillRect/>
          </a:stretch>
        </p:blipFill>
        <p:spPr>
          <a:xfrm>
            <a:off x="6588224" y="1628800"/>
            <a:ext cx="2383743" cy="3383573"/>
          </a:xfrm>
          <a:prstGeom prst="rect">
            <a:avLst/>
          </a:prstGeom>
        </p:spPr>
      </p:pic>
      <p:pic>
        <p:nvPicPr>
          <p:cNvPr id="5" name="Picture 4"/>
          <p:cNvPicPr>
            <a:picLocks noChangeAspect="1"/>
          </p:cNvPicPr>
          <p:nvPr/>
        </p:nvPicPr>
        <p:blipFill>
          <a:blip r:embed="rId4"/>
          <a:stretch>
            <a:fillRect/>
          </a:stretch>
        </p:blipFill>
        <p:spPr>
          <a:xfrm>
            <a:off x="7373460" y="4509120"/>
            <a:ext cx="1598507" cy="2171630"/>
          </a:xfrm>
          <a:prstGeom prst="rect">
            <a:avLst/>
          </a:prstGeom>
        </p:spPr>
      </p:pic>
    </p:spTree>
    <p:extLst>
      <p:ext uri="{BB962C8B-B14F-4D97-AF65-F5344CB8AC3E}">
        <p14:creationId xmlns:p14="http://schemas.microsoft.com/office/powerpoint/2010/main" val="59202752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1719070"/>
            <a:ext cx="5904656" cy="5022297"/>
          </a:xfrm>
        </p:spPr>
        <p:txBody>
          <a:bodyPr lIns="180000" rIns="180000">
            <a:normAutofit/>
          </a:bodyPr>
          <a:lstStyle/>
          <a:p>
            <a:r>
              <a:rPr lang="en-US" dirty="0" smtClean="0"/>
              <a:t>Rastafari faith develops in Jamaica after coronation of Haile Selassie I as Emperor of Ethiopia, 1930</a:t>
            </a:r>
          </a:p>
          <a:p>
            <a:r>
              <a:rPr lang="en-US" dirty="0" smtClean="0"/>
              <a:t>Rastafari </a:t>
            </a:r>
            <a:r>
              <a:rPr lang="en-US" i="1" dirty="0" smtClean="0"/>
              <a:t>oppositional </a:t>
            </a:r>
            <a:r>
              <a:rPr lang="en-US" dirty="0" smtClean="0"/>
              <a:t>– both to British imperial rule of Jamaica and then to mainstream politics post-independence (1962</a:t>
            </a:r>
            <a:r>
              <a:rPr lang="en-US" dirty="0"/>
              <a:t>); Leonard Percival </a:t>
            </a:r>
            <a:r>
              <a:rPr lang="en-US" dirty="0" smtClean="0"/>
              <a:t>Howell est. Rastafarian colony at St Catherine, Jamaica, 1939</a:t>
            </a:r>
          </a:p>
          <a:p>
            <a:r>
              <a:rPr lang="en-US" dirty="0" smtClean="0"/>
              <a:t>Early Rastafarians persecuted; continued into 1960s and 1970s</a:t>
            </a:r>
          </a:p>
          <a:p>
            <a:r>
              <a:rPr lang="en-GB" dirty="0" smtClean="0"/>
              <a:t>Influence of Selassie visit to Jamaica 1966 and international popularity of reggae</a:t>
            </a:r>
            <a:endParaRPr lang="en-US" dirty="0"/>
          </a:p>
          <a:p>
            <a:endParaRPr lang="en-US" dirty="0" smtClean="0"/>
          </a:p>
          <a:p>
            <a:endParaRPr lang="en-US" dirty="0" smtClean="0"/>
          </a:p>
          <a:p>
            <a:endParaRPr lang="en-US" dirty="0"/>
          </a:p>
        </p:txBody>
      </p:sp>
      <p:sp>
        <p:nvSpPr>
          <p:cNvPr id="3" name="Title 2"/>
          <p:cNvSpPr>
            <a:spLocks noGrp="1"/>
          </p:cNvSpPr>
          <p:nvPr>
            <p:ph type="title"/>
          </p:nvPr>
        </p:nvSpPr>
        <p:spPr/>
        <p:txBody>
          <a:bodyPr/>
          <a:lstStyle/>
          <a:p>
            <a:r>
              <a:rPr lang="en-GB" dirty="0" smtClean="0"/>
              <a:t>RASTAFARI</a:t>
            </a:r>
            <a:endParaRPr lang="en-US" dirty="0"/>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1628800"/>
            <a:ext cx="2897301" cy="36911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68293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44117" y="1719071"/>
            <a:ext cx="8825358" cy="4407408"/>
          </a:xfrm>
        </p:spPr>
        <p:txBody>
          <a:bodyPr lIns="180000" rIns="180000"/>
          <a:lstStyle/>
          <a:p>
            <a:r>
              <a:rPr lang="en-US" dirty="0" smtClean="0"/>
              <a:t>Reggae emerges as distinct Jamaican sound – strong crossover between genre and Rastafari themes and tropes</a:t>
            </a:r>
          </a:p>
          <a:p>
            <a:r>
              <a:rPr lang="en-US" dirty="0" smtClean="0"/>
              <a:t>By 1970s, reggae commentates on volatile political situation in post-independence Jamaica</a:t>
            </a:r>
          </a:p>
          <a:p>
            <a:r>
              <a:rPr lang="en-US" dirty="0" smtClean="0"/>
              <a:t>Later crossovers with punk – e.g. Bob Marley ‘Punky Reggae Party’</a:t>
            </a:r>
            <a:endParaRPr lang="en-US" dirty="0"/>
          </a:p>
          <a:p>
            <a:endParaRPr lang="en-US" dirty="0" smtClean="0"/>
          </a:p>
          <a:p>
            <a:endParaRPr lang="en-US" dirty="0" smtClean="0"/>
          </a:p>
          <a:p>
            <a:endParaRPr lang="en-US" dirty="0"/>
          </a:p>
        </p:txBody>
      </p:sp>
      <p:sp>
        <p:nvSpPr>
          <p:cNvPr id="3" name="Title 2"/>
          <p:cNvSpPr>
            <a:spLocks noGrp="1"/>
          </p:cNvSpPr>
          <p:nvPr>
            <p:ph type="title"/>
          </p:nvPr>
        </p:nvSpPr>
        <p:spPr/>
        <p:txBody>
          <a:bodyPr/>
          <a:lstStyle/>
          <a:p>
            <a:r>
              <a:rPr lang="en-GB" dirty="0" smtClean="0"/>
              <a:t>RASTAFARI</a:t>
            </a:r>
            <a:endParaRPr lang="en-US" dirty="0"/>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4069417"/>
            <a:ext cx="2599898" cy="25686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2506" y="4077072"/>
            <a:ext cx="2568699" cy="25686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11205" y="4067110"/>
            <a:ext cx="2600955" cy="25786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18689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5631161" cy="4950289"/>
          </a:xfrm>
        </p:spPr>
        <p:txBody>
          <a:bodyPr>
            <a:normAutofit fontScale="47500" lnSpcReduction="20000"/>
          </a:bodyPr>
          <a:lstStyle/>
          <a:p>
            <a:pPr marL="45720" indent="0" algn="just">
              <a:lnSpc>
                <a:spcPct val="120000"/>
              </a:lnSpc>
              <a:spcBef>
                <a:spcPts val="0"/>
              </a:spcBef>
              <a:buNone/>
            </a:pPr>
            <a:r>
              <a:rPr lang="en-GB" sz="3600" dirty="0" smtClean="0"/>
              <a:t>“ … I</a:t>
            </a:r>
            <a:r>
              <a:rPr lang="en-US" sz="3600" dirty="0" smtClean="0"/>
              <a:t>t was </a:t>
            </a:r>
            <a:r>
              <a:rPr lang="en-US" sz="3600" dirty="0"/>
              <a:t>largely through reggae, played at local ‘sound-systems</a:t>
            </a:r>
            <a:r>
              <a:rPr lang="en-US" sz="3600" dirty="0" smtClean="0"/>
              <a:t>’ (</a:t>
            </a:r>
            <a:r>
              <a:rPr lang="en-US" sz="3600" dirty="0"/>
              <a:t>i.e. discotheques frequented by black working-class </a:t>
            </a:r>
            <a:r>
              <a:rPr lang="en-US" sz="3600" dirty="0" smtClean="0"/>
              <a:t>youth)and </a:t>
            </a:r>
            <a:r>
              <a:rPr lang="en-US" sz="3600" dirty="0"/>
              <a:t>available only through an underground network of </a:t>
            </a:r>
            <a:r>
              <a:rPr lang="en-US" sz="3600" dirty="0" smtClean="0"/>
              <a:t>small retailers</a:t>
            </a:r>
            <a:r>
              <a:rPr lang="en-US" sz="3600" dirty="0"/>
              <a:t>, that the Rastafarian ethos, the ‘dreadlocks’ </a:t>
            </a:r>
            <a:r>
              <a:rPr lang="en-US" sz="3600" dirty="0" smtClean="0"/>
              <a:t>and ‘</a:t>
            </a:r>
            <a:r>
              <a:rPr lang="en-US" sz="3600" dirty="0"/>
              <a:t>ethnicity’ were communicated to members of the West </a:t>
            </a:r>
            <a:r>
              <a:rPr lang="en-US" sz="3600" dirty="0" smtClean="0"/>
              <a:t>Indian community </a:t>
            </a:r>
            <a:r>
              <a:rPr lang="en-US" sz="3600" dirty="0"/>
              <a:t>in Great </a:t>
            </a:r>
            <a:r>
              <a:rPr lang="en-US" sz="3600" dirty="0" smtClean="0"/>
              <a:t>Britain.</a:t>
            </a:r>
          </a:p>
          <a:p>
            <a:pPr marL="45720" indent="0" algn="just">
              <a:lnSpc>
                <a:spcPct val="120000"/>
              </a:lnSpc>
              <a:spcBef>
                <a:spcPts val="0"/>
              </a:spcBef>
              <a:buNone/>
            </a:pPr>
            <a:r>
              <a:rPr lang="en-US" sz="3600" dirty="0"/>
              <a:t>	</a:t>
            </a:r>
            <a:r>
              <a:rPr lang="en-US" sz="3600" dirty="0" smtClean="0"/>
              <a:t>“For </a:t>
            </a:r>
            <a:r>
              <a:rPr lang="en-US" sz="3600" dirty="0"/>
              <a:t>the unemployed black youth, ‘heavy dub’ </a:t>
            </a:r>
            <a:r>
              <a:rPr lang="en-US" sz="3600" dirty="0" smtClean="0"/>
              <a:t>and ‘rockers’ provided </a:t>
            </a:r>
            <a:r>
              <a:rPr lang="en-US" sz="3600" dirty="0"/>
              <a:t>an alternative sound-track, </a:t>
            </a:r>
            <a:r>
              <a:rPr lang="en-US" sz="3600" dirty="0" smtClean="0"/>
              <a:t>infinitely preferable </a:t>
            </a:r>
            <a:r>
              <a:rPr lang="en-US" sz="3600" dirty="0"/>
              <a:t>to the </a:t>
            </a:r>
            <a:r>
              <a:rPr lang="en-US" sz="3600" dirty="0" err="1"/>
              <a:t>muzak</a:t>
            </a:r>
            <a:r>
              <a:rPr lang="en-US" sz="3600" dirty="0"/>
              <a:t> which filled the vast new </a:t>
            </a:r>
            <a:r>
              <a:rPr lang="en-US" sz="3600" dirty="0" smtClean="0"/>
              <a:t>shopping precincts </a:t>
            </a:r>
            <a:r>
              <a:rPr lang="en-US" sz="3600" dirty="0"/>
              <a:t>where he spent his days ‘doing nothing</a:t>
            </a:r>
            <a:r>
              <a:rPr lang="en-US" sz="3600" dirty="0" smtClean="0"/>
              <a:t>’, subjected to </a:t>
            </a:r>
            <a:r>
              <a:rPr lang="en-US" sz="3600" dirty="0"/>
              <a:t>the random tyrannies of ‘</a:t>
            </a:r>
            <a:r>
              <a:rPr lang="en-US" sz="3600" dirty="0" err="1" smtClean="0"/>
              <a:t>sus</a:t>
            </a:r>
            <a:r>
              <a:rPr lang="en-US" sz="3600" dirty="0" smtClean="0"/>
              <a:t>.’ </a:t>
            </a:r>
            <a:r>
              <a:rPr lang="en-US" sz="3600" dirty="0"/>
              <a:t>But of course the </a:t>
            </a:r>
            <a:r>
              <a:rPr lang="en-US" sz="3600" dirty="0" smtClean="0"/>
              <a:t>original religious </a:t>
            </a:r>
            <a:r>
              <a:rPr lang="en-US" sz="3600" dirty="0"/>
              <a:t>meanings of Rastafarianism suffered adjustment </a:t>
            </a:r>
            <a:r>
              <a:rPr lang="en-US" sz="3600" dirty="0" smtClean="0"/>
              <a:t>in the </a:t>
            </a:r>
            <a:r>
              <a:rPr lang="en-US" sz="3600" dirty="0"/>
              <a:t>transition</a:t>
            </a:r>
            <a:r>
              <a:rPr lang="en-US" sz="3600" dirty="0" smtClean="0"/>
              <a:t>.”</a:t>
            </a:r>
          </a:p>
          <a:p>
            <a:pPr marL="45720" indent="0" algn="r">
              <a:lnSpc>
                <a:spcPct val="120000"/>
              </a:lnSpc>
              <a:spcBef>
                <a:spcPts val="0"/>
              </a:spcBef>
              <a:buNone/>
            </a:pPr>
            <a:r>
              <a:rPr lang="en-GB" sz="3600" dirty="0" smtClean="0"/>
              <a:t>- </a:t>
            </a:r>
            <a:r>
              <a:rPr lang="en-GB" sz="3600" dirty="0" err="1" smtClean="0"/>
              <a:t>Hebdige</a:t>
            </a:r>
            <a:r>
              <a:rPr lang="en-GB" sz="3600" dirty="0" smtClean="0"/>
              <a:t>, </a:t>
            </a:r>
            <a:r>
              <a:rPr lang="en-GB" sz="3600" i="1" dirty="0" smtClean="0"/>
              <a:t>Subculture</a:t>
            </a:r>
            <a:r>
              <a:rPr lang="en-GB" sz="3600" dirty="0" smtClean="0"/>
              <a:t>, p. 36</a:t>
            </a:r>
            <a:endParaRPr lang="en-US" sz="3600" dirty="0"/>
          </a:p>
          <a:p>
            <a:pPr marL="45720" indent="0" algn="just">
              <a:lnSpc>
                <a:spcPct val="120000"/>
              </a:lnSpc>
              <a:spcBef>
                <a:spcPts val="0"/>
              </a:spcBef>
              <a:buNone/>
            </a:pPr>
            <a:endParaRPr lang="en-US" dirty="0"/>
          </a:p>
        </p:txBody>
      </p:sp>
      <p:sp>
        <p:nvSpPr>
          <p:cNvPr id="3" name="Title 2"/>
          <p:cNvSpPr>
            <a:spLocks noGrp="1"/>
          </p:cNvSpPr>
          <p:nvPr>
            <p:ph type="title"/>
          </p:nvPr>
        </p:nvSpPr>
        <p:spPr/>
        <p:txBody>
          <a:bodyPr/>
          <a:lstStyle/>
          <a:p>
            <a:r>
              <a:rPr lang="en-GB" dirty="0" smtClean="0"/>
              <a:t>RASTAFARI</a:t>
            </a:r>
            <a:endParaRPr lang="en-US" dirty="0"/>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0112" y="3960836"/>
            <a:ext cx="2795359" cy="21324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3265" t="22680" r="5936" b="4289"/>
          <a:stretch/>
        </p:blipFill>
        <p:spPr bwMode="auto">
          <a:xfrm>
            <a:off x="6136724" y="1628800"/>
            <a:ext cx="2864869"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535759" y="6095552"/>
            <a:ext cx="2465834" cy="523220"/>
          </a:xfrm>
          <a:prstGeom prst="rect">
            <a:avLst/>
          </a:prstGeom>
        </p:spPr>
        <p:txBody>
          <a:bodyPr wrap="square">
            <a:spAutoFit/>
          </a:bodyPr>
          <a:lstStyle/>
          <a:p>
            <a:pPr algn="r"/>
            <a:r>
              <a:rPr lang="en-GB" sz="1400" dirty="0" smtClean="0"/>
              <a:t>British reggae acts Steel Pulse (top) and Aswad</a:t>
            </a:r>
            <a:endParaRPr lang="en-GB" sz="1400" dirty="0"/>
          </a:p>
        </p:txBody>
      </p:sp>
    </p:spTree>
    <p:extLst>
      <p:ext uri="{BB962C8B-B14F-4D97-AF65-F5344CB8AC3E}">
        <p14:creationId xmlns:p14="http://schemas.microsoft.com/office/powerpoint/2010/main" val="4942800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1719071"/>
            <a:ext cx="8784976" cy="5382337"/>
          </a:xfrm>
        </p:spPr>
        <p:txBody>
          <a:bodyPr lIns="180000" tIns="72000" rIns="180000" bIns="72000">
            <a:normAutofit fontScale="40000" lnSpcReduction="20000"/>
          </a:bodyPr>
          <a:lstStyle/>
          <a:p>
            <a:pPr marL="45720" indent="0" algn="just">
              <a:lnSpc>
                <a:spcPct val="120000"/>
              </a:lnSpc>
              <a:spcBef>
                <a:spcPts val="0"/>
              </a:spcBef>
              <a:buNone/>
            </a:pPr>
            <a:r>
              <a:rPr lang="en-GB" sz="4500" dirty="0" smtClean="0"/>
              <a:t>“ … </a:t>
            </a:r>
            <a:r>
              <a:rPr lang="en-US" sz="4500" dirty="0" smtClean="0"/>
              <a:t>Somewhere between </a:t>
            </a:r>
            <a:r>
              <a:rPr lang="en-US" sz="4500" dirty="0" err="1" smtClean="0"/>
              <a:t>Trenchtown</a:t>
            </a:r>
            <a:r>
              <a:rPr lang="en-US" sz="4500" dirty="0" smtClean="0"/>
              <a:t> [Kingston] and Ladbroke Grove [London], the cult of Rastafari had become a ‘style’: an expressive combination of ‘locks’, of khaki camouflage and ‘weed’ which proclaimed unequivocally the alienation felt by many young black Britons. Alienation could scarcely be avoided: it was built into the lives of young working-class West Indians in the form of bad housing, unemployment and police harassment. As early as 1969, it had been estimated that white youngsters from equivalent backgrounds were approximately five times more likely to find skilled work (</a:t>
            </a:r>
            <a:r>
              <a:rPr lang="en-US" sz="4500" i="1" dirty="0" smtClean="0"/>
              <a:t>Observer</a:t>
            </a:r>
            <a:r>
              <a:rPr lang="en-US" sz="4500" dirty="0" smtClean="0"/>
              <a:t>, 14 July 1968). In addition, throughout the 60s, relations with the police had been deteriorating steadily. The Mangrove trial of 1969 marked the beginning of a long series of bitter confrontations between the black community and the authorities which led to a progressive polarization.”</a:t>
            </a:r>
          </a:p>
          <a:p>
            <a:pPr algn="r">
              <a:lnSpc>
                <a:spcPct val="120000"/>
              </a:lnSpc>
              <a:spcBef>
                <a:spcPts val="0"/>
              </a:spcBef>
              <a:buFontTx/>
              <a:buChar char="-"/>
            </a:pPr>
            <a:r>
              <a:rPr lang="en-GB" sz="4500" dirty="0" err="1" smtClean="0"/>
              <a:t>Hebdige</a:t>
            </a:r>
            <a:r>
              <a:rPr lang="en-GB" sz="4500" dirty="0"/>
              <a:t>, </a:t>
            </a:r>
            <a:r>
              <a:rPr lang="en-GB" sz="4500" i="1" dirty="0"/>
              <a:t>Subculture</a:t>
            </a:r>
            <a:r>
              <a:rPr lang="en-GB" sz="4500" dirty="0"/>
              <a:t>, p. </a:t>
            </a:r>
            <a:r>
              <a:rPr lang="en-GB" sz="4500" dirty="0" smtClean="0"/>
              <a:t>36</a:t>
            </a:r>
          </a:p>
          <a:p>
            <a:pPr marL="45720" indent="0" algn="just">
              <a:lnSpc>
                <a:spcPct val="120000"/>
              </a:lnSpc>
              <a:spcBef>
                <a:spcPts val="0"/>
              </a:spcBef>
              <a:buNone/>
            </a:pPr>
            <a:endParaRPr lang="en-GB" sz="1500" dirty="0" smtClean="0"/>
          </a:p>
          <a:p>
            <a:pPr marL="45720" indent="0" algn="just">
              <a:lnSpc>
                <a:spcPct val="120000"/>
              </a:lnSpc>
              <a:spcBef>
                <a:spcPts val="0"/>
              </a:spcBef>
              <a:buNone/>
            </a:pPr>
            <a:r>
              <a:rPr lang="en-GB" sz="8000" dirty="0" smtClean="0"/>
              <a:t>Britain as ‘Babylon’ for Rastafarians </a:t>
            </a:r>
            <a:endParaRPr lang="en-US" sz="8000" dirty="0" smtClean="0"/>
          </a:p>
          <a:p>
            <a:endParaRPr lang="en-US" dirty="0"/>
          </a:p>
        </p:txBody>
      </p:sp>
      <p:sp>
        <p:nvSpPr>
          <p:cNvPr id="3" name="Title 2"/>
          <p:cNvSpPr>
            <a:spLocks noGrp="1"/>
          </p:cNvSpPr>
          <p:nvPr>
            <p:ph type="title"/>
          </p:nvPr>
        </p:nvSpPr>
        <p:spPr/>
        <p:txBody>
          <a:bodyPr/>
          <a:lstStyle/>
          <a:p>
            <a:r>
              <a:rPr lang="en-GB" dirty="0" smtClean="0"/>
              <a:t>RASTAFARI</a:t>
            </a:r>
            <a:endParaRPr lang="en-US" dirty="0"/>
          </a:p>
        </p:txBody>
      </p:sp>
    </p:spTree>
    <p:extLst>
      <p:ext uri="{BB962C8B-B14F-4D97-AF65-F5344CB8AC3E}">
        <p14:creationId xmlns:p14="http://schemas.microsoft.com/office/powerpoint/2010/main" val="87349358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Grid</Template>
  <TotalTime>779</TotalTime>
  <Words>1456</Words>
  <Application>Microsoft Office PowerPoint</Application>
  <PresentationFormat>On-screen Show (4:3)</PresentationFormat>
  <Paragraphs>148</Paragraphs>
  <Slides>22</Slides>
  <Notes>22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22</vt:i4>
      </vt:variant>
    </vt:vector>
  </HeadingPairs>
  <TitlesOfParts>
    <vt:vector size="29" baseType="lpstr">
      <vt:lpstr>Arial</vt:lpstr>
      <vt:lpstr>Calibri</vt:lpstr>
      <vt:lpstr>Franklin Gothic Medium</vt:lpstr>
      <vt:lpstr>Wingdings</vt:lpstr>
      <vt:lpstr>Wingdings 2</vt:lpstr>
      <vt:lpstr>Grid</vt:lpstr>
      <vt:lpstr>1_Grid</vt:lpstr>
      <vt:lpstr>AHHI6013 Week 8 Panic: Subcultures and State Control in Late-20th-Century Britain Lecture 1: studying POST-WWII youth subcultures </vt:lpstr>
      <vt:lpstr>Week 8 Lectures - outline</vt:lpstr>
      <vt:lpstr>Subculture</vt:lpstr>
      <vt:lpstr>Subculture</vt:lpstr>
      <vt:lpstr>Subculture</vt:lpstr>
      <vt:lpstr>Subculture: Chicago school</vt:lpstr>
      <vt:lpstr>Influence on uK academy</vt:lpstr>
      <vt:lpstr>PowerPoint Presentation</vt:lpstr>
      <vt:lpstr>PowerPoint Presentation</vt:lpstr>
      <vt:lpstr>PowerPoint Presentation</vt:lpstr>
      <vt:lpstr>Cultural studies on the state</vt:lpstr>
      <vt:lpstr>Cultural Studies on RACE</vt:lpstr>
      <vt:lpstr>Paul Gilroy, The black Atlantic</vt:lpstr>
      <vt:lpstr>Black Atlantic Subcultures</vt:lpstr>
      <vt:lpstr>Black Atlantic Culture:  The Real Thing</vt:lpstr>
      <vt:lpstr>Black Atlantic Culture:  The Real Thing</vt:lpstr>
      <vt:lpstr>Black Atlantic Culture:  Linton kwesi Johnson</vt:lpstr>
      <vt:lpstr>Black Atlantic subCulture: RASTAFARI</vt:lpstr>
      <vt:lpstr>RASTAFARI</vt:lpstr>
      <vt:lpstr>RASTAFARI</vt:lpstr>
      <vt:lpstr>RASTAFARI</vt:lpstr>
      <vt:lpstr>RASTAFARI</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AHHI6013 Week 7 Panic: Subcultures and State Control in Late-20th-Century Britain Lecture 1: POST-WWII youth subcultures</dc:title>
  <dc:creator>Alex</dc:creator>
  <cp:lastModifiedBy>Alexander Scott</cp:lastModifiedBy>
  <cp:revision>53</cp:revision>
  <cp:lastPrinted>2016-11-22T10:59:45Z</cp:lastPrinted>
  <dcterms:created xsi:type="dcterms:W3CDTF">2016-11-20T20:08:37Z</dcterms:created>
  <dcterms:modified xsi:type="dcterms:W3CDTF">2016-11-23T11:58:57Z</dcterms:modified>
</cp:coreProperties>
</file>