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876" r:id="rId4"/>
  </p:sldMasterIdLst>
  <p:notesMasterIdLst>
    <p:notesMasterId r:id="rId15"/>
  </p:notesMasterIdLst>
  <p:handoutMasterIdLst>
    <p:handoutMasterId r:id="rId16"/>
  </p:handoutMasterIdLst>
  <p:sldIdLst>
    <p:sldId id="256" r:id="rId5"/>
    <p:sldId id="262" r:id="rId6"/>
    <p:sldId id="297" r:id="rId7"/>
    <p:sldId id="263" r:id="rId8"/>
    <p:sldId id="291" r:id="rId9"/>
    <p:sldId id="296" r:id="rId10"/>
    <p:sldId id="295" r:id="rId11"/>
    <p:sldId id="294" r:id="rId12"/>
    <p:sldId id="272" r:id="rId13"/>
    <p:sldId id="261"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12" autoAdjust="0"/>
  </p:normalViewPr>
  <p:slideViewPr>
    <p:cSldViewPr snapToGrid="0">
      <p:cViewPr varScale="1">
        <p:scale>
          <a:sx n="73" d="100"/>
          <a:sy n="73" d="100"/>
        </p:scale>
        <p:origin x="624" y="36"/>
      </p:cViewPr>
      <p:guideLst>
        <p:guide orient="horz" pos="2160"/>
        <p:guide pos="3840"/>
      </p:guideLst>
    </p:cSldViewPr>
  </p:slideViewPr>
  <p:notesTextViewPr>
    <p:cViewPr>
      <p:scale>
        <a:sx n="1" d="1"/>
        <a:sy n="1" d="1"/>
      </p:scale>
      <p:origin x="0" y="0"/>
    </p:cViewPr>
  </p:notesTextViewPr>
  <p:notesViewPr>
    <p:cSldViewPr snapToGrid="0">
      <p:cViewPr varScale="1">
        <p:scale>
          <a:sx n="68" d="100"/>
          <a:sy n="68" d="100"/>
        </p:scale>
        <p:origin x="3288" y="324"/>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 xmlns:a16="http://schemas.microsoft.com/office/drawing/2014/main" id="{609A7646-64A1-4BED-BA0B-77C27DE51A1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 xmlns:a16="http://schemas.microsoft.com/office/drawing/2014/main" id="{7DABEFC0-5AA8-4302-B8B2-9ACD77A2E1D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482F98B-3DC8-431B-BBBF-B7C2B94E730B}" type="datetimeFigureOut">
              <a:rPr lang="en-US" smtClean="0"/>
              <a:pPr/>
              <a:t>12/16/2019</a:t>
            </a:fld>
            <a:endParaRPr lang="en-US" dirty="0"/>
          </a:p>
        </p:txBody>
      </p:sp>
      <p:sp>
        <p:nvSpPr>
          <p:cNvPr id="4" name="Footer Placeholder 3">
            <a:extLst>
              <a:ext uri="{FF2B5EF4-FFF2-40B4-BE49-F238E27FC236}">
                <a16:creationId xmlns="" xmlns:a16="http://schemas.microsoft.com/office/drawing/2014/main" id="{016656EA-4150-44D1-821F-53CA0DBA1A3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 xmlns:a16="http://schemas.microsoft.com/office/drawing/2014/main" id="{F6184F06-C917-4D16-B46F-633E54CA499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C1F4691-38BC-4357-BA2E-AC7731A10A45}" type="slidenum">
              <a:rPr lang="en-US" smtClean="0"/>
              <a:pPr/>
              <a:t>‹#›</a:t>
            </a:fld>
            <a:endParaRPr lang="en-US" dirty="0"/>
          </a:p>
        </p:txBody>
      </p:sp>
    </p:spTree>
    <p:extLst>
      <p:ext uri="{BB962C8B-B14F-4D97-AF65-F5344CB8AC3E}">
        <p14:creationId xmlns:p14="http://schemas.microsoft.com/office/powerpoint/2010/main" val="329006073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7300D2-6E0D-49B5-9AB1-C6683F5C846D}" type="datetimeFigureOut">
              <a:rPr lang="en-US" smtClean="0"/>
              <a:pPr/>
              <a:t>12/16/2019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025FD9-6782-4777-BD37-B8EEBEF1E497}" type="slidenum">
              <a:rPr lang="en-US" smtClean="0"/>
              <a:pPr/>
              <a:t>‹#›</a:t>
            </a:fld>
            <a:endParaRPr lang="en-US" dirty="0"/>
          </a:p>
        </p:txBody>
      </p:sp>
    </p:spTree>
    <p:extLst>
      <p:ext uri="{BB962C8B-B14F-4D97-AF65-F5344CB8AC3E}">
        <p14:creationId xmlns:p14="http://schemas.microsoft.com/office/powerpoint/2010/main" val="37208107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025FD9-6782-4777-BD37-B8EEBEF1E497}" type="slidenum">
              <a:rPr lang="en-US" smtClean="0"/>
              <a:pPr/>
              <a:t>1</a:t>
            </a:fld>
            <a:endParaRPr lang="en-US" dirty="0"/>
          </a:p>
        </p:txBody>
      </p:sp>
    </p:spTree>
    <p:extLst>
      <p:ext uri="{BB962C8B-B14F-4D97-AF65-F5344CB8AC3E}">
        <p14:creationId xmlns:p14="http://schemas.microsoft.com/office/powerpoint/2010/main" val="27938351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Work stages are the progression of jobs from the highest to the lowest on the basis of level of responsibility and salary in an organization's particular occupational sectors. The career paths are implemented by the restaurant that include different forms of progression, including conventional vertical job levels, dual career phase phases, horizontal career lattices and career advancements outside of the organisation.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per the opinion of Price and Reichert (2017),employees tend to feel more committed when they believe that their employer cares about their growth and offers ways of achieving individual job objectives while fulfilling their mission. The utilisation of different practices of technology are made beneficial within the restaurant to help in establishing the specific activities going on within the restaurant.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supported by </a:t>
            </a:r>
            <a:r>
              <a:rPr lang="en-GB" sz="1200" kern="1200" dirty="0" err="1">
                <a:solidFill>
                  <a:schemeClr val="tx1"/>
                </a:solidFill>
                <a:effectLst/>
                <a:latin typeface="+mn-lt"/>
                <a:ea typeface="+mn-ea"/>
                <a:cs typeface="+mn-cs"/>
              </a:rPr>
              <a:t>Shaidullina</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(2015), tradition, socio-economic status, family and sex determined career choices and professional progressions in the early part of the 20th century. </a:t>
            </a:r>
            <a:r>
              <a:rPr lang="en-GB" sz="1200" b="1" i="1" kern="1200" dirty="0">
                <a:solidFill>
                  <a:schemeClr val="tx1"/>
                </a:solidFill>
                <a:effectLst/>
                <a:latin typeface="+mn-lt"/>
                <a:ea typeface="+mn-ea"/>
                <a:cs typeface="+mn-cs"/>
              </a:rPr>
              <a:t>“The </a:t>
            </a:r>
            <a:r>
              <a:rPr lang="en-GB" sz="1200" b="1" i="1" kern="1200" dirty="0" err="1">
                <a:solidFill>
                  <a:schemeClr val="tx1"/>
                </a:solidFill>
                <a:effectLst/>
                <a:latin typeface="+mn-lt"/>
                <a:ea typeface="+mn-ea"/>
                <a:cs typeface="+mn-cs"/>
              </a:rPr>
              <a:t>Whitebrook</a:t>
            </a:r>
            <a:r>
              <a:rPr lang="en-GB" sz="1200" b="1" i="1" kern="1200" dirty="0">
                <a:solidFill>
                  <a:schemeClr val="tx1"/>
                </a:solidFill>
                <a:effectLst/>
                <a:latin typeface="+mn-lt"/>
                <a:ea typeface="+mn-ea"/>
                <a:cs typeface="+mn-cs"/>
              </a:rPr>
              <a:t> Restaurant”</a:t>
            </a:r>
            <a:r>
              <a:rPr lang="en-GB" sz="1200" kern="1200" dirty="0">
                <a:solidFill>
                  <a:schemeClr val="tx1"/>
                </a:solidFill>
                <a:effectLst/>
                <a:latin typeface="+mn-lt"/>
                <a:ea typeface="+mn-ea"/>
                <a:cs typeface="+mn-cs"/>
              </a:rPr>
              <a:t> devises the specific marketing strategies to design and develop their commodities and services in an efficient manner by adhering to the specific policies framed by the management. More than 5000 employees work in the White Brook Restaurant and provide the efficient services in a particular way.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supported by Tate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(2015), the typical path from the profession of an individual to an employer was nevertheless a thing of the past during the latter part of the 20th century. The restaurant was founded by Chris </a:t>
            </a:r>
            <a:r>
              <a:rPr lang="en-GB" sz="1200" kern="1200" dirty="0" err="1">
                <a:solidFill>
                  <a:schemeClr val="tx1"/>
                </a:solidFill>
                <a:effectLst/>
                <a:latin typeface="+mn-lt"/>
                <a:ea typeface="+mn-ea"/>
                <a:cs typeface="+mn-cs"/>
              </a:rPr>
              <a:t>Harrod</a:t>
            </a:r>
            <a:r>
              <a:rPr lang="en-GB" sz="1200" kern="1200" dirty="0">
                <a:solidFill>
                  <a:schemeClr val="tx1"/>
                </a:solidFill>
                <a:effectLst/>
                <a:latin typeface="+mn-lt"/>
                <a:ea typeface="+mn-ea"/>
                <a:cs typeface="+mn-cs"/>
              </a:rPr>
              <a:t> and boasts of unique food items that cater to the taste buds of different customers who avail the food items from the restaurant. During this time too, the transition from an industrial to a knowledge economy prompted a decline in participation and further increasing the once-implicit job loyalty agreement. The organizational structure was much smoother and middle management levels were reduced or eliminated. Member’s removal, employees require more flexibility in the workplace, no representation at the edge, a workforce of several generations, Large and flatter companies only have a limited opportunity to growth, Culture change of </a:t>
            </a:r>
            <a:r>
              <a:rPr lang="en-GB" sz="1200" kern="1200" dirty="0" err="1">
                <a:solidFill>
                  <a:schemeClr val="tx1"/>
                </a:solidFill>
                <a:effectLst/>
                <a:latin typeface="+mn-lt"/>
                <a:ea typeface="+mn-ea"/>
                <a:cs typeface="+mn-cs"/>
              </a:rPr>
              <a:t>enterprise.Although</a:t>
            </a:r>
            <a:r>
              <a:rPr lang="en-GB" sz="1200" kern="1200" dirty="0">
                <a:solidFill>
                  <a:schemeClr val="tx1"/>
                </a:solidFill>
                <a:effectLst/>
                <a:latin typeface="+mn-lt"/>
                <a:ea typeface="+mn-ea"/>
                <a:cs typeface="+mn-cs"/>
              </a:rPr>
              <a:t> most CEOs understand the importance of the training of staff, many acknowledge that they are not investing the required time and resources. </a:t>
            </a: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5FD9-6782-4777-BD37-B8EEBEF1E497}" type="slidenum">
              <a:rPr lang="en-US" smtClean="0"/>
              <a:pPr/>
              <a:t>4</a:t>
            </a:fld>
            <a:endParaRPr lang="en-US" dirty="0"/>
          </a:p>
        </p:txBody>
      </p:sp>
    </p:spTree>
    <p:extLst>
      <p:ext uri="{BB962C8B-B14F-4D97-AF65-F5344CB8AC3E}">
        <p14:creationId xmlns:p14="http://schemas.microsoft.com/office/powerpoint/2010/main" val="6359645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number of factors provide the impetus to integrate modern technologies for example; the ability to find, hire and position the right people in the right work, Member’s removal, Employees require more flexibility in the workplace, no representation at the edge. The workforce could not be made skilled as there was no existence of modernised and advanced technologies to be utilised within the restaurant. Although most CEOs understand the importance of the training of staff, many acknowledge that they are not investing the considerable sum for integrating the concepts of technology.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per the knowledge of </a:t>
            </a:r>
            <a:r>
              <a:rPr lang="en-GB" sz="1200" kern="1200" dirty="0" err="1">
                <a:solidFill>
                  <a:schemeClr val="tx1"/>
                </a:solidFill>
                <a:effectLst/>
                <a:latin typeface="+mn-lt"/>
                <a:ea typeface="+mn-ea"/>
                <a:cs typeface="+mn-cs"/>
              </a:rPr>
              <a:t>Vinichenko</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(2016), retention of workers is one of the country's largest risks to businesses. The employee turnover could not be stopped because of not involving the proper technological methods and concepts to design the products and carry out the operations in a methodical way.  Over recent years, the trend has turned and workers have more leverage over ties with bosses than ever.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supported by McMurray</a:t>
            </a:r>
            <a:r>
              <a:rPr lang="en-GB" sz="1200" i="1" kern="1200" dirty="0">
                <a:solidFill>
                  <a:schemeClr val="tx1"/>
                </a:solidFill>
                <a:effectLst/>
                <a:latin typeface="+mn-lt"/>
                <a:ea typeface="+mn-ea"/>
                <a:cs typeface="+mn-cs"/>
              </a:rPr>
              <a:t> et al.</a:t>
            </a:r>
            <a:r>
              <a:rPr lang="en-GB" sz="1200" kern="1200" dirty="0">
                <a:solidFill>
                  <a:schemeClr val="tx1"/>
                </a:solidFill>
                <a:effectLst/>
                <a:latin typeface="+mn-lt"/>
                <a:ea typeface="+mn-ea"/>
                <a:cs typeface="+mn-cs"/>
              </a:rPr>
              <a:t> (2016), employees will recommend that in real time, not during an annual review, their administrators discuss training experiences and errors. The errors crept in because of the lack of advancement of technology in the early times. Technology was a must to gain knowledge about the information shared by the management and executing it to perfection. The LMS provides a scalable solution to the growth of workers and to professional development in organisations. Training Management Systems are, as the name suggests, systems that help companies design, store, and track, execute and report on learning, training and development programmes. LMS software offers companies an alternative solution to manually generate, manage and deliver training materials and courses. The businesses can use LMS technology to transfer the learning in an eLearning system rather than spending valuable time training for new recruits or operating one by one on repetitive trainings programmes.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per the opinion of </a:t>
            </a:r>
            <a:r>
              <a:rPr lang="en-GB" sz="1200" kern="1200" dirty="0" err="1">
                <a:solidFill>
                  <a:schemeClr val="tx1"/>
                </a:solidFill>
                <a:effectLst/>
                <a:latin typeface="+mn-lt"/>
                <a:ea typeface="+mn-ea"/>
                <a:cs typeface="+mn-cs"/>
              </a:rPr>
              <a:t>Bryła</a:t>
            </a:r>
            <a:r>
              <a:rPr lang="en-GB" sz="1200" kern="1200" dirty="0">
                <a:solidFill>
                  <a:schemeClr val="tx1"/>
                </a:solidFill>
                <a:effectLst/>
                <a:latin typeface="+mn-lt"/>
                <a:ea typeface="+mn-ea"/>
                <a:cs typeface="+mn-cs"/>
              </a:rPr>
              <a:t> (2015) the mentoring and training services are another way for companies to reach inward and help employees grow and develop themselves. Current workers have shifted and the requests or instructions are no longer being answered well. Rather, managers should learn to collaborate, like a coach or mentor, with their employees. Organisation, through developing a leadership culture that promotes collaboration and learning, will support the growth of its workers. Managers should not be afraid to ask employees whether they need help, and should be glad to give their employees skills or knowledge. Companies are increasingly solid nowadays. Whether you're a production manager or the sales agent in the front row, it's worth getting to know how each device </a:t>
            </a:r>
            <a:r>
              <a:rPr lang="en-GB" sz="1200" kern="1200" dirty="0" err="1">
                <a:solidFill>
                  <a:schemeClr val="tx1"/>
                </a:solidFill>
                <a:effectLst/>
                <a:latin typeface="+mn-lt"/>
                <a:ea typeface="+mn-ea"/>
                <a:cs typeface="+mn-cs"/>
              </a:rPr>
              <a:t>works.Through</a:t>
            </a:r>
            <a:r>
              <a:rPr lang="en-GB" sz="1200" kern="1200" dirty="0">
                <a:solidFill>
                  <a:schemeClr val="tx1"/>
                </a:solidFill>
                <a:effectLst/>
                <a:latin typeface="+mn-lt"/>
                <a:ea typeface="+mn-ea"/>
                <a:cs typeface="+mn-cs"/>
              </a:rPr>
              <a:t> the introduction of cross-departmental training programs, organisations will encourage workforce development and career advancement. In addition, breaking down these ministry barriers may improve communication from unit to unit— thus increasing your entire organization's </a:t>
            </a:r>
            <a:r>
              <a:rPr lang="en-GB" sz="1200" kern="1200" dirty="0" err="1">
                <a:solidFill>
                  <a:schemeClr val="tx1"/>
                </a:solidFill>
                <a:effectLst/>
                <a:latin typeface="+mn-lt"/>
                <a:ea typeface="+mn-ea"/>
                <a:cs typeface="+mn-cs"/>
              </a:rPr>
              <a:t>efficiency.For</a:t>
            </a:r>
            <a:r>
              <a:rPr lang="en-GB" sz="1200" kern="1200" dirty="0">
                <a:solidFill>
                  <a:schemeClr val="tx1"/>
                </a:solidFill>
                <a:effectLst/>
                <a:latin typeface="+mn-lt"/>
                <a:ea typeface="+mn-ea"/>
                <a:cs typeface="+mn-cs"/>
              </a:rPr>
              <a:t> instance, in consumer complaints about a company, the customer service department may be informed of a specific topic.</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per the opinion of </a:t>
            </a:r>
            <a:r>
              <a:rPr lang="en-GB" sz="1200" kern="1200" dirty="0" err="1">
                <a:solidFill>
                  <a:schemeClr val="tx1"/>
                </a:solidFill>
                <a:effectLst/>
                <a:latin typeface="+mn-lt"/>
                <a:ea typeface="+mn-ea"/>
                <a:cs typeface="+mn-cs"/>
              </a:rPr>
              <a:t>Pande</a:t>
            </a:r>
            <a:r>
              <a:rPr lang="en-GB" sz="1200" kern="1200" dirty="0">
                <a:solidFill>
                  <a:schemeClr val="tx1"/>
                </a:solidFill>
                <a:effectLst/>
                <a:latin typeface="+mn-lt"/>
                <a:ea typeface="+mn-ea"/>
                <a:cs typeface="+mn-cs"/>
              </a:rPr>
              <a:t> (2019), Organizations need to find creative ways for employees and increasing their commitment to minimize staff turnover and improve profitability. Employee development and training programs are two long-term strategies that form the basis for an enhanced experience for employees. For beyond, if businesses want to invest in anything, their workers will be their most important </a:t>
            </a:r>
            <a:r>
              <a:rPr lang="en-GB" sz="1200" kern="1200" dirty="0" err="1">
                <a:solidFill>
                  <a:schemeClr val="tx1"/>
                </a:solidFill>
                <a:effectLst/>
                <a:latin typeface="+mn-lt"/>
                <a:ea typeface="+mn-ea"/>
                <a:cs typeface="+mn-cs"/>
              </a:rPr>
              <a:t>asset.The</a:t>
            </a:r>
            <a:r>
              <a:rPr lang="en-GB" sz="1200" kern="1200" dirty="0">
                <a:solidFill>
                  <a:schemeClr val="tx1"/>
                </a:solidFill>
                <a:effectLst/>
                <a:latin typeface="+mn-lt"/>
                <a:ea typeface="+mn-ea"/>
                <a:cs typeface="+mn-cs"/>
              </a:rPr>
              <a:t> supervisor works closely with the worker to determine the skills and resources needed to support the employee's job goals and business needs.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environment, in which employees work, with the progress of technology, greater competition, diversifying circles and differences between generations, is subject to constant and rapid change. The Principles are therefore intended to provide a sustainable context for those involved in professional development and employment and to support professionalism and ethical </a:t>
            </a:r>
            <a:r>
              <a:rPr lang="en-GB" sz="1200" kern="1200" dirty="0" err="1">
                <a:solidFill>
                  <a:schemeClr val="tx1"/>
                </a:solidFill>
                <a:effectLst/>
                <a:latin typeface="+mn-lt"/>
                <a:ea typeface="+mn-ea"/>
                <a:cs typeface="+mn-cs"/>
              </a:rPr>
              <a:t>behaviour.Some</a:t>
            </a:r>
            <a:r>
              <a:rPr lang="en-GB" sz="1200" kern="1200" dirty="0">
                <a:solidFill>
                  <a:schemeClr val="tx1"/>
                </a:solidFill>
                <a:effectLst/>
                <a:latin typeface="+mn-lt"/>
                <a:ea typeface="+mn-ea"/>
                <a:cs typeface="+mn-cs"/>
              </a:rPr>
              <a:t> of the principles regarding the personal development are been stated below:</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Change is inevitable</a:t>
            </a:r>
            <a:r>
              <a:rPr lang="en-GB" sz="1200" kern="1200" dirty="0">
                <a:solidFill>
                  <a:schemeClr val="tx1"/>
                </a:solidFill>
                <a:effectLst/>
                <a:latin typeface="+mn-lt"/>
                <a:ea typeface="+mn-ea"/>
                <a:cs typeface="+mn-cs"/>
              </a:rPr>
              <a:t>: consider the constant changing environment around you especially the positive impact brought about by the modern technologies have to be established in an efficient manner.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Learning continuously: </a:t>
            </a:r>
            <a:r>
              <a:rPr lang="en-GB" sz="1200" kern="1200" dirty="0">
                <a:solidFill>
                  <a:schemeClr val="tx1"/>
                </a:solidFill>
                <a:effectLst/>
                <a:latin typeface="+mn-lt"/>
                <a:ea typeface="+mn-ea"/>
                <a:cs typeface="+mn-cs"/>
              </a:rPr>
              <a:t>Striving for the continuous personal development. Be open to change and remain alert to new opportunities. Stay motivated by new skills as well as the new talents. Technological features can support the different initiatives to be practised and executed with the help of establishing the different activities successfully within the restaurant.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5FD9-6782-4777-BD37-B8EEBEF1E497}" type="slidenum">
              <a:rPr lang="en-US" smtClean="0"/>
              <a:pPr/>
              <a:t>5</a:t>
            </a:fld>
            <a:endParaRPr lang="en-US" dirty="0"/>
          </a:p>
        </p:txBody>
      </p:sp>
    </p:spTree>
    <p:extLst>
      <p:ext uri="{BB962C8B-B14F-4D97-AF65-F5344CB8AC3E}">
        <p14:creationId xmlns:p14="http://schemas.microsoft.com/office/powerpoint/2010/main" val="6359645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mn-lt"/>
                <a:ea typeface="+mn-ea"/>
                <a:cs typeface="+mn-cs"/>
              </a:rPr>
              <a:t>Whitebrook</a:t>
            </a:r>
            <a:r>
              <a:rPr lang="en-GB" sz="1200" kern="1200" dirty="0">
                <a:solidFill>
                  <a:schemeClr val="tx1"/>
                </a:solidFill>
                <a:effectLst/>
                <a:latin typeface="+mn-lt"/>
                <a:ea typeface="+mn-ea"/>
                <a:cs typeface="+mn-cs"/>
              </a:rPr>
              <a:t> restaurant can look forward to implement new technologies as well as the innovation so that the customers will find it more attractive place to enjoy and spend some time. It will help the restaurant to increase their profitability as well as the productivity. Managers should look forward to ask for the help and should always look forward to help the employees if they are in need. It helps the business organisation to increase an intense relationship between the employees and the management that leads towards inculcating a sense of togetherness among the employees for the business organisation.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business organisation must look forward to provide better hotel </a:t>
            </a:r>
            <a:r>
              <a:rPr lang="en-GB" sz="1200" kern="1200" dirty="0" err="1">
                <a:solidFill>
                  <a:schemeClr val="tx1"/>
                </a:solidFill>
                <a:effectLst/>
                <a:latin typeface="+mn-lt"/>
                <a:ea typeface="+mn-ea"/>
                <a:cs typeface="+mn-cs"/>
              </a:rPr>
              <a:t>aswell</a:t>
            </a:r>
            <a:r>
              <a:rPr lang="en-GB" sz="1200" kern="1200" dirty="0">
                <a:solidFill>
                  <a:schemeClr val="tx1"/>
                </a:solidFill>
                <a:effectLst/>
                <a:latin typeface="+mn-lt"/>
                <a:ea typeface="+mn-ea"/>
                <a:cs typeface="+mn-cs"/>
              </a:rPr>
              <a:t> as the restaurant management training to the employees so that they can develop themselves in their professional as </a:t>
            </a:r>
            <a:r>
              <a:rPr lang="en-GB" sz="1200" kern="1200" dirty="0" err="1">
                <a:solidFill>
                  <a:schemeClr val="tx1"/>
                </a:solidFill>
                <a:effectLst/>
                <a:latin typeface="+mn-lt"/>
                <a:ea typeface="+mn-ea"/>
                <a:cs typeface="+mn-cs"/>
              </a:rPr>
              <a:t>wellas</a:t>
            </a:r>
            <a:r>
              <a:rPr lang="en-GB" sz="1200" kern="1200" dirty="0">
                <a:solidFill>
                  <a:schemeClr val="tx1"/>
                </a:solidFill>
                <a:effectLst/>
                <a:latin typeface="+mn-lt"/>
                <a:ea typeface="+mn-ea"/>
                <a:cs typeface="+mn-cs"/>
              </a:rPr>
              <a:t> personal level. </a:t>
            </a:r>
            <a:r>
              <a:rPr lang="en-GB" sz="1200" kern="1200" dirty="0" err="1">
                <a:solidFill>
                  <a:schemeClr val="tx1"/>
                </a:solidFill>
                <a:effectLst/>
                <a:latin typeface="+mn-lt"/>
                <a:ea typeface="+mn-ea"/>
                <a:cs typeface="+mn-cs"/>
              </a:rPr>
              <a:t>Whitebrook</a:t>
            </a:r>
            <a:r>
              <a:rPr lang="en-GB" sz="1200" kern="1200" dirty="0">
                <a:solidFill>
                  <a:schemeClr val="tx1"/>
                </a:solidFill>
                <a:effectLst/>
                <a:latin typeface="+mn-lt"/>
                <a:ea typeface="+mn-ea"/>
                <a:cs typeface="+mn-cs"/>
              </a:rPr>
              <a:t> Restaurant must establish a professional development plan. Developing the career is adopted in a smooth and efficient manner within the social sphere. Use of technology and the IT systems helps in recruiting promising and talented employees who would work for the betterment of the organisation in future. But this pattern will perpetuate the belief that' average' people have no true jobs, and that not all of them have a future.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idea that only the most advantaged workers provide structured job assistance, and just the least favoured, receive state help, is paradoxical in the UK, and perhaps in the more developed economies. A career development course aligned with technology provides staff with a continuous mechanism to improve their skills and knowledge, leading to their current positions being mastered, promoted and transferred to new or different jobs. Carrying out career paths can also positively affect the entire company, by growing moral standards of divisions and corporate goals and by enhancing job performance, morale, efficiency and sensitivity.</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5FD9-6782-4777-BD37-B8EEBEF1E497}" type="slidenum">
              <a:rPr lang="en-US" smtClean="0"/>
              <a:pPr/>
              <a:t>6</a:t>
            </a:fld>
            <a:endParaRPr lang="en-US" dirty="0"/>
          </a:p>
        </p:txBody>
      </p:sp>
    </p:spTree>
    <p:extLst>
      <p:ext uri="{BB962C8B-B14F-4D97-AF65-F5344CB8AC3E}">
        <p14:creationId xmlns:p14="http://schemas.microsoft.com/office/powerpoint/2010/main" val="6359645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Use of career coaches of volunteers, usually a subgroup of people with HR training and career support and management, often in addition to their ordinary roles in their work</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With the development of HR shared Service within the </a:t>
            </a:r>
            <a:r>
              <a:rPr lang="en-GB" sz="1200" kern="1200" dirty="0" err="1">
                <a:solidFill>
                  <a:schemeClr val="tx1"/>
                </a:solidFill>
                <a:effectLst/>
                <a:latin typeface="+mn-lt"/>
                <a:ea typeface="+mn-ea"/>
                <a:cs typeface="+mn-cs"/>
              </a:rPr>
              <a:t>Whitebrook</a:t>
            </a:r>
            <a:r>
              <a:rPr lang="en-GB" sz="1200" kern="1200" dirty="0">
                <a:solidFill>
                  <a:schemeClr val="tx1"/>
                </a:solidFill>
                <a:effectLst/>
                <a:latin typeface="+mn-lt"/>
                <a:ea typeface="+mn-ea"/>
                <a:cs typeface="+mn-cs"/>
              </a:rPr>
              <a:t> restaurant, career problems can be handled by the professionals </a:t>
            </a:r>
            <a:r>
              <a:rPr lang="en-GB" sz="1200" kern="1200" dirty="0" err="1">
                <a:solidFill>
                  <a:schemeClr val="tx1"/>
                </a:solidFill>
                <a:effectLst/>
                <a:latin typeface="+mn-lt"/>
                <a:ea typeface="+mn-ea"/>
                <a:cs typeface="+mn-cs"/>
              </a:rPr>
              <a:t>effectively.Few</a:t>
            </a:r>
            <a:r>
              <a:rPr lang="en-GB" sz="1200" kern="1200" dirty="0">
                <a:solidFill>
                  <a:schemeClr val="tx1"/>
                </a:solidFill>
                <a:effectLst/>
                <a:latin typeface="+mn-lt"/>
                <a:ea typeface="+mn-ea"/>
                <a:cs typeface="+mn-cs"/>
              </a:rPr>
              <a:t> business organisations pay for their work as professional trainers or as career consultants with their employees. These individuals may be employees or professional advisors.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Outplacement agencies are often used when large numbers of people are made redundant. It is also paradoxical that those who are forced to leave the group that most often get employer career support (</a:t>
            </a:r>
            <a:r>
              <a:rPr lang="en-GB" sz="1200" kern="1200" dirty="0" err="1">
                <a:solidFill>
                  <a:schemeClr val="tx1"/>
                </a:solidFill>
                <a:effectLst/>
                <a:latin typeface="+mn-lt"/>
                <a:ea typeface="+mn-ea"/>
                <a:cs typeface="+mn-cs"/>
              </a:rPr>
              <a:t>Lantrip</a:t>
            </a:r>
            <a:r>
              <a:rPr lang="en-GB" sz="1200" i="1" kern="1200" dirty="0">
                <a:solidFill>
                  <a:schemeClr val="tx1"/>
                </a:solidFill>
                <a:effectLst/>
                <a:latin typeface="+mn-lt"/>
                <a:ea typeface="+mn-ea"/>
                <a:cs typeface="+mn-cs"/>
              </a:rPr>
              <a:t> et al.,</a:t>
            </a:r>
            <a:r>
              <a:rPr lang="en-GB" sz="1200" kern="1200" dirty="0">
                <a:solidFill>
                  <a:schemeClr val="tx1"/>
                </a:solidFill>
                <a:effectLst/>
                <a:latin typeface="+mn-lt"/>
                <a:ea typeface="+mn-ea"/>
                <a:cs typeface="+mn-cs"/>
              </a:rPr>
              <a:t> 2015).</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Employees are able to make use of other outside services, including the learning direct, national telephone assistance lines which offer limited, but free, career support to all adults. Across Scotland and Wales, workers with publicly funded professional services have been sponsored further, but primarily across education and/or the redundancies. Their professional bodies are able to give career support to professional employees, usually by informal networking and events, and often provide structured professional development (CPD). Additional employees can access support via their trade union.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Connecting several supporting stalls what we could call a web of professional support. In addition to the assistance provided by the individual line manager, this Web should include at least one way to gain access to the career support. The agency will appoint someone to manage policies and logistical assistance in the field of career development. It will help the </a:t>
            </a:r>
            <a:r>
              <a:rPr lang="en-GB" sz="1200" kern="1200" dirty="0" err="1">
                <a:solidFill>
                  <a:schemeClr val="tx1"/>
                </a:solidFill>
                <a:effectLst/>
                <a:latin typeface="+mn-lt"/>
                <a:ea typeface="+mn-ea"/>
                <a:cs typeface="+mn-cs"/>
              </a:rPr>
              <a:t>Whitebrook</a:t>
            </a:r>
            <a:r>
              <a:rPr lang="en-GB" sz="1200" kern="1200" dirty="0">
                <a:solidFill>
                  <a:schemeClr val="tx1"/>
                </a:solidFill>
                <a:effectLst/>
                <a:latin typeface="+mn-lt"/>
                <a:ea typeface="+mn-ea"/>
                <a:cs typeface="+mn-cs"/>
              </a:rPr>
              <a:t> restaurant to effectively develop the career of their employees (Employment</a:t>
            </a:r>
            <a:r>
              <a:rPr lang="en-GB" sz="1200" i="1" kern="1200" dirty="0">
                <a:solidFill>
                  <a:schemeClr val="tx1"/>
                </a:solidFill>
                <a:effectLst/>
                <a:latin typeface="+mn-lt"/>
                <a:ea typeface="+mn-ea"/>
                <a:cs typeface="+mn-cs"/>
              </a:rPr>
              <a:t>-</a:t>
            </a:r>
            <a:r>
              <a:rPr lang="en-GB" sz="1200" kern="1200" dirty="0">
                <a:solidFill>
                  <a:schemeClr val="tx1"/>
                </a:solidFill>
                <a:effectLst/>
                <a:latin typeface="+mn-lt"/>
                <a:ea typeface="+mn-ea"/>
                <a:cs typeface="+mn-cs"/>
              </a:rPr>
              <a:t>studies.co.uk. 2019).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5FD9-6782-4777-BD37-B8EEBEF1E497}" type="slidenum">
              <a:rPr lang="en-US" smtClean="0"/>
              <a:pPr/>
              <a:t>7</a:t>
            </a:fld>
            <a:endParaRPr lang="en-US" dirty="0"/>
          </a:p>
        </p:txBody>
      </p:sp>
    </p:spTree>
    <p:extLst>
      <p:ext uri="{BB962C8B-B14F-4D97-AF65-F5344CB8AC3E}">
        <p14:creationId xmlns:p14="http://schemas.microsoft.com/office/powerpoint/2010/main" val="6359645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utilisation of technology leads to success at work, a strong reputation and a high standard of work ethics and quality. Some of the professional practices devised by technological methods in order to enhance professional as well as personal career of the employees have been drafted below:</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Using time productively at work. Being productive depends on the tasks as well as the activities that are designed by the help of modern technologies and methods and tends to avoid getting into social media, internet surfing and telephone usage during the working period (Wu and </a:t>
            </a:r>
            <a:r>
              <a:rPr lang="en-GB" sz="1200" kern="1200" dirty="0" err="1">
                <a:solidFill>
                  <a:schemeClr val="tx1"/>
                </a:solidFill>
                <a:effectLst/>
                <a:latin typeface="+mn-lt"/>
                <a:ea typeface="+mn-ea"/>
                <a:cs typeface="+mn-cs"/>
              </a:rPr>
              <a:t>Mohi</a:t>
            </a:r>
            <a:r>
              <a:rPr lang="en-GB" sz="1200" kern="1200" dirty="0">
                <a:solidFill>
                  <a:schemeClr val="tx1"/>
                </a:solidFill>
                <a:effectLst/>
                <a:latin typeface="+mn-lt"/>
                <a:ea typeface="+mn-ea"/>
                <a:cs typeface="+mn-cs"/>
              </a:rPr>
              <a:t>, 2015).</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Asking for more tasks as well as working activities within the restaurant or thinking about tasks that will meet your organization's objectives helping to develop careers. Taking various initiatives in order to make best use of available resources increases company’s efficiency as well as effectiveness in order to achieve goals and objectives.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Set priorities, set targets and establish action plans with the help of technology to fulfil the deadlines efficiently.</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Show honesty as well as be accountable for job and decisions and behaving in an ethical manner at all times.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Produce work and performance with the help of adhering to the newer training methods devised by modern technology that give a sense of accomplishment and integrity that often exceeds </a:t>
            </a:r>
            <a:r>
              <a:rPr lang="en-GB" sz="1200" kern="1200" dirty="0" err="1">
                <a:solidFill>
                  <a:schemeClr val="tx1"/>
                </a:solidFill>
                <a:effectLst/>
                <a:latin typeface="+mn-lt"/>
                <a:ea typeface="+mn-ea"/>
                <a:cs typeface="+mn-cs"/>
              </a:rPr>
              <a:t>performanceexpectations</a:t>
            </a:r>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While having problems and obstacles, developing the methods of technology and concepts to take the time that helps in brainstorming some alternatives and solutions before you meet your supervisor (Robbins, 2015).</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Build robust coping skills as well as positive and constructive approach to manage failures and difficulties.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5FD9-6782-4777-BD37-B8EEBEF1E497}" type="slidenum">
              <a:rPr lang="en-US" smtClean="0"/>
              <a:pPr/>
              <a:t>8</a:t>
            </a:fld>
            <a:endParaRPr lang="en-US" dirty="0"/>
          </a:p>
        </p:txBody>
      </p:sp>
    </p:spTree>
    <p:extLst>
      <p:ext uri="{BB962C8B-B14F-4D97-AF65-F5344CB8AC3E}">
        <p14:creationId xmlns:p14="http://schemas.microsoft.com/office/powerpoint/2010/main" val="6359645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mn-lt"/>
                <a:ea typeface="+mn-ea"/>
                <a:cs typeface="+mn-cs"/>
              </a:rPr>
              <a:t>Bryła</a:t>
            </a:r>
            <a:r>
              <a:rPr lang="en-GB" sz="1200" kern="1200" dirty="0">
                <a:solidFill>
                  <a:schemeClr val="tx1"/>
                </a:solidFill>
                <a:effectLst/>
                <a:latin typeface="+mn-lt"/>
                <a:ea typeface="+mn-ea"/>
                <a:cs typeface="+mn-cs"/>
              </a:rPr>
              <a:t>, P., 2015. The impact of international student mobility on subsequent employment and professional career: A large-scale survey among Polish former Erasmus students. </a:t>
            </a:r>
            <a:r>
              <a:rPr lang="en-GB" sz="1200" i="1" kern="1200" dirty="0" err="1">
                <a:solidFill>
                  <a:schemeClr val="tx1"/>
                </a:solidFill>
                <a:effectLst/>
                <a:latin typeface="+mn-lt"/>
                <a:ea typeface="+mn-ea"/>
                <a:cs typeface="+mn-cs"/>
              </a:rPr>
              <a:t>Procedia</a:t>
            </a:r>
            <a:r>
              <a:rPr lang="en-GB" sz="1200" i="1" kern="1200" dirty="0">
                <a:solidFill>
                  <a:schemeClr val="tx1"/>
                </a:solidFill>
                <a:effectLst/>
                <a:latin typeface="+mn-lt"/>
                <a:ea typeface="+mn-ea"/>
                <a:cs typeface="+mn-cs"/>
              </a:rPr>
              <a:t>-Social and </a:t>
            </a:r>
            <a:r>
              <a:rPr lang="en-GB" sz="1200" i="1" kern="1200" dirty="0" err="1">
                <a:solidFill>
                  <a:schemeClr val="tx1"/>
                </a:solidFill>
                <a:effectLst/>
                <a:latin typeface="+mn-lt"/>
                <a:ea typeface="+mn-ea"/>
                <a:cs typeface="+mn-cs"/>
              </a:rPr>
              <a:t>Behavioral</a:t>
            </a:r>
            <a:r>
              <a:rPr lang="en-GB" sz="1200" i="1" kern="1200" dirty="0">
                <a:solidFill>
                  <a:schemeClr val="tx1"/>
                </a:solidFill>
                <a:effectLst/>
                <a:latin typeface="+mn-lt"/>
                <a:ea typeface="+mn-ea"/>
                <a:cs typeface="+mn-cs"/>
              </a:rPr>
              <a:t> Sciences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176</a:t>
            </a:r>
            <a:r>
              <a:rPr lang="en-GB" sz="1200" kern="1200" dirty="0">
                <a:solidFill>
                  <a:schemeClr val="tx1"/>
                </a:solidFill>
                <a:effectLst/>
                <a:latin typeface="+mn-lt"/>
                <a:ea typeface="+mn-ea"/>
                <a:cs typeface="+mn-cs"/>
              </a:rPr>
              <a:t>, pp.633-641.</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Employment</a:t>
            </a:r>
            <a:r>
              <a:rPr lang="en-GB" sz="1200" i="1" kern="1200" dirty="0">
                <a:solidFill>
                  <a:schemeClr val="tx1"/>
                </a:solidFill>
                <a:effectLst/>
                <a:latin typeface="+mn-lt"/>
                <a:ea typeface="+mn-ea"/>
                <a:cs typeface="+mn-cs"/>
              </a:rPr>
              <a:t>-</a:t>
            </a:r>
            <a:r>
              <a:rPr lang="en-GB" sz="1200" kern="1200" dirty="0">
                <a:solidFill>
                  <a:schemeClr val="tx1"/>
                </a:solidFill>
                <a:effectLst/>
                <a:latin typeface="+mn-lt"/>
                <a:ea typeface="+mn-ea"/>
                <a:cs typeface="+mn-cs"/>
              </a:rPr>
              <a:t>studies.co.uk. 2019 Career development in employing organisations: practices and challenges from a UK perspective Available at: https://www.employment-studies.co.uk/system/files/resources/files/hrp1.pdf (Accessed: 3 December 2019).</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Ko</a:t>
            </a:r>
            <a:r>
              <a:rPr lang="en-GB" sz="1200" kern="1200" dirty="0">
                <a:solidFill>
                  <a:schemeClr val="tx1"/>
                </a:solidFill>
                <a:effectLst/>
                <a:latin typeface="+mn-lt"/>
                <a:ea typeface="+mn-ea"/>
                <a:cs typeface="+mn-cs"/>
              </a:rPr>
              <a:t>, W.H., 2015. Constructing a professional competence scale for foodservice research &amp; development employees from an industry viewpoint. </a:t>
            </a:r>
            <a:r>
              <a:rPr lang="en-IN" sz="1200" i="1" kern="1200" dirty="0">
                <a:solidFill>
                  <a:schemeClr val="tx1"/>
                </a:solidFill>
                <a:effectLst/>
                <a:latin typeface="+mn-lt"/>
                <a:ea typeface="+mn-ea"/>
                <a:cs typeface="+mn-cs"/>
              </a:rPr>
              <a:t>International Journal of Hospitality Management</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49</a:t>
            </a:r>
            <a:r>
              <a:rPr lang="en-IN" sz="1200" kern="1200" dirty="0">
                <a:solidFill>
                  <a:schemeClr val="tx1"/>
                </a:solidFill>
                <a:effectLst/>
                <a:latin typeface="+mn-lt"/>
                <a:ea typeface="+mn-ea"/>
                <a:cs typeface="+mn-cs"/>
              </a:rPr>
              <a:t>, pp.66-72.</a:t>
            </a:r>
          </a:p>
          <a:p>
            <a:r>
              <a:rPr lang="en-GB" sz="1200" kern="1200" dirty="0" err="1">
                <a:solidFill>
                  <a:schemeClr val="tx1"/>
                </a:solidFill>
                <a:effectLst/>
                <a:latin typeface="+mn-lt"/>
                <a:ea typeface="+mn-ea"/>
                <a:cs typeface="+mn-cs"/>
              </a:rPr>
              <a:t>Lantrip</a:t>
            </a:r>
            <a:r>
              <a:rPr lang="en-GB" sz="1200" kern="1200" dirty="0">
                <a:solidFill>
                  <a:schemeClr val="tx1"/>
                </a:solidFill>
                <a:effectLst/>
                <a:latin typeface="+mn-lt"/>
                <a:ea typeface="+mn-ea"/>
                <a:cs typeface="+mn-cs"/>
              </a:rPr>
              <a:t>, K.R., </a:t>
            </a:r>
            <a:r>
              <a:rPr lang="en-GB" sz="1200" kern="1200" dirty="0" err="1">
                <a:solidFill>
                  <a:schemeClr val="tx1"/>
                </a:solidFill>
                <a:effectLst/>
                <a:latin typeface="+mn-lt"/>
                <a:ea typeface="+mn-ea"/>
                <a:cs typeface="+mn-cs"/>
              </a:rPr>
              <a:t>Luginbuhl</a:t>
            </a:r>
            <a:r>
              <a:rPr lang="en-GB" sz="1200" kern="1200" dirty="0">
                <a:solidFill>
                  <a:schemeClr val="tx1"/>
                </a:solidFill>
                <a:effectLst/>
                <a:latin typeface="+mn-lt"/>
                <a:ea typeface="+mn-ea"/>
                <a:cs typeface="+mn-cs"/>
              </a:rPr>
              <a:t>, P.J., </a:t>
            </a:r>
            <a:r>
              <a:rPr lang="en-GB" sz="1200" kern="1200" dirty="0" err="1">
                <a:solidFill>
                  <a:schemeClr val="tx1"/>
                </a:solidFill>
                <a:effectLst/>
                <a:latin typeface="+mn-lt"/>
                <a:ea typeface="+mn-ea"/>
                <a:cs typeface="+mn-cs"/>
              </a:rPr>
              <a:t>Chronister</a:t>
            </a:r>
            <a:r>
              <a:rPr lang="en-GB" sz="1200" kern="1200" dirty="0">
                <a:solidFill>
                  <a:schemeClr val="tx1"/>
                </a:solidFill>
                <a:effectLst/>
                <a:latin typeface="+mn-lt"/>
                <a:ea typeface="+mn-ea"/>
                <a:cs typeface="+mn-cs"/>
              </a:rPr>
              <a:t>, K.M. and Lindstrom, L., 2015. Broken dreams: impact of partner violence on the career development process for professional women. </a:t>
            </a:r>
            <a:r>
              <a:rPr lang="en-IN" sz="1200" i="1" kern="1200" dirty="0">
                <a:solidFill>
                  <a:schemeClr val="tx1"/>
                </a:solidFill>
                <a:effectLst/>
                <a:latin typeface="+mn-lt"/>
                <a:ea typeface="+mn-ea"/>
                <a:cs typeface="+mn-cs"/>
              </a:rPr>
              <a:t>Journal of Family Violence</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30</a:t>
            </a:r>
            <a:r>
              <a:rPr lang="en-IN" sz="1200" kern="1200" dirty="0">
                <a:solidFill>
                  <a:schemeClr val="tx1"/>
                </a:solidFill>
                <a:effectLst/>
                <a:latin typeface="+mn-lt"/>
                <a:ea typeface="+mn-ea"/>
                <a:cs typeface="+mn-cs"/>
              </a:rPr>
              <a:t>(5), pp.591-605.</a:t>
            </a:r>
          </a:p>
          <a:p>
            <a:r>
              <a:rPr lang="en-GB" sz="1200" kern="1200" dirty="0">
                <a:solidFill>
                  <a:schemeClr val="tx1"/>
                </a:solidFill>
                <a:effectLst/>
                <a:latin typeface="+mn-lt"/>
                <a:ea typeface="+mn-ea"/>
                <a:cs typeface="+mn-cs"/>
              </a:rPr>
              <a:t>Mackay, M., 2017. Professional development seen as employment capital. </a:t>
            </a:r>
            <a:r>
              <a:rPr lang="en-GB" sz="1200" i="1" kern="1200" dirty="0">
                <a:solidFill>
                  <a:schemeClr val="tx1"/>
                </a:solidFill>
                <a:effectLst/>
                <a:latin typeface="+mn-lt"/>
                <a:ea typeface="+mn-ea"/>
                <a:cs typeface="+mn-cs"/>
              </a:rPr>
              <a:t>Professional development in education</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43</a:t>
            </a:r>
            <a:r>
              <a:rPr lang="en-GB" sz="1200" kern="1200" dirty="0">
                <a:solidFill>
                  <a:schemeClr val="tx1"/>
                </a:solidFill>
                <a:effectLst/>
                <a:latin typeface="+mn-lt"/>
                <a:ea typeface="+mn-ea"/>
                <a:cs typeface="+mn-cs"/>
              </a:rPr>
              <a:t>(1), pp.140-155.</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McMurray, S., Dutton, M., </a:t>
            </a:r>
            <a:r>
              <a:rPr lang="en-GB" sz="1200" kern="1200" dirty="0" err="1">
                <a:solidFill>
                  <a:schemeClr val="tx1"/>
                </a:solidFill>
                <a:effectLst/>
                <a:latin typeface="+mn-lt"/>
                <a:ea typeface="+mn-ea"/>
                <a:cs typeface="+mn-cs"/>
              </a:rPr>
              <a:t>McQuaid</a:t>
            </a:r>
            <a:r>
              <a:rPr lang="en-GB" sz="1200" kern="1200" dirty="0">
                <a:solidFill>
                  <a:schemeClr val="tx1"/>
                </a:solidFill>
                <a:effectLst/>
                <a:latin typeface="+mn-lt"/>
                <a:ea typeface="+mn-ea"/>
                <a:cs typeface="+mn-cs"/>
              </a:rPr>
              <a:t>, R. and Richard, A., 2016. Employer demands from business graduates. </a:t>
            </a:r>
            <a:r>
              <a:rPr lang="en-GB" sz="1200" i="1" kern="1200" dirty="0">
                <a:solidFill>
                  <a:schemeClr val="tx1"/>
                </a:solidFill>
                <a:effectLst/>
                <a:latin typeface="+mn-lt"/>
                <a:ea typeface="+mn-ea"/>
                <a:cs typeface="+mn-cs"/>
              </a:rPr>
              <a:t>Education+ Training</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58</a:t>
            </a:r>
            <a:r>
              <a:rPr lang="en-GB" sz="1200" kern="1200" dirty="0">
                <a:solidFill>
                  <a:schemeClr val="tx1"/>
                </a:solidFill>
                <a:effectLst/>
                <a:latin typeface="+mn-lt"/>
                <a:ea typeface="+mn-ea"/>
                <a:cs typeface="+mn-cs"/>
              </a:rPr>
              <a:t>(1), pp.112-132.</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Pande</a:t>
            </a:r>
            <a:r>
              <a:rPr lang="en-GB" sz="1200" kern="1200" dirty="0">
                <a:solidFill>
                  <a:schemeClr val="tx1"/>
                </a:solidFill>
                <a:effectLst/>
                <a:latin typeface="+mn-lt"/>
                <a:ea typeface="+mn-ea"/>
                <a:cs typeface="+mn-cs"/>
              </a:rPr>
              <a:t>, S., VMOCK </a:t>
            </a:r>
            <a:r>
              <a:rPr lang="en-GB" sz="1200" kern="1200" dirty="0" err="1">
                <a:solidFill>
                  <a:schemeClr val="tx1"/>
                </a:solidFill>
                <a:effectLst/>
                <a:latin typeface="+mn-lt"/>
                <a:ea typeface="+mn-ea"/>
                <a:cs typeface="+mn-cs"/>
              </a:rPr>
              <a:t>Inc</a:t>
            </a:r>
            <a:r>
              <a:rPr lang="en-GB" sz="1200" kern="1200" dirty="0">
                <a:solidFill>
                  <a:schemeClr val="tx1"/>
                </a:solidFill>
                <a:effectLst/>
                <a:latin typeface="+mn-lt"/>
                <a:ea typeface="+mn-ea"/>
                <a:cs typeface="+mn-cs"/>
              </a:rPr>
              <a:t>, 2019. Internet-based method and apparatus for career and professional development via structured feedback loop. U.S. Patent 10,346,803.</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Price, S. and Reichert, C., 2017. The importance of continuing professional development to career satisfaction and patient care: meeting the needs of novice to mid-to late-career nurses throughout their career span. </a:t>
            </a:r>
            <a:r>
              <a:rPr lang="en-GB" sz="1200" i="1" kern="1200" dirty="0">
                <a:solidFill>
                  <a:schemeClr val="tx1"/>
                </a:solidFill>
                <a:effectLst/>
                <a:latin typeface="+mn-lt"/>
                <a:ea typeface="+mn-ea"/>
                <a:cs typeface="+mn-cs"/>
              </a:rPr>
              <a:t>Administrative Sciences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7</a:t>
            </a:r>
            <a:r>
              <a:rPr lang="en-GB" sz="1200" kern="1200" dirty="0">
                <a:solidFill>
                  <a:schemeClr val="tx1"/>
                </a:solidFill>
                <a:effectLst/>
                <a:latin typeface="+mn-lt"/>
                <a:ea typeface="+mn-ea"/>
                <a:cs typeface="+mn-cs"/>
              </a:rPr>
              <a:t>(2), p.17.</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Robbins, P., 2015. </a:t>
            </a:r>
            <a:r>
              <a:rPr lang="en-IN" sz="1200" kern="1200" dirty="0">
                <a:solidFill>
                  <a:schemeClr val="tx1"/>
                </a:solidFill>
                <a:effectLst/>
                <a:latin typeface="+mn-lt"/>
                <a:ea typeface="+mn-ea"/>
                <a:cs typeface="+mn-cs"/>
              </a:rPr>
              <a:t>Peer coaching to enrich professional practice, school culture, and student learning. ASCD.</a:t>
            </a:r>
          </a:p>
          <a:p>
            <a:r>
              <a:rPr lang="en-GB" sz="1200" kern="1200" dirty="0" err="1">
                <a:solidFill>
                  <a:schemeClr val="tx1"/>
                </a:solidFill>
                <a:effectLst/>
                <a:latin typeface="+mn-lt"/>
                <a:ea typeface="+mn-ea"/>
                <a:cs typeface="+mn-cs"/>
              </a:rPr>
              <a:t>Sabuncu</a:t>
            </a:r>
            <a:r>
              <a:rPr lang="en-GB" sz="1200" kern="1200" dirty="0">
                <a:solidFill>
                  <a:schemeClr val="tx1"/>
                </a:solidFill>
                <a:effectLst/>
                <a:latin typeface="+mn-lt"/>
                <a:ea typeface="+mn-ea"/>
                <a:cs typeface="+mn-cs"/>
              </a:rPr>
              <a:t>, K.U. and </a:t>
            </a:r>
            <a:r>
              <a:rPr lang="en-GB" sz="1200" kern="1200" dirty="0" err="1">
                <a:solidFill>
                  <a:schemeClr val="tx1"/>
                </a:solidFill>
                <a:effectLst/>
                <a:latin typeface="+mn-lt"/>
                <a:ea typeface="+mn-ea"/>
                <a:cs typeface="+mn-cs"/>
              </a:rPr>
              <a:t>Karacay</a:t>
            </a:r>
            <a:r>
              <a:rPr lang="en-GB" sz="1200" kern="1200" dirty="0">
                <a:solidFill>
                  <a:schemeClr val="tx1"/>
                </a:solidFill>
                <a:effectLst/>
                <a:latin typeface="+mn-lt"/>
                <a:ea typeface="+mn-ea"/>
                <a:cs typeface="+mn-cs"/>
              </a:rPr>
              <a:t>, G., 2016. Exploring professional competencies for talent management in hospitality and food sector in Turkey. </a:t>
            </a:r>
            <a:r>
              <a:rPr lang="en-IN" sz="1200" i="1" kern="1200" dirty="0" err="1">
                <a:solidFill>
                  <a:schemeClr val="tx1"/>
                </a:solidFill>
                <a:effectLst/>
                <a:latin typeface="+mn-lt"/>
                <a:ea typeface="+mn-ea"/>
                <a:cs typeface="+mn-cs"/>
              </a:rPr>
              <a:t>Procedia</a:t>
            </a:r>
            <a:r>
              <a:rPr lang="en-IN" sz="1200" i="1" kern="1200" dirty="0">
                <a:solidFill>
                  <a:schemeClr val="tx1"/>
                </a:solidFill>
                <a:effectLst/>
                <a:latin typeface="+mn-lt"/>
                <a:ea typeface="+mn-ea"/>
                <a:cs typeface="+mn-cs"/>
              </a:rPr>
              <a:t>-Social and </a:t>
            </a:r>
            <a:r>
              <a:rPr lang="en-IN" sz="1200" i="1" kern="1200" dirty="0" err="1">
                <a:solidFill>
                  <a:schemeClr val="tx1"/>
                </a:solidFill>
                <a:effectLst/>
                <a:latin typeface="+mn-lt"/>
                <a:ea typeface="+mn-ea"/>
                <a:cs typeface="+mn-cs"/>
              </a:rPr>
              <a:t>Behavioral</a:t>
            </a:r>
            <a:r>
              <a:rPr lang="en-IN" sz="1200" i="1" kern="1200" dirty="0">
                <a:solidFill>
                  <a:schemeClr val="tx1"/>
                </a:solidFill>
                <a:effectLst/>
                <a:latin typeface="+mn-lt"/>
                <a:ea typeface="+mn-ea"/>
                <a:cs typeface="+mn-cs"/>
              </a:rPr>
              <a:t> Sciences</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235</a:t>
            </a:r>
            <a:r>
              <a:rPr lang="en-IN" sz="1200" kern="1200" dirty="0">
                <a:solidFill>
                  <a:schemeClr val="tx1"/>
                </a:solidFill>
                <a:effectLst/>
                <a:latin typeface="+mn-lt"/>
                <a:ea typeface="+mn-ea"/>
                <a:cs typeface="+mn-cs"/>
              </a:rPr>
              <a:t>, pp.443-452.</a:t>
            </a:r>
          </a:p>
          <a:p>
            <a:r>
              <a:rPr lang="en-GB" sz="1200" kern="1200" dirty="0" err="1">
                <a:solidFill>
                  <a:schemeClr val="tx1"/>
                </a:solidFill>
                <a:effectLst/>
                <a:latin typeface="+mn-lt"/>
                <a:ea typeface="+mn-ea"/>
                <a:cs typeface="+mn-cs"/>
              </a:rPr>
              <a:t>Shaidullina</a:t>
            </a:r>
            <a:r>
              <a:rPr lang="en-GB" sz="1200" kern="1200" dirty="0">
                <a:solidFill>
                  <a:schemeClr val="tx1"/>
                </a:solidFill>
                <a:effectLst/>
                <a:latin typeface="+mn-lt"/>
                <a:ea typeface="+mn-ea"/>
                <a:cs typeface="+mn-cs"/>
              </a:rPr>
              <a:t>, A.R., </a:t>
            </a:r>
            <a:r>
              <a:rPr lang="en-GB" sz="1200" kern="1200" dirty="0" err="1">
                <a:solidFill>
                  <a:schemeClr val="tx1"/>
                </a:solidFill>
                <a:effectLst/>
                <a:latin typeface="+mn-lt"/>
                <a:ea typeface="+mn-ea"/>
                <a:cs typeface="+mn-cs"/>
              </a:rPr>
              <a:t>Fassakhova</a:t>
            </a:r>
            <a:r>
              <a:rPr lang="en-GB" sz="1200" kern="1200" dirty="0">
                <a:solidFill>
                  <a:schemeClr val="tx1"/>
                </a:solidFill>
                <a:effectLst/>
                <a:latin typeface="+mn-lt"/>
                <a:ea typeface="+mn-ea"/>
                <a:cs typeface="+mn-cs"/>
              </a:rPr>
              <a:t>, G.R., </a:t>
            </a:r>
            <a:r>
              <a:rPr lang="en-GB" sz="1200" kern="1200" dirty="0" err="1">
                <a:solidFill>
                  <a:schemeClr val="tx1"/>
                </a:solidFill>
                <a:effectLst/>
                <a:latin typeface="+mn-lt"/>
                <a:ea typeface="+mn-ea"/>
                <a:cs typeface="+mn-cs"/>
              </a:rPr>
              <a:t>Valeyeva</a:t>
            </a:r>
            <a:r>
              <a:rPr lang="en-GB" sz="1200" kern="1200" dirty="0">
                <a:solidFill>
                  <a:schemeClr val="tx1"/>
                </a:solidFill>
                <a:effectLst/>
                <a:latin typeface="+mn-lt"/>
                <a:ea typeface="+mn-ea"/>
                <a:cs typeface="+mn-cs"/>
              </a:rPr>
              <a:t>, G.K., </a:t>
            </a:r>
            <a:r>
              <a:rPr lang="en-GB" sz="1200" kern="1200" dirty="0" err="1">
                <a:solidFill>
                  <a:schemeClr val="tx1"/>
                </a:solidFill>
                <a:effectLst/>
                <a:latin typeface="+mn-lt"/>
                <a:ea typeface="+mn-ea"/>
                <a:cs typeface="+mn-cs"/>
              </a:rPr>
              <a:t>Khasanova</a:t>
            </a:r>
            <a:r>
              <a:rPr lang="en-GB" sz="1200" kern="1200" dirty="0">
                <a:solidFill>
                  <a:schemeClr val="tx1"/>
                </a:solidFill>
                <a:effectLst/>
                <a:latin typeface="+mn-lt"/>
                <a:ea typeface="+mn-ea"/>
                <a:cs typeface="+mn-cs"/>
              </a:rPr>
              <a:t>, G.B., </a:t>
            </a:r>
            <a:r>
              <a:rPr lang="en-GB" sz="1200" kern="1200" dirty="0" err="1">
                <a:solidFill>
                  <a:schemeClr val="tx1"/>
                </a:solidFill>
                <a:effectLst/>
                <a:latin typeface="+mn-lt"/>
                <a:ea typeface="+mn-ea"/>
                <a:cs typeface="+mn-cs"/>
              </a:rPr>
              <a:t>Komelina</a:t>
            </a:r>
            <a:r>
              <a:rPr lang="en-GB" sz="1200" kern="1200" dirty="0">
                <a:solidFill>
                  <a:schemeClr val="tx1"/>
                </a:solidFill>
                <a:effectLst/>
                <a:latin typeface="+mn-lt"/>
                <a:ea typeface="+mn-ea"/>
                <a:cs typeface="+mn-cs"/>
              </a:rPr>
              <a:t>, V.A. and </a:t>
            </a:r>
            <a:r>
              <a:rPr lang="en-GB" sz="1200" kern="1200" dirty="0" err="1">
                <a:solidFill>
                  <a:schemeClr val="tx1"/>
                </a:solidFill>
                <a:effectLst/>
                <a:latin typeface="+mn-lt"/>
                <a:ea typeface="+mn-ea"/>
                <a:cs typeface="+mn-cs"/>
              </a:rPr>
              <a:t>Ivanova</a:t>
            </a:r>
            <a:r>
              <a:rPr lang="en-GB" sz="1200" kern="1200" dirty="0">
                <a:solidFill>
                  <a:schemeClr val="tx1"/>
                </a:solidFill>
                <a:effectLst/>
                <a:latin typeface="+mn-lt"/>
                <a:ea typeface="+mn-ea"/>
                <a:cs typeface="+mn-cs"/>
              </a:rPr>
              <a:t>, T.L., 2015. A comparative research on levels of students' formation skills of their career advancement portfolio in secondary and higher education systems. </a:t>
            </a:r>
            <a:r>
              <a:rPr lang="en-GB" sz="1200" i="1" kern="1200" dirty="0">
                <a:solidFill>
                  <a:schemeClr val="tx1"/>
                </a:solidFill>
                <a:effectLst/>
                <a:latin typeface="+mn-lt"/>
                <a:ea typeface="+mn-ea"/>
                <a:cs typeface="+mn-cs"/>
              </a:rPr>
              <a:t>Asian Social Science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11</a:t>
            </a:r>
            <a:r>
              <a:rPr lang="en-GB" sz="1200" kern="1200" dirty="0">
                <a:solidFill>
                  <a:schemeClr val="tx1"/>
                </a:solidFill>
                <a:effectLst/>
                <a:latin typeface="+mn-lt"/>
                <a:ea typeface="+mn-ea"/>
                <a:cs typeface="+mn-cs"/>
              </a:rPr>
              <a:t>(1), p.375.</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Tate, K.A., </a:t>
            </a:r>
            <a:r>
              <a:rPr lang="en-GB" sz="1200" kern="1200" dirty="0" err="1">
                <a:solidFill>
                  <a:schemeClr val="tx1"/>
                </a:solidFill>
                <a:effectLst/>
                <a:latin typeface="+mn-lt"/>
                <a:ea typeface="+mn-ea"/>
                <a:cs typeface="+mn-cs"/>
              </a:rPr>
              <a:t>Caperton</a:t>
            </a:r>
            <a:r>
              <a:rPr lang="en-GB" sz="1200" kern="1200" dirty="0">
                <a:solidFill>
                  <a:schemeClr val="tx1"/>
                </a:solidFill>
                <a:effectLst/>
                <a:latin typeface="+mn-lt"/>
                <a:ea typeface="+mn-ea"/>
                <a:cs typeface="+mn-cs"/>
              </a:rPr>
              <a:t>, W., Kaiser, D., Pruitt, N.T., White, H. and Hall, E., 2015. An exploration of first-generation college students’ career development beliefs and experiences. </a:t>
            </a:r>
            <a:r>
              <a:rPr lang="en-GB" sz="1200" i="1" kern="1200" dirty="0">
                <a:solidFill>
                  <a:schemeClr val="tx1"/>
                </a:solidFill>
                <a:effectLst/>
                <a:latin typeface="+mn-lt"/>
                <a:ea typeface="+mn-ea"/>
                <a:cs typeface="+mn-cs"/>
              </a:rPr>
              <a:t>Journal of Career Development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42</a:t>
            </a:r>
            <a:r>
              <a:rPr lang="en-GB" sz="1200" kern="1200" dirty="0">
                <a:solidFill>
                  <a:schemeClr val="tx1"/>
                </a:solidFill>
                <a:effectLst/>
                <a:latin typeface="+mn-lt"/>
                <a:ea typeface="+mn-ea"/>
                <a:cs typeface="+mn-cs"/>
              </a:rPr>
              <a:t>(4), pp.294-310.</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Vinichenko</a:t>
            </a:r>
            <a:r>
              <a:rPr lang="en-GB" sz="1200" kern="1200" dirty="0">
                <a:solidFill>
                  <a:schemeClr val="tx1"/>
                </a:solidFill>
                <a:effectLst/>
                <a:latin typeface="+mn-lt"/>
                <a:ea typeface="+mn-ea"/>
                <a:cs typeface="+mn-cs"/>
              </a:rPr>
              <a:t>, M.V., </a:t>
            </a:r>
            <a:r>
              <a:rPr lang="en-GB" sz="1200" kern="1200" dirty="0" err="1">
                <a:solidFill>
                  <a:schemeClr val="tx1"/>
                </a:solidFill>
                <a:effectLst/>
                <a:latin typeface="+mn-lt"/>
                <a:ea typeface="+mn-ea"/>
                <a:cs typeface="+mn-cs"/>
              </a:rPr>
              <a:t>Makushkin</a:t>
            </a:r>
            <a:r>
              <a:rPr lang="en-GB" sz="1200" kern="1200" dirty="0">
                <a:solidFill>
                  <a:schemeClr val="tx1"/>
                </a:solidFill>
                <a:effectLst/>
                <a:latin typeface="+mn-lt"/>
                <a:ea typeface="+mn-ea"/>
                <a:cs typeface="+mn-cs"/>
              </a:rPr>
              <a:t>, S.A., </a:t>
            </a:r>
            <a:r>
              <a:rPr lang="en-GB" sz="1200" kern="1200" dirty="0" err="1">
                <a:solidFill>
                  <a:schemeClr val="tx1"/>
                </a:solidFill>
                <a:effectLst/>
                <a:latin typeface="+mn-lt"/>
                <a:ea typeface="+mn-ea"/>
                <a:cs typeface="+mn-cs"/>
              </a:rPr>
              <a:t>Melnichuk</a:t>
            </a:r>
            <a:r>
              <a:rPr lang="en-GB" sz="1200" kern="1200" dirty="0">
                <a:solidFill>
                  <a:schemeClr val="tx1"/>
                </a:solidFill>
                <a:effectLst/>
                <a:latin typeface="+mn-lt"/>
                <a:ea typeface="+mn-ea"/>
                <a:cs typeface="+mn-cs"/>
              </a:rPr>
              <a:t>, A.V., </a:t>
            </a:r>
            <a:r>
              <a:rPr lang="en-GB" sz="1200" kern="1200" dirty="0" err="1">
                <a:solidFill>
                  <a:schemeClr val="tx1"/>
                </a:solidFill>
                <a:effectLst/>
                <a:latin typeface="+mn-lt"/>
                <a:ea typeface="+mn-ea"/>
                <a:cs typeface="+mn-cs"/>
              </a:rPr>
              <a:t>Frolova</a:t>
            </a:r>
            <a:r>
              <a:rPr lang="en-GB" sz="1200" kern="1200" dirty="0">
                <a:solidFill>
                  <a:schemeClr val="tx1"/>
                </a:solidFill>
                <a:effectLst/>
                <a:latin typeface="+mn-lt"/>
                <a:ea typeface="+mn-ea"/>
                <a:cs typeface="+mn-cs"/>
              </a:rPr>
              <a:t>, E.V. and </a:t>
            </a:r>
            <a:r>
              <a:rPr lang="en-GB" sz="1200" kern="1200" dirty="0" err="1">
                <a:solidFill>
                  <a:schemeClr val="tx1"/>
                </a:solidFill>
                <a:effectLst/>
                <a:latin typeface="+mn-lt"/>
                <a:ea typeface="+mn-ea"/>
                <a:cs typeface="+mn-cs"/>
              </a:rPr>
              <a:t>Kurbakova</a:t>
            </a:r>
            <a:r>
              <a:rPr lang="en-GB" sz="1200" kern="1200" dirty="0">
                <a:solidFill>
                  <a:schemeClr val="tx1"/>
                </a:solidFill>
                <a:effectLst/>
                <a:latin typeface="+mn-lt"/>
                <a:ea typeface="+mn-ea"/>
                <a:cs typeface="+mn-cs"/>
              </a:rPr>
              <a:t>, S.N., 2016. Student employment during college studies and after career start. </a:t>
            </a:r>
            <a:r>
              <a:rPr lang="en-GB" sz="1200" i="1" kern="1200" dirty="0">
                <a:solidFill>
                  <a:schemeClr val="tx1"/>
                </a:solidFill>
                <a:effectLst/>
                <a:latin typeface="+mn-lt"/>
                <a:ea typeface="+mn-ea"/>
                <a:cs typeface="+mn-cs"/>
              </a:rPr>
              <a:t>International Review of Management and Marketing</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6</a:t>
            </a:r>
            <a:r>
              <a:rPr lang="en-GB" sz="1200" kern="1200" dirty="0">
                <a:solidFill>
                  <a:schemeClr val="tx1"/>
                </a:solidFill>
                <a:effectLst/>
                <a:latin typeface="+mn-lt"/>
                <a:ea typeface="+mn-ea"/>
                <a:cs typeface="+mn-cs"/>
              </a:rPr>
              <a:t>(5S), pp.23-29.</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Wu, H.C. and </a:t>
            </a:r>
            <a:r>
              <a:rPr lang="en-GB" sz="1200" kern="1200" dirty="0" err="1">
                <a:solidFill>
                  <a:schemeClr val="tx1"/>
                </a:solidFill>
                <a:effectLst/>
                <a:latin typeface="+mn-lt"/>
                <a:ea typeface="+mn-ea"/>
                <a:cs typeface="+mn-cs"/>
              </a:rPr>
              <a:t>Mohi</a:t>
            </a:r>
            <a:r>
              <a:rPr lang="en-GB" sz="1200" kern="1200" dirty="0">
                <a:solidFill>
                  <a:schemeClr val="tx1"/>
                </a:solidFill>
                <a:effectLst/>
                <a:latin typeface="+mn-lt"/>
                <a:ea typeface="+mn-ea"/>
                <a:cs typeface="+mn-cs"/>
              </a:rPr>
              <a:t>, Z., 2015. Assessment of service quality in the fast-food restaurant. </a:t>
            </a:r>
            <a:r>
              <a:rPr lang="en-IN" sz="1200" i="1" kern="1200" dirty="0">
                <a:solidFill>
                  <a:schemeClr val="tx1"/>
                </a:solidFill>
                <a:effectLst/>
                <a:latin typeface="+mn-lt"/>
                <a:ea typeface="+mn-ea"/>
                <a:cs typeface="+mn-cs"/>
              </a:rPr>
              <a:t>Journal of Foodservice Business Research</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18</a:t>
            </a:r>
            <a:r>
              <a:rPr lang="en-IN" sz="1200" kern="1200" dirty="0">
                <a:solidFill>
                  <a:schemeClr val="tx1"/>
                </a:solidFill>
                <a:effectLst/>
                <a:latin typeface="+mn-lt"/>
                <a:ea typeface="+mn-ea"/>
                <a:cs typeface="+mn-cs"/>
              </a:rPr>
              <a:t>(4), pp.358-388.</a:t>
            </a:r>
          </a:p>
          <a:p>
            <a:endParaRPr lang="en-US" dirty="0"/>
          </a:p>
        </p:txBody>
      </p:sp>
      <p:sp>
        <p:nvSpPr>
          <p:cNvPr id="4" name="Slide Number Placeholder 3"/>
          <p:cNvSpPr>
            <a:spLocks noGrp="1"/>
          </p:cNvSpPr>
          <p:nvPr>
            <p:ph type="sldNum" sz="quarter" idx="10"/>
          </p:nvPr>
        </p:nvSpPr>
        <p:spPr/>
        <p:txBody>
          <a:bodyPr/>
          <a:lstStyle/>
          <a:p>
            <a:fld id="{F7025FD9-6782-4777-BD37-B8EEBEF1E497}" type="slidenum">
              <a:rPr lang="en-US" smtClean="0"/>
              <a:pPr/>
              <a:t>9</a:t>
            </a:fld>
            <a:endParaRPr lang="en-US" dirty="0"/>
          </a:p>
        </p:txBody>
      </p:sp>
    </p:spTree>
    <p:extLst>
      <p:ext uri="{BB962C8B-B14F-4D97-AF65-F5344CB8AC3E}">
        <p14:creationId xmlns:p14="http://schemas.microsoft.com/office/powerpoint/2010/main" val="2827515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025FD9-6782-4777-BD37-B8EEBEF1E497}" type="slidenum">
              <a:rPr lang="en-US" smtClean="0"/>
              <a:pPr/>
              <a:t>10</a:t>
            </a:fld>
            <a:endParaRPr lang="en-US" dirty="0"/>
          </a:p>
        </p:txBody>
      </p:sp>
    </p:spTree>
    <p:extLst>
      <p:ext uri="{BB962C8B-B14F-4D97-AF65-F5344CB8AC3E}">
        <p14:creationId xmlns:p14="http://schemas.microsoft.com/office/powerpoint/2010/main" val="28227902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5586B75A-687E-405C-8A0B-8D00578BA2C3}" type="datetimeFigureOut">
              <a:rPr lang="en-US" smtClean="0"/>
              <a:pPr/>
              <a:t>12/16/2019</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4FAB73BC-B049-4115-A692-8D63A059BFB8}" type="slidenum">
              <a:rPr lang="en-US" smtClean="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250487039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12/16/2019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9957744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5586B75A-687E-405C-8A0B-8D00578BA2C3}" type="datetimeFigureOut">
              <a:rPr lang="en-US" smtClean="0"/>
              <a:pPr/>
              <a:t>12/16/2019</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4FAB73BC-B049-4115-A692-8D63A059BFB8}" type="slidenum">
              <a:rPr lang="en-US" smtClean="0"/>
              <a:pPr/>
              <a:t>‹#›</a:t>
            </a:fld>
            <a:endParaRPr lang="en-US" dirty="0"/>
          </a:p>
        </p:txBody>
      </p:sp>
      <p:sp>
        <p:nvSpPr>
          <p:cNvPr id="7" name="Freeform 6"/>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290613797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586B75A-687E-405C-8A0B-8D00578BA2C3}" type="datetimeFigureOut">
              <a:rPr lang="en-US" smtClean="0"/>
              <a:pPr/>
              <a:t>12/16/2019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1363168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smtClean="0"/>
              <a:pPr/>
              <a:t>12/16/2019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4752743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586B75A-687E-405C-8A0B-8D00578BA2C3}" type="datetimeFigureOut">
              <a:rPr lang="en-US" smtClean="0"/>
              <a:pPr/>
              <a:t>12/16/2019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7943182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86B75A-687E-405C-8A0B-8D00578BA2C3}" type="datetimeFigureOut">
              <a:rPr lang="en-US" smtClean="0"/>
              <a:pPr/>
              <a:t>12/16/2019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3533564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5586B75A-687E-405C-8A0B-8D00578BA2C3}" type="datetimeFigureOut">
              <a:rPr lang="en-US" smtClean="0"/>
              <a:pPr/>
              <a:t>12/16/2019</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4FAB73BC-B049-4115-A692-8D63A059BFB8}" type="slidenum">
              <a:rPr lang="en-US" smtClean="0"/>
              <a:pPr/>
              <a:t>‹#›</a:t>
            </a:fld>
            <a:endParaRPr lang="en-US" dirty="0"/>
          </a:p>
        </p:txBody>
      </p:sp>
      <p:sp>
        <p:nvSpPr>
          <p:cNvPr id="9" name="Rectangle 8"/>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33281078"/>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5586B75A-687E-405C-8A0B-8D00578BA2C3}" type="datetimeFigureOut">
              <a:rPr lang="en-US" smtClean="0"/>
              <a:pPr/>
              <a:t>12/16/2019</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4FAB73BC-B049-4115-A692-8D63A059BFB8}" type="slidenum">
              <a:rPr lang="en-US" smtClean="0"/>
              <a:pPr/>
              <a:t>‹#›</a:t>
            </a:fld>
            <a:endParaRPr lang="en-US" dirty="0"/>
          </a:p>
        </p:txBody>
      </p:sp>
      <p:sp>
        <p:nvSpPr>
          <p:cNvPr id="9" name="Rectangle 8"/>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175059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12/16/2019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977817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12/16/2019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8887256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906981" y="1852122"/>
            <a:ext cx="2458230" cy="2008678"/>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smtClean="0"/>
              <a:pPr/>
              <a:t>12/16/2019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smtClean="0"/>
              <a:pPr/>
              <a:t>‹#›</a:t>
            </a:fld>
            <a:endParaRPr lang="en-US" dirty="0"/>
          </a:p>
        </p:txBody>
      </p:sp>
      <p:sp>
        <p:nvSpPr>
          <p:cNvPr id="11" name="Content Placeholder 2">
            <a:extLst>
              <a:ext uri="{FF2B5EF4-FFF2-40B4-BE49-F238E27FC236}">
                <a16:creationId xmlns="" xmlns:a16="http://schemas.microsoft.com/office/drawing/2014/main" id="{87B0DF2F-DAFD-4616-9E25-0C28D75BF306}"/>
              </a:ext>
            </a:extLst>
          </p:cNvPr>
          <p:cNvSpPr>
            <a:spLocks noGrp="1"/>
          </p:cNvSpPr>
          <p:nvPr>
            <p:ph idx="13"/>
          </p:nvPr>
        </p:nvSpPr>
        <p:spPr>
          <a:xfrm>
            <a:off x="6491805" y="1852122"/>
            <a:ext cx="2458230" cy="2008678"/>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Content Placeholder 2">
            <a:extLst>
              <a:ext uri="{FF2B5EF4-FFF2-40B4-BE49-F238E27FC236}">
                <a16:creationId xmlns="" xmlns:a16="http://schemas.microsoft.com/office/drawing/2014/main" id="{336DA0F9-D851-437C-A45B-EC125A3D3DB3}"/>
              </a:ext>
            </a:extLst>
          </p:cNvPr>
          <p:cNvSpPr>
            <a:spLocks noGrp="1"/>
          </p:cNvSpPr>
          <p:nvPr>
            <p:ph idx="14"/>
          </p:nvPr>
        </p:nvSpPr>
        <p:spPr>
          <a:xfrm>
            <a:off x="9076629" y="1852122"/>
            <a:ext cx="2458230" cy="2008678"/>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 Placeholder 5">
            <a:extLst>
              <a:ext uri="{FF2B5EF4-FFF2-40B4-BE49-F238E27FC236}">
                <a16:creationId xmlns="" xmlns:a16="http://schemas.microsoft.com/office/drawing/2014/main" id="{0FF0BA98-3AB4-4D88-B1C2-6279BCACFAD9}"/>
              </a:ext>
            </a:extLst>
          </p:cNvPr>
          <p:cNvSpPr>
            <a:spLocks noGrp="1"/>
          </p:cNvSpPr>
          <p:nvPr>
            <p:ph type="body" sz="quarter" idx="15"/>
          </p:nvPr>
        </p:nvSpPr>
        <p:spPr>
          <a:xfrm>
            <a:off x="3887792" y="3971924"/>
            <a:ext cx="2477419" cy="803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5">
            <a:extLst>
              <a:ext uri="{FF2B5EF4-FFF2-40B4-BE49-F238E27FC236}">
                <a16:creationId xmlns="" xmlns:a16="http://schemas.microsoft.com/office/drawing/2014/main" id="{D9DEF72B-B924-4A0D-8C83-3B370632C0D3}"/>
              </a:ext>
            </a:extLst>
          </p:cNvPr>
          <p:cNvSpPr>
            <a:spLocks noGrp="1"/>
          </p:cNvSpPr>
          <p:nvPr>
            <p:ph type="body" sz="quarter" idx="16"/>
          </p:nvPr>
        </p:nvSpPr>
        <p:spPr>
          <a:xfrm>
            <a:off x="6472616" y="3971925"/>
            <a:ext cx="2477419" cy="803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Text Placeholder 5">
            <a:extLst>
              <a:ext uri="{FF2B5EF4-FFF2-40B4-BE49-F238E27FC236}">
                <a16:creationId xmlns="" xmlns:a16="http://schemas.microsoft.com/office/drawing/2014/main" id="{E9D30C54-E9E8-4300-8DA4-352DB3A71A4F}"/>
              </a:ext>
            </a:extLst>
          </p:cNvPr>
          <p:cNvSpPr>
            <a:spLocks noGrp="1"/>
          </p:cNvSpPr>
          <p:nvPr>
            <p:ph type="body" sz="quarter" idx="17"/>
          </p:nvPr>
        </p:nvSpPr>
        <p:spPr>
          <a:xfrm>
            <a:off x="9070240" y="3971924"/>
            <a:ext cx="2458230" cy="803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750801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5586B75A-687E-405C-8A0B-8D00578BA2C3}" type="datetimeFigureOut">
              <a:rPr lang="en-US" smtClean="0"/>
              <a:pPr/>
              <a:t>12/16/2019</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4FAB73BC-B049-4115-A692-8D63A059BFB8}" type="slidenum">
              <a:rPr lang="en-US" smtClean="0"/>
              <a:pPr/>
              <a:t>‹#›</a:t>
            </a:fld>
            <a:endParaRPr lang="en-US" dirty="0"/>
          </a:p>
        </p:txBody>
      </p:sp>
      <p:sp>
        <p:nvSpPr>
          <p:cNvPr id="9" name="Rectangle 8"/>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81795592"/>
      </p:ext>
    </p:extLst>
  </p:cSld>
  <p:clrMap bg1="lt1" tx1="dk1" bg2="lt2" tx2="dk2" accent1="accent1" accent2="accent2" accent3="accent3" accent4="accent4" accent5="accent5" accent6="accent6" hlink="hlink" folHlink="folHlink"/>
  <p:sldLayoutIdLst>
    <p:sldLayoutId id="2147483877" r:id="rId1"/>
    <p:sldLayoutId id="2147483878" r:id="rId2"/>
    <p:sldLayoutId id="2147483879" r:id="rId3"/>
    <p:sldLayoutId id="2147483880" r:id="rId4"/>
    <p:sldLayoutId id="2147483881" r:id="rId5"/>
    <p:sldLayoutId id="2147483882" r:id="rId6"/>
    <p:sldLayoutId id="2147483883" r:id="rId7"/>
    <p:sldLayoutId id="2147483884" r:id="rId8"/>
    <p:sldLayoutId id="2147483885" r:id="rId9"/>
    <p:sldLayoutId id="2147483886" r:id="rId10"/>
    <p:sldLayoutId id="2147483887" r:id="rId11"/>
    <p:sldLayoutId id="2147483872" r:id="rId12"/>
  </p:sldLayoutIdLst>
  <p:hf sldNum="0" hdr="0" ftr="0" dt="0"/>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368">
          <p15:clr>
            <a:srgbClr val="F26B43"/>
          </p15:clr>
        </p15:guide>
        <p15:guide id="2" orient="horz" pos="1440">
          <p15:clr>
            <a:srgbClr val="F26B43"/>
          </p15:clr>
        </p15:guide>
        <p15:guide id="3" orient="horz" pos="3696">
          <p15:clr>
            <a:srgbClr val="F26B43"/>
          </p15:clr>
        </p15:guide>
        <p15:guide id="4" orient="horz" pos="432">
          <p15:clr>
            <a:srgbClr val="F26B43"/>
          </p15:clr>
        </p15:guide>
        <p15:guide id="5" orient="horz" pos="1512">
          <p15:clr>
            <a:srgbClr val="F26B43"/>
          </p15:clr>
        </p15:guide>
        <p15:guide id="6" pos="6912">
          <p15:clr>
            <a:srgbClr val="F26B43"/>
          </p15:clr>
        </p15:guide>
        <p15:guide id="7" pos="936">
          <p15:clr>
            <a:srgbClr val="F26B43"/>
          </p15:clr>
        </p15:guide>
        <p15:guide id="8"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 xmlns:a16="http://schemas.microsoft.com/office/drawing/2014/main" id="{8869841E-71E7-4F51-8E6F-5E8A5E37565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Plans">
            <a:extLst>
              <a:ext uri="{FF2B5EF4-FFF2-40B4-BE49-F238E27FC236}">
                <a16:creationId xmlns="" xmlns:a16="http://schemas.microsoft.com/office/drawing/2014/main" id="{A3A2E0DA-DA21-447D-AD1F-3DB915DD051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7913" y="6351"/>
            <a:ext cx="12188932" cy="6858000"/>
          </a:xfrm>
          <a:prstGeom prst="rect">
            <a:avLst/>
          </a:prstGeom>
        </p:spPr>
      </p:pic>
      <p:sp>
        <p:nvSpPr>
          <p:cNvPr id="2" name="Title 1">
            <a:extLst>
              <a:ext uri="{FF2B5EF4-FFF2-40B4-BE49-F238E27FC236}">
                <a16:creationId xmlns="" xmlns:a16="http://schemas.microsoft.com/office/drawing/2014/main" id="{7D6CA50C-1A88-4B3F-A34F-FE199F4205A2}"/>
              </a:ext>
            </a:extLst>
          </p:cNvPr>
          <p:cNvSpPr>
            <a:spLocks noGrp="1"/>
          </p:cNvSpPr>
          <p:nvPr>
            <p:ph type="ctrTitle"/>
          </p:nvPr>
        </p:nvSpPr>
        <p:spPr>
          <a:xfrm>
            <a:off x="3246449" y="720464"/>
            <a:ext cx="4260858" cy="2318512"/>
          </a:xfrm>
        </p:spPr>
        <p:txBody>
          <a:bodyPr>
            <a:normAutofit/>
          </a:bodyPr>
          <a:lstStyle/>
          <a:p>
            <a:r>
              <a:rPr lang="en-US" sz="3200" b="1" dirty="0">
                <a:ln>
                  <a:solidFill>
                    <a:schemeClr val="bg1">
                      <a:lumMod val="95000"/>
                    </a:schemeClr>
                  </a:solidFill>
                </a:ln>
                <a:solidFill>
                  <a:schemeClr val="bg1"/>
                </a:solidFill>
                <a:effectLst>
                  <a:outerShdw blurRad="50800" dist="38100" dir="5400000" algn="t" rotWithShape="0">
                    <a:prstClr val="black">
                      <a:alpha val="40000"/>
                    </a:prstClr>
                  </a:outerShdw>
                </a:effectLst>
                <a:latin typeface="Times New Roman" pitchFamily="18" charset="0"/>
                <a:cs typeface="Times New Roman" pitchFamily="18" charset="0"/>
              </a:rPr>
              <a:t>DIGITAL SKILLS AND RESEARCH METHODS</a:t>
            </a:r>
          </a:p>
        </p:txBody>
      </p:sp>
      <p:sp>
        <p:nvSpPr>
          <p:cNvPr id="3" name="Subtitle 2">
            <a:extLst>
              <a:ext uri="{FF2B5EF4-FFF2-40B4-BE49-F238E27FC236}">
                <a16:creationId xmlns="" xmlns:a16="http://schemas.microsoft.com/office/drawing/2014/main" id="{C9CC2D51-705E-403A-AC0E-9157DC5513A8}"/>
              </a:ext>
            </a:extLst>
          </p:cNvPr>
          <p:cNvSpPr>
            <a:spLocks noGrp="1"/>
          </p:cNvSpPr>
          <p:nvPr>
            <p:ph type="subTitle" idx="1"/>
          </p:nvPr>
        </p:nvSpPr>
        <p:spPr>
          <a:xfrm>
            <a:off x="1653298" y="3180309"/>
            <a:ext cx="7447160" cy="2342606"/>
          </a:xfrm>
          <a:solidFill>
            <a:schemeClr val="accent4">
              <a:lumMod val="20000"/>
              <a:lumOff val="80000"/>
            </a:schemeClr>
          </a:solidFill>
          <a:effectLst>
            <a:innerShdw blurRad="114300">
              <a:prstClr val="black"/>
            </a:innerShdw>
          </a:effectLst>
        </p:spPr>
        <p:txBody>
          <a:bodyPr>
            <a:normAutofit/>
          </a:bodyPr>
          <a:lstStyle/>
          <a:p>
            <a:pPr algn="l"/>
            <a:r>
              <a:rPr lang="en-US" sz="2400" b="1" dirty="0" smtClean="0">
                <a:ln w="12700" cmpd="sng">
                  <a:solidFill>
                    <a:schemeClr val="accent4"/>
                  </a:solidFill>
                  <a:prstDash val="solid"/>
                </a:ln>
                <a:latin typeface="Times New Roman" pitchFamily="18" charset="0"/>
                <a:cs typeface="Times New Roman" pitchFamily="18" charset="0"/>
              </a:rPr>
              <a:t>Student’s Names and ID: </a:t>
            </a:r>
            <a:r>
              <a:rPr lang="en-US" sz="2400" b="1" dirty="0" err="1" smtClean="0">
                <a:ln w="12700" cmpd="sng">
                  <a:solidFill>
                    <a:schemeClr val="accent4"/>
                  </a:solidFill>
                  <a:prstDash val="solid"/>
                </a:ln>
                <a:latin typeface="Times New Roman" pitchFamily="18" charset="0"/>
                <a:cs typeface="Times New Roman" pitchFamily="18" charset="0"/>
              </a:rPr>
              <a:t>Marios</a:t>
            </a:r>
            <a:r>
              <a:rPr lang="en-US" sz="2400" b="1" dirty="0" smtClean="0">
                <a:ln w="12700" cmpd="sng">
                  <a:solidFill>
                    <a:schemeClr val="accent4"/>
                  </a:solidFill>
                  <a:prstDash val="solid"/>
                </a:ln>
                <a:latin typeface="Times New Roman" pitchFamily="18" charset="0"/>
                <a:cs typeface="Times New Roman" pitchFamily="18" charset="0"/>
              </a:rPr>
              <a:t> </a:t>
            </a:r>
            <a:r>
              <a:rPr lang="en-US" sz="2400" b="1" dirty="0" err="1" smtClean="0">
                <a:ln w="12700" cmpd="sng">
                  <a:solidFill>
                    <a:schemeClr val="accent4"/>
                  </a:solidFill>
                  <a:prstDash val="solid"/>
                </a:ln>
                <a:latin typeface="Times New Roman" pitchFamily="18" charset="0"/>
                <a:cs typeface="Times New Roman" pitchFamily="18" charset="0"/>
              </a:rPr>
              <a:t>Soulka</a:t>
            </a:r>
            <a:r>
              <a:rPr lang="en-US" sz="2400" b="1" dirty="0" smtClean="0">
                <a:ln w="12700" cmpd="sng">
                  <a:solidFill>
                    <a:schemeClr val="accent4"/>
                  </a:solidFill>
                  <a:prstDash val="solid"/>
                </a:ln>
                <a:latin typeface="Times New Roman" pitchFamily="18" charset="0"/>
                <a:cs typeface="Times New Roman" pitchFamily="18" charset="0"/>
              </a:rPr>
              <a:t> 1907844, Adriana </a:t>
            </a:r>
            <a:r>
              <a:rPr lang="en-US" sz="2400" b="1" dirty="0" err="1" smtClean="0">
                <a:ln w="12700" cmpd="sng">
                  <a:solidFill>
                    <a:schemeClr val="accent4"/>
                  </a:solidFill>
                  <a:prstDash val="solid"/>
                </a:ln>
                <a:latin typeface="Times New Roman" pitchFamily="18" charset="0"/>
                <a:cs typeface="Times New Roman" pitchFamily="18" charset="0"/>
              </a:rPr>
              <a:t>Constantin</a:t>
            </a:r>
            <a:r>
              <a:rPr lang="en-US" sz="2400" b="1" dirty="0" smtClean="0">
                <a:ln w="12700" cmpd="sng">
                  <a:solidFill>
                    <a:schemeClr val="accent4"/>
                  </a:solidFill>
                  <a:prstDash val="solid"/>
                </a:ln>
                <a:latin typeface="Times New Roman" pitchFamily="18" charset="0"/>
                <a:cs typeface="Times New Roman" pitchFamily="18" charset="0"/>
              </a:rPr>
              <a:t> 1906176 ,</a:t>
            </a:r>
            <a:r>
              <a:rPr lang="en-US" sz="2400" b="1" dirty="0" err="1" smtClean="0">
                <a:ln w="12700" cmpd="sng">
                  <a:solidFill>
                    <a:schemeClr val="accent4"/>
                  </a:solidFill>
                  <a:prstDash val="solid"/>
                </a:ln>
                <a:latin typeface="Times New Roman" pitchFamily="18" charset="0"/>
                <a:cs typeface="Times New Roman" pitchFamily="18" charset="0"/>
              </a:rPr>
              <a:t>Stefania</a:t>
            </a:r>
            <a:r>
              <a:rPr lang="en-US" sz="2400" b="1" dirty="0" smtClean="0">
                <a:ln w="12700" cmpd="sng">
                  <a:solidFill>
                    <a:schemeClr val="accent4"/>
                  </a:solidFill>
                  <a:prstDash val="solid"/>
                </a:ln>
                <a:latin typeface="Times New Roman" pitchFamily="18" charset="0"/>
                <a:cs typeface="Times New Roman" pitchFamily="18" charset="0"/>
              </a:rPr>
              <a:t> Apostol 1905360,</a:t>
            </a:r>
          </a:p>
          <a:p>
            <a:pPr algn="l"/>
            <a:r>
              <a:rPr lang="en-US" sz="2400" b="1" dirty="0" smtClean="0">
                <a:ln w="12700" cmpd="sng">
                  <a:solidFill>
                    <a:schemeClr val="accent4"/>
                  </a:solidFill>
                  <a:prstDash val="solid"/>
                </a:ln>
                <a:latin typeface="Times New Roman" pitchFamily="18" charset="0"/>
                <a:cs typeface="Times New Roman" pitchFamily="18" charset="0"/>
              </a:rPr>
              <a:t>Mariana </a:t>
            </a:r>
            <a:r>
              <a:rPr lang="en-US" sz="2400" b="1" dirty="0" err="1" smtClean="0">
                <a:ln w="12700" cmpd="sng">
                  <a:solidFill>
                    <a:schemeClr val="accent4"/>
                  </a:solidFill>
                  <a:prstDash val="solid"/>
                </a:ln>
                <a:latin typeface="Times New Roman" pitchFamily="18" charset="0"/>
                <a:cs typeface="Times New Roman" pitchFamily="18" charset="0"/>
              </a:rPr>
              <a:t>Stanciu</a:t>
            </a:r>
            <a:r>
              <a:rPr lang="en-US" sz="2400" b="1" dirty="0" smtClean="0">
                <a:ln w="12700" cmpd="sng">
                  <a:solidFill>
                    <a:schemeClr val="accent4"/>
                  </a:solidFill>
                  <a:prstDash val="solid"/>
                </a:ln>
                <a:latin typeface="Times New Roman" pitchFamily="18" charset="0"/>
                <a:cs typeface="Times New Roman" pitchFamily="18" charset="0"/>
              </a:rPr>
              <a:t> 1905361 </a:t>
            </a:r>
            <a:br>
              <a:rPr lang="en-US" sz="2400" b="1" dirty="0" smtClean="0">
                <a:ln w="12700" cmpd="sng">
                  <a:solidFill>
                    <a:schemeClr val="accent4"/>
                  </a:solidFill>
                  <a:prstDash val="solid"/>
                </a:ln>
                <a:latin typeface="Times New Roman" pitchFamily="18" charset="0"/>
                <a:cs typeface="Times New Roman" pitchFamily="18" charset="0"/>
              </a:rPr>
            </a:br>
            <a:r>
              <a:rPr lang="en-US" sz="2400" b="1" dirty="0" smtClean="0">
                <a:ln w="12700" cmpd="sng">
                  <a:solidFill>
                    <a:schemeClr val="accent4"/>
                  </a:solidFill>
                  <a:prstDash val="solid"/>
                </a:ln>
                <a:latin typeface="Times New Roman" pitchFamily="18" charset="0"/>
                <a:cs typeface="Times New Roman" pitchFamily="18" charset="0"/>
              </a:rPr>
              <a:t>Moodle : BMSW4003</a:t>
            </a:r>
          </a:p>
          <a:p>
            <a:pPr algn="l"/>
            <a:r>
              <a:rPr lang="en-US" sz="2400" b="1" dirty="0" smtClean="0">
                <a:ln w="12700" cmpd="sng">
                  <a:solidFill>
                    <a:schemeClr val="accent4"/>
                  </a:solidFill>
                  <a:prstDash val="solid"/>
                </a:ln>
                <a:latin typeface="Times New Roman" pitchFamily="18" charset="0"/>
                <a:cs typeface="Times New Roman" pitchFamily="18" charset="0"/>
              </a:rPr>
              <a:t>Teacher Name: Joy </a:t>
            </a:r>
            <a:r>
              <a:rPr lang="en-US" sz="2400" b="1" dirty="0" err="1" smtClean="0">
                <a:ln w="12700" cmpd="sng">
                  <a:solidFill>
                    <a:schemeClr val="accent4"/>
                  </a:solidFill>
                  <a:prstDash val="solid"/>
                </a:ln>
                <a:latin typeface="Times New Roman" pitchFamily="18" charset="0"/>
                <a:cs typeface="Times New Roman" pitchFamily="18" charset="0"/>
              </a:rPr>
              <a:t>Botu</a:t>
            </a:r>
            <a:endParaRPr lang="en-US" sz="2400" b="1" dirty="0">
              <a:ln w="12700" cmpd="sng">
                <a:solidFill>
                  <a:schemeClr val="accent4"/>
                </a:solidFill>
                <a:prstDash val="solid"/>
              </a:ln>
              <a:latin typeface="Times New Roman" pitchFamily="18" charset="0"/>
              <a:cs typeface="Times New Roman" pitchFamily="18" charset="0"/>
            </a:endParaRPr>
          </a:p>
        </p:txBody>
      </p:sp>
      <p:sp>
        <p:nvSpPr>
          <p:cNvPr id="14" name="Rectangle 13">
            <a:extLst>
              <a:ext uri="{FF2B5EF4-FFF2-40B4-BE49-F238E27FC236}">
                <a16:creationId xmlns="" xmlns:a16="http://schemas.microsoft.com/office/drawing/2014/main" id="{C20C741F-0826-4AB6-A92E-AB4EB502166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1815864" y="758952"/>
            <a:ext cx="384048" cy="5330952"/>
          </a:xfrm>
          <a:prstGeom prst="rect">
            <a:avLst/>
          </a:prstGeom>
          <a:solidFill>
            <a:srgbClr val="C8C8C8">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Rectangle 1"/>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panose="020B0604020202020204" pitchFamily="34" charset="0"/>
              </a:rPr>
              <a:t/>
            </a:r>
            <a:br>
              <a:rPr kumimoji="0" lang="en-US" sz="1800" b="0" i="0" u="none" strike="noStrike" cap="none" normalizeH="0" baseline="0" smtClean="0">
                <a:ln>
                  <a:noFill/>
                </a:ln>
                <a:solidFill>
                  <a:schemeClr val="tx1"/>
                </a:solidFill>
                <a:effectLst/>
                <a:latin typeface="Arial" panose="020B0604020202020204" pitchFamily="34" charset="0"/>
              </a:rPr>
            </a:br>
            <a:r>
              <a:rPr kumimoji="0" lang="en-US" sz="1800" b="0" i="0" u="none" strike="noStrike" cap="none" normalizeH="0" baseline="0" smtClean="0">
                <a:ln>
                  <a:noFill/>
                </a:ln>
                <a:solidFill>
                  <a:schemeClr val="tx1"/>
                </a:solidFill>
                <a:effectLst/>
                <a:latin typeface="Arial" panose="020B0604020202020204" pitchFamily="34" charset="0"/>
              </a:rPr>
              <a:t>  </a:t>
            </a:r>
            <a:r>
              <a:rPr kumimoji="0" lang="en-US" sz="1900" b="0" i="0" u="none" strike="noStrike" cap="none" normalizeH="0" baseline="0" smtClean="0">
                <a:ln>
                  <a:noFill/>
                </a:ln>
                <a:solidFill>
                  <a:srgbClr val="00090E"/>
                </a:solidFill>
                <a:effectLst/>
                <a:latin typeface="-apple-system"/>
              </a:rPr>
              <a:t>B</a:t>
            </a:r>
            <a:r>
              <a:rPr kumimoji="0" lang="en-US" sz="1200" b="0" i="0" u="none" strike="noStrike" cap="none" normalizeH="0" baseline="0" smtClean="0">
                <a:ln>
                  <a:noFill/>
                </a:ln>
                <a:solidFill>
                  <a:srgbClr val="00090E"/>
                </a:solidFill>
                <a:effectLst/>
                <a:latin typeface="-apple-system"/>
              </a:rPr>
              <a:t>MSW4003 </a:t>
            </a:r>
            <a:r>
              <a:rPr kumimoji="0" lang="en-US" sz="700" b="0" i="0" u="none" strike="noStrike" cap="none" normalizeH="0" baseline="0" smtClean="0">
                <a:ln>
                  <a:noFill/>
                </a:ln>
                <a:solidFill>
                  <a:schemeClr val="tx1"/>
                </a:solidFill>
                <a:effectLst/>
              </a:rPr>
              <a:t> </a:t>
            </a:r>
            <a:endParaRPr kumimoji="0" lang="en-US" sz="1800" b="0" i="0" u="none" strike="noStrike" cap="none" normalizeH="0" baseline="0" smtClean="0">
              <a:ln>
                <a:noFill/>
              </a:ln>
              <a:solidFill>
                <a:schemeClr val="tx1"/>
              </a:solidFill>
              <a:effectLst/>
              <a:latin typeface="Arial" panose="020B0604020202020204" pitchFamily="34" charset="0"/>
            </a:endParaRPr>
          </a:p>
        </p:txBody>
      </p:sp>
      <p:sp>
        <p:nvSpPr>
          <p:cNvPr id="6" name="AutoShape 2" descr="https://moodle.uwtsd.ac.uk/theme/image.php/fordson/core/1576488717/f/pdf"/>
          <p:cNvSpPr>
            <a:spLocks noChangeAspect="1" noChangeArrowheads="1"/>
          </p:cNvSpPr>
          <p:nvPr/>
        </p:nvSpPr>
        <p:spPr bwMode="auto">
          <a:xfrm>
            <a:off x="155575" y="-635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Rectangle 3"/>
          <p:cNvSpPr>
            <a:spLocks noChangeArrowheads="1"/>
          </p:cNvSpPr>
          <p:nvPr/>
        </p:nvSpPr>
        <p:spPr bwMode="auto">
          <a:xfrm>
            <a:off x="152400" y="1524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panose="020B0604020202020204" pitchFamily="34" charset="0"/>
              </a:rPr>
              <a:t/>
            </a:r>
            <a:br>
              <a:rPr kumimoji="0" lang="en-US" sz="1800" b="0" i="0" u="none" strike="noStrike" cap="none" normalizeH="0" baseline="0" smtClean="0">
                <a:ln>
                  <a:noFill/>
                </a:ln>
                <a:solidFill>
                  <a:schemeClr val="tx1"/>
                </a:solidFill>
                <a:effectLst/>
                <a:latin typeface="Arial" panose="020B0604020202020204" pitchFamily="34" charset="0"/>
              </a:rPr>
            </a:br>
            <a:r>
              <a:rPr kumimoji="0" lang="en-US" sz="1800" b="0" i="0" u="none" strike="noStrike" cap="none" normalizeH="0" baseline="0" smtClean="0">
                <a:ln>
                  <a:noFill/>
                </a:ln>
                <a:solidFill>
                  <a:schemeClr val="tx1"/>
                </a:solidFill>
                <a:effectLst/>
                <a:latin typeface="Arial" panose="020B0604020202020204" pitchFamily="34" charset="0"/>
              </a:rPr>
              <a:t>  </a:t>
            </a:r>
            <a:r>
              <a:rPr kumimoji="0" lang="en-US" sz="1900" b="0" i="0" u="none" strike="noStrike" cap="none" normalizeH="0" baseline="0" smtClean="0">
                <a:ln>
                  <a:noFill/>
                </a:ln>
                <a:solidFill>
                  <a:srgbClr val="00090E"/>
                </a:solidFill>
                <a:effectLst/>
                <a:latin typeface="-apple-system"/>
              </a:rPr>
              <a:t>B</a:t>
            </a:r>
            <a:r>
              <a:rPr kumimoji="0" lang="en-US" sz="1200" b="0" i="0" u="none" strike="noStrike" cap="none" normalizeH="0" baseline="0" smtClean="0">
                <a:ln>
                  <a:noFill/>
                </a:ln>
                <a:solidFill>
                  <a:srgbClr val="00090E"/>
                </a:solidFill>
                <a:effectLst/>
                <a:latin typeface="-apple-system"/>
              </a:rPr>
              <a:t>MSW4003 </a:t>
            </a:r>
            <a:r>
              <a:rPr kumimoji="0" lang="en-US" sz="700" b="0" i="0" u="none" strike="noStrike" cap="none" normalizeH="0" baseline="0" smtClean="0">
                <a:ln>
                  <a:noFill/>
                </a:ln>
                <a:solidFill>
                  <a:schemeClr val="tx1"/>
                </a:solidFill>
                <a:effectLst/>
              </a:rPr>
              <a:t> </a:t>
            </a:r>
            <a:endParaRPr kumimoji="0" lang="en-US" sz="1800" b="0" i="0" u="none" strike="noStrike" cap="none" normalizeH="0" baseline="0" smtClean="0">
              <a:ln>
                <a:noFill/>
              </a:ln>
              <a:solidFill>
                <a:schemeClr val="tx1"/>
              </a:solidFill>
              <a:effectLst/>
              <a:latin typeface="Arial" panose="020B0604020202020204" pitchFamily="34" charset="0"/>
            </a:endParaRPr>
          </a:p>
        </p:txBody>
      </p:sp>
      <p:sp>
        <p:nvSpPr>
          <p:cNvPr id="8" name="AutoShape 4" descr="https://moodle.uwtsd.ac.uk/theme/image.php/fordson/core/1576488717/f/pdf"/>
          <p:cNvSpPr>
            <a:spLocks noChangeAspect="1" noChangeArrowheads="1"/>
          </p:cNvSpPr>
          <p:nvPr/>
        </p:nvSpPr>
        <p:spPr bwMode="auto">
          <a:xfrm>
            <a:off x="307975" y="14605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274582891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sign in front of bushes&#10;&#10;Description automatically generated">
            <a:extLst>
              <a:ext uri="{FF2B5EF4-FFF2-40B4-BE49-F238E27FC236}">
                <a16:creationId xmlns="" xmlns:a16="http://schemas.microsoft.com/office/drawing/2014/main" id="{4B4B6F6E-6B09-4E3E-BE6E-A25C6C3E31D1}"/>
              </a:ext>
            </a:extLst>
          </p:cNvPr>
          <p:cNvPicPr>
            <a:picLocks noChangeAspect="1"/>
          </p:cNvPicPr>
          <p:nvPr/>
        </p:nvPicPr>
        <p:blipFill>
          <a:blip r:embed="rId2"/>
          <a:stretch>
            <a:fillRect/>
          </a:stretch>
        </p:blipFill>
        <p:spPr>
          <a:xfrm>
            <a:off x="7551014" y="965200"/>
            <a:ext cx="3605415" cy="360541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2" name="Title 1"/>
          <p:cNvSpPr>
            <a:spLocks noGrp="1"/>
          </p:cNvSpPr>
          <p:nvPr>
            <p:ph type="title"/>
          </p:nvPr>
        </p:nvSpPr>
        <p:spPr>
          <a:xfrm>
            <a:off x="1371600" y="-165100"/>
            <a:ext cx="9131968" cy="1774393"/>
          </a:xfrm>
        </p:spPr>
        <p:txBody>
          <a:bodyPr>
            <a:normAutofit/>
          </a:bodyPr>
          <a:lstStyle/>
          <a:p>
            <a:pPr algn="ctr"/>
            <a:r>
              <a:rPr lang="ro-RO" sz="3200" b="1" dirty="0">
                <a:latin typeface="Times New Roman" pitchFamily="18" charset="0"/>
                <a:cs typeface="Times New Roman" pitchFamily="18" charset="0"/>
              </a:rPr>
              <a:t/>
            </a:r>
            <a:br>
              <a:rPr lang="ro-RO" sz="3200" b="1" dirty="0">
                <a:latin typeface="Times New Roman" pitchFamily="18" charset="0"/>
                <a:cs typeface="Times New Roman" pitchFamily="18" charset="0"/>
              </a:rPr>
            </a:br>
            <a:r>
              <a:rPr lang="ro-RO" sz="3200" b="1" dirty="0">
                <a:latin typeface="Times New Roman" pitchFamily="18" charset="0"/>
                <a:cs typeface="Times New Roman" pitchFamily="18" charset="0"/>
              </a:rPr>
              <a:t/>
            </a:r>
            <a:br>
              <a:rPr lang="ro-RO" sz="3200" b="1" dirty="0">
                <a:latin typeface="Times New Roman" pitchFamily="18" charset="0"/>
                <a:cs typeface="Times New Roman" pitchFamily="18" charset="0"/>
              </a:rPr>
            </a:br>
            <a:r>
              <a:rPr lang="en-US" sz="3200" b="1" dirty="0">
                <a:latin typeface="Times New Roman" pitchFamily="18" charset="0"/>
                <a:cs typeface="Times New Roman" pitchFamily="18" charset="0"/>
              </a:rPr>
              <a:t>Table of Contents</a:t>
            </a:r>
          </a:p>
        </p:txBody>
      </p:sp>
      <p:sp>
        <p:nvSpPr>
          <p:cNvPr id="3" name="Content Placeholder 2"/>
          <p:cNvSpPr>
            <a:spLocks noGrp="1"/>
          </p:cNvSpPr>
          <p:nvPr>
            <p:ph idx="1"/>
          </p:nvPr>
        </p:nvSpPr>
        <p:spPr/>
        <p:txBody>
          <a:bodyPr>
            <a:normAutofit/>
          </a:bodyPr>
          <a:lstStyle/>
          <a:p>
            <a:endParaRPr lang="en-US" dirty="0"/>
          </a:p>
          <a:p>
            <a:endParaRPr lang="en-US" dirty="0"/>
          </a:p>
          <a:p>
            <a:endParaRPr lang="en-US" dirty="0"/>
          </a:p>
        </p:txBody>
      </p:sp>
      <p:sp>
        <p:nvSpPr>
          <p:cNvPr id="4" name="TextBox 3"/>
          <p:cNvSpPr txBox="1"/>
          <p:nvPr/>
        </p:nvSpPr>
        <p:spPr>
          <a:xfrm>
            <a:off x="1371600" y="1384553"/>
            <a:ext cx="9968459" cy="4247317"/>
          </a:xfrm>
          <a:prstGeom prst="rect">
            <a:avLst/>
          </a:prstGeom>
          <a:noFill/>
        </p:spPr>
        <p:txBody>
          <a:bodyPr wrap="square" rtlCol="0">
            <a:spAutoFit/>
          </a:bodyPr>
          <a:lstStyle/>
          <a:p>
            <a:pPr marL="285750" indent="-285750">
              <a:lnSpc>
                <a:spcPct val="150000"/>
              </a:lnSpc>
              <a:buFont typeface="Wingdings" panose="05000000000000000000" pitchFamily="2" charset="2"/>
              <a:buChar char="v"/>
            </a:pPr>
            <a:r>
              <a:rPr lang="en-GB" sz="2400" dirty="0" smtClean="0">
                <a:latin typeface="Times New Roman" pitchFamily="18" charset="0"/>
                <a:cs typeface="Times New Roman" pitchFamily="18" charset="0"/>
              </a:rPr>
              <a:t>Introduction -3</a:t>
            </a:r>
          </a:p>
          <a:p>
            <a:pPr marL="285750" indent="-285750">
              <a:lnSpc>
                <a:spcPct val="150000"/>
              </a:lnSpc>
              <a:buFont typeface="Wingdings" panose="05000000000000000000" pitchFamily="2" charset="2"/>
              <a:buChar char="v"/>
            </a:pPr>
            <a:r>
              <a:rPr lang="en-GB" sz="2400" dirty="0" smtClean="0">
                <a:latin typeface="Times New Roman" pitchFamily="18" charset="0"/>
                <a:cs typeface="Times New Roman" pitchFamily="18" charset="0"/>
              </a:rPr>
              <a:t>Background of organization-4 </a:t>
            </a:r>
            <a:endParaRPr lang="en-GB" sz="2400" dirty="0">
              <a:latin typeface="Times New Roman" pitchFamily="18" charset="0"/>
              <a:cs typeface="Times New Roman" pitchFamily="18" charset="0"/>
            </a:endParaRPr>
          </a:p>
          <a:p>
            <a:pPr marL="285750" indent="-285750">
              <a:lnSpc>
                <a:spcPct val="150000"/>
              </a:lnSpc>
              <a:buFont typeface="Wingdings" panose="05000000000000000000" pitchFamily="2" charset="2"/>
              <a:buChar char="v"/>
            </a:pPr>
            <a:r>
              <a:rPr lang="en-GB" sz="2400" dirty="0">
                <a:latin typeface="Times New Roman" pitchFamily="18" charset="0"/>
                <a:cs typeface="Times New Roman" pitchFamily="18" charset="0"/>
              </a:rPr>
              <a:t>Main Section- </a:t>
            </a:r>
            <a:r>
              <a:rPr lang="en-US" sz="2400" dirty="0">
                <a:latin typeface="Times New Roman" pitchFamily="18" charset="0"/>
                <a:cs typeface="Times New Roman" pitchFamily="18" charset="0"/>
              </a:rPr>
              <a:t>5</a:t>
            </a:r>
            <a:endParaRPr lang="ro-RO" sz="2400" dirty="0">
              <a:latin typeface="Times New Roman" pitchFamily="18" charset="0"/>
              <a:cs typeface="Times New Roman" pitchFamily="18" charset="0"/>
            </a:endParaRPr>
          </a:p>
          <a:p>
            <a:pPr marL="285750" indent="-285750">
              <a:lnSpc>
                <a:spcPct val="150000"/>
              </a:lnSpc>
              <a:buFont typeface="Wingdings" panose="05000000000000000000" pitchFamily="2" charset="2"/>
              <a:buChar char="v"/>
            </a:pPr>
            <a:r>
              <a:rPr lang="en-GB" sz="2400" dirty="0">
                <a:latin typeface="Times New Roman" panose="02020603050405020304" pitchFamily="18" charset="0"/>
                <a:cs typeface="Times New Roman" panose="02020603050405020304" pitchFamily="18" charset="0"/>
              </a:rPr>
              <a:t>Insights to the modern technology</a:t>
            </a:r>
            <a:r>
              <a:rPr lang="ro-RO" sz="2400" dirty="0" smtClean="0">
                <a:latin typeface="Times New Roman" panose="02020603050405020304" pitchFamily="18" charset="0"/>
                <a:cs typeface="Times New Roman" panose="02020603050405020304" pitchFamily="18" charset="0"/>
              </a:rPr>
              <a:t>-</a:t>
            </a:r>
            <a:r>
              <a:rPr lang="en-US" sz="2400" dirty="0" smtClean="0">
                <a:latin typeface="Times New Roman" panose="02020603050405020304" pitchFamily="18" charset="0"/>
                <a:cs typeface="Times New Roman" panose="02020603050405020304" pitchFamily="18" charset="0"/>
              </a:rPr>
              <a:t>6</a:t>
            </a:r>
            <a:endParaRPr lang="ro-RO" sz="2400" dirty="0">
              <a:latin typeface="Times New Roman" panose="02020603050405020304" pitchFamily="18" charset="0"/>
              <a:cs typeface="Times New Roman" panose="02020603050405020304" pitchFamily="18" charset="0"/>
            </a:endParaRPr>
          </a:p>
          <a:p>
            <a:pPr marL="285750" indent="-285750">
              <a:lnSpc>
                <a:spcPct val="150000"/>
              </a:lnSpc>
              <a:buFont typeface="Wingdings" panose="05000000000000000000" pitchFamily="2" charset="2"/>
              <a:buChar char="v"/>
            </a:pPr>
            <a:r>
              <a:rPr lang="en-GB" sz="2400" dirty="0">
                <a:latin typeface="Times New Roman" panose="02020603050405020304" pitchFamily="18" charset="0"/>
                <a:cs typeface="Times New Roman" panose="02020603050405020304" pitchFamily="18" charset="0"/>
              </a:rPr>
              <a:t>Impact of the technology</a:t>
            </a:r>
            <a:r>
              <a:rPr lang="ro-RO" sz="2400" dirty="0" smtClean="0">
                <a:latin typeface="Times New Roman" panose="02020603050405020304" pitchFamily="18" charset="0"/>
                <a:cs typeface="Times New Roman" panose="02020603050405020304" pitchFamily="18" charset="0"/>
              </a:rPr>
              <a:t>-</a:t>
            </a:r>
            <a:r>
              <a:rPr lang="en-US" sz="2400" dirty="0" smtClean="0">
                <a:latin typeface="Times New Roman" panose="02020603050405020304" pitchFamily="18" charset="0"/>
                <a:cs typeface="Times New Roman" panose="02020603050405020304" pitchFamily="18" charset="0"/>
              </a:rPr>
              <a:t>7</a:t>
            </a:r>
            <a:endParaRPr lang="ro-RO" sz="2400" dirty="0">
              <a:latin typeface="Times New Roman" panose="02020603050405020304" pitchFamily="18" charset="0"/>
              <a:cs typeface="Times New Roman" panose="02020603050405020304" pitchFamily="18" charset="0"/>
            </a:endParaRPr>
          </a:p>
          <a:p>
            <a:pPr marL="285750" indent="-285750">
              <a:lnSpc>
                <a:spcPct val="150000"/>
              </a:lnSpc>
              <a:buFont typeface="Wingdings" panose="05000000000000000000" pitchFamily="2" charset="2"/>
              <a:buChar char="v"/>
            </a:pPr>
            <a:r>
              <a:rPr lang="en-GB" sz="2400" dirty="0">
                <a:latin typeface="Times New Roman" panose="02020603050405020304" pitchFamily="18" charset="0"/>
                <a:cs typeface="Times New Roman" panose="02020603050405020304" pitchFamily="18" charset="0"/>
              </a:rPr>
              <a:t>Lessons that can be drawn from the case study</a:t>
            </a:r>
            <a:r>
              <a:rPr lang="ro-RO" sz="2400" dirty="0" smtClean="0">
                <a:latin typeface="Times New Roman" panose="02020603050405020304" pitchFamily="18" charset="0"/>
                <a:cs typeface="Times New Roman" panose="02020603050405020304" pitchFamily="18" charset="0"/>
              </a:rPr>
              <a:t>-</a:t>
            </a:r>
            <a:r>
              <a:rPr lang="en-US" sz="2400" dirty="0" smtClean="0">
                <a:latin typeface="Times New Roman" panose="02020603050405020304" pitchFamily="18" charset="0"/>
                <a:cs typeface="Times New Roman" panose="02020603050405020304" pitchFamily="18" charset="0"/>
              </a:rPr>
              <a:t>8</a:t>
            </a:r>
            <a:endParaRPr lang="en-GB" sz="2400" dirty="0">
              <a:latin typeface="Times New Roman" panose="02020603050405020304" pitchFamily="18" charset="0"/>
              <a:cs typeface="Times New Roman" pitchFamily="18" charset="0"/>
            </a:endParaRPr>
          </a:p>
          <a:p>
            <a:pPr marL="285750" indent="-285750">
              <a:lnSpc>
                <a:spcPct val="150000"/>
              </a:lnSpc>
              <a:buFont typeface="Wingdings" panose="05000000000000000000" pitchFamily="2" charset="2"/>
              <a:buChar char="v"/>
            </a:pPr>
            <a:r>
              <a:rPr lang="en-GB" sz="2400" dirty="0">
                <a:latin typeface="Times New Roman" panose="02020603050405020304" pitchFamily="18" charset="0"/>
                <a:cs typeface="Times New Roman" pitchFamily="18" charset="0"/>
              </a:rPr>
              <a:t>Reference List- </a:t>
            </a:r>
            <a:r>
              <a:rPr lang="en-GB" sz="2400" dirty="0" smtClean="0">
                <a:latin typeface="Times New Roman" panose="02020603050405020304" pitchFamily="18" charset="0"/>
                <a:cs typeface="Times New Roman" pitchFamily="18" charset="0"/>
              </a:rPr>
              <a:t>9</a:t>
            </a:r>
            <a:endParaRPr lang="en-GB" sz="2400" dirty="0">
              <a:latin typeface="Times New Roman" panose="02020603050405020304" pitchFamily="18" charset="0"/>
              <a:cs typeface="Times New Roman" pitchFamily="18" charset="0"/>
            </a:endParaRPr>
          </a:p>
          <a:p>
            <a:endParaRPr lang="en-GB" dirty="0"/>
          </a:p>
        </p:txBody>
      </p:sp>
    </p:spTree>
    <p:extLst>
      <p:ext uri="{BB962C8B-B14F-4D97-AF65-F5344CB8AC3E}">
        <p14:creationId xmlns:p14="http://schemas.microsoft.com/office/powerpoint/2010/main" val="71820399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14103" y="-95186"/>
            <a:ext cx="11477897" cy="6953186"/>
          </a:xfrm>
          <a:prstGeom prst="rect">
            <a:avLst/>
          </a:prstGeom>
          <a:solidFill>
            <a:schemeClr val="bg2">
              <a:lumMod val="90000"/>
            </a:schemeClr>
          </a:solidFill>
        </p:spPr>
        <p:txBody>
          <a:bodyPr wrap="square">
            <a:spAutoFit/>
          </a:bodyPr>
          <a:lstStyle/>
          <a:p>
            <a:pPr algn="just">
              <a:lnSpc>
                <a:spcPct val="150000"/>
              </a:lnSpc>
              <a:spcBef>
                <a:spcPts val="2400"/>
              </a:spcBef>
            </a:pPr>
            <a:r>
              <a:rPr lang="en-GB" dirty="0" smtClean="0">
                <a:latin typeface="Times New Roman" panose="02020603050405020304" pitchFamily="18" charset="0"/>
                <a:cs typeface="Times New Roman" panose="02020603050405020304" pitchFamily="18" charset="0"/>
              </a:rPr>
              <a:t>										</a:t>
            </a:r>
            <a:r>
              <a:rPr lang="en-GB" sz="2800" b="1" dirty="0" smtClean="0">
                <a:latin typeface="Times New Roman" panose="02020603050405020304" pitchFamily="18" charset="0"/>
                <a:cs typeface="Times New Roman" panose="02020603050405020304" pitchFamily="18" charset="0"/>
              </a:rPr>
              <a:t>Introduction</a:t>
            </a:r>
            <a:endParaRPr lang="en-US" sz="2800" b="1" dirty="0">
              <a:latin typeface="Times New Roman" panose="02020603050405020304" pitchFamily="18" charset="0"/>
              <a:cs typeface="Times New Roman" panose="02020603050405020304" pitchFamily="18" charset="0"/>
            </a:endParaRPr>
          </a:p>
          <a:p>
            <a:pPr marL="342900" indent="-342900" algn="just">
              <a:lnSpc>
                <a:spcPct val="150000"/>
              </a:lnSpc>
              <a:spcAft>
                <a:spcPts val="1000"/>
              </a:spcAft>
              <a:buFont typeface="Arial" panose="020B0604020202020204" pitchFamily="34" charset="0"/>
              <a:buChar char="•"/>
              <a:tabLst>
                <a:tab pos="1438275" algn="l"/>
              </a:tabLst>
            </a:pPr>
            <a:r>
              <a:rPr lang="en-GB" sz="1900" b="1" dirty="0" smtClean="0">
                <a:latin typeface="Times New Roman" panose="02020603050405020304" pitchFamily="18" charset="0"/>
                <a:cs typeface="Times New Roman" panose="02020603050405020304" pitchFamily="18" charset="0"/>
              </a:rPr>
              <a:t>The </a:t>
            </a:r>
            <a:r>
              <a:rPr lang="en-GB" sz="1900" b="1" dirty="0">
                <a:latin typeface="Times New Roman" panose="02020603050405020304" pitchFamily="18" charset="0"/>
                <a:cs typeface="Times New Roman" panose="02020603050405020304" pitchFamily="18" charset="0"/>
              </a:rPr>
              <a:t>study will consider the way in which the restaurant operated before the introduction of technology and how the advent of modern technology affected the different production and provision of numerous services. </a:t>
            </a:r>
            <a:endParaRPr lang="en-GB" sz="1900" b="1" dirty="0" smtClean="0">
              <a:latin typeface="Times New Roman" panose="02020603050405020304" pitchFamily="18" charset="0"/>
              <a:cs typeface="Times New Roman" panose="02020603050405020304" pitchFamily="18" charset="0"/>
            </a:endParaRPr>
          </a:p>
          <a:p>
            <a:pPr marL="342900" indent="-342900" algn="just">
              <a:lnSpc>
                <a:spcPct val="150000"/>
              </a:lnSpc>
              <a:spcAft>
                <a:spcPts val="1000"/>
              </a:spcAft>
              <a:buFont typeface="Arial" panose="020B0604020202020204" pitchFamily="34" charset="0"/>
              <a:buChar char="•"/>
              <a:tabLst>
                <a:tab pos="1438275" algn="l"/>
              </a:tabLst>
            </a:pPr>
            <a:r>
              <a:rPr lang="en-GB" sz="1900" b="1" dirty="0" smtClean="0">
                <a:latin typeface="Times New Roman" panose="02020603050405020304" pitchFamily="18" charset="0"/>
                <a:cs typeface="Times New Roman" panose="02020603050405020304" pitchFamily="18" charset="0"/>
              </a:rPr>
              <a:t>The </a:t>
            </a:r>
            <a:r>
              <a:rPr lang="en-GB" sz="1900" b="1" dirty="0">
                <a:latin typeface="Times New Roman" panose="02020603050405020304" pitchFamily="18" charset="0"/>
                <a:cs typeface="Times New Roman" panose="02020603050405020304" pitchFamily="18" charset="0"/>
              </a:rPr>
              <a:t>study will be based on the demonstration regarding the understanding of skills as well as the knowledge of the workers working in the restaurant along with the integration of technological methods and concepts in order to work effectively. </a:t>
            </a:r>
            <a:endParaRPr lang="en-GB" sz="1900" b="1" dirty="0" smtClean="0">
              <a:latin typeface="Times New Roman" panose="02020603050405020304" pitchFamily="18" charset="0"/>
              <a:cs typeface="Times New Roman" panose="02020603050405020304" pitchFamily="18" charset="0"/>
            </a:endParaRPr>
          </a:p>
          <a:p>
            <a:pPr marL="342900" indent="-342900" algn="just">
              <a:lnSpc>
                <a:spcPct val="150000"/>
              </a:lnSpc>
              <a:spcAft>
                <a:spcPts val="1000"/>
              </a:spcAft>
              <a:buFont typeface="Arial" panose="020B0604020202020204" pitchFamily="34" charset="0"/>
              <a:buChar char="•"/>
              <a:tabLst>
                <a:tab pos="1438275" algn="l"/>
              </a:tabLst>
            </a:pPr>
            <a:r>
              <a:rPr lang="en-GB" sz="1900" b="1" dirty="0" smtClean="0">
                <a:latin typeface="Times New Roman" panose="02020603050405020304" pitchFamily="18" charset="0"/>
                <a:cs typeface="Times New Roman" panose="02020603050405020304" pitchFamily="18" charset="0"/>
              </a:rPr>
              <a:t>The </a:t>
            </a:r>
            <a:r>
              <a:rPr lang="en-GB" sz="1900" b="1" dirty="0">
                <a:latin typeface="Times New Roman" panose="02020603050405020304" pitchFamily="18" charset="0"/>
                <a:cs typeface="Times New Roman" panose="02020603050405020304" pitchFamily="18" charset="0"/>
              </a:rPr>
              <a:t>study will focus upon strengthening the areas of employees for their personal development in context with “The </a:t>
            </a:r>
            <a:r>
              <a:rPr lang="en-GB" sz="1900" b="1" dirty="0" err="1">
                <a:latin typeface="Times New Roman" panose="02020603050405020304" pitchFamily="18" charset="0"/>
                <a:cs typeface="Times New Roman" panose="02020603050405020304" pitchFamily="18" charset="0"/>
              </a:rPr>
              <a:t>Whitebrook</a:t>
            </a:r>
            <a:r>
              <a:rPr lang="en-GB" sz="1900" b="1" dirty="0">
                <a:latin typeface="Times New Roman" panose="02020603050405020304" pitchFamily="18" charset="0"/>
                <a:cs typeface="Times New Roman" panose="02020603050405020304" pitchFamily="18" charset="0"/>
              </a:rPr>
              <a:t> Restaurant”. </a:t>
            </a:r>
          </a:p>
          <a:p>
            <a:pPr marL="342900" indent="-342900" algn="just">
              <a:lnSpc>
                <a:spcPct val="150000"/>
              </a:lnSpc>
              <a:spcAft>
                <a:spcPts val="1000"/>
              </a:spcAft>
              <a:buFont typeface="Arial" panose="020B0604020202020204" pitchFamily="34" charset="0"/>
              <a:buChar char="•"/>
              <a:tabLst>
                <a:tab pos="1438275" algn="l"/>
              </a:tabLst>
            </a:pPr>
            <a:r>
              <a:rPr lang="en-GB" sz="1900" b="1" dirty="0" smtClean="0">
                <a:latin typeface="Times New Roman" panose="02020603050405020304" pitchFamily="18" charset="0"/>
                <a:cs typeface="Times New Roman" panose="02020603050405020304" pitchFamily="18" charset="0"/>
              </a:rPr>
              <a:t>The </a:t>
            </a:r>
            <a:r>
              <a:rPr lang="en-GB" sz="1900" b="1" dirty="0">
                <a:latin typeface="Times New Roman" panose="02020603050405020304" pitchFamily="18" charset="0"/>
                <a:cs typeface="Times New Roman" panose="02020603050405020304" pitchFamily="18" charset="0"/>
              </a:rPr>
              <a:t>study will look forward to provide a literature review in order to focus upon the technological development established within the restaurant. </a:t>
            </a:r>
            <a:endParaRPr lang="en-GB" sz="1900" b="1" dirty="0" smtClean="0">
              <a:latin typeface="Times New Roman" panose="02020603050405020304" pitchFamily="18" charset="0"/>
              <a:cs typeface="Times New Roman" panose="02020603050405020304" pitchFamily="18" charset="0"/>
            </a:endParaRPr>
          </a:p>
          <a:p>
            <a:pPr marL="342900" indent="-342900" algn="just">
              <a:lnSpc>
                <a:spcPct val="150000"/>
              </a:lnSpc>
              <a:spcAft>
                <a:spcPts val="1000"/>
              </a:spcAft>
              <a:buFont typeface="Arial" panose="020B0604020202020204" pitchFamily="34" charset="0"/>
              <a:buChar char="•"/>
              <a:tabLst>
                <a:tab pos="1438275" algn="l"/>
              </a:tabLst>
            </a:pPr>
            <a:r>
              <a:rPr lang="en-GB" sz="1900" b="1" dirty="0" smtClean="0">
                <a:latin typeface="Times New Roman" panose="02020603050405020304" pitchFamily="18" charset="0"/>
                <a:cs typeface="Times New Roman" panose="02020603050405020304" pitchFamily="18" charset="0"/>
              </a:rPr>
              <a:t>Proper </a:t>
            </a:r>
            <a:r>
              <a:rPr lang="en-GB" sz="1900" b="1" dirty="0">
                <a:latin typeface="Times New Roman" panose="02020603050405020304" pitchFamily="18" charset="0"/>
                <a:cs typeface="Times New Roman" panose="02020603050405020304" pitchFamily="18" charset="0"/>
              </a:rPr>
              <a:t>analysis will be provided and practical application as well as the deployment will be discussed within the study. The study will also involve the proper application of the methods of technology within the organisation to help in achieving the devised goals by the management. </a:t>
            </a:r>
            <a:endParaRPr lang="en-US" sz="19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667673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7" name="Picture 6" descr="A room filled with furniture and a table&#10;&#10;Description automatically generated">
            <a:extLst>
              <a:ext uri="{FF2B5EF4-FFF2-40B4-BE49-F238E27FC236}">
                <a16:creationId xmlns="" xmlns:a16="http://schemas.microsoft.com/office/drawing/2014/main" id="{C250802E-2EDD-4308-B393-8FC618DAF07A}"/>
              </a:ext>
            </a:extLst>
          </p:cNvPr>
          <p:cNvPicPr>
            <a:picLocks noChangeAspect="1"/>
          </p:cNvPicPr>
          <p:nvPr/>
        </p:nvPicPr>
        <p:blipFill rotWithShape="1">
          <a:blip r:embed="rId3"/>
          <a:srcRect t="950" r="1" b="14442"/>
          <a:stretch/>
        </p:blipFill>
        <p:spPr>
          <a:xfrm>
            <a:off x="-258" y="-376"/>
            <a:ext cx="12188652" cy="6857990"/>
          </a:xfrm>
          <a:prstGeom prst="rect">
            <a:avLst/>
          </a:prstGeom>
        </p:spPr>
      </p:pic>
      <p:sp>
        <p:nvSpPr>
          <p:cNvPr id="25" name="Rectangle 20">
            <a:extLst>
              <a:ext uri="{FF2B5EF4-FFF2-40B4-BE49-F238E27FC236}">
                <a16:creationId xmlns="" xmlns:a16="http://schemas.microsoft.com/office/drawing/2014/main" id="{2078F889-8780-48D5-8B9E-DF8B1306378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71600" y="685800"/>
            <a:ext cx="9601200" cy="1485900"/>
          </a:xfrm>
        </p:spPr>
        <p:txBody>
          <a:bodyPr>
            <a:normAutofit/>
          </a:bodyPr>
          <a:lstStyle/>
          <a:p>
            <a:pPr algn="ctr"/>
            <a:r>
              <a:rPr lang="en-US" b="1" dirty="0">
                <a:solidFill>
                  <a:schemeClr val="bg1">
                    <a:lumMod val="95000"/>
                  </a:schemeClr>
                </a:solidFill>
                <a:latin typeface="Times New Roman" pitchFamily="18" charset="0"/>
                <a:cs typeface="Times New Roman" pitchFamily="18" charset="0"/>
              </a:rPr>
              <a:t>Background of the </a:t>
            </a:r>
            <a:r>
              <a:rPr lang="en-US" b="1" dirty="0" smtClean="0">
                <a:solidFill>
                  <a:schemeClr val="bg1">
                    <a:lumMod val="95000"/>
                  </a:schemeClr>
                </a:solidFill>
                <a:latin typeface="Times New Roman" pitchFamily="18" charset="0"/>
                <a:cs typeface="Times New Roman" pitchFamily="18" charset="0"/>
              </a:rPr>
              <a:t>organization</a:t>
            </a:r>
            <a:endParaRPr lang="en-US" b="1" dirty="0">
              <a:solidFill>
                <a:schemeClr val="bg1">
                  <a:lumMod val="95000"/>
                </a:schemeClr>
              </a:solidFill>
              <a:latin typeface="Times New Roman" pitchFamily="18" charset="0"/>
              <a:cs typeface="Times New Roman" pitchFamily="18" charset="0"/>
            </a:endParaRPr>
          </a:p>
        </p:txBody>
      </p:sp>
      <p:sp>
        <p:nvSpPr>
          <p:cNvPr id="26" name="Rectangle 22">
            <a:extLst>
              <a:ext uri="{FF2B5EF4-FFF2-40B4-BE49-F238E27FC236}">
                <a16:creationId xmlns="" xmlns:a16="http://schemas.microsoft.com/office/drawing/2014/main" id="{3A4CABA2-22A0-44B2-BD92-28FF73FCEA2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78095" y="376"/>
            <a:ext cx="2286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a:spLocks noGrp="1"/>
          </p:cNvSpPr>
          <p:nvPr>
            <p:ph idx="1"/>
          </p:nvPr>
        </p:nvSpPr>
        <p:spPr>
          <a:xfrm>
            <a:off x="1371600" y="2286000"/>
            <a:ext cx="9601200" cy="4140200"/>
          </a:xfrm>
          <a:ln>
            <a:noFill/>
          </a:ln>
          <a:effectLst/>
          <a:scene3d>
            <a:camera prst="orthographicFront">
              <a:rot lat="0" lon="0" rev="0"/>
            </a:camera>
            <a:lightRig rig="glow" dir="t">
              <a:rot lat="0" lon="0" rev="14100000"/>
            </a:lightRig>
          </a:scene3d>
          <a:sp3d prstMaterial="softEdge">
            <a:bevelT w="127000" prst="artDeco"/>
          </a:sp3d>
        </p:spPr>
        <p:txBody>
          <a:bodyPr>
            <a:noAutofit/>
          </a:bodyPr>
          <a:lstStyle/>
          <a:p>
            <a:pPr marL="0" indent="0" algn="ctr">
              <a:buNone/>
            </a:pPr>
            <a:r>
              <a:rPr lang="en-GB" sz="2500" b="1" dirty="0">
                <a:solidFill>
                  <a:schemeClr val="bg1">
                    <a:lumMod val="95000"/>
                  </a:schemeClr>
                </a:solidFill>
              </a:rPr>
              <a:t>According to Mackay (2017), career paths as well as the career ladders are two traditional ways for employees in an organization to develop and advance themselves. “The </a:t>
            </a:r>
            <a:r>
              <a:rPr lang="en-GB" sz="2500" b="1" dirty="0" err="1">
                <a:solidFill>
                  <a:schemeClr val="bg1">
                    <a:lumMod val="95000"/>
                  </a:schemeClr>
                </a:solidFill>
              </a:rPr>
              <a:t>WhiteBrook</a:t>
            </a:r>
            <a:r>
              <a:rPr lang="en-GB" sz="2500" b="1" dirty="0">
                <a:solidFill>
                  <a:schemeClr val="bg1">
                    <a:lumMod val="95000"/>
                  </a:schemeClr>
                </a:solidFill>
              </a:rPr>
              <a:t> Restaurant” is a Michelin star restaurant that has beautifully decorated rooms existing within the Wye Valley. The restaurant aims at providing the different flavours to their customers. They also develop menus with the help of ingredients that are fresh. The restaurant has eight different rooms that are well arranged and cater to the requirements of the different customers. The items that are prepared by the restaurant include the foraged ingredients that attracts more customers to the restaurant and avail their food products in a smooth manner. </a:t>
            </a:r>
            <a:endParaRPr lang="en-US" sz="2500" b="1" dirty="0">
              <a:solidFill>
                <a:schemeClr val="bg1">
                  <a:lumMod val="95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7343481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 xmlns:a16="http://schemas.microsoft.com/office/drawing/2014/main" id="{F8B556C4-7E49-4C36-845D-FC58F507345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person, man, holding, hand&#10;&#10;Description automatically generated">
            <a:extLst>
              <a:ext uri="{FF2B5EF4-FFF2-40B4-BE49-F238E27FC236}">
                <a16:creationId xmlns="" xmlns:a16="http://schemas.microsoft.com/office/drawing/2014/main" id="{17F0F218-88DF-4E61-9C85-AA2B9D1CDF67}"/>
              </a:ext>
            </a:extLst>
          </p:cNvPr>
          <p:cNvPicPr>
            <a:picLocks noChangeAspect="1"/>
          </p:cNvPicPr>
          <p:nvPr/>
        </p:nvPicPr>
        <p:blipFill rotWithShape="1">
          <a:blip r:embed="rId3">
            <a:alphaModFix amt="35000"/>
          </a:blip>
          <a:srcRect t="13407" b="2323"/>
          <a:stretch/>
        </p:blipFill>
        <p:spPr>
          <a:xfrm>
            <a:off x="687977" y="0"/>
            <a:ext cx="11808823" cy="6858000"/>
          </a:xfrm>
          <a:prstGeom prst="rect">
            <a:avLst/>
          </a:prstGeom>
        </p:spPr>
      </p:pic>
      <p:sp>
        <p:nvSpPr>
          <p:cNvPr id="2" name="Title 1"/>
          <p:cNvSpPr>
            <a:spLocks noGrp="1"/>
          </p:cNvSpPr>
          <p:nvPr>
            <p:ph type="title"/>
          </p:nvPr>
        </p:nvSpPr>
        <p:spPr>
          <a:xfrm>
            <a:off x="901700" y="361950"/>
            <a:ext cx="9601200" cy="1485900"/>
          </a:xfrm>
        </p:spPr>
        <p:txBody>
          <a:bodyPr>
            <a:normAutofit fontScale="90000"/>
          </a:bodyPr>
          <a:lstStyle/>
          <a:p>
            <a:pPr algn="ctr"/>
            <a:r>
              <a:rPr lang="en-GB" sz="3400" b="1" dirty="0">
                <a:solidFill>
                  <a:schemeClr val="tx1"/>
                </a:solidFill>
                <a:latin typeface="Times New Roman" pitchFamily="18" charset="0"/>
                <a:cs typeface="Times New Roman" pitchFamily="18" charset="0"/>
              </a:rPr>
              <a:t>Main section </a:t>
            </a:r>
            <a:r>
              <a:rPr lang="en-IN" sz="3400" b="1" dirty="0">
                <a:solidFill>
                  <a:schemeClr val="tx1"/>
                </a:solidFill>
                <a:latin typeface="Times New Roman" pitchFamily="18" charset="0"/>
                <a:cs typeface="Times New Roman" pitchFamily="18" charset="0"/>
              </a:rPr>
              <a:t/>
            </a:r>
            <a:br>
              <a:rPr lang="en-IN" sz="3400" b="1" dirty="0">
                <a:solidFill>
                  <a:schemeClr val="tx1"/>
                </a:solidFill>
                <a:latin typeface="Times New Roman" pitchFamily="18" charset="0"/>
                <a:cs typeface="Times New Roman" pitchFamily="18" charset="0"/>
              </a:rPr>
            </a:br>
            <a:r>
              <a:rPr lang="en-GB" sz="3400" b="1" dirty="0">
                <a:solidFill>
                  <a:schemeClr val="tx1"/>
                </a:solidFill>
              </a:rPr>
              <a:t>Challenges before the introduction of modern technology</a:t>
            </a:r>
            <a:r>
              <a:rPr lang="en-US" sz="3100" b="1" dirty="0">
                <a:solidFill>
                  <a:schemeClr val="tx1"/>
                </a:solidFill>
              </a:rPr>
              <a:t/>
            </a:r>
            <a:br>
              <a:rPr lang="en-US" sz="3100" b="1" dirty="0">
                <a:solidFill>
                  <a:schemeClr val="tx1"/>
                </a:solidFill>
              </a:rPr>
            </a:br>
            <a:r>
              <a:rPr lang="en-GB" sz="3100" b="1" dirty="0">
                <a:solidFill>
                  <a:schemeClr val="tx1"/>
                </a:solidFill>
                <a:latin typeface="Times New Roman" pitchFamily="18" charset="0"/>
                <a:cs typeface="Times New Roman" pitchFamily="18" charset="0"/>
              </a:rPr>
              <a:t> </a:t>
            </a:r>
            <a:endParaRPr lang="en-US" sz="3100" b="1"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1140822" y="1924049"/>
            <a:ext cx="9362077" cy="4581253"/>
          </a:xfrm>
          <a:ln>
            <a:noFill/>
          </a:ln>
          <a:effectLst/>
          <a:scene3d>
            <a:camera prst="orthographicFront">
              <a:rot lat="0" lon="0" rev="0"/>
            </a:camera>
            <a:lightRig rig="chilly" dir="t">
              <a:rot lat="0" lon="0" rev="18480000"/>
            </a:lightRig>
          </a:scene3d>
          <a:sp3d prstMaterial="clear">
            <a:bevelT h="63500"/>
          </a:sp3d>
        </p:spPr>
        <p:txBody>
          <a:bodyPr>
            <a:noAutofit/>
          </a:bodyPr>
          <a:lstStyle/>
          <a:p>
            <a:pPr marL="0" indent="0" algn="ctr">
              <a:buNone/>
            </a:pPr>
            <a:r>
              <a:rPr lang="en-GB" sz="2600" b="1" dirty="0">
                <a:solidFill>
                  <a:schemeClr val="tx1">
                    <a:lumMod val="95000"/>
                  </a:schemeClr>
                </a:solidFill>
                <a:effectLst>
                  <a:outerShdw blurRad="38100" dist="38100" dir="2700000" algn="tl">
                    <a:srgbClr val="000000">
                      <a:alpha val="43137"/>
                    </a:srgbClr>
                  </a:outerShdw>
                </a:effectLst>
              </a:rPr>
              <a:t>As supported by Tate et al. (2015), the typical path from the profession of an individual to an employer was nevertheless a thing of the past during the latter part of the 20th century as the technological methods and concepts did not exist within the open market to achieve the goals devised by the management. During this time too, the transition from an industrial to a knowledge economy prompted a decline in participation and further increasing the once-implicit job loyalty agreement. The structural framework related to the </a:t>
            </a:r>
            <a:r>
              <a:rPr lang="en-GB" sz="2600" b="1" dirty="0" smtClean="0">
                <a:solidFill>
                  <a:schemeClr val="tx1">
                    <a:lumMod val="95000"/>
                  </a:schemeClr>
                </a:solidFill>
                <a:effectLst>
                  <a:outerShdw blurRad="38100" dist="38100" dir="2700000" algn="tl">
                    <a:srgbClr val="000000">
                      <a:alpha val="43137"/>
                    </a:srgbClr>
                  </a:outerShdw>
                </a:effectLst>
              </a:rPr>
              <a:t>organisations </a:t>
            </a:r>
            <a:r>
              <a:rPr lang="en-GB" sz="2600" b="1" dirty="0">
                <a:solidFill>
                  <a:schemeClr val="tx1">
                    <a:lumMod val="95000"/>
                  </a:schemeClr>
                </a:solidFill>
                <a:effectLst>
                  <a:outerShdw blurRad="38100" dist="38100" dir="2700000" algn="tl">
                    <a:srgbClr val="000000">
                      <a:alpha val="43137"/>
                    </a:srgbClr>
                  </a:outerShdw>
                </a:effectLst>
              </a:rPr>
              <a:t>was smooth in its feature and it helped in establishing the relevant activities </a:t>
            </a:r>
            <a:r>
              <a:rPr lang="en-GB" sz="2600" b="1" dirty="0" smtClean="0">
                <a:solidFill>
                  <a:schemeClr val="tx1">
                    <a:lumMod val="95000"/>
                  </a:schemeClr>
                </a:solidFill>
                <a:effectLst>
                  <a:outerShdw blurRad="38100" dist="38100" dir="2700000" algn="tl">
                    <a:srgbClr val="000000">
                      <a:alpha val="43137"/>
                    </a:srgbClr>
                  </a:outerShdw>
                </a:effectLst>
              </a:rPr>
              <a:t>successfully, within  various industries . </a:t>
            </a:r>
            <a:endParaRPr lang="en-GB" sz="2600" b="1" dirty="0">
              <a:solidFill>
                <a:schemeClr val="tx1">
                  <a:lumMod val="95000"/>
                </a:schemeClr>
              </a:solidFill>
              <a:effectLst>
                <a:outerShdw blurRad="38100" dist="38100" dir="2700000" algn="tl">
                  <a:srgbClr val="000000">
                    <a:alpha val="43137"/>
                  </a:srgbClr>
                </a:outerShdw>
              </a:effectLst>
              <a:latin typeface="Times New Roman" pitchFamily="18" charset="0"/>
              <a:cs typeface="Times New Roman" pitchFamily="18" charset="0"/>
            </a:endParaRPr>
          </a:p>
        </p:txBody>
      </p:sp>
    </p:spTree>
    <p:extLst>
      <p:ext uri="{BB962C8B-B14F-4D97-AF65-F5344CB8AC3E}">
        <p14:creationId xmlns:p14="http://schemas.microsoft.com/office/powerpoint/2010/main" val="194232201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5097" y="41735"/>
            <a:ext cx="11686903" cy="6816265"/>
          </a:xfrm>
          <a:prstGeom prst="rect">
            <a:avLst/>
          </a:prstGeom>
        </p:spPr>
      </p:pic>
      <p:sp>
        <p:nvSpPr>
          <p:cNvPr id="2" name="Title 1"/>
          <p:cNvSpPr>
            <a:spLocks noGrp="1"/>
          </p:cNvSpPr>
          <p:nvPr>
            <p:ph type="title"/>
          </p:nvPr>
        </p:nvSpPr>
        <p:spPr>
          <a:xfrm>
            <a:off x="2168435" y="238360"/>
            <a:ext cx="7916092" cy="1193073"/>
          </a:xfrm>
          <a:solidFill>
            <a:schemeClr val="bg2">
              <a:lumMod val="90000"/>
            </a:schemeClr>
          </a:solidFill>
          <a:ln>
            <a:solidFill>
              <a:schemeClr val="bg2">
                <a:lumMod val="75000"/>
              </a:schemeClr>
            </a:solidFill>
          </a:ln>
        </p:spPr>
        <p:txBody>
          <a:bodyPr>
            <a:normAutofit fontScale="90000"/>
          </a:bodyPr>
          <a:lstStyle/>
          <a:p>
            <a:pPr algn="ctr"/>
            <a:r>
              <a:rPr lang="en-GB" sz="3200" b="1" dirty="0" smtClean="0"/>
              <a:t/>
            </a:r>
            <a:br>
              <a:rPr lang="en-GB" sz="3200" b="1" dirty="0" smtClean="0"/>
            </a:br>
            <a:r>
              <a:rPr lang="en-GB" sz="3200" b="1" dirty="0" smtClean="0">
                <a:latin typeface="Times New Roman" panose="02020603050405020304" pitchFamily="18" charset="0"/>
                <a:cs typeface="Times New Roman" panose="02020603050405020304" pitchFamily="18" charset="0"/>
              </a:rPr>
              <a:t>Insights </a:t>
            </a:r>
            <a:r>
              <a:rPr lang="en-GB" sz="3200" b="1" dirty="0">
                <a:latin typeface="Times New Roman" panose="02020603050405020304" pitchFamily="18" charset="0"/>
                <a:cs typeface="Times New Roman" panose="02020603050405020304" pitchFamily="18" charset="0"/>
              </a:rPr>
              <a:t>to the modern technology introduced</a:t>
            </a:r>
            <a:r>
              <a:rPr lang="en-US" sz="3200" b="1" dirty="0">
                <a:latin typeface="Times New Roman" panose="02020603050405020304" pitchFamily="18" charset="0"/>
                <a:cs typeface="Times New Roman" panose="02020603050405020304" pitchFamily="18" charset="0"/>
              </a:rPr>
              <a:t/>
            </a:r>
            <a:br>
              <a:rPr lang="en-US" sz="3200" b="1" dirty="0">
                <a:latin typeface="Times New Roman" panose="02020603050405020304" pitchFamily="18" charset="0"/>
                <a:cs typeface="Times New Roman" panose="02020603050405020304" pitchFamily="18" charset="0"/>
              </a:rPr>
            </a:br>
            <a:r>
              <a:rPr lang="en-GB" sz="3200" b="1" dirty="0">
                <a:latin typeface="Times New Roman" pitchFamily="18" charset="0"/>
                <a:cs typeface="Times New Roman" pitchFamily="18" charset="0"/>
              </a:rPr>
              <a:t> </a:t>
            </a:r>
            <a:endParaRPr lang="en-US" sz="3200" b="1" dirty="0">
              <a:latin typeface="Times New Roman" pitchFamily="18" charset="0"/>
              <a:cs typeface="Times New Roman" pitchFamily="18" charset="0"/>
            </a:endParaRPr>
          </a:p>
        </p:txBody>
      </p:sp>
      <p:sp>
        <p:nvSpPr>
          <p:cNvPr id="3" name="Content Placeholder 2"/>
          <p:cNvSpPr>
            <a:spLocks noGrp="1"/>
          </p:cNvSpPr>
          <p:nvPr>
            <p:ph idx="1"/>
          </p:nvPr>
        </p:nvSpPr>
        <p:spPr>
          <a:xfrm>
            <a:off x="605245" y="1993815"/>
            <a:ext cx="11486606" cy="2691396"/>
          </a:xfrm>
          <a:solidFill>
            <a:schemeClr val="bg2">
              <a:lumMod val="90000"/>
            </a:schemeClr>
          </a:solidFill>
          <a:ln>
            <a:solidFill>
              <a:schemeClr val="bg2">
                <a:lumMod val="75000"/>
              </a:schemeClr>
            </a:solidFill>
          </a:ln>
        </p:spPr>
        <p:txBody>
          <a:bodyPr>
            <a:normAutofit lnSpcReduction="10000"/>
          </a:bodyPr>
          <a:lstStyle/>
          <a:p>
            <a:pPr marL="0" indent="0" algn="just">
              <a:buNone/>
            </a:pPr>
            <a:r>
              <a:rPr lang="en-GB" sz="2600" dirty="0">
                <a:latin typeface="Times New Roman" panose="02020603050405020304" pitchFamily="18" charset="0"/>
                <a:cs typeface="Times New Roman" panose="02020603050405020304" pitchFamily="18" charset="0"/>
              </a:rPr>
              <a:t>It is much necessary for the </a:t>
            </a:r>
            <a:r>
              <a:rPr lang="en-GB" sz="2600" dirty="0" err="1">
                <a:latin typeface="Times New Roman" panose="02020603050405020304" pitchFamily="18" charset="0"/>
                <a:cs typeface="Times New Roman" panose="02020603050405020304" pitchFamily="18" charset="0"/>
              </a:rPr>
              <a:t>Whitebrook</a:t>
            </a:r>
            <a:r>
              <a:rPr lang="en-GB" sz="2600" dirty="0">
                <a:latin typeface="Times New Roman" panose="02020603050405020304" pitchFamily="18" charset="0"/>
                <a:cs typeface="Times New Roman" panose="02020603050405020304" pitchFamily="18" charset="0"/>
              </a:rPr>
              <a:t> restaurant UK to look forward in order to implement the relevant and modern technological methods and concepts that prove to be efficient within the social sphere. This would help in enhancing the efficiency of the employees getting rewards from the restaurant. It is necessary for the managers as well as the supervisors to allow the waiters and others employees within the restaurant to work freely without any pressure; however in discipline in order to maintain the ambience as well as the discipline of business organisation</a:t>
            </a:r>
            <a:r>
              <a:rPr lang="en-GB" sz="2400" dirty="0">
                <a:latin typeface="Times New Roman" panose="02020603050405020304" pitchFamily="18" charset="0"/>
                <a:cs typeface="Times New Roman" panose="02020603050405020304" pitchFamily="18" charset="0"/>
              </a:rPr>
              <a:t>.</a:t>
            </a:r>
            <a:endParaRPr lang="en-US" sz="2400" dirty="0">
              <a:latin typeface="Times New Roman" panose="02020603050405020304" pitchFamily="18" charset="0"/>
              <a:cs typeface="Times New Roman" panose="02020603050405020304" pitchFamily="18" charset="0"/>
            </a:endParaRPr>
          </a:p>
          <a:p>
            <a:pPr marL="0" indent="0" algn="just">
              <a:buNone/>
            </a:pP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6668410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0560" y="0"/>
            <a:ext cx="11521440" cy="6858000"/>
          </a:xfrm>
          <a:prstGeom prst="rect">
            <a:avLst/>
          </a:prstGeom>
        </p:spPr>
      </p:pic>
      <p:sp>
        <p:nvSpPr>
          <p:cNvPr id="2" name="Title 1"/>
          <p:cNvSpPr>
            <a:spLocks noGrp="1"/>
          </p:cNvSpPr>
          <p:nvPr>
            <p:ph type="title"/>
          </p:nvPr>
        </p:nvSpPr>
        <p:spPr>
          <a:xfrm>
            <a:off x="3137262" y="557349"/>
            <a:ext cx="6069875" cy="455023"/>
          </a:xfrm>
          <a:solidFill>
            <a:schemeClr val="bg2">
              <a:lumMod val="90000"/>
            </a:schemeClr>
          </a:solidFill>
          <a:ln>
            <a:solidFill>
              <a:schemeClr val="bg1"/>
            </a:solidFill>
          </a:ln>
        </p:spPr>
        <p:txBody>
          <a:bodyPr>
            <a:normAutofit fontScale="90000"/>
          </a:bodyPr>
          <a:lstStyle/>
          <a:p>
            <a:pPr algn="ctr"/>
            <a:r>
              <a:rPr lang="en-GB" sz="3200" b="1" dirty="0" smtClean="0">
                <a:latin typeface="Times New Roman" panose="02020603050405020304" pitchFamily="18" charset="0"/>
                <a:cs typeface="Times New Roman" panose="02020603050405020304" pitchFamily="18" charset="0"/>
              </a:rPr>
              <a:t>Impact of the technology introduced</a:t>
            </a:r>
            <a:r>
              <a:rPr lang="en-US" sz="3200" b="1" dirty="0" smtClean="0">
                <a:latin typeface="Times New Roman" panose="02020603050405020304" pitchFamily="18" charset="0"/>
                <a:cs typeface="Times New Roman" panose="02020603050405020304" pitchFamily="18" charset="0"/>
              </a:rPr>
              <a:t/>
            </a:r>
            <a:br>
              <a:rPr lang="en-US" sz="3200" b="1" dirty="0" smtClean="0">
                <a:latin typeface="Times New Roman" panose="02020603050405020304" pitchFamily="18" charset="0"/>
                <a:cs typeface="Times New Roman" panose="02020603050405020304" pitchFamily="18" charset="0"/>
              </a:rPr>
            </a:br>
            <a:r>
              <a:rPr lang="en-GB" sz="3200" b="1" dirty="0" smtClean="0">
                <a:latin typeface="Times New Roman" pitchFamily="18" charset="0"/>
                <a:cs typeface="Times New Roman" pitchFamily="18" charset="0"/>
              </a:rPr>
              <a:t> </a:t>
            </a:r>
            <a:r>
              <a:rPr lang="en-IN" sz="3200" b="1" dirty="0" smtClean="0">
                <a:latin typeface="Times New Roman" pitchFamily="18" charset="0"/>
                <a:cs typeface="Times New Roman" pitchFamily="18" charset="0"/>
              </a:rPr>
              <a:t/>
            </a:r>
            <a:br>
              <a:rPr lang="en-IN" sz="3200" b="1" dirty="0" smtClean="0">
                <a:latin typeface="Times New Roman" pitchFamily="18" charset="0"/>
                <a:cs typeface="Times New Roman" pitchFamily="18" charset="0"/>
              </a:rPr>
            </a:br>
            <a:endParaRPr lang="en-US" sz="3200" b="1" dirty="0">
              <a:latin typeface="Times New Roman" pitchFamily="18" charset="0"/>
              <a:cs typeface="Times New Roman" pitchFamily="18" charset="0"/>
            </a:endParaRPr>
          </a:p>
        </p:txBody>
      </p:sp>
      <p:sp>
        <p:nvSpPr>
          <p:cNvPr id="3" name="Content Placeholder 2"/>
          <p:cNvSpPr>
            <a:spLocks noGrp="1"/>
          </p:cNvSpPr>
          <p:nvPr>
            <p:ph idx="1"/>
          </p:nvPr>
        </p:nvSpPr>
        <p:spPr>
          <a:xfrm>
            <a:off x="836023" y="4101737"/>
            <a:ext cx="11355977" cy="2486297"/>
          </a:xfrm>
          <a:solidFill>
            <a:schemeClr val="accent3">
              <a:lumMod val="20000"/>
              <a:lumOff val="8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ormAutofit/>
          </a:bodyPr>
          <a:lstStyle/>
          <a:p>
            <a:pPr marL="0" lvl="0" indent="0">
              <a:buNone/>
            </a:pPr>
            <a:r>
              <a:rPr lang="en-GB" dirty="0">
                <a:latin typeface="Times New Roman" panose="02020603050405020304" pitchFamily="18" charset="0"/>
                <a:cs typeface="Times New Roman" panose="02020603050405020304" pitchFamily="18" charset="0"/>
              </a:rPr>
              <a:t>Strengthening support provided by management, for example through the use of more collaborative processes for reviewing and supporting employee's skill and career development needs.</a:t>
            </a:r>
            <a:endParaRPr lang="en-US" dirty="0">
              <a:latin typeface="Times New Roman" panose="02020603050405020304" pitchFamily="18" charset="0"/>
              <a:cs typeface="Times New Roman" panose="02020603050405020304" pitchFamily="18" charset="0"/>
            </a:endParaRPr>
          </a:p>
          <a:p>
            <a:pPr marL="0" lvl="0" indent="0">
              <a:buNone/>
            </a:pPr>
            <a:r>
              <a:rPr lang="en-GB" dirty="0">
                <a:latin typeface="Times New Roman" panose="02020603050405020304" pitchFamily="18" charset="0"/>
                <a:cs typeface="Times New Roman" panose="02020603050405020304" pitchFamily="18" charset="0"/>
              </a:rPr>
              <a:t>One to one career discussions or the career workshops for the HR groups and/or training consultants within business organisation of </a:t>
            </a:r>
            <a:r>
              <a:rPr lang="en-GB" dirty="0" err="1">
                <a:latin typeface="Times New Roman" panose="02020603050405020304" pitchFamily="18" charset="0"/>
                <a:cs typeface="Times New Roman" panose="02020603050405020304" pitchFamily="18" charset="0"/>
              </a:rPr>
              <a:t>Whitebrook</a:t>
            </a:r>
            <a:r>
              <a:rPr lang="en-GB" dirty="0">
                <a:latin typeface="Times New Roman" panose="02020603050405020304" pitchFamily="18" charset="0"/>
                <a:cs typeface="Times New Roman" panose="02020603050405020304" pitchFamily="18" charset="0"/>
              </a:rPr>
              <a:t> restaurant can be handled with the use of technology.</a:t>
            </a:r>
            <a:endParaRPr lang="en-US" dirty="0">
              <a:latin typeface="Times New Roman" panose="02020603050405020304" pitchFamily="18" charset="0"/>
              <a:cs typeface="Times New Roman" panose="02020603050405020304" pitchFamily="18" charset="0"/>
            </a:endParaRPr>
          </a:p>
          <a:p>
            <a:pPr marL="0" lvl="0" indent="0">
              <a:buNone/>
            </a:pPr>
            <a:r>
              <a:rPr lang="en-GB" dirty="0">
                <a:latin typeface="Times New Roman" panose="02020603050405020304" pitchFamily="18" charset="0"/>
                <a:cs typeface="Times New Roman" panose="02020603050405020304" pitchFamily="18" charset="0"/>
              </a:rPr>
              <a:t>Self-help information on career options, learning opportunities and at times career planning instruments, often provided on the company intranet will be much useful for </a:t>
            </a:r>
            <a:r>
              <a:rPr lang="en-GB" dirty="0" err="1">
                <a:latin typeface="Times New Roman" panose="02020603050405020304" pitchFamily="18" charset="0"/>
                <a:cs typeface="Times New Roman" panose="02020603050405020304" pitchFamily="18" charset="0"/>
              </a:rPr>
              <a:t>Whitebrook</a:t>
            </a:r>
            <a:r>
              <a:rPr lang="en-GB" dirty="0">
                <a:latin typeface="Times New Roman" panose="02020603050405020304" pitchFamily="18" charset="0"/>
                <a:cs typeface="Times New Roman" panose="02020603050405020304" pitchFamily="18" charset="0"/>
              </a:rPr>
              <a:t> employees (</a:t>
            </a:r>
            <a:r>
              <a:rPr lang="en-GB" dirty="0" err="1">
                <a:latin typeface="Times New Roman" panose="02020603050405020304" pitchFamily="18" charset="0"/>
                <a:cs typeface="Times New Roman" panose="02020603050405020304" pitchFamily="18" charset="0"/>
              </a:rPr>
              <a:t>Sabuncu</a:t>
            </a:r>
            <a:r>
              <a:rPr lang="en-GB" dirty="0">
                <a:latin typeface="Times New Roman" panose="02020603050405020304" pitchFamily="18" charset="0"/>
                <a:cs typeface="Times New Roman" panose="02020603050405020304" pitchFamily="18" charset="0"/>
              </a:rPr>
              <a:t> and </a:t>
            </a:r>
            <a:r>
              <a:rPr lang="en-GB" dirty="0" err="1">
                <a:latin typeface="Times New Roman" panose="02020603050405020304" pitchFamily="18" charset="0"/>
                <a:cs typeface="Times New Roman" panose="02020603050405020304" pitchFamily="18" charset="0"/>
              </a:rPr>
              <a:t>Karacay</a:t>
            </a:r>
            <a:r>
              <a:rPr lang="en-GB" dirty="0">
                <a:latin typeface="Times New Roman" panose="02020603050405020304" pitchFamily="18" charset="0"/>
                <a:cs typeface="Times New Roman" panose="02020603050405020304" pitchFamily="18" charset="0"/>
              </a:rPr>
              <a:t>, 2016).</a:t>
            </a:r>
            <a:endParaRPr lang="en-US" dirty="0">
              <a:latin typeface="Times New Roman" panose="02020603050405020304" pitchFamily="18" charset="0"/>
              <a:cs typeface="Times New Roman" panose="02020603050405020304" pitchFamily="18" charset="0"/>
            </a:endParaRPr>
          </a:p>
          <a:p>
            <a:pPr marL="0" indent="0" algn="just">
              <a:buNone/>
            </a:pP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2645437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2">
              <a:lumMod val="75000"/>
            </a:schemeClr>
          </a:solidFill>
          <a:ln>
            <a:solidFill>
              <a:schemeClr val="bg2">
                <a:lumMod val="75000"/>
              </a:schemeClr>
            </a:solidFill>
          </a:ln>
        </p:spPr>
        <p:txBody>
          <a:bodyPr>
            <a:normAutofit/>
          </a:bodyPr>
          <a:lstStyle/>
          <a:p>
            <a:pPr algn="ctr"/>
            <a:r>
              <a:rPr lang="en-GB" sz="3200" b="1" dirty="0"/>
              <a:t>Lessons that can be drawn from the case study</a:t>
            </a:r>
            <a:r>
              <a:rPr lang="en-US" sz="3200" b="1" dirty="0"/>
              <a:t/>
            </a:r>
            <a:br>
              <a:rPr lang="en-US" sz="3200" b="1" dirty="0"/>
            </a:br>
            <a:r>
              <a:rPr lang="en-IN" sz="3200" b="1" dirty="0">
                <a:latin typeface="Times New Roman" pitchFamily="18" charset="0"/>
                <a:cs typeface="Times New Roman" pitchFamily="18" charset="0"/>
              </a:rPr>
              <a:t/>
            </a:r>
            <a:br>
              <a:rPr lang="en-IN" sz="3200" b="1" dirty="0">
                <a:latin typeface="Times New Roman" pitchFamily="18" charset="0"/>
                <a:cs typeface="Times New Roman" pitchFamily="18" charset="0"/>
              </a:rPr>
            </a:br>
            <a:endParaRPr lang="en-US" sz="3200" b="1" dirty="0">
              <a:latin typeface="Times New Roman" pitchFamily="18" charset="0"/>
              <a:cs typeface="Times New Roman" pitchFamily="18" charset="0"/>
            </a:endParaRPr>
          </a:p>
        </p:txBody>
      </p:sp>
      <p:sp>
        <p:nvSpPr>
          <p:cNvPr id="3" name="Content Placeholder 2"/>
          <p:cNvSpPr>
            <a:spLocks noGrp="1"/>
          </p:cNvSpPr>
          <p:nvPr>
            <p:ph sz="half" idx="1"/>
          </p:nvPr>
        </p:nvSpPr>
        <p:spPr>
          <a:xfrm>
            <a:off x="1371599" y="2285999"/>
            <a:ext cx="5177481" cy="3581401"/>
          </a:xfrm>
          <a:solidFill>
            <a:schemeClr val="bg2">
              <a:lumMod val="75000"/>
            </a:schemeClr>
          </a:solidFill>
          <a:ln>
            <a:solidFill>
              <a:schemeClr val="bg2">
                <a:lumMod val="75000"/>
              </a:schemeClr>
            </a:solidFill>
          </a:ln>
        </p:spPr>
        <p:txBody>
          <a:bodyPr>
            <a:normAutofit fontScale="92500"/>
          </a:bodyPr>
          <a:lstStyle/>
          <a:p>
            <a:pPr lvl="0" algn="just"/>
            <a:r>
              <a:rPr lang="en-GB" sz="2400" dirty="0">
                <a:latin typeface="Times New Roman" pitchFamily="18" charset="0"/>
                <a:cs typeface="Times New Roman" pitchFamily="18" charset="0"/>
              </a:rPr>
              <a:t>Strengthening support provided by management, for example through the use of more collaborative processes for reviewing and supporting employee's skill and career development needs.</a:t>
            </a:r>
            <a:endParaRPr lang="en-IN" sz="2400" dirty="0">
              <a:latin typeface="Times New Roman" pitchFamily="18" charset="0"/>
              <a:cs typeface="Times New Roman" pitchFamily="18" charset="0"/>
            </a:endParaRPr>
          </a:p>
          <a:p>
            <a:pPr lvl="0" algn="just"/>
            <a:r>
              <a:rPr lang="en-GB" sz="2400" dirty="0">
                <a:latin typeface="Times New Roman" pitchFamily="18" charset="0"/>
                <a:cs typeface="Times New Roman" pitchFamily="18" charset="0"/>
              </a:rPr>
              <a:t>One to one career discussions or the career workshops for the HR groups and/or training consultants within business organisation of </a:t>
            </a:r>
            <a:r>
              <a:rPr lang="en-GB" sz="2400" dirty="0" err="1">
                <a:latin typeface="Times New Roman" pitchFamily="18" charset="0"/>
                <a:cs typeface="Times New Roman" pitchFamily="18" charset="0"/>
              </a:rPr>
              <a:t>Whitebrook</a:t>
            </a:r>
            <a:r>
              <a:rPr lang="en-GB" sz="2400" dirty="0">
                <a:latin typeface="Times New Roman" pitchFamily="18" charset="0"/>
                <a:cs typeface="Times New Roman" pitchFamily="18" charset="0"/>
              </a:rPr>
              <a:t> restaurant</a:t>
            </a:r>
            <a:endParaRPr lang="en-IN" sz="2400" dirty="0">
              <a:latin typeface="Times New Roman" pitchFamily="18" charset="0"/>
              <a:cs typeface="Times New Roman" pitchFamily="18" charset="0"/>
            </a:endParaRPr>
          </a:p>
        </p:txBody>
      </p:sp>
      <p:pic>
        <p:nvPicPr>
          <p:cNvPr id="5" name="Content Placeholder 4"/>
          <p:cNvPicPr>
            <a:picLocks noGrp="1"/>
          </p:cNvPicPr>
          <p:nvPr>
            <p:ph sz="half" idx="2"/>
          </p:nvPr>
        </p:nvPicPr>
        <p:blipFill>
          <a:blip r:embed="rId3"/>
          <a:stretch>
            <a:fillRect/>
          </a:stretch>
        </p:blipFill>
        <p:spPr>
          <a:xfrm>
            <a:off x="7451124" y="2323069"/>
            <a:ext cx="3521676" cy="3113903"/>
          </a:xfrm>
          <a:prstGeom prst="rect">
            <a:avLst/>
          </a:prstGeom>
          <a:solidFill>
            <a:schemeClr val="bg2">
              <a:lumMod val="75000"/>
            </a:schemeClr>
          </a:solidFill>
          <a:ln w="38100" cap="sq">
            <a:solidFill>
              <a:schemeClr val="bg2">
                <a:lumMod val="75000"/>
              </a:schemeClr>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0349034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3204" y="-60960"/>
            <a:ext cx="9601200" cy="599607"/>
          </a:xfrm>
        </p:spPr>
        <p:txBody>
          <a:bodyPr>
            <a:normAutofit/>
          </a:bodyPr>
          <a:lstStyle/>
          <a:p>
            <a:pPr algn="ctr"/>
            <a:r>
              <a:rPr lang="en-US" sz="3200" b="1" dirty="0">
                <a:latin typeface="Times New Roman" pitchFamily="18" charset="0"/>
                <a:cs typeface="Times New Roman" pitchFamily="18" charset="0"/>
              </a:rPr>
              <a:t>Reference List:</a:t>
            </a:r>
          </a:p>
        </p:txBody>
      </p:sp>
      <p:sp>
        <p:nvSpPr>
          <p:cNvPr id="3" name="Content Placeholder 2"/>
          <p:cNvSpPr>
            <a:spLocks noGrp="1"/>
          </p:cNvSpPr>
          <p:nvPr>
            <p:ph idx="1"/>
          </p:nvPr>
        </p:nvSpPr>
        <p:spPr>
          <a:xfrm>
            <a:off x="914400" y="444139"/>
            <a:ext cx="10929257" cy="6278880"/>
          </a:xfrm>
          <a:solidFill>
            <a:schemeClr val="bg2">
              <a:lumMod val="90000"/>
            </a:schemeClr>
          </a:solidFill>
        </p:spPr>
        <p:txBody>
          <a:bodyPr>
            <a:noAutofit/>
          </a:bodyPr>
          <a:lstStyle/>
          <a:p>
            <a:r>
              <a:rPr lang="en-GB" sz="1200" dirty="0" err="1">
                <a:latin typeface="Times New Roman" pitchFamily="18" charset="0"/>
                <a:cs typeface="Times New Roman" pitchFamily="18" charset="0"/>
              </a:rPr>
              <a:t>Bryła</a:t>
            </a:r>
            <a:r>
              <a:rPr lang="en-GB" sz="1200" dirty="0">
                <a:latin typeface="Times New Roman" pitchFamily="18" charset="0"/>
                <a:cs typeface="Times New Roman" pitchFamily="18" charset="0"/>
              </a:rPr>
              <a:t>, P., 2015. The impact of international student mobility on subsequent employment and professional career: A large-scale survey among Polish former Erasmus students. </a:t>
            </a:r>
            <a:r>
              <a:rPr lang="en-GB" sz="1200" i="1" dirty="0" err="1">
                <a:latin typeface="Times New Roman" pitchFamily="18" charset="0"/>
                <a:cs typeface="Times New Roman" pitchFamily="18" charset="0"/>
              </a:rPr>
              <a:t>Procedia</a:t>
            </a:r>
            <a:r>
              <a:rPr lang="en-GB" sz="1200" i="1" dirty="0">
                <a:latin typeface="Times New Roman" pitchFamily="18" charset="0"/>
                <a:cs typeface="Times New Roman" pitchFamily="18" charset="0"/>
              </a:rPr>
              <a:t>-Social and </a:t>
            </a:r>
            <a:r>
              <a:rPr lang="en-GB" sz="1200" i="1" dirty="0" err="1">
                <a:latin typeface="Times New Roman" pitchFamily="18" charset="0"/>
                <a:cs typeface="Times New Roman" pitchFamily="18" charset="0"/>
              </a:rPr>
              <a:t>Behavioral</a:t>
            </a:r>
            <a:r>
              <a:rPr lang="en-GB" sz="1200" i="1" dirty="0">
                <a:latin typeface="Times New Roman" pitchFamily="18" charset="0"/>
                <a:cs typeface="Times New Roman" pitchFamily="18" charset="0"/>
              </a:rPr>
              <a:t> Sciences</a:t>
            </a:r>
            <a:r>
              <a:rPr lang="en-GB" sz="1200" dirty="0">
                <a:latin typeface="Times New Roman" pitchFamily="18" charset="0"/>
                <a:cs typeface="Times New Roman" pitchFamily="18" charset="0"/>
              </a:rPr>
              <a:t>, </a:t>
            </a:r>
            <a:r>
              <a:rPr lang="en-GB" sz="1200" i="1" dirty="0">
                <a:latin typeface="Times New Roman" pitchFamily="18" charset="0"/>
                <a:cs typeface="Times New Roman" pitchFamily="18" charset="0"/>
              </a:rPr>
              <a:t>176</a:t>
            </a:r>
            <a:r>
              <a:rPr lang="en-GB" sz="1200" dirty="0">
                <a:latin typeface="Times New Roman" pitchFamily="18" charset="0"/>
                <a:cs typeface="Times New Roman" pitchFamily="18" charset="0"/>
              </a:rPr>
              <a:t>, pp.633-641.</a:t>
            </a:r>
            <a:endParaRPr lang="en-IN" sz="1200" dirty="0">
              <a:latin typeface="Times New Roman" pitchFamily="18" charset="0"/>
              <a:cs typeface="Times New Roman" pitchFamily="18" charset="0"/>
            </a:endParaRPr>
          </a:p>
          <a:p>
            <a:r>
              <a:rPr lang="en-GB" sz="1200" dirty="0">
                <a:latin typeface="Times New Roman" pitchFamily="18" charset="0"/>
                <a:cs typeface="Times New Roman" pitchFamily="18" charset="0"/>
              </a:rPr>
              <a:t>Employment</a:t>
            </a:r>
            <a:r>
              <a:rPr lang="en-GB" sz="1200" i="1" dirty="0">
                <a:latin typeface="Times New Roman" pitchFamily="18" charset="0"/>
                <a:cs typeface="Times New Roman" pitchFamily="18" charset="0"/>
              </a:rPr>
              <a:t>-</a:t>
            </a:r>
            <a:r>
              <a:rPr lang="en-GB" sz="1200" dirty="0">
                <a:latin typeface="Times New Roman" pitchFamily="18" charset="0"/>
                <a:cs typeface="Times New Roman" pitchFamily="18" charset="0"/>
              </a:rPr>
              <a:t>studies.co.uk. 2019 Career development in employing organisations: practices and challenges from a UK perspective Available at: https://www.employment-studies.co.uk/system/files/resources/files/hrp1.pdf (Accessed: 3 December 2019).</a:t>
            </a:r>
            <a:endParaRPr lang="en-IN" sz="1200" dirty="0">
              <a:latin typeface="Times New Roman" pitchFamily="18" charset="0"/>
              <a:cs typeface="Times New Roman" pitchFamily="18" charset="0"/>
            </a:endParaRPr>
          </a:p>
          <a:p>
            <a:r>
              <a:rPr lang="en-GB" sz="1200" dirty="0" err="1">
                <a:latin typeface="Times New Roman" pitchFamily="18" charset="0"/>
                <a:cs typeface="Times New Roman" pitchFamily="18" charset="0"/>
              </a:rPr>
              <a:t>Ko</a:t>
            </a:r>
            <a:r>
              <a:rPr lang="en-GB" sz="1200" dirty="0">
                <a:latin typeface="Times New Roman" pitchFamily="18" charset="0"/>
                <a:cs typeface="Times New Roman" pitchFamily="18" charset="0"/>
              </a:rPr>
              <a:t>, W.H., 2015. Constructing a professional competence scale for foodservice research &amp; development employees from an industry viewpoint. </a:t>
            </a:r>
            <a:r>
              <a:rPr lang="en-IN" sz="1200" i="1" dirty="0">
                <a:latin typeface="Times New Roman" pitchFamily="18" charset="0"/>
                <a:cs typeface="Times New Roman" pitchFamily="18" charset="0"/>
              </a:rPr>
              <a:t>International Journal of Hospitality Management</a:t>
            </a:r>
            <a:r>
              <a:rPr lang="en-IN" sz="1200" dirty="0">
                <a:latin typeface="Times New Roman" pitchFamily="18" charset="0"/>
                <a:cs typeface="Times New Roman" pitchFamily="18" charset="0"/>
              </a:rPr>
              <a:t>, </a:t>
            </a:r>
            <a:r>
              <a:rPr lang="en-IN" sz="1200" i="1" dirty="0">
                <a:latin typeface="Times New Roman" pitchFamily="18" charset="0"/>
                <a:cs typeface="Times New Roman" pitchFamily="18" charset="0"/>
              </a:rPr>
              <a:t>49</a:t>
            </a:r>
            <a:r>
              <a:rPr lang="en-IN" sz="1200" dirty="0">
                <a:latin typeface="Times New Roman" pitchFamily="18" charset="0"/>
                <a:cs typeface="Times New Roman" pitchFamily="18" charset="0"/>
              </a:rPr>
              <a:t>, pp.66-72.</a:t>
            </a:r>
          </a:p>
          <a:p>
            <a:r>
              <a:rPr lang="en-GB" sz="1200" dirty="0" err="1">
                <a:latin typeface="Times New Roman" pitchFamily="18" charset="0"/>
                <a:cs typeface="Times New Roman" pitchFamily="18" charset="0"/>
              </a:rPr>
              <a:t>Lantrip</a:t>
            </a:r>
            <a:r>
              <a:rPr lang="en-GB" sz="1200" dirty="0">
                <a:latin typeface="Times New Roman" pitchFamily="18" charset="0"/>
                <a:cs typeface="Times New Roman" pitchFamily="18" charset="0"/>
              </a:rPr>
              <a:t>, K.R., </a:t>
            </a:r>
            <a:r>
              <a:rPr lang="en-GB" sz="1200" dirty="0" err="1">
                <a:latin typeface="Times New Roman" pitchFamily="18" charset="0"/>
                <a:cs typeface="Times New Roman" pitchFamily="18" charset="0"/>
              </a:rPr>
              <a:t>Luginbuhl</a:t>
            </a:r>
            <a:r>
              <a:rPr lang="en-GB" sz="1200" dirty="0">
                <a:latin typeface="Times New Roman" pitchFamily="18" charset="0"/>
                <a:cs typeface="Times New Roman" pitchFamily="18" charset="0"/>
              </a:rPr>
              <a:t>, P.J., </a:t>
            </a:r>
            <a:r>
              <a:rPr lang="en-GB" sz="1200" dirty="0" err="1">
                <a:latin typeface="Times New Roman" pitchFamily="18" charset="0"/>
                <a:cs typeface="Times New Roman" pitchFamily="18" charset="0"/>
              </a:rPr>
              <a:t>Chronister</a:t>
            </a:r>
            <a:r>
              <a:rPr lang="en-GB" sz="1200" dirty="0">
                <a:latin typeface="Times New Roman" pitchFamily="18" charset="0"/>
                <a:cs typeface="Times New Roman" pitchFamily="18" charset="0"/>
              </a:rPr>
              <a:t>, K.M. and Lindstrom, L., 2015. Broken dreams: impact of partner violence on the career development process for professional women. </a:t>
            </a:r>
            <a:r>
              <a:rPr lang="en-IN" sz="1200" i="1" dirty="0">
                <a:latin typeface="Times New Roman" pitchFamily="18" charset="0"/>
                <a:cs typeface="Times New Roman" pitchFamily="18" charset="0"/>
              </a:rPr>
              <a:t>Journal of Family Violence</a:t>
            </a:r>
            <a:r>
              <a:rPr lang="en-IN" sz="1200" dirty="0">
                <a:latin typeface="Times New Roman" pitchFamily="18" charset="0"/>
                <a:cs typeface="Times New Roman" pitchFamily="18" charset="0"/>
              </a:rPr>
              <a:t>, </a:t>
            </a:r>
            <a:r>
              <a:rPr lang="en-IN" sz="1200" i="1" dirty="0">
                <a:latin typeface="Times New Roman" pitchFamily="18" charset="0"/>
                <a:cs typeface="Times New Roman" pitchFamily="18" charset="0"/>
              </a:rPr>
              <a:t>30</a:t>
            </a:r>
            <a:r>
              <a:rPr lang="en-IN" sz="1200" dirty="0">
                <a:latin typeface="Times New Roman" pitchFamily="18" charset="0"/>
                <a:cs typeface="Times New Roman" pitchFamily="18" charset="0"/>
              </a:rPr>
              <a:t>(5), pp.591-605.</a:t>
            </a:r>
          </a:p>
          <a:p>
            <a:r>
              <a:rPr lang="en-GB" sz="1200" dirty="0">
                <a:latin typeface="Times New Roman" pitchFamily="18" charset="0"/>
                <a:cs typeface="Times New Roman" pitchFamily="18" charset="0"/>
              </a:rPr>
              <a:t>Mackay, M., 2017. Professional development seen as employment capital. </a:t>
            </a:r>
            <a:r>
              <a:rPr lang="en-GB" sz="1200" i="1" dirty="0">
                <a:latin typeface="Times New Roman" pitchFamily="18" charset="0"/>
                <a:cs typeface="Times New Roman" pitchFamily="18" charset="0"/>
              </a:rPr>
              <a:t>Professional development in education</a:t>
            </a:r>
            <a:r>
              <a:rPr lang="en-GB" sz="1200" dirty="0">
                <a:latin typeface="Times New Roman" pitchFamily="18" charset="0"/>
                <a:cs typeface="Times New Roman" pitchFamily="18" charset="0"/>
              </a:rPr>
              <a:t>, </a:t>
            </a:r>
            <a:r>
              <a:rPr lang="en-GB" sz="1200" i="1" dirty="0">
                <a:latin typeface="Times New Roman" pitchFamily="18" charset="0"/>
                <a:cs typeface="Times New Roman" pitchFamily="18" charset="0"/>
              </a:rPr>
              <a:t>43</a:t>
            </a:r>
            <a:r>
              <a:rPr lang="en-GB" sz="1200" dirty="0">
                <a:latin typeface="Times New Roman" pitchFamily="18" charset="0"/>
                <a:cs typeface="Times New Roman" pitchFamily="18" charset="0"/>
              </a:rPr>
              <a:t>(1), pp.140-155.</a:t>
            </a:r>
            <a:endParaRPr lang="en-IN" sz="1200" dirty="0">
              <a:latin typeface="Times New Roman" pitchFamily="18" charset="0"/>
              <a:cs typeface="Times New Roman" pitchFamily="18" charset="0"/>
            </a:endParaRPr>
          </a:p>
          <a:p>
            <a:r>
              <a:rPr lang="en-GB" sz="1200" dirty="0">
                <a:latin typeface="Times New Roman" pitchFamily="18" charset="0"/>
                <a:cs typeface="Times New Roman" pitchFamily="18" charset="0"/>
              </a:rPr>
              <a:t>McMurray, S., Dutton, M., </a:t>
            </a:r>
            <a:r>
              <a:rPr lang="en-GB" sz="1200" dirty="0" err="1">
                <a:latin typeface="Times New Roman" pitchFamily="18" charset="0"/>
                <a:cs typeface="Times New Roman" pitchFamily="18" charset="0"/>
              </a:rPr>
              <a:t>McQuaid</a:t>
            </a:r>
            <a:r>
              <a:rPr lang="en-GB" sz="1200" dirty="0">
                <a:latin typeface="Times New Roman" pitchFamily="18" charset="0"/>
                <a:cs typeface="Times New Roman" pitchFamily="18" charset="0"/>
              </a:rPr>
              <a:t>, R. and Richard, A., 2016. Employer demands from business graduates. </a:t>
            </a:r>
            <a:r>
              <a:rPr lang="en-GB" sz="1200" i="1" dirty="0">
                <a:latin typeface="Times New Roman" pitchFamily="18" charset="0"/>
                <a:cs typeface="Times New Roman" pitchFamily="18" charset="0"/>
              </a:rPr>
              <a:t>Education+ Training</a:t>
            </a:r>
            <a:r>
              <a:rPr lang="en-GB" sz="1200" dirty="0">
                <a:latin typeface="Times New Roman" pitchFamily="18" charset="0"/>
                <a:cs typeface="Times New Roman" pitchFamily="18" charset="0"/>
              </a:rPr>
              <a:t>, </a:t>
            </a:r>
            <a:r>
              <a:rPr lang="en-GB" sz="1200" i="1" dirty="0">
                <a:latin typeface="Times New Roman" pitchFamily="18" charset="0"/>
                <a:cs typeface="Times New Roman" pitchFamily="18" charset="0"/>
              </a:rPr>
              <a:t>58</a:t>
            </a:r>
            <a:r>
              <a:rPr lang="en-GB" sz="1200" dirty="0">
                <a:latin typeface="Times New Roman" pitchFamily="18" charset="0"/>
                <a:cs typeface="Times New Roman" pitchFamily="18" charset="0"/>
              </a:rPr>
              <a:t>(1), pp.112-132.</a:t>
            </a:r>
            <a:endParaRPr lang="en-IN" sz="1200" dirty="0">
              <a:latin typeface="Times New Roman" pitchFamily="18" charset="0"/>
              <a:cs typeface="Times New Roman" pitchFamily="18" charset="0"/>
            </a:endParaRPr>
          </a:p>
          <a:p>
            <a:r>
              <a:rPr lang="en-GB" sz="1200" dirty="0" err="1">
                <a:latin typeface="Times New Roman" pitchFamily="18" charset="0"/>
                <a:cs typeface="Times New Roman" pitchFamily="18" charset="0"/>
              </a:rPr>
              <a:t>Pande</a:t>
            </a:r>
            <a:r>
              <a:rPr lang="en-GB" sz="1200" dirty="0">
                <a:latin typeface="Times New Roman" pitchFamily="18" charset="0"/>
                <a:cs typeface="Times New Roman" pitchFamily="18" charset="0"/>
              </a:rPr>
              <a:t>, S., VMOCK </a:t>
            </a:r>
            <a:r>
              <a:rPr lang="en-GB" sz="1200" dirty="0" err="1">
                <a:latin typeface="Times New Roman" pitchFamily="18" charset="0"/>
                <a:cs typeface="Times New Roman" pitchFamily="18" charset="0"/>
              </a:rPr>
              <a:t>Inc</a:t>
            </a:r>
            <a:r>
              <a:rPr lang="en-GB" sz="1200" dirty="0">
                <a:latin typeface="Times New Roman" pitchFamily="18" charset="0"/>
                <a:cs typeface="Times New Roman" pitchFamily="18" charset="0"/>
              </a:rPr>
              <a:t>, 2019. Internet-based method and apparatus for career and professional development via structured feedback loop. U.S. Patent 10,346,803.</a:t>
            </a:r>
            <a:endParaRPr lang="en-IN" sz="1200" dirty="0">
              <a:latin typeface="Times New Roman" pitchFamily="18" charset="0"/>
              <a:cs typeface="Times New Roman" pitchFamily="18" charset="0"/>
            </a:endParaRPr>
          </a:p>
          <a:p>
            <a:r>
              <a:rPr lang="en-GB" sz="1200" dirty="0">
                <a:latin typeface="Times New Roman" pitchFamily="18" charset="0"/>
                <a:cs typeface="Times New Roman" pitchFamily="18" charset="0"/>
              </a:rPr>
              <a:t>Price, S. and Reichert, C., 2017. The importance of continuing professional development to career satisfaction and patient care: meeting the needs of novice to mid-to late-career nurses throughout their career span. </a:t>
            </a:r>
            <a:r>
              <a:rPr lang="en-GB" sz="1200" i="1" dirty="0">
                <a:latin typeface="Times New Roman" pitchFamily="18" charset="0"/>
                <a:cs typeface="Times New Roman" pitchFamily="18" charset="0"/>
              </a:rPr>
              <a:t>Administrative Sciences</a:t>
            </a:r>
            <a:r>
              <a:rPr lang="en-GB" sz="1200" dirty="0">
                <a:latin typeface="Times New Roman" pitchFamily="18" charset="0"/>
                <a:cs typeface="Times New Roman" pitchFamily="18" charset="0"/>
              </a:rPr>
              <a:t>, </a:t>
            </a:r>
            <a:r>
              <a:rPr lang="en-GB" sz="1200" i="1" dirty="0">
                <a:latin typeface="Times New Roman" pitchFamily="18" charset="0"/>
                <a:cs typeface="Times New Roman" pitchFamily="18" charset="0"/>
              </a:rPr>
              <a:t>7</a:t>
            </a:r>
            <a:r>
              <a:rPr lang="en-GB" sz="1200" dirty="0">
                <a:latin typeface="Times New Roman" pitchFamily="18" charset="0"/>
                <a:cs typeface="Times New Roman" pitchFamily="18" charset="0"/>
              </a:rPr>
              <a:t>(2), p.17.</a:t>
            </a:r>
            <a:endParaRPr lang="en-IN" sz="1200" dirty="0">
              <a:latin typeface="Times New Roman" pitchFamily="18" charset="0"/>
              <a:cs typeface="Times New Roman" pitchFamily="18" charset="0"/>
            </a:endParaRPr>
          </a:p>
          <a:p>
            <a:r>
              <a:rPr lang="en-GB" sz="1200" dirty="0">
                <a:latin typeface="Times New Roman" pitchFamily="18" charset="0"/>
                <a:cs typeface="Times New Roman" pitchFamily="18" charset="0"/>
              </a:rPr>
              <a:t>Robbins, P., 2015. </a:t>
            </a:r>
            <a:r>
              <a:rPr lang="en-IN" sz="1200" dirty="0">
                <a:latin typeface="Times New Roman" pitchFamily="18" charset="0"/>
                <a:cs typeface="Times New Roman" pitchFamily="18" charset="0"/>
              </a:rPr>
              <a:t>Peer coaching to enrich professional practice, school culture, and student learning. ASCD.</a:t>
            </a:r>
          </a:p>
          <a:p>
            <a:r>
              <a:rPr lang="en-GB" sz="1200" dirty="0" err="1">
                <a:latin typeface="Times New Roman" pitchFamily="18" charset="0"/>
                <a:cs typeface="Times New Roman" pitchFamily="18" charset="0"/>
              </a:rPr>
              <a:t>Sabuncu</a:t>
            </a:r>
            <a:r>
              <a:rPr lang="en-GB" sz="1200" dirty="0">
                <a:latin typeface="Times New Roman" pitchFamily="18" charset="0"/>
                <a:cs typeface="Times New Roman" pitchFamily="18" charset="0"/>
              </a:rPr>
              <a:t>, K.U. and </a:t>
            </a:r>
            <a:r>
              <a:rPr lang="en-GB" sz="1200" dirty="0" err="1">
                <a:latin typeface="Times New Roman" pitchFamily="18" charset="0"/>
                <a:cs typeface="Times New Roman" pitchFamily="18" charset="0"/>
              </a:rPr>
              <a:t>Karacay</a:t>
            </a:r>
            <a:r>
              <a:rPr lang="en-GB" sz="1200" dirty="0">
                <a:latin typeface="Times New Roman" pitchFamily="18" charset="0"/>
                <a:cs typeface="Times New Roman" pitchFamily="18" charset="0"/>
              </a:rPr>
              <a:t>, G., 2016. Exploring professional competencies for talent management in hospitality and food sector in Turkey. </a:t>
            </a:r>
            <a:r>
              <a:rPr lang="en-IN" sz="1200" i="1" dirty="0" err="1">
                <a:latin typeface="Times New Roman" pitchFamily="18" charset="0"/>
                <a:cs typeface="Times New Roman" pitchFamily="18" charset="0"/>
              </a:rPr>
              <a:t>Procedia</a:t>
            </a:r>
            <a:r>
              <a:rPr lang="en-IN" sz="1200" i="1" dirty="0">
                <a:latin typeface="Times New Roman" pitchFamily="18" charset="0"/>
                <a:cs typeface="Times New Roman" pitchFamily="18" charset="0"/>
              </a:rPr>
              <a:t>-Social and </a:t>
            </a:r>
            <a:r>
              <a:rPr lang="en-IN" sz="1200" i="1" dirty="0" err="1">
                <a:latin typeface="Times New Roman" pitchFamily="18" charset="0"/>
                <a:cs typeface="Times New Roman" pitchFamily="18" charset="0"/>
              </a:rPr>
              <a:t>Behavioral</a:t>
            </a:r>
            <a:r>
              <a:rPr lang="en-IN" sz="1200" i="1" dirty="0">
                <a:latin typeface="Times New Roman" pitchFamily="18" charset="0"/>
                <a:cs typeface="Times New Roman" pitchFamily="18" charset="0"/>
              </a:rPr>
              <a:t> Sciences</a:t>
            </a:r>
            <a:r>
              <a:rPr lang="en-IN" sz="1200" dirty="0">
                <a:latin typeface="Times New Roman" pitchFamily="18" charset="0"/>
                <a:cs typeface="Times New Roman" pitchFamily="18" charset="0"/>
              </a:rPr>
              <a:t>, </a:t>
            </a:r>
            <a:r>
              <a:rPr lang="en-IN" sz="1200" i="1" dirty="0">
                <a:latin typeface="Times New Roman" pitchFamily="18" charset="0"/>
                <a:cs typeface="Times New Roman" pitchFamily="18" charset="0"/>
              </a:rPr>
              <a:t>235</a:t>
            </a:r>
            <a:r>
              <a:rPr lang="en-IN" sz="1200" dirty="0">
                <a:latin typeface="Times New Roman" pitchFamily="18" charset="0"/>
                <a:cs typeface="Times New Roman" pitchFamily="18" charset="0"/>
              </a:rPr>
              <a:t>, pp.443-452.</a:t>
            </a:r>
          </a:p>
          <a:p>
            <a:r>
              <a:rPr lang="en-GB" sz="1200" dirty="0" err="1">
                <a:latin typeface="Times New Roman" pitchFamily="18" charset="0"/>
                <a:cs typeface="Times New Roman" pitchFamily="18" charset="0"/>
              </a:rPr>
              <a:t>Shaidullina</a:t>
            </a:r>
            <a:r>
              <a:rPr lang="en-GB" sz="1200" dirty="0">
                <a:latin typeface="Times New Roman" pitchFamily="18" charset="0"/>
                <a:cs typeface="Times New Roman" pitchFamily="18" charset="0"/>
              </a:rPr>
              <a:t>, A.R., </a:t>
            </a:r>
            <a:r>
              <a:rPr lang="en-GB" sz="1200" dirty="0" err="1">
                <a:latin typeface="Times New Roman" pitchFamily="18" charset="0"/>
                <a:cs typeface="Times New Roman" pitchFamily="18" charset="0"/>
              </a:rPr>
              <a:t>Fassakhova</a:t>
            </a:r>
            <a:r>
              <a:rPr lang="en-GB" sz="1200" dirty="0">
                <a:latin typeface="Times New Roman" pitchFamily="18" charset="0"/>
                <a:cs typeface="Times New Roman" pitchFamily="18" charset="0"/>
              </a:rPr>
              <a:t>, G.R., </a:t>
            </a:r>
            <a:r>
              <a:rPr lang="en-GB" sz="1200" dirty="0" err="1">
                <a:latin typeface="Times New Roman" pitchFamily="18" charset="0"/>
                <a:cs typeface="Times New Roman" pitchFamily="18" charset="0"/>
              </a:rPr>
              <a:t>Valeyeva</a:t>
            </a:r>
            <a:r>
              <a:rPr lang="en-GB" sz="1200" dirty="0">
                <a:latin typeface="Times New Roman" pitchFamily="18" charset="0"/>
                <a:cs typeface="Times New Roman" pitchFamily="18" charset="0"/>
              </a:rPr>
              <a:t>, G.K., </a:t>
            </a:r>
            <a:r>
              <a:rPr lang="en-GB" sz="1200" dirty="0" err="1">
                <a:latin typeface="Times New Roman" pitchFamily="18" charset="0"/>
                <a:cs typeface="Times New Roman" pitchFamily="18" charset="0"/>
              </a:rPr>
              <a:t>Khasanova</a:t>
            </a:r>
            <a:r>
              <a:rPr lang="en-GB" sz="1200" dirty="0">
                <a:latin typeface="Times New Roman" pitchFamily="18" charset="0"/>
                <a:cs typeface="Times New Roman" pitchFamily="18" charset="0"/>
              </a:rPr>
              <a:t>, G.B., </a:t>
            </a:r>
            <a:r>
              <a:rPr lang="en-GB" sz="1200" dirty="0" err="1">
                <a:latin typeface="Times New Roman" pitchFamily="18" charset="0"/>
                <a:cs typeface="Times New Roman" pitchFamily="18" charset="0"/>
              </a:rPr>
              <a:t>Komelina</a:t>
            </a:r>
            <a:r>
              <a:rPr lang="en-GB" sz="1200" dirty="0">
                <a:latin typeface="Times New Roman" pitchFamily="18" charset="0"/>
                <a:cs typeface="Times New Roman" pitchFamily="18" charset="0"/>
              </a:rPr>
              <a:t>, V.A. and </a:t>
            </a:r>
            <a:r>
              <a:rPr lang="en-GB" sz="1200" dirty="0" err="1">
                <a:latin typeface="Times New Roman" pitchFamily="18" charset="0"/>
                <a:cs typeface="Times New Roman" pitchFamily="18" charset="0"/>
              </a:rPr>
              <a:t>Ivanova</a:t>
            </a:r>
            <a:r>
              <a:rPr lang="en-GB" sz="1200" dirty="0">
                <a:latin typeface="Times New Roman" pitchFamily="18" charset="0"/>
                <a:cs typeface="Times New Roman" pitchFamily="18" charset="0"/>
              </a:rPr>
              <a:t>, T.L., 2015. A comparative research on levels of students' formation skills of their career advancement portfolio in secondary and higher education systems. </a:t>
            </a:r>
            <a:r>
              <a:rPr lang="en-GB" sz="1200" i="1" dirty="0">
                <a:latin typeface="Times New Roman" pitchFamily="18" charset="0"/>
                <a:cs typeface="Times New Roman" pitchFamily="18" charset="0"/>
              </a:rPr>
              <a:t>Asian Social Science</a:t>
            </a:r>
            <a:r>
              <a:rPr lang="en-GB" sz="1200" dirty="0">
                <a:latin typeface="Times New Roman" pitchFamily="18" charset="0"/>
                <a:cs typeface="Times New Roman" pitchFamily="18" charset="0"/>
              </a:rPr>
              <a:t>, </a:t>
            </a:r>
            <a:r>
              <a:rPr lang="en-GB" sz="1200" i="1" dirty="0">
                <a:latin typeface="Times New Roman" pitchFamily="18" charset="0"/>
                <a:cs typeface="Times New Roman" pitchFamily="18" charset="0"/>
              </a:rPr>
              <a:t>11</a:t>
            </a:r>
            <a:r>
              <a:rPr lang="en-GB" sz="1200" dirty="0">
                <a:latin typeface="Times New Roman" pitchFamily="18" charset="0"/>
                <a:cs typeface="Times New Roman" pitchFamily="18" charset="0"/>
              </a:rPr>
              <a:t>(1), p.375.</a:t>
            </a:r>
            <a:endParaRPr lang="en-IN" sz="1200" dirty="0">
              <a:latin typeface="Times New Roman" pitchFamily="18" charset="0"/>
              <a:cs typeface="Times New Roman" pitchFamily="18" charset="0"/>
            </a:endParaRPr>
          </a:p>
          <a:p>
            <a:r>
              <a:rPr lang="en-GB" sz="1200" dirty="0">
                <a:latin typeface="Times New Roman" pitchFamily="18" charset="0"/>
                <a:cs typeface="Times New Roman" pitchFamily="18" charset="0"/>
              </a:rPr>
              <a:t>Tate, K.A., </a:t>
            </a:r>
            <a:r>
              <a:rPr lang="en-GB" sz="1200" dirty="0" err="1">
                <a:latin typeface="Times New Roman" pitchFamily="18" charset="0"/>
                <a:cs typeface="Times New Roman" pitchFamily="18" charset="0"/>
              </a:rPr>
              <a:t>Caperton</a:t>
            </a:r>
            <a:r>
              <a:rPr lang="en-GB" sz="1200" dirty="0">
                <a:latin typeface="Times New Roman" pitchFamily="18" charset="0"/>
                <a:cs typeface="Times New Roman" pitchFamily="18" charset="0"/>
              </a:rPr>
              <a:t>, W., Kaiser, D., Pruitt, N.T., White, H. and Hall, E., 2015. An exploration of first-generation college students’ career development beliefs and experiences. </a:t>
            </a:r>
            <a:r>
              <a:rPr lang="en-GB" sz="1200" i="1" dirty="0">
                <a:latin typeface="Times New Roman" pitchFamily="18" charset="0"/>
                <a:cs typeface="Times New Roman" pitchFamily="18" charset="0"/>
              </a:rPr>
              <a:t>Journal of Career Development</a:t>
            </a:r>
            <a:r>
              <a:rPr lang="en-GB" sz="1200" dirty="0">
                <a:latin typeface="Times New Roman" pitchFamily="18" charset="0"/>
                <a:cs typeface="Times New Roman" pitchFamily="18" charset="0"/>
              </a:rPr>
              <a:t>, </a:t>
            </a:r>
            <a:r>
              <a:rPr lang="en-GB" sz="1200" i="1" dirty="0">
                <a:latin typeface="Times New Roman" pitchFamily="18" charset="0"/>
                <a:cs typeface="Times New Roman" pitchFamily="18" charset="0"/>
              </a:rPr>
              <a:t>42</a:t>
            </a:r>
            <a:r>
              <a:rPr lang="en-GB" sz="1200" dirty="0">
                <a:latin typeface="Times New Roman" pitchFamily="18" charset="0"/>
                <a:cs typeface="Times New Roman" pitchFamily="18" charset="0"/>
              </a:rPr>
              <a:t>(4), pp.294-310.</a:t>
            </a:r>
            <a:endParaRPr lang="en-IN" sz="1200" dirty="0">
              <a:latin typeface="Times New Roman" pitchFamily="18" charset="0"/>
              <a:cs typeface="Times New Roman" pitchFamily="18" charset="0"/>
            </a:endParaRPr>
          </a:p>
          <a:p>
            <a:r>
              <a:rPr lang="en-GB" sz="1200" dirty="0" err="1">
                <a:latin typeface="Times New Roman" pitchFamily="18" charset="0"/>
                <a:cs typeface="Times New Roman" pitchFamily="18" charset="0"/>
              </a:rPr>
              <a:t>Vinichenko</a:t>
            </a:r>
            <a:r>
              <a:rPr lang="en-GB" sz="1200" dirty="0">
                <a:latin typeface="Times New Roman" pitchFamily="18" charset="0"/>
                <a:cs typeface="Times New Roman" pitchFamily="18" charset="0"/>
              </a:rPr>
              <a:t>, M.V., </a:t>
            </a:r>
            <a:r>
              <a:rPr lang="en-GB" sz="1200" dirty="0" err="1">
                <a:latin typeface="Times New Roman" pitchFamily="18" charset="0"/>
                <a:cs typeface="Times New Roman" pitchFamily="18" charset="0"/>
              </a:rPr>
              <a:t>Makushkin</a:t>
            </a:r>
            <a:r>
              <a:rPr lang="en-GB" sz="1200" dirty="0">
                <a:latin typeface="Times New Roman" pitchFamily="18" charset="0"/>
                <a:cs typeface="Times New Roman" pitchFamily="18" charset="0"/>
              </a:rPr>
              <a:t>, S.A., </a:t>
            </a:r>
            <a:r>
              <a:rPr lang="en-GB" sz="1200" dirty="0" err="1">
                <a:latin typeface="Times New Roman" pitchFamily="18" charset="0"/>
                <a:cs typeface="Times New Roman" pitchFamily="18" charset="0"/>
              </a:rPr>
              <a:t>Melnichuk</a:t>
            </a:r>
            <a:r>
              <a:rPr lang="en-GB" sz="1200" dirty="0">
                <a:latin typeface="Times New Roman" pitchFamily="18" charset="0"/>
                <a:cs typeface="Times New Roman" pitchFamily="18" charset="0"/>
              </a:rPr>
              <a:t>, A.V., </a:t>
            </a:r>
            <a:r>
              <a:rPr lang="en-GB" sz="1200" dirty="0" err="1">
                <a:latin typeface="Times New Roman" pitchFamily="18" charset="0"/>
                <a:cs typeface="Times New Roman" pitchFamily="18" charset="0"/>
              </a:rPr>
              <a:t>Frolova</a:t>
            </a:r>
            <a:r>
              <a:rPr lang="en-GB" sz="1200" dirty="0">
                <a:latin typeface="Times New Roman" pitchFamily="18" charset="0"/>
                <a:cs typeface="Times New Roman" pitchFamily="18" charset="0"/>
              </a:rPr>
              <a:t>, E.V. and </a:t>
            </a:r>
            <a:r>
              <a:rPr lang="en-GB" sz="1200" dirty="0" err="1">
                <a:latin typeface="Times New Roman" pitchFamily="18" charset="0"/>
                <a:cs typeface="Times New Roman" pitchFamily="18" charset="0"/>
              </a:rPr>
              <a:t>Kurbakova</a:t>
            </a:r>
            <a:r>
              <a:rPr lang="en-GB" sz="1200" dirty="0">
                <a:latin typeface="Times New Roman" pitchFamily="18" charset="0"/>
                <a:cs typeface="Times New Roman" pitchFamily="18" charset="0"/>
              </a:rPr>
              <a:t>, S.N., 2016. Student employment during college studies and after career start. </a:t>
            </a:r>
            <a:r>
              <a:rPr lang="en-GB" sz="1200" i="1" dirty="0">
                <a:latin typeface="Times New Roman" pitchFamily="18" charset="0"/>
                <a:cs typeface="Times New Roman" pitchFamily="18" charset="0"/>
              </a:rPr>
              <a:t>International Review of Management and Marketing</a:t>
            </a:r>
            <a:r>
              <a:rPr lang="en-GB" sz="1200" dirty="0">
                <a:latin typeface="Times New Roman" pitchFamily="18" charset="0"/>
                <a:cs typeface="Times New Roman" pitchFamily="18" charset="0"/>
              </a:rPr>
              <a:t>, </a:t>
            </a:r>
            <a:r>
              <a:rPr lang="en-GB" sz="1200" i="1" dirty="0">
                <a:latin typeface="Times New Roman" pitchFamily="18" charset="0"/>
                <a:cs typeface="Times New Roman" pitchFamily="18" charset="0"/>
              </a:rPr>
              <a:t>6</a:t>
            </a:r>
            <a:r>
              <a:rPr lang="en-GB" sz="1200" dirty="0">
                <a:latin typeface="Times New Roman" pitchFamily="18" charset="0"/>
                <a:cs typeface="Times New Roman" pitchFamily="18" charset="0"/>
              </a:rPr>
              <a:t>(5S), pp.23-29.</a:t>
            </a:r>
            <a:endParaRPr lang="en-IN" sz="1200" dirty="0">
              <a:latin typeface="Times New Roman" pitchFamily="18" charset="0"/>
              <a:cs typeface="Times New Roman" pitchFamily="18" charset="0"/>
            </a:endParaRPr>
          </a:p>
          <a:p>
            <a:r>
              <a:rPr lang="en-GB" sz="1200" dirty="0">
                <a:latin typeface="Times New Roman" pitchFamily="18" charset="0"/>
                <a:cs typeface="Times New Roman" pitchFamily="18" charset="0"/>
              </a:rPr>
              <a:t>Wu, H.C. and </a:t>
            </a:r>
            <a:r>
              <a:rPr lang="en-GB" sz="1200" dirty="0" err="1">
                <a:latin typeface="Times New Roman" pitchFamily="18" charset="0"/>
                <a:cs typeface="Times New Roman" pitchFamily="18" charset="0"/>
              </a:rPr>
              <a:t>Mohi</a:t>
            </a:r>
            <a:r>
              <a:rPr lang="en-GB" sz="1200" dirty="0">
                <a:latin typeface="Times New Roman" pitchFamily="18" charset="0"/>
                <a:cs typeface="Times New Roman" pitchFamily="18" charset="0"/>
              </a:rPr>
              <a:t>, Z., 2015. Assessment of service quality in the fast-food restaurant. </a:t>
            </a:r>
            <a:r>
              <a:rPr lang="en-IN" sz="1200" i="1" dirty="0">
                <a:latin typeface="Times New Roman" pitchFamily="18" charset="0"/>
                <a:cs typeface="Times New Roman" pitchFamily="18" charset="0"/>
              </a:rPr>
              <a:t>Journal of Foodservice Business Research</a:t>
            </a:r>
            <a:r>
              <a:rPr lang="en-IN" sz="1200" dirty="0">
                <a:latin typeface="Times New Roman" pitchFamily="18" charset="0"/>
                <a:cs typeface="Times New Roman" pitchFamily="18" charset="0"/>
              </a:rPr>
              <a:t>, </a:t>
            </a:r>
            <a:r>
              <a:rPr lang="en-IN" sz="1200" i="1" dirty="0">
                <a:latin typeface="Times New Roman" pitchFamily="18" charset="0"/>
                <a:cs typeface="Times New Roman" pitchFamily="18" charset="0"/>
              </a:rPr>
              <a:t>18</a:t>
            </a:r>
            <a:r>
              <a:rPr lang="en-IN" sz="1200" dirty="0">
                <a:latin typeface="Times New Roman" pitchFamily="18" charset="0"/>
                <a:cs typeface="Times New Roman" pitchFamily="18" charset="0"/>
              </a:rPr>
              <a:t>(4), pp.358-388.</a:t>
            </a:r>
          </a:p>
          <a:p>
            <a:endParaRPr lang="en-US" sz="1200" dirty="0"/>
          </a:p>
        </p:txBody>
      </p:sp>
    </p:spTree>
    <p:extLst>
      <p:ext uri="{BB962C8B-B14F-4D97-AF65-F5344CB8AC3E}">
        <p14:creationId xmlns:p14="http://schemas.microsoft.com/office/powerpoint/2010/main" val="272380124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 xmlns:a16="http://schemas.microsoft.com/office/drawing/2014/main" id="{474A7FC5-56F0-4FE3-8383-04EE92963F2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Working">
            <a:extLst>
              <a:ext uri="{FF2B5EF4-FFF2-40B4-BE49-F238E27FC236}">
                <a16:creationId xmlns="" xmlns:a16="http://schemas.microsoft.com/office/drawing/2014/main" id="{BC829010-59E7-4B6E-AE76-EEE7D0ED0D8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20" y="-1"/>
            <a:ext cx="12188932" cy="6858000"/>
          </a:xfrm>
          <a:prstGeom prst="rect">
            <a:avLst/>
          </a:prstGeom>
        </p:spPr>
      </p:pic>
      <p:sp>
        <p:nvSpPr>
          <p:cNvPr id="12" name="Rectangle 11">
            <a:extLst>
              <a:ext uri="{FF2B5EF4-FFF2-40B4-BE49-F238E27FC236}">
                <a16:creationId xmlns="" xmlns:a16="http://schemas.microsoft.com/office/drawing/2014/main" id="{DE6BEBC3-6A99-4A53-9835-9875E08415A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761999"/>
            <a:ext cx="9141619" cy="5334001"/>
          </a:xfrm>
          <a:prstGeom prst="rect">
            <a:avLst/>
          </a:prstGeom>
          <a:solidFill>
            <a:schemeClr val="accent1">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 xmlns:a16="http://schemas.microsoft.com/office/drawing/2014/main" id="{F993299F-3E8A-4BF7-9C3D-B9F22CF94C4E}"/>
              </a:ext>
            </a:extLst>
          </p:cNvPr>
          <p:cNvSpPr>
            <a:spLocks noGrp="1"/>
          </p:cNvSpPr>
          <p:nvPr>
            <p:ph type="ctrTitle"/>
          </p:nvPr>
        </p:nvSpPr>
        <p:spPr>
          <a:xfrm>
            <a:off x="1069848" y="1298448"/>
            <a:ext cx="7315200" cy="2130552"/>
          </a:xfrm>
        </p:spPr>
        <p:txBody>
          <a:bodyPr>
            <a:normAutofit/>
          </a:bodyPr>
          <a:lstStyle/>
          <a:p>
            <a:r>
              <a:rPr lang="en-US" b="1" dirty="0"/>
              <a:t>Thank you</a:t>
            </a:r>
          </a:p>
        </p:txBody>
      </p:sp>
      <p:sp>
        <p:nvSpPr>
          <p:cNvPr id="14" name="Rectangle 13">
            <a:extLst>
              <a:ext uri="{FF2B5EF4-FFF2-40B4-BE49-F238E27FC236}">
                <a16:creationId xmlns="" xmlns:a16="http://schemas.microsoft.com/office/drawing/2014/main" id="{D1006911-EDB8-4CDF-AEAA-A3FA060851F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5816944"/>
      </p:ext>
    </p:extLst>
  </p:cSld>
  <p:clrMapOvr>
    <a:masterClrMapping/>
  </p:clrMapOvr>
  <p:timing>
    <p:tnLst>
      <p:par>
        <p:cTn id="1" dur="indefinite" restart="never" nodeType="tmRoot"/>
      </p:par>
    </p:tnLst>
  </p:timing>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8A236E1-64DF-4E50-A38B-2C17C1880FA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EB7BB97-A62F-4534-888F-505637578A57}">
  <ds:schemaRefs>
    <ds:schemaRef ds:uri="http://purl.org/dc/elements/1.1/"/>
    <ds:schemaRef ds:uri="http://schemas.microsoft.com/office/2006/metadata/properties"/>
    <ds:schemaRef ds:uri="http://schemas.openxmlformats.org/package/2006/metadata/core-properties"/>
    <ds:schemaRef ds:uri="16c05727-aa75-4e4a-9b5f-8a80a1165891"/>
    <ds:schemaRef ds:uri="http://schemas.microsoft.com/office/2006/documentManagement/types"/>
    <ds:schemaRef ds:uri="http://purl.org/dc/terms/"/>
    <ds:schemaRef ds:uri="http://purl.org/dc/dcmitype/"/>
    <ds:schemaRef ds:uri="http://schemas.microsoft.com/office/infopath/2007/PartnerControls"/>
    <ds:schemaRef ds:uri="71af3243-3dd4-4a8d-8c0d-dd76da1f02a5"/>
    <ds:schemaRef ds:uri="http://www.w3.org/XML/1998/namespace"/>
  </ds:schemaRefs>
</ds:datastoreItem>
</file>

<file path=customXml/itemProps3.xml><?xml version="1.0" encoding="utf-8"?>
<ds:datastoreItem xmlns:ds="http://schemas.openxmlformats.org/officeDocument/2006/customXml" ds:itemID="{3C62D4C9-FB7C-42A5-9239-CABAB80115F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2369</Words>
  <Application>Microsoft Office PowerPoint</Application>
  <PresentationFormat>Widescreen</PresentationFormat>
  <Paragraphs>105</Paragraphs>
  <Slides>10</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-apple-system</vt:lpstr>
      <vt:lpstr>Arial</vt:lpstr>
      <vt:lpstr>Calibri</vt:lpstr>
      <vt:lpstr>Franklin Gothic Book</vt:lpstr>
      <vt:lpstr>Times New Roman</vt:lpstr>
      <vt:lpstr>Wingdings</vt:lpstr>
      <vt:lpstr>Crop</vt:lpstr>
      <vt:lpstr>DIGITAL SKILLS AND RESEARCH METHODS</vt:lpstr>
      <vt:lpstr>  Table of Contents</vt:lpstr>
      <vt:lpstr>PowerPoint Presentation</vt:lpstr>
      <vt:lpstr>Background of the organization</vt:lpstr>
      <vt:lpstr>Main section  Challenges before the introduction of modern technology  </vt:lpstr>
      <vt:lpstr> Insights to the modern technology introduced  </vt:lpstr>
      <vt:lpstr>Impact of the technology introduced   </vt:lpstr>
      <vt:lpstr>Lessons that can be drawn from the case study  </vt:lpstr>
      <vt:lpstr>Reference List:</vt:lpstr>
      <vt:lpstr>Thank you</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2019-12-16T10:05:59Z</dcterms:created>
  <dcterms:modified xsi:type="dcterms:W3CDTF">2019-12-16T22:17:00Z</dcterms:modified>
</cp:coreProperties>
</file>