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8ADFF"/>
    <a:srgbClr val="76D6FF"/>
    <a:srgbClr val="FF7E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71"/>
    <p:restoredTop sz="86783"/>
  </p:normalViewPr>
  <p:slideViewPr>
    <p:cSldViewPr snapToGrid="0" snapToObjects="1">
      <p:cViewPr>
        <p:scale>
          <a:sx n="70" d="100"/>
          <a:sy n="70" d="100"/>
        </p:scale>
        <p:origin x="376"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AE137F-87A5-3646-9006-A0D888EDD137}" type="datetimeFigureOut">
              <a:rPr lang="en-US" smtClean="0"/>
              <a:t>3/4/18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751F0B-B192-2546-967A-EF417C243242}" type="slidenum">
              <a:rPr lang="en-US" smtClean="0"/>
              <a:t>‹#›</a:t>
            </a:fld>
            <a:endParaRPr lang="en-US"/>
          </a:p>
        </p:txBody>
      </p:sp>
    </p:spTree>
    <p:extLst>
      <p:ext uri="{BB962C8B-B14F-4D97-AF65-F5344CB8AC3E}">
        <p14:creationId xmlns:p14="http://schemas.microsoft.com/office/powerpoint/2010/main" val="2401369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751F0B-B192-2546-967A-EF417C243242}" type="slidenum">
              <a:rPr lang="en-US" smtClean="0"/>
              <a:t>1</a:t>
            </a:fld>
            <a:endParaRPr lang="en-US"/>
          </a:p>
        </p:txBody>
      </p:sp>
    </p:spTree>
    <p:extLst>
      <p:ext uri="{BB962C8B-B14F-4D97-AF65-F5344CB8AC3E}">
        <p14:creationId xmlns:p14="http://schemas.microsoft.com/office/powerpoint/2010/main" val="3153191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00C1E-19AF-2E46-A05D-650618AFA1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434F53C-1576-8845-85AD-E5D36DDD3E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745A2F0-1B61-7145-93C9-B331FFADDE89}"/>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5" name="Footer Placeholder 4">
            <a:extLst>
              <a:ext uri="{FF2B5EF4-FFF2-40B4-BE49-F238E27FC236}">
                <a16:creationId xmlns:a16="http://schemas.microsoft.com/office/drawing/2014/main" id="{C092F0E1-5EBD-8142-9702-9E76437CEF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E9B716-03BF-9D42-B9C3-6BF25082CA5D}"/>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3507663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24AD6-947A-6B49-B13D-3D7AEC6A68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7ABB38-3AC0-2445-8C61-9C453B8887E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2E844E3-D0CA-E246-AD83-2B1E146965F1}"/>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5" name="Footer Placeholder 4">
            <a:extLst>
              <a:ext uri="{FF2B5EF4-FFF2-40B4-BE49-F238E27FC236}">
                <a16:creationId xmlns:a16="http://schemas.microsoft.com/office/drawing/2014/main" id="{9B340EA9-1468-B247-82BC-094FA1578E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3F2C0F-55A8-4D4B-88F3-6594056258A6}"/>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2992434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C8F1A-925E-E14B-B677-FE28091CFD7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1F2B297-448A-0847-8B25-DF5361274C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9D6283-7998-234A-B004-972572B150BF}"/>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5" name="Footer Placeholder 4">
            <a:extLst>
              <a:ext uri="{FF2B5EF4-FFF2-40B4-BE49-F238E27FC236}">
                <a16:creationId xmlns:a16="http://schemas.microsoft.com/office/drawing/2014/main" id="{469DF827-8A14-8644-BFF7-6C6FF7EA19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AAB114-7059-1449-95F2-F4BF1F6CFC1B}"/>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2507969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9EBAA-BC63-C64E-B716-194C0C856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58BE71-73DE-3E4F-9D8C-D93E575237C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CC040F-2A5F-0842-91BA-F408FDC51DD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DFE41CB-ACE2-A545-9453-C7E205E2F63B}"/>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6" name="Footer Placeholder 5">
            <a:extLst>
              <a:ext uri="{FF2B5EF4-FFF2-40B4-BE49-F238E27FC236}">
                <a16:creationId xmlns:a16="http://schemas.microsoft.com/office/drawing/2014/main" id="{E3A661AE-C083-3345-9C51-8D260E692E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B7E061-2DB5-F14D-A24F-B13FE41397AB}"/>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1495665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4F19A-A575-7C4E-A49B-65B49C7A913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D8DCB76-23A6-A847-B3D5-0F6772C068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C13CD59-EE85-A445-BD67-82E694BA5AE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2FF9E0-07D1-4B44-939F-24E98A002E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D18A166-368D-0047-91FE-3B9A7E9E5BD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0BC4F7E-CE37-4941-BE3B-F47DD924AEC2}"/>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8" name="Footer Placeholder 7">
            <a:extLst>
              <a:ext uri="{FF2B5EF4-FFF2-40B4-BE49-F238E27FC236}">
                <a16:creationId xmlns:a16="http://schemas.microsoft.com/office/drawing/2014/main" id="{A4A0DAFB-0314-9D4C-BB26-6908C27CA3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F86E1C4-BB23-F645-BA23-FD112F154E84}"/>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2966283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55341-2982-6642-8BB6-558FD71934C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7DF07C5-DD41-7E49-BE0B-F24661A631BA}"/>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4" name="Footer Placeholder 3">
            <a:extLst>
              <a:ext uri="{FF2B5EF4-FFF2-40B4-BE49-F238E27FC236}">
                <a16:creationId xmlns:a16="http://schemas.microsoft.com/office/drawing/2014/main" id="{05ED7C49-16FB-A74C-BBD9-709FA41A1ED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2AF2F2E-F41F-7D43-86A0-157535C09DCB}"/>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345624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AA57B8-BFAA-504A-99B6-9E1A1442D62D}"/>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3" name="Footer Placeholder 2">
            <a:extLst>
              <a:ext uri="{FF2B5EF4-FFF2-40B4-BE49-F238E27FC236}">
                <a16:creationId xmlns:a16="http://schemas.microsoft.com/office/drawing/2014/main" id="{3F5ADFBE-4635-794F-A99A-0B81344C3A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5D4BC98-6AFE-F54F-AA81-DAF31DFE71E2}"/>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255426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23C5-6934-5447-83D0-B2006E0FFE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5BED92D-FDCE-DF43-A922-549739CF46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CADCC56-ED23-BE40-A8E3-947C500B7E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37048A9-7B2E-1544-8168-468597628D22}"/>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6" name="Footer Placeholder 5">
            <a:extLst>
              <a:ext uri="{FF2B5EF4-FFF2-40B4-BE49-F238E27FC236}">
                <a16:creationId xmlns:a16="http://schemas.microsoft.com/office/drawing/2014/main" id="{BE23B3A8-422D-CE4D-8CC4-938055989A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E5AE2F-2BF7-4349-9D05-F36D1B3358B8}"/>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378455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25AFD-8156-464A-81A3-2D3E33978E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8C01553-1902-E149-A3B9-DDCD0C4A56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BE3F799-7360-8345-AE52-6A315C1D27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38962DD-D283-1242-9982-F084DEBAEED2}"/>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6" name="Footer Placeholder 5">
            <a:extLst>
              <a:ext uri="{FF2B5EF4-FFF2-40B4-BE49-F238E27FC236}">
                <a16:creationId xmlns:a16="http://schemas.microsoft.com/office/drawing/2014/main" id="{0ED24F1A-2CF4-4243-8673-5410325791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2FF7F6-9C57-9545-A705-1C22655B5B33}"/>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2458369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EA99C-702E-D14C-B962-96AA0D57101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9A6EB28-5E26-434F-BC2B-C71E17DDDD5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27F9DC-E969-F040-A0EB-764F553E45BA}"/>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5" name="Footer Placeholder 4">
            <a:extLst>
              <a:ext uri="{FF2B5EF4-FFF2-40B4-BE49-F238E27FC236}">
                <a16:creationId xmlns:a16="http://schemas.microsoft.com/office/drawing/2014/main" id="{CB4E4ED0-5A5E-8943-9C39-EC806F255A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0923FC-9ED1-BC49-886F-A22F2FC7234F}"/>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3459770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325D19-034A-644C-8764-0DF0BA028E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3D89AB8-CDD6-094E-91BD-DB1FFB38CAA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00BAAC-A05F-D646-B0CB-ABEA537E896F}"/>
              </a:ext>
            </a:extLst>
          </p:cNvPr>
          <p:cNvSpPr>
            <a:spLocks noGrp="1"/>
          </p:cNvSpPr>
          <p:nvPr>
            <p:ph type="dt" sz="half" idx="10"/>
          </p:nvPr>
        </p:nvSpPr>
        <p:spPr/>
        <p:txBody>
          <a:bodyPr/>
          <a:lstStyle/>
          <a:p>
            <a:fld id="{D9271589-E187-4C4E-860A-D6E74068B907}" type="datetimeFigureOut">
              <a:rPr lang="en-US" smtClean="0"/>
              <a:t>3/2/18</a:t>
            </a:fld>
            <a:endParaRPr lang="en-US"/>
          </a:p>
        </p:txBody>
      </p:sp>
      <p:sp>
        <p:nvSpPr>
          <p:cNvPr id="5" name="Footer Placeholder 4">
            <a:extLst>
              <a:ext uri="{FF2B5EF4-FFF2-40B4-BE49-F238E27FC236}">
                <a16:creationId xmlns:a16="http://schemas.microsoft.com/office/drawing/2014/main" id="{47A23F88-3031-7748-A5A7-8C23D8395C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ED416-ED35-FA43-B072-57EF89ACCB79}"/>
              </a:ext>
            </a:extLst>
          </p:cNvPr>
          <p:cNvSpPr>
            <a:spLocks noGrp="1"/>
          </p:cNvSpPr>
          <p:nvPr>
            <p:ph type="sldNum" sz="quarter" idx="12"/>
          </p:nvPr>
        </p:nvSpPr>
        <p:spPr/>
        <p:txBody>
          <a:bodyPr/>
          <a:lstStyle/>
          <a:p>
            <a:fld id="{44A3CD08-D7B8-8D44-BB80-3CCE039D937F}" type="slidenum">
              <a:rPr lang="en-US" smtClean="0"/>
              <a:t>‹#›</a:t>
            </a:fld>
            <a:endParaRPr lang="en-US"/>
          </a:p>
        </p:txBody>
      </p:sp>
    </p:spTree>
    <p:extLst>
      <p:ext uri="{BB962C8B-B14F-4D97-AF65-F5344CB8AC3E}">
        <p14:creationId xmlns:p14="http://schemas.microsoft.com/office/powerpoint/2010/main" val="669668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CFB191-05BB-7C4A-940F-4C6536B674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C4E2586-DD4C-054B-8930-DAF97F9AF3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1FEBEB-E84B-5245-98DC-39CFDD7B8A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271589-E187-4C4E-860A-D6E74068B907}" type="datetimeFigureOut">
              <a:rPr lang="en-US" smtClean="0"/>
              <a:t>3/2/18</a:t>
            </a:fld>
            <a:endParaRPr lang="en-US"/>
          </a:p>
        </p:txBody>
      </p:sp>
      <p:sp>
        <p:nvSpPr>
          <p:cNvPr id="5" name="Footer Placeholder 4">
            <a:extLst>
              <a:ext uri="{FF2B5EF4-FFF2-40B4-BE49-F238E27FC236}">
                <a16:creationId xmlns:a16="http://schemas.microsoft.com/office/drawing/2014/main" id="{9738A7AE-EBC0-0549-BFDC-EC778D1D2C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68D695E-D704-7E43-A4A0-F0D68B1861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A3CD08-D7B8-8D44-BB80-3CCE039D937F}" type="slidenum">
              <a:rPr lang="en-US" smtClean="0"/>
              <a:t>‹#›</a:t>
            </a:fld>
            <a:endParaRPr lang="en-US"/>
          </a:p>
        </p:txBody>
      </p:sp>
    </p:spTree>
    <p:extLst>
      <p:ext uri="{BB962C8B-B14F-4D97-AF65-F5344CB8AC3E}">
        <p14:creationId xmlns:p14="http://schemas.microsoft.com/office/powerpoint/2010/main" val="1505318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8E293-46C4-704A-9950-1D7674019117}"/>
              </a:ext>
            </a:extLst>
          </p:cNvPr>
          <p:cNvSpPr>
            <a:spLocks noGrp="1"/>
          </p:cNvSpPr>
          <p:nvPr>
            <p:ph type="ctrTitle"/>
          </p:nvPr>
        </p:nvSpPr>
        <p:spPr>
          <a:xfrm>
            <a:off x="18288" y="32727"/>
            <a:ext cx="10588753" cy="438913"/>
          </a:xfrm>
          <a:solidFill>
            <a:schemeClr val="bg2">
              <a:lumMod val="90000"/>
            </a:schemeClr>
          </a:solidFill>
          <a:ln w="25400">
            <a:solidFill>
              <a:srgbClr val="78ADFF"/>
            </a:solidFill>
          </a:ln>
        </p:spPr>
        <p:txBody>
          <a:bodyPr>
            <a:normAutofit/>
          </a:bodyPr>
          <a:lstStyle/>
          <a:p>
            <a:r>
              <a:rPr lang="en-US" sz="2400" b="1" dirty="0">
                <a:latin typeface="Franklin Gothic Book" panose="020B0503020102020204" pitchFamily="34" charset="0"/>
              </a:rPr>
              <a:t>INTERPERSONAL PSYCHOTHERAPY, AN INTERVENTION FOR ANOREXIA NERVOSA</a:t>
            </a:r>
          </a:p>
        </p:txBody>
      </p:sp>
      <p:pic>
        <p:nvPicPr>
          <p:cNvPr id="5" name="Picture 4">
            <a:extLst>
              <a:ext uri="{FF2B5EF4-FFF2-40B4-BE49-F238E27FC236}">
                <a16:creationId xmlns:a16="http://schemas.microsoft.com/office/drawing/2014/main" id="{9FD92EF1-6202-D940-A5F9-1D25C7125B93}"/>
              </a:ext>
            </a:extLst>
          </p:cNvPr>
          <p:cNvPicPr>
            <a:picLocks noChangeAspect="1"/>
          </p:cNvPicPr>
          <p:nvPr/>
        </p:nvPicPr>
        <p:blipFill rotWithShape="1">
          <a:blip r:embed="rId3"/>
          <a:srcRect l="9176" t="15608" r="8857" b="16787"/>
          <a:stretch/>
        </p:blipFill>
        <p:spPr>
          <a:xfrm>
            <a:off x="10668001" y="57158"/>
            <a:ext cx="1395983" cy="467139"/>
          </a:xfrm>
          <a:prstGeom prst="rect">
            <a:avLst/>
          </a:prstGeom>
          <a:solidFill>
            <a:schemeClr val="tx1"/>
          </a:solidFill>
          <a:ln w="12700">
            <a:solidFill>
              <a:schemeClr val="tx1"/>
            </a:solidFill>
          </a:ln>
        </p:spPr>
      </p:pic>
      <p:sp>
        <p:nvSpPr>
          <p:cNvPr id="8" name="TextBox 7">
            <a:extLst>
              <a:ext uri="{FF2B5EF4-FFF2-40B4-BE49-F238E27FC236}">
                <a16:creationId xmlns:a16="http://schemas.microsoft.com/office/drawing/2014/main" id="{5E819CDB-6DCA-9E43-89C2-E0721DB1EC13}"/>
              </a:ext>
            </a:extLst>
          </p:cNvPr>
          <p:cNvSpPr txBox="1"/>
          <p:nvPr/>
        </p:nvSpPr>
        <p:spPr>
          <a:xfrm>
            <a:off x="18288" y="794804"/>
            <a:ext cx="2779776" cy="1384995"/>
          </a:xfrm>
          <a:prstGeom prst="rect">
            <a:avLst/>
          </a:prstGeom>
          <a:noFill/>
          <a:ln w="25400">
            <a:solidFill>
              <a:schemeClr val="bg2">
                <a:lumMod val="50000"/>
              </a:schemeClr>
            </a:solidFill>
          </a:ln>
        </p:spPr>
        <p:txBody>
          <a:bodyPr wrap="square" rtlCol="0">
            <a:spAutoFit/>
          </a:bodyPr>
          <a:lstStyle/>
          <a:p>
            <a:r>
              <a:rPr lang="en-GB" sz="1200" dirty="0">
                <a:latin typeface="Franklin Gothic Book" panose="020B0503020102020204" pitchFamily="34" charset="0"/>
              </a:rPr>
              <a:t>Anorexia nervosa is both an eating disorder and severe mental health condition. People suffering from the condition may limit their food intake or exercise excessively to a point of starvation, all to try and keep their weight to a bare minimum (NHS, 2018). </a:t>
            </a:r>
          </a:p>
        </p:txBody>
      </p:sp>
      <p:sp>
        <p:nvSpPr>
          <p:cNvPr id="11" name="TextBox 10">
            <a:extLst>
              <a:ext uri="{FF2B5EF4-FFF2-40B4-BE49-F238E27FC236}">
                <a16:creationId xmlns:a16="http://schemas.microsoft.com/office/drawing/2014/main" id="{80A11FCC-0128-4248-AE92-9E7F2E62DE2B}"/>
              </a:ext>
            </a:extLst>
          </p:cNvPr>
          <p:cNvSpPr txBox="1"/>
          <p:nvPr/>
        </p:nvSpPr>
        <p:spPr>
          <a:xfrm>
            <a:off x="25146" y="2227361"/>
            <a:ext cx="2779776" cy="276999"/>
          </a:xfrm>
          <a:prstGeom prst="rect">
            <a:avLst/>
          </a:prstGeom>
          <a:solidFill>
            <a:schemeClr val="bg2">
              <a:lumMod val="90000"/>
            </a:schemeClr>
          </a:solidFill>
          <a:ln w="25400">
            <a:solidFill>
              <a:schemeClr val="bg2">
                <a:lumMod val="50000"/>
              </a:schemeClr>
            </a:solidFill>
          </a:ln>
        </p:spPr>
        <p:txBody>
          <a:bodyPr wrap="square" rtlCol="0">
            <a:spAutoFit/>
          </a:bodyPr>
          <a:lstStyle/>
          <a:p>
            <a:pPr algn="ctr"/>
            <a:r>
              <a:rPr lang="en-GB" sz="1200" b="1" dirty="0">
                <a:solidFill>
                  <a:schemeClr val="bg2">
                    <a:lumMod val="25000"/>
                  </a:schemeClr>
                </a:solidFill>
                <a:latin typeface="Franklin Gothic Book" panose="020B0503020102020204" pitchFamily="34" charset="0"/>
              </a:rPr>
              <a:t>AN INTERVENTION</a:t>
            </a:r>
          </a:p>
        </p:txBody>
      </p:sp>
      <p:sp>
        <p:nvSpPr>
          <p:cNvPr id="12" name="TextBox 11">
            <a:extLst>
              <a:ext uri="{FF2B5EF4-FFF2-40B4-BE49-F238E27FC236}">
                <a16:creationId xmlns:a16="http://schemas.microsoft.com/office/drawing/2014/main" id="{22BBD504-FA38-3C40-9A7E-7C818B0DA89C}"/>
              </a:ext>
            </a:extLst>
          </p:cNvPr>
          <p:cNvSpPr txBox="1"/>
          <p:nvPr/>
        </p:nvSpPr>
        <p:spPr>
          <a:xfrm>
            <a:off x="18288" y="2504360"/>
            <a:ext cx="2779776" cy="461665"/>
          </a:xfrm>
          <a:prstGeom prst="rect">
            <a:avLst/>
          </a:prstGeom>
          <a:solidFill>
            <a:srgbClr val="78ADFF"/>
          </a:solidFill>
          <a:ln w="25400">
            <a:solidFill>
              <a:schemeClr val="bg2">
                <a:lumMod val="50000"/>
              </a:schemeClr>
            </a:solidFill>
          </a:ln>
        </p:spPr>
        <p:txBody>
          <a:bodyPr wrap="square" rtlCol="0">
            <a:spAutoFit/>
          </a:bodyPr>
          <a:lstStyle/>
          <a:p>
            <a:pPr algn="ctr"/>
            <a:r>
              <a:rPr lang="en-GB" sz="1200" b="1" dirty="0">
                <a:latin typeface="Franklin Gothic Book" panose="020B0503020102020204" pitchFamily="34" charset="0"/>
              </a:rPr>
              <a:t>WHAT IS INTERPERSONAL PSYCHOTHERAPY?</a:t>
            </a:r>
          </a:p>
        </p:txBody>
      </p:sp>
      <p:sp>
        <p:nvSpPr>
          <p:cNvPr id="13" name="TextBox 12">
            <a:extLst>
              <a:ext uri="{FF2B5EF4-FFF2-40B4-BE49-F238E27FC236}">
                <a16:creationId xmlns:a16="http://schemas.microsoft.com/office/drawing/2014/main" id="{001891F9-18C5-354D-A06A-7BEC88BCE994}"/>
              </a:ext>
            </a:extLst>
          </p:cNvPr>
          <p:cNvSpPr txBox="1"/>
          <p:nvPr/>
        </p:nvSpPr>
        <p:spPr>
          <a:xfrm>
            <a:off x="18288" y="2966025"/>
            <a:ext cx="2779776" cy="3416320"/>
          </a:xfrm>
          <a:prstGeom prst="rect">
            <a:avLst/>
          </a:prstGeom>
          <a:noFill/>
          <a:ln w="25400">
            <a:solidFill>
              <a:schemeClr val="bg2">
                <a:lumMod val="50000"/>
              </a:schemeClr>
            </a:solidFill>
          </a:ln>
        </p:spPr>
        <p:txBody>
          <a:bodyPr wrap="square" rtlCol="0">
            <a:spAutoFit/>
          </a:bodyPr>
          <a:lstStyle/>
          <a:p>
            <a:r>
              <a:rPr lang="en-GB" sz="1200" dirty="0">
                <a:latin typeface="Franklin Gothic Book" panose="020B0503020102020204" pitchFamily="34" charset="0"/>
              </a:rPr>
              <a:t>Interpersonal psychotherapy (ITP) is a commonly used therapy to treat people suffering from an eating disorder, such as anorexia or bulimia. Interpersonal difficulties are commonly experienced by patients suffering from an eating disorder. These difficulties can contribute to the arrival of an eating disorder, or could perhaps be a consequence of the disorder itself (Champion &amp; Power, 2012). </a:t>
            </a:r>
          </a:p>
          <a:p>
            <a:endParaRPr lang="en-GB" sz="1200" dirty="0">
              <a:latin typeface="Franklin Gothic Book" panose="020B0503020102020204" pitchFamily="34" charset="0"/>
            </a:endParaRPr>
          </a:p>
          <a:p>
            <a:r>
              <a:rPr lang="en-GB" sz="1200" dirty="0">
                <a:latin typeface="Franklin Gothic Book" panose="020B0503020102020204" pitchFamily="34" charset="0"/>
              </a:rPr>
              <a:t>Interpersonal psychotherapy (IPT) is a psychotherapy that focuses on an individuals’ interpersonal issues. The treatment process continues over a 12 to 16 week period, consisting of 3 phrases. </a:t>
            </a:r>
          </a:p>
        </p:txBody>
      </p:sp>
      <p:sp>
        <p:nvSpPr>
          <p:cNvPr id="14" name="TextBox 13">
            <a:extLst>
              <a:ext uri="{FF2B5EF4-FFF2-40B4-BE49-F238E27FC236}">
                <a16:creationId xmlns:a16="http://schemas.microsoft.com/office/drawing/2014/main" id="{DBC0BF17-71A8-7847-817B-B163641E9F9E}"/>
              </a:ext>
            </a:extLst>
          </p:cNvPr>
          <p:cNvSpPr txBox="1"/>
          <p:nvPr/>
        </p:nvSpPr>
        <p:spPr>
          <a:xfrm>
            <a:off x="18288" y="533295"/>
            <a:ext cx="2779776" cy="276999"/>
          </a:xfrm>
          <a:prstGeom prst="rect">
            <a:avLst/>
          </a:prstGeom>
          <a:solidFill>
            <a:srgbClr val="78ADFF"/>
          </a:solidFill>
          <a:ln w="25400">
            <a:solidFill>
              <a:schemeClr val="bg2">
                <a:lumMod val="50000"/>
              </a:schemeClr>
            </a:solidFill>
          </a:ln>
        </p:spPr>
        <p:txBody>
          <a:bodyPr wrap="square" rtlCol="0">
            <a:spAutoFit/>
          </a:bodyPr>
          <a:lstStyle/>
          <a:p>
            <a:pPr algn="ctr"/>
            <a:r>
              <a:rPr lang="en-GB" sz="1200" b="1" dirty="0">
                <a:latin typeface="Franklin Gothic Book" panose="020B0503020102020204" pitchFamily="34" charset="0"/>
              </a:rPr>
              <a:t>WHAT IS ANOREXIA NERVOSA?</a:t>
            </a:r>
          </a:p>
        </p:txBody>
      </p:sp>
      <p:sp>
        <p:nvSpPr>
          <p:cNvPr id="26" name="TextBox 25">
            <a:extLst>
              <a:ext uri="{FF2B5EF4-FFF2-40B4-BE49-F238E27FC236}">
                <a16:creationId xmlns:a16="http://schemas.microsoft.com/office/drawing/2014/main" id="{0DA82A48-46EC-D341-BC14-86950340272B}"/>
              </a:ext>
            </a:extLst>
          </p:cNvPr>
          <p:cNvSpPr txBox="1"/>
          <p:nvPr/>
        </p:nvSpPr>
        <p:spPr>
          <a:xfrm>
            <a:off x="2859024" y="521813"/>
            <a:ext cx="9204960" cy="276999"/>
          </a:xfrm>
          <a:prstGeom prst="rect">
            <a:avLst/>
          </a:prstGeom>
          <a:solidFill>
            <a:schemeClr val="bg2">
              <a:lumMod val="90000"/>
            </a:schemeClr>
          </a:solidFill>
          <a:ln w="25400">
            <a:solidFill>
              <a:schemeClr val="bg2">
                <a:lumMod val="50000"/>
              </a:schemeClr>
            </a:solidFill>
          </a:ln>
        </p:spPr>
        <p:txBody>
          <a:bodyPr wrap="square" rtlCol="0">
            <a:spAutoFit/>
          </a:bodyPr>
          <a:lstStyle/>
          <a:p>
            <a:pPr algn="ctr"/>
            <a:r>
              <a:rPr lang="en-GB" sz="1200" b="1" dirty="0">
                <a:solidFill>
                  <a:schemeClr val="bg2">
                    <a:lumMod val="25000"/>
                  </a:schemeClr>
                </a:solidFill>
                <a:latin typeface="Franklin Gothic Book" panose="020B0503020102020204" pitchFamily="34" charset="0"/>
              </a:rPr>
              <a:t>THE THERAPY PROCESS</a:t>
            </a:r>
          </a:p>
        </p:txBody>
      </p:sp>
      <p:sp>
        <p:nvSpPr>
          <p:cNvPr id="27" name="TextBox 26">
            <a:extLst>
              <a:ext uri="{FF2B5EF4-FFF2-40B4-BE49-F238E27FC236}">
                <a16:creationId xmlns:a16="http://schemas.microsoft.com/office/drawing/2014/main" id="{A2F0F527-98D8-0F44-A345-9B93056B900D}"/>
              </a:ext>
            </a:extLst>
          </p:cNvPr>
          <p:cNvSpPr txBox="1"/>
          <p:nvPr/>
        </p:nvSpPr>
        <p:spPr>
          <a:xfrm>
            <a:off x="2859024" y="801323"/>
            <a:ext cx="2956560" cy="276999"/>
          </a:xfrm>
          <a:prstGeom prst="rect">
            <a:avLst/>
          </a:prstGeom>
          <a:solidFill>
            <a:srgbClr val="78ADFF"/>
          </a:solidFill>
          <a:ln w="25400">
            <a:solidFill>
              <a:schemeClr val="bg2">
                <a:lumMod val="50000"/>
              </a:schemeClr>
            </a:solidFill>
          </a:ln>
        </p:spPr>
        <p:txBody>
          <a:bodyPr wrap="square" rtlCol="0">
            <a:spAutoFit/>
          </a:bodyPr>
          <a:lstStyle/>
          <a:p>
            <a:pPr algn="ctr"/>
            <a:r>
              <a:rPr lang="en-GB" sz="1200" b="1" dirty="0">
                <a:latin typeface="Franklin Gothic Book" panose="020B0503020102020204" pitchFamily="34" charset="0"/>
              </a:rPr>
              <a:t>PHASE 1 </a:t>
            </a:r>
          </a:p>
        </p:txBody>
      </p:sp>
      <p:sp>
        <p:nvSpPr>
          <p:cNvPr id="28" name="TextBox 27">
            <a:extLst>
              <a:ext uri="{FF2B5EF4-FFF2-40B4-BE49-F238E27FC236}">
                <a16:creationId xmlns:a16="http://schemas.microsoft.com/office/drawing/2014/main" id="{8C0A54E5-096D-C545-99D6-9CE134187F0A}"/>
              </a:ext>
            </a:extLst>
          </p:cNvPr>
          <p:cNvSpPr txBox="1"/>
          <p:nvPr/>
        </p:nvSpPr>
        <p:spPr>
          <a:xfrm>
            <a:off x="2859024" y="1078322"/>
            <a:ext cx="2956560" cy="2123658"/>
          </a:xfrm>
          <a:prstGeom prst="rect">
            <a:avLst/>
          </a:prstGeom>
          <a:solidFill>
            <a:schemeClr val="bg1"/>
          </a:solidFill>
          <a:ln w="25400">
            <a:solidFill>
              <a:schemeClr val="bg2">
                <a:lumMod val="50000"/>
              </a:schemeClr>
            </a:solidFill>
          </a:ln>
        </p:spPr>
        <p:txBody>
          <a:bodyPr wrap="square" rtlCol="0">
            <a:spAutoFit/>
          </a:bodyPr>
          <a:lstStyle/>
          <a:p>
            <a:r>
              <a:rPr lang="en-GB" sz="1200" dirty="0">
                <a:latin typeface="Franklin Gothic Book" panose="020B0503020102020204" pitchFamily="34" charset="0"/>
              </a:rPr>
              <a:t>Phase 1 involves the therapist establishing the patient’s diagnosis and understanding the interpersonal context. The therapist will work to identify trends in relationships, their capacity for intimacy and evaluate their current relationships. This can allow for the therapist to focus on one of the 4 problem areas identified; complicated bereavement; role dispute; role transition; interpersonal deficits (Markowitz &amp; </a:t>
            </a:r>
            <a:r>
              <a:rPr lang="en-GB" sz="1200" dirty="0" err="1">
                <a:latin typeface="Franklin Gothic Book" panose="020B0503020102020204" pitchFamily="34" charset="0"/>
              </a:rPr>
              <a:t>Weissman</a:t>
            </a:r>
            <a:r>
              <a:rPr lang="en-GB" sz="1200" dirty="0">
                <a:latin typeface="Franklin Gothic Book" panose="020B0503020102020204" pitchFamily="34" charset="0"/>
              </a:rPr>
              <a:t>, 2005). </a:t>
            </a:r>
          </a:p>
        </p:txBody>
      </p:sp>
      <p:sp>
        <p:nvSpPr>
          <p:cNvPr id="29" name="TextBox 28">
            <a:extLst>
              <a:ext uri="{FF2B5EF4-FFF2-40B4-BE49-F238E27FC236}">
                <a16:creationId xmlns:a16="http://schemas.microsoft.com/office/drawing/2014/main" id="{4D301F9D-53CA-5E4B-B8B3-326EAC35BA14}"/>
              </a:ext>
            </a:extLst>
          </p:cNvPr>
          <p:cNvSpPr txBox="1"/>
          <p:nvPr/>
        </p:nvSpPr>
        <p:spPr>
          <a:xfrm>
            <a:off x="5923788" y="798900"/>
            <a:ext cx="3020568" cy="276999"/>
          </a:xfrm>
          <a:prstGeom prst="rect">
            <a:avLst/>
          </a:prstGeom>
          <a:solidFill>
            <a:srgbClr val="78ADFF"/>
          </a:solidFill>
          <a:ln w="25400">
            <a:solidFill>
              <a:schemeClr val="bg2">
                <a:lumMod val="50000"/>
              </a:schemeClr>
            </a:solidFill>
          </a:ln>
        </p:spPr>
        <p:txBody>
          <a:bodyPr wrap="square" rtlCol="0">
            <a:spAutoFit/>
          </a:bodyPr>
          <a:lstStyle/>
          <a:p>
            <a:pPr algn="ctr"/>
            <a:r>
              <a:rPr lang="en-GB" sz="1200" b="1" dirty="0">
                <a:latin typeface="Franklin Gothic Book" panose="020B0503020102020204" pitchFamily="34" charset="0"/>
              </a:rPr>
              <a:t>PHASE 2 </a:t>
            </a:r>
          </a:p>
        </p:txBody>
      </p:sp>
      <p:sp>
        <p:nvSpPr>
          <p:cNvPr id="30" name="TextBox 29">
            <a:extLst>
              <a:ext uri="{FF2B5EF4-FFF2-40B4-BE49-F238E27FC236}">
                <a16:creationId xmlns:a16="http://schemas.microsoft.com/office/drawing/2014/main" id="{2D4B1BCD-25B4-F34D-BDE9-3DAE4ED0EECA}"/>
              </a:ext>
            </a:extLst>
          </p:cNvPr>
          <p:cNvSpPr txBox="1"/>
          <p:nvPr/>
        </p:nvSpPr>
        <p:spPr>
          <a:xfrm>
            <a:off x="5923788" y="1075899"/>
            <a:ext cx="3020568" cy="2123658"/>
          </a:xfrm>
          <a:prstGeom prst="rect">
            <a:avLst/>
          </a:prstGeom>
          <a:solidFill>
            <a:schemeClr val="bg1"/>
          </a:solidFill>
          <a:ln w="25400">
            <a:solidFill>
              <a:schemeClr val="bg2">
                <a:lumMod val="50000"/>
              </a:schemeClr>
            </a:solidFill>
          </a:ln>
        </p:spPr>
        <p:txBody>
          <a:bodyPr wrap="square" rtlCol="0">
            <a:spAutoFit/>
          </a:bodyPr>
          <a:lstStyle/>
          <a:p>
            <a:r>
              <a:rPr lang="en-GB" sz="1200" dirty="0">
                <a:latin typeface="Franklin Gothic Book" panose="020B0503020102020204" pitchFamily="34" charset="0"/>
              </a:rPr>
              <a:t>The therapist is now able to adopt tailored strategies to deal with the root cause. The therapy aims to address the individual’s ability to assert their needs or desires in their interpersonal encounters. A therapist will also work with the patient to ensure they are able to comprehend more intense emotions as an ordinary interpersonal signal, and to encourage the patient to express such emotions efficiently &amp; effectively (Markowitz &amp; </a:t>
            </a:r>
            <a:r>
              <a:rPr lang="en-GB" sz="1200" dirty="0" err="1">
                <a:latin typeface="Franklin Gothic Book" panose="020B0503020102020204" pitchFamily="34" charset="0"/>
              </a:rPr>
              <a:t>Weissman</a:t>
            </a:r>
            <a:r>
              <a:rPr lang="en-GB" sz="1200" dirty="0">
                <a:latin typeface="Franklin Gothic Book" panose="020B0503020102020204" pitchFamily="34" charset="0"/>
              </a:rPr>
              <a:t>, 2005). </a:t>
            </a:r>
          </a:p>
        </p:txBody>
      </p:sp>
      <p:sp>
        <p:nvSpPr>
          <p:cNvPr id="31" name="TextBox 30">
            <a:extLst>
              <a:ext uri="{FF2B5EF4-FFF2-40B4-BE49-F238E27FC236}">
                <a16:creationId xmlns:a16="http://schemas.microsoft.com/office/drawing/2014/main" id="{BDD6128C-2256-C644-A3F1-E2BCFB452656}"/>
              </a:ext>
            </a:extLst>
          </p:cNvPr>
          <p:cNvSpPr txBox="1"/>
          <p:nvPr/>
        </p:nvSpPr>
        <p:spPr>
          <a:xfrm>
            <a:off x="9043416" y="806251"/>
            <a:ext cx="3020568" cy="276999"/>
          </a:xfrm>
          <a:prstGeom prst="rect">
            <a:avLst/>
          </a:prstGeom>
          <a:solidFill>
            <a:srgbClr val="78ADFF"/>
          </a:solidFill>
          <a:ln w="25400">
            <a:solidFill>
              <a:schemeClr val="bg2">
                <a:lumMod val="50000"/>
              </a:schemeClr>
            </a:solidFill>
          </a:ln>
        </p:spPr>
        <p:txBody>
          <a:bodyPr wrap="square" rtlCol="0">
            <a:spAutoFit/>
          </a:bodyPr>
          <a:lstStyle/>
          <a:p>
            <a:pPr algn="ctr"/>
            <a:r>
              <a:rPr lang="en-GB" sz="1200" b="1" dirty="0">
                <a:latin typeface="Franklin Gothic Book" panose="020B0503020102020204" pitchFamily="34" charset="0"/>
              </a:rPr>
              <a:t>PHASE 3 </a:t>
            </a:r>
          </a:p>
        </p:txBody>
      </p:sp>
      <p:sp>
        <p:nvSpPr>
          <p:cNvPr id="33" name="TextBox 32">
            <a:extLst>
              <a:ext uri="{FF2B5EF4-FFF2-40B4-BE49-F238E27FC236}">
                <a16:creationId xmlns:a16="http://schemas.microsoft.com/office/drawing/2014/main" id="{B9F062EA-2F5D-7246-A6DE-0C60B0DA7201}"/>
              </a:ext>
            </a:extLst>
          </p:cNvPr>
          <p:cNvSpPr txBox="1"/>
          <p:nvPr/>
        </p:nvSpPr>
        <p:spPr>
          <a:xfrm>
            <a:off x="9043416" y="1075899"/>
            <a:ext cx="3020568" cy="2123658"/>
          </a:xfrm>
          <a:prstGeom prst="rect">
            <a:avLst/>
          </a:prstGeom>
          <a:solidFill>
            <a:schemeClr val="bg1"/>
          </a:solidFill>
          <a:ln w="25400">
            <a:solidFill>
              <a:schemeClr val="bg2">
                <a:lumMod val="50000"/>
              </a:schemeClr>
            </a:solidFill>
          </a:ln>
        </p:spPr>
        <p:txBody>
          <a:bodyPr wrap="square" rtlCol="0">
            <a:spAutoFit/>
          </a:bodyPr>
          <a:lstStyle/>
          <a:p>
            <a:r>
              <a:rPr lang="en-GB" sz="1200" dirty="0">
                <a:latin typeface="Franklin Gothic Book" panose="020B0503020102020204" pitchFamily="34" charset="0"/>
              </a:rPr>
              <a:t>In the final stage, the therapist will remind the patient of the accomplishments they’ve made. By doing so, the individual will feel more capable and independent as a result. In order to prevent a relapse, the therapist and patient may decide to end their course of acute treatment, but perhaps continue the therapy on a less frequent basis. They could meet on a monthly basis, instead of on a weekly basis for example (Markowitz &amp; </a:t>
            </a:r>
            <a:r>
              <a:rPr lang="en-GB" sz="1200" dirty="0" err="1">
                <a:latin typeface="Franklin Gothic Book" panose="020B0503020102020204" pitchFamily="34" charset="0"/>
              </a:rPr>
              <a:t>Weissman</a:t>
            </a:r>
            <a:r>
              <a:rPr lang="en-GB" sz="1200" dirty="0">
                <a:latin typeface="Franklin Gothic Book" panose="020B0503020102020204" pitchFamily="34" charset="0"/>
              </a:rPr>
              <a:t>, 2005). </a:t>
            </a:r>
          </a:p>
        </p:txBody>
      </p:sp>
      <p:sp>
        <p:nvSpPr>
          <p:cNvPr id="37" name="TextBox 36">
            <a:extLst>
              <a:ext uri="{FF2B5EF4-FFF2-40B4-BE49-F238E27FC236}">
                <a16:creationId xmlns:a16="http://schemas.microsoft.com/office/drawing/2014/main" id="{43698A1A-F8DE-554B-A6B2-A9201F91B90D}"/>
              </a:ext>
            </a:extLst>
          </p:cNvPr>
          <p:cNvSpPr txBox="1"/>
          <p:nvPr/>
        </p:nvSpPr>
        <p:spPr>
          <a:xfrm>
            <a:off x="2859024" y="3279134"/>
            <a:ext cx="9204960" cy="276999"/>
          </a:xfrm>
          <a:prstGeom prst="rect">
            <a:avLst/>
          </a:prstGeom>
          <a:solidFill>
            <a:schemeClr val="bg2">
              <a:lumMod val="90000"/>
            </a:schemeClr>
          </a:solidFill>
          <a:ln w="25400">
            <a:solidFill>
              <a:schemeClr val="bg2">
                <a:lumMod val="50000"/>
              </a:schemeClr>
            </a:solidFill>
          </a:ln>
        </p:spPr>
        <p:txBody>
          <a:bodyPr wrap="square" rtlCol="0">
            <a:spAutoFit/>
          </a:bodyPr>
          <a:lstStyle/>
          <a:p>
            <a:pPr algn="ctr"/>
            <a:r>
              <a:rPr lang="en-GB" sz="1200" b="1" dirty="0">
                <a:solidFill>
                  <a:schemeClr val="bg2">
                    <a:lumMod val="25000"/>
                  </a:schemeClr>
                </a:solidFill>
                <a:latin typeface="Franklin Gothic Book" panose="020B0503020102020204" pitchFamily="34" charset="0"/>
              </a:rPr>
              <a:t>COMPARING AND CONTRASTING INTERPERSONAL PSYCHOTHERAPY WITH COGNITIVE BEHAVIOURAL THERAPY</a:t>
            </a:r>
          </a:p>
        </p:txBody>
      </p:sp>
      <p:sp>
        <p:nvSpPr>
          <p:cNvPr id="38" name="TextBox 37">
            <a:extLst>
              <a:ext uri="{FF2B5EF4-FFF2-40B4-BE49-F238E27FC236}">
                <a16:creationId xmlns:a16="http://schemas.microsoft.com/office/drawing/2014/main" id="{19C5C3D2-ADA4-BC41-A4AE-711CC34E19FA}"/>
              </a:ext>
            </a:extLst>
          </p:cNvPr>
          <p:cNvSpPr txBox="1"/>
          <p:nvPr/>
        </p:nvSpPr>
        <p:spPr>
          <a:xfrm>
            <a:off x="2859022" y="3540814"/>
            <a:ext cx="5247132" cy="276999"/>
          </a:xfrm>
          <a:prstGeom prst="rect">
            <a:avLst/>
          </a:prstGeom>
          <a:solidFill>
            <a:srgbClr val="78ADFF"/>
          </a:solidFill>
          <a:ln w="25400">
            <a:solidFill>
              <a:schemeClr val="bg2">
                <a:lumMod val="50000"/>
              </a:schemeClr>
            </a:solidFill>
          </a:ln>
        </p:spPr>
        <p:txBody>
          <a:bodyPr wrap="square" rtlCol="0">
            <a:spAutoFit/>
          </a:bodyPr>
          <a:lstStyle/>
          <a:p>
            <a:pPr algn="ctr"/>
            <a:r>
              <a:rPr lang="en-GB" sz="1200" b="1" dirty="0">
                <a:latin typeface="Franklin Gothic Book" panose="020B0503020102020204" pitchFamily="34" charset="0"/>
              </a:rPr>
              <a:t>FINDINGS</a:t>
            </a:r>
          </a:p>
        </p:txBody>
      </p:sp>
      <p:sp>
        <p:nvSpPr>
          <p:cNvPr id="40" name="TextBox 39">
            <a:extLst>
              <a:ext uri="{FF2B5EF4-FFF2-40B4-BE49-F238E27FC236}">
                <a16:creationId xmlns:a16="http://schemas.microsoft.com/office/drawing/2014/main" id="{D3133022-2168-7D4C-9A14-28960493C394}"/>
              </a:ext>
            </a:extLst>
          </p:cNvPr>
          <p:cNvSpPr txBox="1"/>
          <p:nvPr/>
        </p:nvSpPr>
        <p:spPr>
          <a:xfrm>
            <a:off x="2859022" y="3817813"/>
            <a:ext cx="2546605" cy="1384995"/>
          </a:xfrm>
          <a:prstGeom prst="rect">
            <a:avLst/>
          </a:prstGeom>
          <a:solidFill>
            <a:schemeClr val="bg1"/>
          </a:solidFill>
          <a:ln w="22225">
            <a:solidFill>
              <a:schemeClr val="bg2">
                <a:lumMod val="50000"/>
              </a:schemeClr>
            </a:solidFill>
          </a:ln>
        </p:spPr>
        <p:txBody>
          <a:bodyPr wrap="square" rtlCol="0">
            <a:spAutoFit/>
          </a:bodyPr>
          <a:lstStyle/>
          <a:p>
            <a:r>
              <a:rPr lang="en-GB" sz="1200" dirty="0">
                <a:solidFill>
                  <a:schemeClr val="bg2">
                    <a:lumMod val="25000"/>
                  </a:schemeClr>
                </a:solidFill>
                <a:latin typeface="Franklin Gothic Book" panose="020B0503020102020204" pitchFamily="34" charset="0"/>
              </a:rPr>
              <a:t>With CBT being the most renowned therapeutic treatment for those with an eating disorder, it has been demonstrated that IPT could be as effective; however, slower in achieving recovery (</a:t>
            </a:r>
            <a:r>
              <a:rPr lang="en-GB" sz="1200" dirty="0" err="1">
                <a:solidFill>
                  <a:schemeClr val="bg2">
                    <a:lumMod val="25000"/>
                  </a:schemeClr>
                </a:solidFill>
                <a:latin typeface="Franklin Gothic Book" panose="020B0503020102020204" pitchFamily="34" charset="0"/>
              </a:rPr>
              <a:t>Agras</a:t>
            </a:r>
            <a:r>
              <a:rPr lang="en-GB" sz="1200" dirty="0">
                <a:solidFill>
                  <a:schemeClr val="bg2">
                    <a:lumMod val="25000"/>
                  </a:schemeClr>
                </a:solidFill>
                <a:latin typeface="Franklin Gothic Book" panose="020B0503020102020204" pitchFamily="34" charset="0"/>
              </a:rPr>
              <a:t>, Walsh, Fairburn, Wilson, Kraemer, 2000). </a:t>
            </a:r>
          </a:p>
        </p:txBody>
      </p:sp>
      <p:pic>
        <p:nvPicPr>
          <p:cNvPr id="42" name="Picture 41">
            <a:extLst>
              <a:ext uri="{FF2B5EF4-FFF2-40B4-BE49-F238E27FC236}">
                <a16:creationId xmlns:a16="http://schemas.microsoft.com/office/drawing/2014/main" id="{E74B11C6-CA6C-9744-A5EA-A1C18024FDE9}"/>
              </a:ext>
            </a:extLst>
          </p:cNvPr>
          <p:cNvPicPr>
            <a:picLocks noChangeAspect="1"/>
          </p:cNvPicPr>
          <p:nvPr/>
        </p:nvPicPr>
        <p:blipFill rotWithShape="1">
          <a:blip r:embed="rId4"/>
          <a:srcRect l="604" r="2406" b="17735"/>
          <a:stretch/>
        </p:blipFill>
        <p:spPr>
          <a:xfrm>
            <a:off x="5451345" y="3835611"/>
            <a:ext cx="2654809" cy="1358370"/>
          </a:xfrm>
          <a:prstGeom prst="rect">
            <a:avLst/>
          </a:prstGeom>
          <a:ln w="19050">
            <a:solidFill>
              <a:schemeClr val="bg2">
                <a:lumMod val="50000"/>
              </a:schemeClr>
            </a:solidFill>
          </a:ln>
        </p:spPr>
      </p:pic>
      <p:sp>
        <p:nvSpPr>
          <p:cNvPr id="48" name="TextBox 47">
            <a:extLst>
              <a:ext uri="{FF2B5EF4-FFF2-40B4-BE49-F238E27FC236}">
                <a16:creationId xmlns:a16="http://schemas.microsoft.com/office/drawing/2014/main" id="{F1A694E5-7E04-8C4C-AB75-1183D88FB1E9}"/>
              </a:ext>
            </a:extLst>
          </p:cNvPr>
          <p:cNvSpPr txBox="1"/>
          <p:nvPr/>
        </p:nvSpPr>
        <p:spPr>
          <a:xfrm>
            <a:off x="2859022" y="5228183"/>
            <a:ext cx="5247133" cy="1154162"/>
          </a:xfrm>
          <a:prstGeom prst="rect">
            <a:avLst/>
          </a:prstGeom>
          <a:solidFill>
            <a:schemeClr val="bg1"/>
          </a:solidFill>
          <a:ln w="25400">
            <a:solidFill>
              <a:schemeClr val="bg2">
                <a:lumMod val="50000"/>
              </a:schemeClr>
            </a:solidFill>
          </a:ln>
        </p:spPr>
        <p:txBody>
          <a:bodyPr wrap="square" rtlCol="0">
            <a:spAutoFit/>
          </a:bodyPr>
          <a:lstStyle/>
          <a:p>
            <a:r>
              <a:rPr lang="en-GB" sz="1150" dirty="0">
                <a:latin typeface="Franklin Gothic Book" panose="020B0503020102020204" pitchFamily="34" charset="0"/>
              </a:rPr>
              <a:t>There is some evidence that IPT may be more a more beneficial therapy for those suffering with an eating disorder, as an interpersonal focus may be more effective for those who also suffer from depression or low self-esteem alongside (Chui, Safer, Bryson, et al., 2007). </a:t>
            </a:r>
            <a:r>
              <a:rPr lang="en-GB" sz="1150" dirty="0" err="1">
                <a:latin typeface="Franklin Gothic Book" panose="020B0503020102020204" pitchFamily="34" charset="0"/>
              </a:rPr>
              <a:t>Agras</a:t>
            </a:r>
            <a:r>
              <a:rPr lang="en-GB" sz="1150" dirty="0">
                <a:latin typeface="Franklin Gothic Book" panose="020B0503020102020204" pitchFamily="34" charset="0"/>
              </a:rPr>
              <a:t> (2000) found that while IPT displayed smaller remission rates than CBT straight after the course of treatment, once 8 to 12 months of the follow-up, both therapies demonstrated the same outcomes. </a:t>
            </a:r>
          </a:p>
        </p:txBody>
      </p:sp>
      <p:sp>
        <p:nvSpPr>
          <p:cNvPr id="49" name="TextBox 48">
            <a:extLst>
              <a:ext uri="{FF2B5EF4-FFF2-40B4-BE49-F238E27FC236}">
                <a16:creationId xmlns:a16="http://schemas.microsoft.com/office/drawing/2014/main" id="{DE916F9D-8F44-CB44-9ABD-580DA002637C}"/>
              </a:ext>
            </a:extLst>
          </p:cNvPr>
          <p:cNvSpPr txBox="1"/>
          <p:nvPr/>
        </p:nvSpPr>
        <p:spPr>
          <a:xfrm>
            <a:off x="8167112" y="3546457"/>
            <a:ext cx="3896872" cy="276999"/>
          </a:xfrm>
          <a:prstGeom prst="rect">
            <a:avLst/>
          </a:prstGeom>
          <a:solidFill>
            <a:srgbClr val="78ADFF"/>
          </a:solidFill>
          <a:ln w="25400">
            <a:solidFill>
              <a:schemeClr val="bg2">
                <a:lumMod val="50000"/>
              </a:schemeClr>
            </a:solidFill>
          </a:ln>
        </p:spPr>
        <p:txBody>
          <a:bodyPr wrap="square" rtlCol="0">
            <a:spAutoFit/>
          </a:bodyPr>
          <a:lstStyle/>
          <a:p>
            <a:pPr algn="ctr"/>
            <a:r>
              <a:rPr lang="en-GB" sz="1200" b="1" dirty="0">
                <a:latin typeface="Franklin Gothic Book" panose="020B0503020102020204" pitchFamily="34" charset="0"/>
              </a:rPr>
              <a:t>THE BENEFITS </a:t>
            </a:r>
          </a:p>
        </p:txBody>
      </p:sp>
      <p:sp>
        <p:nvSpPr>
          <p:cNvPr id="50" name="TextBox 49">
            <a:extLst>
              <a:ext uri="{FF2B5EF4-FFF2-40B4-BE49-F238E27FC236}">
                <a16:creationId xmlns:a16="http://schemas.microsoft.com/office/drawing/2014/main" id="{66C51C32-A3CD-0A40-9293-FF7D6F8C7785}"/>
              </a:ext>
            </a:extLst>
          </p:cNvPr>
          <p:cNvSpPr txBox="1"/>
          <p:nvPr/>
        </p:nvSpPr>
        <p:spPr>
          <a:xfrm>
            <a:off x="8167112" y="3817813"/>
            <a:ext cx="3896872" cy="2569934"/>
          </a:xfrm>
          <a:prstGeom prst="rect">
            <a:avLst/>
          </a:prstGeom>
          <a:solidFill>
            <a:schemeClr val="bg1"/>
          </a:solidFill>
          <a:ln w="25400">
            <a:solidFill>
              <a:schemeClr val="bg2">
                <a:lumMod val="50000"/>
              </a:schemeClr>
            </a:solidFill>
          </a:ln>
        </p:spPr>
        <p:txBody>
          <a:bodyPr wrap="square" rtlCol="0">
            <a:spAutoFit/>
          </a:bodyPr>
          <a:lstStyle/>
          <a:p>
            <a:r>
              <a:rPr lang="en-GB" sz="1150" dirty="0">
                <a:solidFill>
                  <a:schemeClr val="bg2">
                    <a:lumMod val="25000"/>
                  </a:schemeClr>
                </a:solidFill>
                <a:latin typeface="Franklin Gothic Book" panose="020B0503020102020204" pitchFamily="34" charset="0"/>
              </a:rPr>
              <a:t>The benefits as a result from IPT can often include; </a:t>
            </a:r>
          </a:p>
          <a:p>
            <a:endParaRPr lang="en-GB" sz="1150" dirty="0">
              <a:solidFill>
                <a:schemeClr val="bg2">
                  <a:lumMod val="25000"/>
                </a:schemeClr>
              </a:solidFill>
              <a:latin typeface="Franklin Gothic Book" panose="020B0503020102020204" pitchFamily="34" charset="0"/>
            </a:endParaRPr>
          </a:p>
          <a:p>
            <a:pPr marL="228600" indent="-228600">
              <a:buAutoNum type="arabicPeriod"/>
            </a:pPr>
            <a:r>
              <a:rPr lang="en-GB" sz="1150" dirty="0">
                <a:solidFill>
                  <a:schemeClr val="bg2">
                    <a:lumMod val="25000"/>
                  </a:schemeClr>
                </a:solidFill>
                <a:latin typeface="Franklin Gothic Book" panose="020B0503020102020204" pitchFamily="34" charset="0"/>
              </a:rPr>
              <a:t>Patients recognise how they can bring about change in longstanding interpersonal problems, allowing them to feel more capable of making changes in other areas. </a:t>
            </a:r>
          </a:p>
          <a:p>
            <a:pPr marL="228600" indent="-228600">
              <a:buAutoNum type="arabicPeriod"/>
            </a:pPr>
            <a:r>
              <a:rPr lang="en-GB" sz="1150" dirty="0">
                <a:solidFill>
                  <a:schemeClr val="bg2">
                    <a:lumMod val="25000"/>
                  </a:schemeClr>
                </a:solidFill>
                <a:latin typeface="Franklin Gothic Book" panose="020B0503020102020204" pitchFamily="34" charset="0"/>
              </a:rPr>
              <a:t>Improved self-esteem / mood may allow them to adopt a callous attitude towards their weight and appearance – lessening their vulnerability to the disorder.</a:t>
            </a:r>
          </a:p>
          <a:p>
            <a:pPr marL="228600" indent="-228600">
              <a:buAutoNum type="arabicPeriod"/>
            </a:pPr>
            <a:r>
              <a:rPr lang="en-GB" sz="1150" dirty="0">
                <a:solidFill>
                  <a:schemeClr val="bg2">
                    <a:lumMod val="25000"/>
                  </a:schemeClr>
                </a:solidFill>
                <a:latin typeface="Franklin Gothic Book" panose="020B0503020102020204" pitchFamily="34" charset="0"/>
              </a:rPr>
              <a:t>The increase in a patient’s social involvement may decrease their time in isolation, which could make them vulnerable to their disorder. </a:t>
            </a:r>
          </a:p>
          <a:p>
            <a:pPr marL="228600" indent="-228600">
              <a:buAutoNum type="arabicPeriod"/>
            </a:pPr>
            <a:r>
              <a:rPr lang="en-GB" sz="1150" dirty="0">
                <a:solidFill>
                  <a:schemeClr val="bg2">
                    <a:lumMod val="25000"/>
                  </a:schemeClr>
                </a:solidFill>
                <a:latin typeface="Franklin Gothic Book" panose="020B0503020102020204" pitchFamily="34" charset="0"/>
              </a:rPr>
              <a:t>Reducing the severity of interpersonal stressors may lead them to overcome the disorder (Garner &amp; </a:t>
            </a:r>
            <a:r>
              <a:rPr lang="en-GB" sz="1150" dirty="0" err="1">
                <a:solidFill>
                  <a:schemeClr val="bg2">
                    <a:lumMod val="25000"/>
                  </a:schemeClr>
                </a:solidFill>
                <a:latin typeface="Franklin Gothic Book" panose="020B0503020102020204" pitchFamily="34" charset="0"/>
              </a:rPr>
              <a:t>Garfinkel</a:t>
            </a:r>
            <a:r>
              <a:rPr lang="en-GB" sz="1150" dirty="0">
                <a:solidFill>
                  <a:schemeClr val="bg2">
                    <a:lumMod val="25000"/>
                  </a:schemeClr>
                </a:solidFill>
                <a:latin typeface="Franklin Gothic Book" panose="020B0503020102020204" pitchFamily="34" charset="0"/>
              </a:rPr>
              <a:t>, 1997). </a:t>
            </a:r>
          </a:p>
        </p:txBody>
      </p:sp>
      <p:sp>
        <p:nvSpPr>
          <p:cNvPr id="53" name="TextBox 52">
            <a:extLst>
              <a:ext uri="{FF2B5EF4-FFF2-40B4-BE49-F238E27FC236}">
                <a16:creationId xmlns:a16="http://schemas.microsoft.com/office/drawing/2014/main" id="{C958D544-78CE-C34E-825B-C337FC9A6955}"/>
              </a:ext>
            </a:extLst>
          </p:cNvPr>
          <p:cNvSpPr txBox="1"/>
          <p:nvPr/>
        </p:nvSpPr>
        <p:spPr>
          <a:xfrm>
            <a:off x="18288" y="6459499"/>
            <a:ext cx="12045696" cy="276999"/>
          </a:xfrm>
          <a:prstGeom prst="rect">
            <a:avLst/>
          </a:prstGeom>
          <a:solidFill>
            <a:schemeClr val="bg1"/>
          </a:solidFill>
          <a:ln w="25400">
            <a:solidFill>
              <a:schemeClr val="bg1"/>
            </a:solidFill>
          </a:ln>
        </p:spPr>
        <p:txBody>
          <a:bodyPr wrap="square" rtlCol="0">
            <a:spAutoFit/>
          </a:bodyPr>
          <a:lstStyle/>
          <a:p>
            <a:r>
              <a:rPr lang="en-GB" sz="600" dirty="0">
                <a:latin typeface="Franklin Gothic Book" panose="020B0503020102020204" pitchFamily="34" charset="0"/>
              </a:rPr>
              <a:t>Fairburn, C. G., Bailey-</a:t>
            </a:r>
            <a:r>
              <a:rPr lang="en-GB" sz="600" dirty="0" err="1">
                <a:latin typeface="Franklin Gothic Book" panose="020B0503020102020204" pitchFamily="34" charset="0"/>
              </a:rPr>
              <a:t>Straebler</a:t>
            </a:r>
            <a:r>
              <a:rPr lang="en-GB" sz="600" dirty="0">
                <a:latin typeface="Franklin Gothic Book" panose="020B0503020102020204" pitchFamily="34" charset="0"/>
              </a:rPr>
              <a:t>, S., </a:t>
            </a:r>
            <a:r>
              <a:rPr lang="en-GB" sz="600" dirty="0" err="1">
                <a:latin typeface="Franklin Gothic Book" panose="020B0503020102020204" pitchFamily="34" charset="0"/>
              </a:rPr>
              <a:t>Basden</a:t>
            </a:r>
            <a:r>
              <a:rPr lang="en-GB" sz="600" dirty="0">
                <a:latin typeface="Franklin Gothic Book" panose="020B0503020102020204" pitchFamily="34" charset="0"/>
              </a:rPr>
              <a:t>, S., Doll, H. A., Jones, R., Murphy, R., ... &amp; Cooper, Z. (2015). A </a:t>
            </a:r>
            <a:r>
              <a:rPr lang="en-GB" sz="600" dirty="0" err="1">
                <a:latin typeface="Franklin Gothic Book" panose="020B0503020102020204" pitchFamily="34" charset="0"/>
              </a:rPr>
              <a:t>transdiagnostic</a:t>
            </a:r>
            <a:r>
              <a:rPr lang="en-GB" sz="600" dirty="0">
                <a:latin typeface="Franklin Gothic Book" panose="020B0503020102020204" pitchFamily="34" charset="0"/>
              </a:rPr>
              <a:t> comparison of enhanced cognitive behaviour therapy (CBT-E) and interpersonal psychotherapy in the treatment of eating disorders. </a:t>
            </a:r>
            <a:r>
              <a:rPr lang="en-GB" sz="600" i="1" dirty="0">
                <a:latin typeface="Franklin Gothic Book" panose="020B0503020102020204" pitchFamily="34" charset="0"/>
              </a:rPr>
              <a:t>Behaviour research and therapy</a:t>
            </a:r>
            <a:r>
              <a:rPr lang="en-GB" sz="600" dirty="0">
                <a:latin typeface="Franklin Gothic Book" panose="020B0503020102020204" pitchFamily="34" charset="0"/>
              </a:rPr>
              <a:t>, </a:t>
            </a:r>
            <a:r>
              <a:rPr lang="en-GB" sz="600" i="1" dirty="0">
                <a:latin typeface="Franklin Gothic Book" panose="020B0503020102020204" pitchFamily="34" charset="0"/>
              </a:rPr>
              <a:t>70</a:t>
            </a:r>
            <a:r>
              <a:rPr lang="en-GB" sz="600" dirty="0">
                <a:latin typeface="Franklin Gothic Book" panose="020B0503020102020204" pitchFamily="34" charset="0"/>
              </a:rPr>
              <a:t>, 64-71.</a:t>
            </a:r>
          </a:p>
          <a:p>
            <a:r>
              <a:rPr lang="en-GB" sz="600" dirty="0">
                <a:latin typeface="Franklin Gothic Book" panose="020B0503020102020204" pitchFamily="34" charset="0"/>
              </a:rPr>
              <a:t>Markowitz, J. C., &amp; </a:t>
            </a:r>
            <a:r>
              <a:rPr lang="en-GB" sz="600" dirty="0" err="1">
                <a:latin typeface="Franklin Gothic Book" panose="020B0503020102020204" pitchFamily="34" charset="0"/>
              </a:rPr>
              <a:t>Weissman</a:t>
            </a:r>
            <a:r>
              <a:rPr lang="en-GB" sz="600" dirty="0">
                <a:latin typeface="Franklin Gothic Book" panose="020B0503020102020204" pitchFamily="34" charset="0"/>
              </a:rPr>
              <a:t>, M. M. (2004). Interpersonal psychotherapy: principles and applications. </a:t>
            </a:r>
            <a:r>
              <a:rPr lang="en-GB" sz="600" i="1" dirty="0">
                <a:latin typeface="Franklin Gothic Book" panose="020B0503020102020204" pitchFamily="34" charset="0"/>
              </a:rPr>
              <a:t>World Psychiatry</a:t>
            </a:r>
            <a:r>
              <a:rPr lang="en-GB" sz="600" dirty="0">
                <a:latin typeface="Franklin Gothic Book" panose="020B0503020102020204" pitchFamily="34" charset="0"/>
              </a:rPr>
              <a:t>, </a:t>
            </a:r>
            <a:r>
              <a:rPr lang="en-GB" sz="600" i="1" dirty="0">
                <a:latin typeface="Franklin Gothic Book" panose="020B0503020102020204" pitchFamily="34" charset="0"/>
              </a:rPr>
              <a:t>3</a:t>
            </a:r>
            <a:r>
              <a:rPr lang="en-GB" sz="600" dirty="0">
                <a:latin typeface="Franklin Gothic Book" panose="020B0503020102020204" pitchFamily="34" charset="0"/>
              </a:rPr>
              <a:t>(3), 136.</a:t>
            </a:r>
          </a:p>
        </p:txBody>
      </p:sp>
      <p:sp>
        <p:nvSpPr>
          <p:cNvPr id="54" name="TextBox 53">
            <a:extLst>
              <a:ext uri="{FF2B5EF4-FFF2-40B4-BE49-F238E27FC236}">
                <a16:creationId xmlns:a16="http://schemas.microsoft.com/office/drawing/2014/main" id="{FFDD628F-0C87-9447-8539-AB422A3CF555}"/>
              </a:ext>
            </a:extLst>
          </p:cNvPr>
          <p:cNvSpPr txBox="1"/>
          <p:nvPr/>
        </p:nvSpPr>
        <p:spPr>
          <a:xfrm>
            <a:off x="9820656" y="6464761"/>
            <a:ext cx="2243328" cy="184666"/>
          </a:xfrm>
          <a:prstGeom prst="rect">
            <a:avLst/>
          </a:prstGeom>
          <a:solidFill>
            <a:schemeClr val="bg1"/>
          </a:solidFill>
          <a:ln w="25400">
            <a:solidFill>
              <a:schemeClr val="bg2">
                <a:lumMod val="50000"/>
              </a:schemeClr>
            </a:solidFill>
          </a:ln>
        </p:spPr>
        <p:txBody>
          <a:bodyPr wrap="square" rtlCol="0">
            <a:spAutoFit/>
          </a:bodyPr>
          <a:lstStyle/>
          <a:p>
            <a:pPr algn="ctr"/>
            <a:r>
              <a:rPr lang="en-GB" sz="600" b="1" dirty="0">
                <a:latin typeface="Franklin Gothic Book" panose="020B0503020102020204" pitchFamily="34" charset="0"/>
              </a:rPr>
              <a:t>ROBYN TRUBEY (1708724)</a:t>
            </a:r>
          </a:p>
        </p:txBody>
      </p:sp>
    </p:spTree>
    <p:extLst>
      <p:ext uri="{BB962C8B-B14F-4D97-AF65-F5344CB8AC3E}">
        <p14:creationId xmlns:p14="http://schemas.microsoft.com/office/powerpoint/2010/main" val="1061240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11200B-FB34-B344-806B-BCEEC100E3A5}"/>
              </a:ext>
            </a:extLst>
          </p:cNvPr>
          <p:cNvSpPr>
            <a:spLocks noGrp="1"/>
          </p:cNvSpPr>
          <p:nvPr>
            <p:ph idx="1"/>
          </p:nvPr>
        </p:nvSpPr>
        <p:spPr>
          <a:xfrm>
            <a:off x="0" y="507446"/>
            <a:ext cx="12192000" cy="6350554"/>
          </a:xfrm>
        </p:spPr>
        <p:txBody>
          <a:bodyPr>
            <a:normAutofit/>
          </a:bodyPr>
          <a:lstStyle/>
          <a:p>
            <a:pPr>
              <a:buFont typeface="Wingdings" pitchFamily="2" charset="2"/>
              <a:buChar char="Ø"/>
            </a:pPr>
            <a:r>
              <a:rPr lang="en-GB" sz="1400" dirty="0" err="1">
                <a:latin typeface="Franklin Gothic Book" panose="020B0503020102020204" pitchFamily="34" charset="0"/>
              </a:rPr>
              <a:t>Agras</a:t>
            </a:r>
            <a:r>
              <a:rPr lang="en-GB" sz="1400" dirty="0">
                <a:latin typeface="Franklin Gothic Book" panose="020B0503020102020204" pitchFamily="34" charset="0"/>
              </a:rPr>
              <a:t>, W. S., Walsh, B. T., Fairburn, C. G., Wilson, G. T., &amp; Kraemer, H. C. (2000). A </a:t>
            </a:r>
            <a:r>
              <a:rPr lang="en-GB" sz="1400" dirty="0" err="1">
                <a:latin typeface="Franklin Gothic Book" panose="020B0503020102020204" pitchFamily="34" charset="0"/>
              </a:rPr>
              <a:t>multicenter</a:t>
            </a:r>
            <a:r>
              <a:rPr lang="en-GB" sz="1400" dirty="0">
                <a:latin typeface="Franklin Gothic Book" panose="020B0503020102020204" pitchFamily="34" charset="0"/>
              </a:rPr>
              <a:t> comparison of cognitive-</a:t>
            </a:r>
            <a:r>
              <a:rPr lang="en-GB" sz="1400" dirty="0" err="1">
                <a:latin typeface="Franklin Gothic Book" panose="020B0503020102020204" pitchFamily="34" charset="0"/>
              </a:rPr>
              <a:t>behavioral</a:t>
            </a:r>
            <a:r>
              <a:rPr lang="en-GB" sz="1400" dirty="0">
                <a:latin typeface="Franklin Gothic Book" panose="020B0503020102020204" pitchFamily="34" charset="0"/>
              </a:rPr>
              <a:t> therapy and interpersonal psychotherapy for bulimia nervosa. </a:t>
            </a:r>
            <a:r>
              <a:rPr lang="en-GB" sz="1400" i="1" dirty="0">
                <a:latin typeface="Franklin Gothic Book" panose="020B0503020102020204" pitchFamily="34" charset="0"/>
              </a:rPr>
              <a:t>Archives of General Psychiatry</a:t>
            </a:r>
            <a:r>
              <a:rPr lang="en-GB" sz="1400" dirty="0">
                <a:latin typeface="Franklin Gothic Book" panose="020B0503020102020204" pitchFamily="34" charset="0"/>
              </a:rPr>
              <a:t>, </a:t>
            </a:r>
            <a:r>
              <a:rPr lang="en-GB" sz="1400" i="1" dirty="0">
                <a:latin typeface="Franklin Gothic Book" panose="020B0503020102020204" pitchFamily="34" charset="0"/>
              </a:rPr>
              <a:t>57</a:t>
            </a:r>
            <a:r>
              <a:rPr lang="en-GB" sz="1400" dirty="0">
                <a:latin typeface="Franklin Gothic Book" panose="020B0503020102020204" pitchFamily="34" charset="0"/>
              </a:rPr>
              <a:t>(5), 459-466.</a:t>
            </a:r>
          </a:p>
          <a:p>
            <a:pPr>
              <a:buFont typeface="Wingdings" pitchFamily="2" charset="2"/>
              <a:buChar char="Ø"/>
            </a:pPr>
            <a:endParaRPr lang="en-GB" sz="1400" dirty="0">
              <a:latin typeface="Franklin Gothic Book" panose="020B0503020102020204" pitchFamily="34" charset="0"/>
            </a:endParaRPr>
          </a:p>
          <a:p>
            <a:pPr>
              <a:buFont typeface="Wingdings" pitchFamily="2" charset="2"/>
              <a:buChar char="Ø"/>
            </a:pPr>
            <a:r>
              <a:rPr lang="en-GB" sz="1400" dirty="0">
                <a:latin typeface="Franklin Gothic Book" panose="020B0503020102020204" pitchFamily="34" charset="0"/>
              </a:rPr>
              <a:t>Brownell, K. D., &amp; Walsh, B. T. (Eds.). (2017). </a:t>
            </a:r>
            <a:r>
              <a:rPr lang="en-GB" sz="1400" i="1" dirty="0">
                <a:latin typeface="Franklin Gothic Book" panose="020B0503020102020204" pitchFamily="34" charset="0"/>
              </a:rPr>
              <a:t>Eating disorders and obesity: A comprehensive handbook</a:t>
            </a:r>
            <a:r>
              <a:rPr lang="en-GB" sz="1400" dirty="0">
                <a:latin typeface="Franklin Gothic Book" panose="020B0503020102020204" pitchFamily="34" charset="0"/>
              </a:rPr>
              <a:t>. Guilford Publications.</a:t>
            </a:r>
          </a:p>
          <a:p>
            <a:pPr>
              <a:buFont typeface="Wingdings" pitchFamily="2" charset="2"/>
              <a:buChar char="Ø"/>
            </a:pPr>
            <a:endParaRPr lang="en-GB" sz="1400" dirty="0">
              <a:latin typeface="Franklin Gothic Book" panose="020B0503020102020204" pitchFamily="34" charset="0"/>
            </a:endParaRPr>
          </a:p>
          <a:p>
            <a:pPr>
              <a:buFont typeface="Wingdings" pitchFamily="2" charset="2"/>
              <a:buChar char="Ø"/>
            </a:pPr>
            <a:r>
              <a:rPr lang="en-GB" sz="1400" dirty="0">
                <a:latin typeface="Franklin Gothic Book" panose="020B0503020102020204" pitchFamily="34" charset="0"/>
              </a:rPr>
              <a:t>Fairburn, C. G. (1997). Interpersonal psychotherapy for bulimia nervosa. </a:t>
            </a:r>
            <a:r>
              <a:rPr lang="en-GB" sz="1400" i="1" dirty="0">
                <a:latin typeface="Franklin Gothic Book" panose="020B0503020102020204" pitchFamily="34" charset="0"/>
              </a:rPr>
              <a:t>Handbook of treatment for eating disorders</a:t>
            </a:r>
            <a:r>
              <a:rPr lang="en-GB" sz="1400" dirty="0">
                <a:latin typeface="Franklin Gothic Book" panose="020B0503020102020204" pitchFamily="34" charset="0"/>
              </a:rPr>
              <a:t>, </a:t>
            </a:r>
            <a:r>
              <a:rPr lang="en-GB" sz="1400" i="1" dirty="0">
                <a:latin typeface="Franklin Gothic Book" panose="020B0503020102020204" pitchFamily="34" charset="0"/>
              </a:rPr>
              <a:t>2</a:t>
            </a:r>
            <a:r>
              <a:rPr lang="en-GB" sz="1400" dirty="0">
                <a:latin typeface="Franklin Gothic Book" panose="020B0503020102020204" pitchFamily="34" charset="0"/>
              </a:rPr>
              <a:t>, 278-294.</a:t>
            </a:r>
          </a:p>
          <a:p>
            <a:pPr marL="0" indent="0">
              <a:buNone/>
            </a:pPr>
            <a:endParaRPr lang="en-GB" sz="1400" dirty="0">
              <a:latin typeface="Franklin Gothic Book" panose="020B0503020102020204" pitchFamily="34" charset="0"/>
            </a:endParaRPr>
          </a:p>
          <a:p>
            <a:pPr>
              <a:buFont typeface="Wingdings" pitchFamily="2" charset="2"/>
              <a:buChar char="Ø"/>
            </a:pPr>
            <a:r>
              <a:rPr lang="en-GB" sz="1400" dirty="0">
                <a:latin typeface="Franklin Gothic Book" panose="020B0503020102020204" pitchFamily="34" charset="0"/>
              </a:rPr>
              <a:t>Fairburn, C. G., Bailey-</a:t>
            </a:r>
            <a:r>
              <a:rPr lang="en-GB" sz="1400" dirty="0" err="1">
                <a:latin typeface="Franklin Gothic Book" panose="020B0503020102020204" pitchFamily="34" charset="0"/>
              </a:rPr>
              <a:t>Straebler</a:t>
            </a:r>
            <a:r>
              <a:rPr lang="en-GB" sz="1400" dirty="0">
                <a:latin typeface="Franklin Gothic Book" panose="020B0503020102020204" pitchFamily="34" charset="0"/>
              </a:rPr>
              <a:t>, S., </a:t>
            </a:r>
            <a:r>
              <a:rPr lang="en-GB" sz="1400" dirty="0" err="1">
                <a:latin typeface="Franklin Gothic Book" panose="020B0503020102020204" pitchFamily="34" charset="0"/>
              </a:rPr>
              <a:t>Basden</a:t>
            </a:r>
            <a:r>
              <a:rPr lang="en-GB" sz="1400" dirty="0">
                <a:latin typeface="Franklin Gothic Book" panose="020B0503020102020204" pitchFamily="34" charset="0"/>
              </a:rPr>
              <a:t>, S., Doll, H. A., Jones, R., Murphy, R., ... &amp; Cooper, Z. (2015). A </a:t>
            </a:r>
            <a:r>
              <a:rPr lang="en-GB" sz="1400" dirty="0" err="1">
                <a:latin typeface="Franklin Gothic Book" panose="020B0503020102020204" pitchFamily="34" charset="0"/>
              </a:rPr>
              <a:t>transdiagnostic</a:t>
            </a:r>
            <a:r>
              <a:rPr lang="en-GB" sz="1400" dirty="0">
                <a:latin typeface="Franklin Gothic Book" panose="020B0503020102020204" pitchFamily="34" charset="0"/>
              </a:rPr>
              <a:t> comparison of enhanced cognitive behaviour therapy (CBT-E) and interpersonal psychotherapy in the treatment of eating disorders. </a:t>
            </a:r>
            <a:r>
              <a:rPr lang="en-GB" sz="1400" i="1" dirty="0">
                <a:latin typeface="Franklin Gothic Book" panose="020B0503020102020204" pitchFamily="34" charset="0"/>
              </a:rPr>
              <a:t>Behaviour research and therapy</a:t>
            </a:r>
            <a:r>
              <a:rPr lang="en-GB" sz="1400" dirty="0">
                <a:latin typeface="Franklin Gothic Book" panose="020B0503020102020204" pitchFamily="34" charset="0"/>
              </a:rPr>
              <a:t>, </a:t>
            </a:r>
            <a:r>
              <a:rPr lang="en-GB" sz="1400" i="1" dirty="0">
                <a:latin typeface="Franklin Gothic Book" panose="020B0503020102020204" pitchFamily="34" charset="0"/>
              </a:rPr>
              <a:t>70</a:t>
            </a:r>
            <a:r>
              <a:rPr lang="en-GB" sz="1400" dirty="0">
                <a:latin typeface="Franklin Gothic Book" panose="020B0503020102020204" pitchFamily="34" charset="0"/>
              </a:rPr>
              <a:t>, 64-71.</a:t>
            </a:r>
          </a:p>
          <a:p>
            <a:pPr>
              <a:buFont typeface="Wingdings" pitchFamily="2" charset="2"/>
              <a:buChar char="Ø"/>
            </a:pPr>
            <a:endParaRPr lang="en-GB" sz="1400" dirty="0">
              <a:latin typeface="Franklin Gothic Book" panose="020B0503020102020204" pitchFamily="34" charset="0"/>
            </a:endParaRPr>
          </a:p>
          <a:p>
            <a:pPr>
              <a:buFont typeface="Wingdings" pitchFamily="2" charset="2"/>
              <a:buChar char="Ø"/>
            </a:pPr>
            <a:r>
              <a:rPr lang="en-GB" sz="1400" dirty="0">
                <a:latin typeface="Franklin Gothic Book" panose="020B0503020102020204" pitchFamily="34" charset="0"/>
              </a:rPr>
              <a:t>Markowitz, J. C., &amp; </a:t>
            </a:r>
            <a:r>
              <a:rPr lang="en-GB" sz="1400" dirty="0" err="1">
                <a:latin typeface="Franklin Gothic Book" panose="020B0503020102020204" pitchFamily="34" charset="0"/>
              </a:rPr>
              <a:t>Weissman</a:t>
            </a:r>
            <a:r>
              <a:rPr lang="en-GB" sz="1400" dirty="0">
                <a:latin typeface="Franklin Gothic Book" panose="020B0503020102020204" pitchFamily="34" charset="0"/>
              </a:rPr>
              <a:t>, M. M. (2004). Interpersonal psychotherapy: principles and applications. </a:t>
            </a:r>
            <a:r>
              <a:rPr lang="en-GB" sz="1400" i="1" dirty="0">
                <a:latin typeface="Franklin Gothic Book" panose="020B0503020102020204" pitchFamily="34" charset="0"/>
              </a:rPr>
              <a:t>World Psychiatry</a:t>
            </a:r>
            <a:r>
              <a:rPr lang="en-GB" sz="1400" dirty="0">
                <a:latin typeface="Franklin Gothic Book" panose="020B0503020102020204" pitchFamily="34" charset="0"/>
              </a:rPr>
              <a:t>, </a:t>
            </a:r>
            <a:r>
              <a:rPr lang="en-GB" sz="1400" i="1" dirty="0">
                <a:latin typeface="Franklin Gothic Book" panose="020B0503020102020204" pitchFamily="34" charset="0"/>
              </a:rPr>
              <a:t>3</a:t>
            </a:r>
            <a:r>
              <a:rPr lang="en-GB" sz="1400" dirty="0">
                <a:latin typeface="Franklin Gothic Book" panose="020B0503020102020204" pitchFamily="34" charset="0"/>
              </a:rPr>
              <a:t>(3), 136.</a:t>
            </a:r>
          </a:p>
          <a:p>
            <a:pPr>
              <a:buFont typeface="Wingdings" pitchFamily="2" charset="2"/>
              <a:buChar char="Ø"/>
            </a:pPr>
            <a:endParaRPr lang="en-GB" sz="1400" dirty="0">
              <a:latin typeface="Franklin Gothic Book" panose="020B0503020102020204" pitchFamily="34" charset="0"/>
            </a:endParaRPr>
          </a:p>
          <a:p>
            <a:pPr>
              <a:buFont typeface="Wingdings" pitchFamily="2" charset="2"/>
              <a:buChar char="Ø"/>
            </a:pPr>
            <a:r>
              <a:rPr lang="en-GB" sz="1400" dirty="0">
                <a:latin typeface="Franklin Gothic Book" panose="020B0503020102020204" pitchFamily="34" charset="0"/>
              </a:rPr>
              <a:t>McIntosh, V. V., </a:t>
            </a:r>
            <a:r>
              <a:rPr lang="en-GB" sz="1400" dirty="0" err="1">
                <a:latin typeface="Franklin Gothic Book" panose="020B0503020102020204" pitchFamily="34" charset="0"/>
              </a:rPr>
              <a:t>Bulik</a:t>
            </a:r>
            <a:r>
              <a:rPr lang="en-GB" sz="1400" dirty="0">
                <a:latin typeface="Franklin Gothic Book" panose="020B0503020102020204" pitchFamily="34" charset="0"/>
              </a:rPr>
              <a:t>, C. M., McKenzie, J. M., </a:t>
            </a:r>
            <a:r>
              <a:rPr lang="en-GB" sz="1400" dirty="0" err="1">
                <a:latin typeface="Franklin Gothic Book" panose="020B0503020102020204" pitchFamily="34" charset="0"/>
              </a:rPr>
              <a:t>Luty</a:t>
            </a:r>
            <a:r>
              <a:rPr lang="en-GB" sz="1400" dirty="0">
                <a:latin typeface="Franklin Gothic Book" panose="020B0503020102020204" pitchFamily="34" charset="0"/>
              </a:rPr>
              <a:t>, S. E., &amp; Jordan, J. (2000). Interpersonal psychotherapy for anorexia nervosa. </a:t>
            </a:r>
            <a:r>
              <a:rPr lang="en-GB" sz="1400" i="1" dirty="0">
                <a:latin typeface="Franklin Gothic Book" panose="020B0503020102020204" pitchFamily="34" charset="0"/>
              </a:rPr>
              <a:t>International Journal of Eating Disorders</a:t>
            </a:r>
            <a:r>
              <a:rPr lang="en-GB" sz="1400" dirty="0">
                <a:latin typeface="Franklin Gothic Book" panose="020B0503020102020204" pitchFamily="34" charset="0"/>
              </a:rPr>
              <a:t>, </a:t>
            </a:r>
            <a:r>
              <a:rPr lang="en-GB" sz="1400" i="1" dirty="0">
                <a:latin typeface="Franklin Gothic Book" panose="020B0503020102020204" pitchFamily="34" charset="0"/>
              </a:rPr>
              <a:t>27</a:t>
            </a:r>
            <a:r>
              <a:rPr lang="en-GB" sz="1400" dirty="0">
                <a:latin typeface="Franklin Gothic Book" panose="020B0503020102020204" pitchFamily="34" charset="0"/>
              </a:rPr>
              <a:t>(2), 125-139.</a:t>
            </a:r>
          </a:p>
          <a:p>
            <a:pPr>
              <a:buFont typeface="Wingdings" pitchFamily="2" charset="2"/>
              <a:buChar char="Ø"/>
            </a:pPr>
            <a:endParaRPr lang="en-GB" sz="1400" dirty="0">
              <a:latin typeface="Franklin Gothic Book" panose="020B0503020102020204" pitchFamily="34" charset="0"/>
            </a:endParaRPr>
          </a:p>
          <a:p>
            <a:pPr>
              <a:buFont typeface="Wingdings" pitchFamily="2" charset="2"/>
              <a:buChar char="Ø"/>
            </a:pPr>
            <a:r>
              <a:rPr lang="en-GB" sz="1400" dirty="0">
                <a:latin typeface="Franklin Gothic Book" panose="020B0503020102020204" pitchFamily="34" charset="0"/>
              </a:rPr>
              <a:t>Mitchell, J. E., </a:t>
            </a:r>
            <a:r>
              <a:rPr lang="en-GB" sz="1400" dirty="0" err="1">
                <a:latin typeface="Franklin Gothic Book" panose="020B0503020102020204" pitchFamily="34" charset="0"/>
              </a:rPr>
              <a:t>Halmi</a:t>
            </a:r>
            <a:r>
              <a:rPr lang="en-GB" sz="1400" dirty="0">
                <a:latin typeface="Franklin Gothic Book" panose="020B0503020102020204" pitchFamily="34" charset="0"/>
              </a:rPr>
              <a:t>, K., Wilson, G. T., </a:t>
            </a:r>
            <a:r>
              <a:rPr lang="en-GB" sz="1400" dirty="0" err="1">
                <a:latin typeface="Franklin Gothic Book" panose="020B0503020102020204" pitchFamily="34" charset="0"/>
              </a:rPr>
              <a:t>Agras</a:t>
            </a:r>
            <a:r>
              <a:rPr lang="en-GB" sz="1400" dirty="0">
                <a:latin typeface="Franklin Gothic Book" panose="020B0503020102020204" pitchFamily="34" charset="0"/>
              </a:rPr>
              <a:t>, W. S., Kraemer, H., &amp; Crow, S. (2002). A randomized secondary treatment study of women with bulimia nervosa who fail to respond to CBT. </a:t>
            </a:r>
            <a:r>
              <a:rPr lang="en-GB" sz="1400" i="1" dirty="0">
                <a:latin typeface="Franklin Gothic Book" panose="020B0503020102020204" pitchFamily="34" charset="0"/>
              </a:rPr>
              <a:t>International Journal of Eating Disorders</a:t>
            </a:r>
            <a:r>
              <a:rPr lang="en-GB" sz="1400" dirty="0">
                <a:latin typeface="Franklin Gothic Book" panose="020B0503020102020204" pitchFamily="34" charset="0"/>
              </a:rPr>
              <a:t>, </a:t>
            </a:r>
            <a:r>
              <a:rPr lang="en-GB" sz="1400" i="1" dirty="0">
                <a:latin typeface="Franklin Gothic Book" panose="020B0503020102020204" pitchFamily="34" charset="0"/>
              </a:rPr>
              <a:t>32</a:t>
            </a:r>
            <a:r>
              <a:rPr lang="en-GB" sz="1400" dirty="0">
                <a:latin typeface="Franklin Gothic Book" panose="020B0503020102020204" pitchFamily="34" charset="0"/>
              </a:rPr>
              <a:t>(3), 271-281.</a:t>
            </a:r>
          </a:p>
          <a:p>
            <a:pPr>
              <a:buFont typeface="Wingdings" pitchFamily="2" charset="2"/>
              <a:buChar char="Ø"/>
            </a:pPr>
            <a:endParaRPr lang="en-GB" sz="1600" dirty="0">
              <a:latin typeface="Franklin Gothic Book" panose="020B0503020102020204" pitchFamily="34" charset="0"/>
            </a:endParaRPr>
          </a:p>
        </p:txBody>
      </p:sp>
      <p:sp>
        <p:nvSpPr>
          <p:cNvPr id="6" name="Title 1">
            <a:extLst>
              <a:ext uri="{FF2B5EF4-FFF2-40B4-BE49-F238E27FC236}">
                <a16:creationId xmlns:a16="http://schemas.microsoft.com/office/drawing/2014/main" id="{B203E840-3B27-5D4B-B14F-F85D5BA8C004}"/>
              </a:ext>
            </a:extLst>
          </p:cNvPr>
          <p:cNvSpPr txBox="1">
            <a:spLocks/>
          </p:cNvSpPr>
          <p:nvPr/>
        </p:nvSpPr>
        <p:spPr>
          <a:xfrm>
            <a:off x="18289" y="32727"/>
            <a:ext cx="10649712" cy="438913"/>
          </a:xfrm>
          <a:prstGeom prst="rect">
            <a:avLst/>
          </a:prstGeom>
          <a:solidFill>
            <a:schemeClr val="bg2">
              <a:lumMod val="90000"/>
            </a:schemeClr>
          </a:solidFill>
          <a:ln w="25400">
            <a:solidFill>
              <a:srgbClr val="78ADFF"/>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a:latin typeface="Franklin Gothic Book" panose="020B0503020102020204" pitchFamily="34" charset="0"/>
              </a:rPr>
              <a:t>INTERPERSONAL PSYCHOTHERAPY, AN INTERVENTION FOR ANOREXIA NERVOSA</a:t>
            </a:r>
            <a:endParaRPr lang="en-US" sz="2400" b="1" dirty="0">
              <a:latin typeface="Franklin Gothic Book" panose="020B0503020102020204" pitchFamily="34" charset="0"/>
            </a:endParaRPr>
          </a:p>
        </p:txBody>
      </p:sp>
      <p:pic>
        <p:nvPicPr>
          <p:cNvPr id="7" name="Picture 6">
            <a:extLst>
              <a:ext uri="{FF2B5EF4-FFF2-40B4-BE49-F238E27FC236}">
                <a16:creationId xmlns:a16="http://schemas.microsoft.com/office/drawing/2014/main" id="{0E684809-CFB7-BE4F-9A5F-B640501552C7}"/>
              </a:ext>
            </a:extLst>
          </p:cNvPr>
          <p:cNvPicPr>
            <a:picLocks noChangeAspect="1"/>
          </p:cNvPicPr>
          <p:nvPr/>
        </p:nvPicPr>
        <p:blipFill rotWithShape="1">
          <a:blip r:embed="rId2"/>
          <a:srcRect l="9176" t="15608" r="8857" b="16787"/>
          <a:stretch/>
        </p:blipFill>
        <p:spPr>
          <a:xfrm>
            <a:off x="10668001" y="57158"/>
            <a:ext cx="1395983" cy="467139"/>
          </a:xfrm>
          <a:prstGeom prst="rect">
            <a:avLst/>
          </a:prstGeom>
          <a:solidFill>
            <a:schemeClr val="tx1"/>
          </a:solidFill>
          <a:ln w="12700">
            <a:solidFill>
              <a:schemeClr val="tx1"/>
            </a:solidFill>
          </a:ln>
        </p:spPr>
      </p:pic>
    </p:spTree>
    <p:extLst>
      <p:ext uri="{BB962C8B-B14F-4D97-AF65-F5344CB8AC3E}">
        <p14:creationId xmlns:p14="http://schemas.microsoft.com/office/powerpoint/2010/main" val="3183247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3391</TotalTime>
  <Words>784</Words>
  <Application>Microsoft Macintosh PowerPoint</Application>
  <PresentationFormat>Widescreen</PresentationFormat>
  <Paragraphs>44</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Franklin Gothic Book</vt:lpstr>
      <vt:lpstr>Wingdings</vt:lpstr>
      <vt:lpstr>Office Theme</vt:lpstr>
      <vt:lpstr>INTERPERSONAL PSYCHOTHERAPY, AN INTERVENTION FOR ANOREXIA NERVOSA</vt:lpstr>
      <vt:lpstr>PowerPoint Presentation</vt:lpstr>
    </vt:vector>
  </TitlesOfParts>
  <Company/>
  <LinksUpToDate>false</LinksUpToDate>
  <SharedDoc>false</SharedDoc>
  <HyperlinksChanged>false</HyperlinksChanged>
  <AppVersion>16.0010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INTERPERSONAL PSYCHOTHERAPY, AN INTERVENTION FOR ANOREXIA NERVOSA</dc:title>
  <dc:creator>Robyn Trubey (1708724)</dc:creator>
  <cp:lastModifiedBy>Robyn Trubey (1708724)</cp:lastModifiedBy>
  <cp:revision>23</cp:revision>
  <dcterms:created xsi:type="dcterms:W3CDTF">2018-03-02T11:53:02Z</dcterms:created>
  <dcterms:modified xsi:type="dcterms:W3CDTF">2018-03-04T20:25:00Z</dcterms:modified>
</cp:coreProperties>
</file>