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7"/>
  </p:notesMasterIdLst>
  <p:sldIdLst>
    <p:sldId id="256" r:id="rId2"/>
    <p:sldId id="267" r:id="rId3"/>
    <p:sldId id="276" r:id="rId4"/>
    <p:sldId id="277" r:id="rId5"/>
    <p:sldId id="279" r:id="rId6"/>
    <p:sldId id="278" r:id="rId7"/>
    <p:sldId id="259" r:id="rId8"/>
    <p:sldId id="260" r:id="rId9"/>
    <p:sldId id="261" r:id="rId10"/>
    <p:sldId id="262" r:id="rId11"/>
    <p:sldId id="263" r:id="rId12"/>
    <p:sldId id="264" r:id="rId13"/>
    <p:sldId id="269" r:id="rId14"/>
    <p:sldId id="270" r:id="rId15"/>
    <p:sldId id="281" r:id="rId16"/>
    <p:sldId id="282" r:id="rId17"/>
    <p:sldId id="283" r:id="rId18"/>
    <p:sldId id="284" r:id="rId19"/>
    <p:sldId id="285" r:id="rId20"/>
    <p:sldId id="286" r:id="rId21"/>
    <p:sldId id="280" r:id="rId22"/>
    <p:sldId id="287" r:id="rId23"/>
    <p:sldId id="271" r:id="rId24"/>
    <p:sldId id="275" r:id="rId25"/>
    <p:sldId id="272"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orbel" panose="020B0503020204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orbel" panose="020B0503020204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99"/>
    <a:srgbClr val="009900"/>
    <a:srgbClr val="0000FF"/>
    <a:srgbClr val="FF00FF"/>
    <a:srgbClr val="660066"/>
    <a:srgbClr val="0000CC"/>
    <a:srgbClr val="CC3399"/>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0B1D9D-D850-4186-98CD-4890CEF09B89}" v="4" dt="2018-10-11T14:14:34.6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794" y="114"/>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520B1D9D-D850-4186-98CD-4890CEF09B89}"/>
    <pc:docChg chg="custSel modSld">
      <pc:chgData name="Paul Tinkler" userId="bcebf29c-73c2-433d-80d2-6bad896374bf" providerId="ADAL" clId="{520B1D9D-D850-4186-98CD-4890CEF09B89}" dt="2018-10-11T14:16:05.663" v="48" actId="1076"/>
      <pc:docMkLst>
        <pc:docMk/>
      </pc:docMkLst>
      <pc:sldChg chg="modSp">
        <pc:chgData name="Paul Tinkler" userId="bcebf29c-73c2-433d-80d2-6bad896374bf" providerId="ADAL" clId="{520B1D9D-D850-4186-98CD-4890CEF09B89}" dt="2018-10-11T14:16:05.663" v="48" actId="1076"/>
        <pc:sldMkLst>
          <pc:docMk/>
          <pc:sldMk cId="0" sldId="256"/>
        </pc:sldMkLst>
        <pc:spChg chg="mod">
          <ac:chgData name="Paul Tinkler" userId="bcebf29c-73c2-433d-80d2-6bad896374bf" providerId="ADAL" clId="{520B1D9D-D850-4186-98CD-4890CEF09B89}" dt="2018-10-11T14:16:05.663" v="48" actId="1076"/>
          <ac:spMkLst>
            <pc:docMk/>
            <pc:sldMk cId="0" sldId="256"/>
            <ac:spMk id="14338" creationId="{3CA77AD9-6C9C-450B-BE57-581CACB3059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A73030-359B-4B7B-9CD3-26513C86BA6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dirty="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5706E312-ED58-474A-9062-FEE62CF3E1E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E7D843A9-24B1-421C-AC45-AB77910BBC0C}" type="datetimeFigureOut">
              <a:rPr lang="en-GB"/>
              <a:pPr>
                <a:defRPr/>
              </a:pPr>
              <a:t>27/06/2019</a:t>
            </a:fld>
            <a:endParaRPr lang="en-GB" dirty="0"/>
          </a:p>
        </p:txBody>
      </p:sp>
      <p:sp>
        <p:nvSpPr>
          <p:cNvPr id="4" name="Slide Image Placeholder 3">
            <a:extLst>
              <a:ext uri="{FF2B5EF4-FFF2-40B4-BE49-F238E27FC236}">
                <a16:creationId xmlns:a16="http://schemas.microsoft.com/office/drawing/2014/main" id="{EE6CD32D-013F-4069-AB65-1DDEF2EAFB4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A5F8CF1C-E2B6-41D2-9DEC-9AD5EC4302F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47B7545-CD9E-486D-9E11-A76ED52B2478}"/>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ECCF8709-A6E6-4F71-95E1-31158F8B490B}"/>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69C80185-DE98-4A61-8AB3-5AFD6C24A165}"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7C2EEE88-0A6D-4113-9AED-78D496BC60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BBD4C2C4-AD31-494B-9E06-7EE815F13C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4CB1C1EB-F43E-4B71-8178-B86D8BDEB4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B3FA368-8603-4297-AC80-4EB501045292}" type="slidenum">
              <a:rPr lang="en-GB" altLang="en-US"/>
              <a:pPr>
                <a:spcBef>
                  <a:spcPct val="0"/>
                </a:spcBef>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7</a:t>
            </a:fld>
            <a:endParaRPr lang="en-US"/>
          </a:p>
        </p:txBody>
      </p:sp>
    </p:spTree>
    <p:extLst>
      <p:ext uri="{BB962C8B-B14F-4D97-AF65-F5344CB8AC3E}">
        <p14:creationId xmlns:p14="http://schemas.microsoft.com/office/powerpoint/2010/main" val="1107453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8</a:t>
            </a:fld>
            <a:endParaRPr lang="en-US"/>
          </a:p>
        </p:txBody>
      </p:sp>
    </p:spTree>
    <p:extLst>
      <p:ext uri="{BB962C8B-B14F-4D97-AF65-F5344CB8AC3E}">
        <p14:creationId xmlns:p14="http://schemas.microsoft.com/office/powerpoint/2010/main" val="1993175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6E4C4-A77D-0747-BFF3-3119B0A583DE}" type="slidenum">
              <a:rPr lang="en-US" smtClean="0"/>
              <a:t>10</a:t>
            </a:fld>
            <a:endParaRPr lang="en-US"/>
          </a:p>
        </p:txBody>
      </p:sp>
    </p:spTree>
    <p:extLst>
      <p:ext uri="{BB962C8B-B14F-4D97-AF65-F5344CB8AC3E}">
        <p14:creationId xmlns:p14="http://schemas.microsoft.com/office/powerpoint/2010/main" val="16751757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https://www.youtube.com/watch?v=mYF2_FBCvXw</a:t>
            </a:r>
          </a:p>
        </p:txBody>
      </p:sp>
      <p:sp>
        <p:nvSpPr>
          <p:cNvPr id="4" name="Slide Number Placeholder 3"/>
          <p:cNvSpPr>
            <a:spLocks noGrp="1"/>
          </p:cNvSpPr>
          <p:nvPr>
            <p:ph type="sldNum" sz="quarter" idx="5"/>
          </p:nvPr>
        </p:nvSpPr>
        <p:spPr/>
        <p:txBody>
          <a:bodyPr/>
          <a:lstStyle/>
          <a:p>
            <a:pPr>
              <a:defRPr/>
            </a:pPr>
            <a:fld id="{69C80185-DE98-4A61-8AB3-5AFD6C24A165}" type="slidenum">
              <a:rPr lang="en-GB" altLang="en-US" smtClean="0"/>
              <a:pPr>
                <a:defRPr/>
              </a:pPr>
              <a:t>22</a:t>
            </a:fld>
            <a:endParaRPr lang="en-GB" altLang="en-US" dirty="0"/>
          </a:p>
        </p:txBody>
      </p:sp>
    </p:spTree>
    <p:extLst>
      <p:ext uri="{BB962C8B-B14F-4D97-AF65-F5344CB8AC3E}">
        <p14:creationId xmlns:p14="http://schemas.microsoft.com/office/powerpoint/2010/main" val="19573186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89699A-23BB-4129-B27D-EF3E2258CD5D}"/>
              </a:ext>
            </a:extLst>
          </p:cNvPr>
          <p:cNvSpPr>
            <a:spLocks noGrp="1"/>
          </p:cNvSpPr>
          <p:nvPr>
            <p:ph type="dt" sz="half" idx="10"/>
          </p:nvPr>
        </p:nvSpPr>
        <p:spPr>
          <a:xfrm>
            <a:off x="395288" y="6524625"/>
            <a:ext cx="971550" cy="219075"/>
          </a:xfrm>
        </p:spPr>
        <p:txBody>
          <a:bodyPr/>
          <a:lstStyle>
            <a:lvl1pPr fontAlgn="base">
              <a:spcBef>
                <a:spcPct val="0"/>
              </a:spcBef>
              <a:spcAft>
                <a:spcPct val="0"/>
              </a:spcAft>
              <a:defRPr>
                <a:latin typeface="Corbel" pitchFamily="34" charset="0"/>
                <a:cs typeface="Arial" pitchFamily="34" charset="0"/>
              </a:defRPr>
            </a:lvl1pPr>
          </a:lstStyle>
          <a:p>
            <a:pPr>
              <a:defRPr/>
            </a:pPr>
            <a:fld id="{49F7867B-93A0-49BD-A073-E90A12A2E74D}" type="datetime1">
              <a:rPr lang="en-GB"/>
              <a:pPr>
                <a:defRPr/>
              </a:pPr>
              <a:t>27/06/2019</a:t>
            </a:fld>
            <a:endParaRPr lang="en-GB" dirty="0"/>
          </a:p>
        </p:txBody>
      </p:sp>
      <p:sp>
        <p:nvSpPr>
          <p:cNvPr id="5" name="Footer Placeholder 4">
            <a:extLst>
              <a:ext uri="{FF2B5EF4-FFF2-40B4-BE49-F238E27FC236}">
                <a16:creationId xmlns:a16="http://schemas.microsoft.com/office/drawing/2014/main" id="{451031EE-9FE6-425B-AC85-87C66C96E8E6}"/>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509709DE-04FF-4A6C-9DF7-BE42139D8ECA}"/>
              </a:ext>
            </a:extLst>
          </p:cNvPr>
          <p:cNvSpPr>
            <a:spLocks noGrp="1"/>
          </p:cNvSpPr>
          <p:nvPr>
            <p:ph type="sldNum" sz="quarter" idx="12"/>
          </p:nvPr>
        </p:nvSpPr>
        <p:spPr/>
        <p:txBody>
          <a:bodyPr/>
          <a:lstStyle>
            <a:lvl1pPr>
              <a:defRPr smtClean="0">
                <a:latin typeface="Corbel" panose="020B0503020204020204" pitchFamily="34" charset="0"/>
              </a:defRPr>
            </a:lvl1pPr>
          </a:lstStyle>
          <a:p>
            <a:pPr>
              <a:defRPr/>
            </a:pPr>
            <a:fld id="{E333FFB7-7702-47C7-B7F6-B57A49FC7053}" type="slidenum">
              <a:rPr lang="en-GB" altLang="en-US"/>
              <a:pPr>
                <a:defRPr/>
              </a:pPr>
              <a:t>‹#›</a:t>
            </a:fld>
            <a:endParaRPr lang="en-GB" altLang="en-US" dirty="0"/>
          </a:p>
        </p:txBody>
      </p:sp>
    </p:spTree>
    <p:extLst>
      <p:ext uri="{BB962C8B-B14F-4D97-AF65-F5344CB8AC3E}">
        <p14:creationId xmlns:p14="http://schemas.microsoft.com/office/powerpoint/2010/main" val="3606941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CCFDCE-D230-4FA5-9E11-897A36AFF998}"/>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7A4AA65D-77A0-4D17-B165-64146BB136CB}" type="datetime1">
              <a:rPr lang="en-GB"/>
              <a:pPr>
                <a:defRPr/>
              </a:pPr>
              <a:t>27/06/2019</a:t>
            </a:fld>
            <a:endParaRPr lang="en-GB" dirty="0"/>
          </a:p>
        </p:txBody>
      </p:sp>
      <p:sp>
        <p:nvSpPr>
          <p:cNvPr id="5" name="Footer Placeholder 4">
            <a:extLst>
              <a:ext uri="{FF2B5EF4-FFF2-40B4-BE49-F238E27FC236}">
                <a16:creationId xmlns:a16="http://schemas.microsoft.com/office/drawing/2014/main" id="{D853141B-35EE-4FB6-8563-25329C5A4647}"/>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dirty="0">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646CB22F-7F7F-40CB-92F0-DAFC7D90A614}"/>
              </a:ext>
            </a:extLst>
          </p:cNvPr>
          <p:cNvSpPr>
            <a:spLocks noGrp="1"/>
          </p:cNvSpPr>
          <p:nvPr>
            <p:ph type="sldNum" sz="quarter" idx="12"/>
          </p:nvPr>
        </p:nvSpPr>
        <p:spPr/>
        <p:txBody>
          <a:bodyPr/>
          <a:lstStyle>
            <a:lvl1pPr>
              <a:defRPr smtClean="0">
                <a:latin typeface="Corbel" panose="020B0503020204020204" pitchFamily="34" charset="0"/>
              </a:defRPr>
            </a:lvl1pPr>
          </a:lstStyle>
          <a:p>
            <a:pPr>
              <a:defRPr/>
            </a:pPr>
            <a:fld id="{67A86AD6-A6BE-42D5-ABAA-A9E3FA8F2B29}" type="slidenum">
              <a:rPr lang="en-GB" altLang="en-US"/>
              <a:pPr>
                <a:defRPr/>
              </a:pPr>
              <a:t>‹#›</a:t>
            </a:fld>
            <a:endParaRPr lang="en-GB" altLang="en-US" dirty="0"/>
          </a:p>
        </p:txBody>
      </p:sp>
    </p:spTree>
    <p:extLst>
      <p:ext uri="{BB962C8B-B14F-4D97-AF65-F5344CB8AC3E}">
        <p14:creationId xmlns:p14="http://schemas.microsoft.com/office/powerpoint/2010/main" val="1026777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4E7AC4-4434-4ABF-9B80-CBD4929E6A46}"/>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F8D958B2-0BCB-4940-9BB5-2E7AF8067405}" type="datetime1">
              <a:rPr lang="en-GB"/>
              <a:pPr>
                <a:defRPr/>
              </a:pPr>
              <a:t>27/06/2019</a:t>
            </a:fld>
            <a:endParaRPr lang="en-GB" dirty="0"/>
          </a:p>
        </p:txBody>
      </p:sp>
      <p:sp>
        <p:nvSpPr>
          <p:cNvPr id="5" name="Slide Number Placeholder 5">
            <a:extLst>
              <a:ext uri="{FF2B5EF4-FFF2-40B4-BE49-F238E27FC236}">
                <a16:creationId xmlns:a16="http://schemas.microsoft.com/office/drawing/2014/main" id="{9F5F4B4D-2C8D-4480-959B-1017804190E1}"/>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FDB82C69-6AF1-42ED-895A-52D2C970C323}" type="slidenum">
              <a:rPr lang="en-GB" altLang="en-US"/>
              <a:pPr>
                <a:defRPr/>
              </a:pPr>
              <a:t>‹#›</a:t>
            </a:fld>
            <a:endParaRPr lang="en-GB" altLang="en-US" dirty="0"/>
          </a:p>
        </p:txBody>
      </p:sp>
    </p:spTree>
    <p:extLst>
      <p:ext uri="{BB962C8B-B14F-4D97-AF65-F5344CB8AC3E}">
        <p14:creationId xmlns:p14="http://schemas.microsoft.com/office/powerpoint/2010/main" val="1879884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A39EF7-58C9-44D0-B3BC-2196F34D12C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3CF71C7-ED96-4BBF-ADA0-DC47C7B63F31}" type="datetime1">
              <a:rPr lang="en-GB"/>
              <a:pPr>
                <a:defRPr/>
              </a:pPr>
              <a:t>27/06/2019</a:t>
            </a:fld>
            <a:endParaRPr lang="en-GB" dirty="0"/>
          </a:p>
        </p:txBody>
      </p:sp>
      <p:sp>
        <p:nvSpPr>
          <p:cNvPr id="6" name="Slide Number Placeholder 6">
            <a:extLst>
              <a:ext uri="{FF2B5EF4-FFF2-40B4-BE49-F238E27FC236}">
                <a16:creationId xmlns:a16="http://schemas.microsoft.com/office/drawing/2014/main" id="{231AA68E-831E-4A39-9D79-1B4F3EF95260}"/>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15EB9FA4-2249-4D0A-9C9A-1A43706B186B}" type="slidenum">
              <a:rPr lang="en-GB" altLang="en-US"/>
              <a:pPr>
                <a:defRPr/>
              </a:pPr>
              <a:t>‹#›</a:t>
            </a:fld>
            <a:endParaRPr lang="en-GB" altLang="en-US" dirty="0"/>
          </a:p>
        </p:txBody>
      </p:sp>
    </p:spTree>
    <p:extLst>
      <p:ext uri="{BB962C8B-B14F-4D97-AF65-F5344CB8AC3E}">
        <p14:creationId xmlns:p14="http://schemas.microsoft.com/office/powerpoint/2010/main" val="181081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DA9CD8-1D4E-4771-B7A1-DB382D1E05D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B9AFAB8-BFE6-41DD-B57E-B92C4890012E}" type="datetime1">
              <a:rPr lang="en-GB"/>
              <a:pPr>
                <a:defRPr/>
              </a:pPr>
              <a:t>27/06/2019</a:t>
            </a:fld>
            <a:endParaRPr lang="en-GB" dirty="0"/>
          </a:p>
        </p:txBody>
      </p:sp>
      <p:sp>
        <p:nvSpPr>
          <p:cNvPr id="8" name="Slide Number Placeholder 8">
            <a:extLst>
              <a:ext uri="{FF2B5EF4-FFF2-40B4-BE49-F238E27FC236}">
                <a16:creationId xmlns:a16="http://schemas.microsoft.com/office/drawing/2014/main" id="{9E551922-6433-4376-B48D-04829A19ED5F}"/>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B3566E27-4736-4C67-B7DB-D2AD14BAC146}" type="slidenum">
              <a:rPr lang="en-GB" altLang="en-US"/>
              <a:pPr>
                <a:defRPr/>
              </a:pPr>
              <a:t>‹#›</a:t>
            </a:fld>
            <a:endParaRPr lang="en-GB" altLang="en-US" dirty="0"/>
          </a:p>
        </p:txBody>
      </p:sp>
    </p:spTree>
    <p:extLst>
      <p:ext uri="{BB962C8B-B14F-4D97-AF65-F5344CB8AC3E}">
        <p14:creationId xmlns:p14="http://schemas.microsoft.com/office/powerpoint/2010/main" val="25339696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B40C5B-1BC1-4CDB-808A-27FC3EB32983}"/>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D8A3BF3D-6FDB-42C4-9359-46DACC15AB6E}" type="datetime1">
              <a:rPr lang="en-GB"/>
              <a:pPr>
                <a:defRPr/>
              </a:pPr>
              <a:t>27/06/2019</a:t>
            </a:fld>
            <a:endParaRPr lang="en-GB" dirty="0"/>
          </a:p>
        </p:txBody>
      </p:sp>
      <p:sp>
        <p:nvSpPr>
          <p:cNvPr id="4" name="Slide Number Placeholder 4">
            <a:extLst>
              <a:ext uri="{FF2B5EF4-FFF2-40B4-BE49-F238E27FC236}">
                <a16:creationId xmlns:a16="http://schemas.microsoft.com/office/drawing/2014/main" id="{AE3B801D-16DC-4809-8C25-388BDE2ED040}"/>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751BEA2F-3D49-4124-AC6F-97AB9BA3A85C}" type="slidenum">
              <a:rPr lang="en-GB" altLang="en-US"/>
              <a:pPr>
                <a:defRPr/>
              </a:pPr>
              <a:t>‹#›</a:t>
            </a:fld>
            <a:endParaRPr lang="en-GB" altLang="en-US" dirty="0"/>
          </a:p>
        </p:txBody>
      </p:sp>
    </p:spTree>
    <p:extLst>
      <p:ext uri="{BB962C8B-B14F-4D97-AF65-F5344CB8AC3E}">
        <p14:creationId xmlns:p14="http://schemas.microsoft.com/office/powerpoint/2010/main" val="2608009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1E222F-8F5C-4A2A-B231-A4327CE26B8B}"/>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2DBE13A9-F7BE-4487-9B53-99C818F399A1}" type="datetime1">
              <a:rPr lang="en-GB"/>
              <a:pPr>
                <a:defRPr/>
              </a:pPr>
              <a:t>27/06/2019</a:t>
            </a:fld>
            <a:endParaRPr lang="en-GB" dirty="0"/>
          </a:p>
        </p:txBody>
      </p:sp>
      <p:sp>
        <p:nvSpPr>
          <p:cNvPr id="3" name="Slide Number Placeholder 3">
            <a:extLst>
              <a:ext uri="{FF2B5EF4-FFF2-40B4-BE49-F238E27FC236}">
                <a16:creationId xmlns:a16="http://schemas.microsoft.com/office/drawing/2014/main" id="{D65155E6-C62F-4180-BDAE-7A52CCB5EB11}"/>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B724970F-109C-4071-AFFB-65BC6E7E1373}" type="slidenum">
              <a:rPr lang="en-GB" altLang="en-US"/>
              <a:pPr>
                <a:defRPr/>
              </a:pPr>
              <a:t>‹#›</a:t>
            </a:fld>
            <a:endParaRPr lang="en-GB" altLang="en-US" dirty="0"/>
          </a:p>
        </p:txBody>
      </p:sp>
    </p:spTree>
    <p:extLst>
      <p:ext uri="{BB962C8B-B14F-4D97-AF65-F5344CB8AC3E}">
        <p14:creationId xmlns:p14="http://schemas.microsoft.com/office/powerpoint/2010/main" val="3704582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B6044648-FFD9-45E7-A6D2-C8A8840E3089}"/>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8211563A-B37E-4552-870A-0AF50D6849CA}" type="datetime1">
              <a:rPr lang="en-GB"/>
              <a:pPr>
                <a:defRPr/>
              </a:pPr>
              <a:t>27/06/2019</a:t>
            </a:fld>
            <a:endParaRPr lang="en-GB" dirty="0"/>
          </a:p>
        </p:txBody>
      </p:sp>
      <p:sp>
        <p:nvSpPr>
          <p:cNvPr id="6" name="Slide Number Placeholder 6">
            <a:extLst>
              <a:ext uri="{FF2B5EF4-FFF2-40B4-BE49-F238E27FC236}">
                <a16:creationId xmlns:a16="http://schemas.microsoft.com/office/drawing/2014/main" id="{385449D1-7437-4D6F-B3D4-E8D6017A3A0A}"/>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0947585A-E745-4C14-AC57-CD19EDACF6E6}" type="slidenum">
              <a:rPr lang="en-GB" altLang="en-US"/>
              <a:pPr>
                <a:defRPr/>
              </a:pPr>
              <a:t>‹#›</a:t>
            </a:fld>
            <a:endParaRPr lang="en-GB" altLang="en-US" dirty="0"/>
          </a:p>
        </p:txBody>
      </p:sp>
    </p:spTree>
    <p:extLst>
      <p:ext uri="{BB962C8B-B14F-4D97-AF65-F5344CB8AC3E}">
        <p14:creationId xmlns:p14="http://schemas.microsoft.com/office/powerpoint/2010/main" val="3930192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4BE6389B-23C2-4BAB-A70D-D0C391C3CF7D}"/>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F58862C9-2047-4FBE-AB95-221F17FD5FAE}" type="datetime1">
              <a:rPr lang="en-GB"/>
              <a:pPr>
                <a:defRPr/>
              </a:pPr>
              <a:t>27/06/2019</a:t>
            </a:fld>
            <a:endParaRPr lang="en-GB" dirty="0"/>
          </a:p>
        </p:txBody>
      </p:sp>
      <p:sp>
        <p:nvSpPr>
          <p:cNvPr id="6" name="Slide Number Placeholder 6">
            <a:extLst>
              <a:ext uri="{FF2B5EF4-FFF2-40B4-BE49-F238E27FC236}">
                <a16:creationId xmlns:a16="http://schemas.microsoft.com/office/drawing/2014/main" id="{BC52466B-C3A1-475E-8CA2-0DD8CF318E42}"/>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FBC90461-7579-45C3-A1F6-B514A923AFAF}" type="slidenum">
              <a:rPr lang="en-GB" altLang="en-US"/>
              <a:pPr>
                <a:defRPr/>
              </a:pPr>
              <a:t>‹#›</a:t>
            </a:fld>
            <a:endParaRPr lang="en-GB" altLang="en-US" dirty="0"/>
          </a:p>
        </p:txBody>
      </p:sp>
    </p:spTree>
    <p:extLst>
      <p:ext uri="{BB962C8B-B14F-4D97-AF65-F5344CB8AC3E}">
        <p14:creationId xmlns:p14="http://schemas.microsoft.com/office/powerpoint/2010/main" val="1602817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F461D3-19B4-4C87-A54F-9F4FD6E5DFBC}"/>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1461953D-160A-4148-B824-AD5E87CCD2F3}" type="datetime1">
              <a:rPr lang="en-GB"/>
              <a:pPr>
                <a:defRPr/>
              </a:pPr>
              <a:t>27/06/2019</a:t>
            </a:fld>
            <a:endParaRPr lang="en-GB" dirty="0"/>
          </a:p>
        </p:txBody>
      </p:sp>
      <p:sp>
        <p:nvSpPr>
          <p:cNvPr id="5" name="Slide Number Placeholder 5">
            <a:extLst>
              <a:ext uri="{FF2B5EF4-FFF2-40B4-BE49-F238E27FC236}">
                <a16:creationId xmlns:a16="http://schemas.microsoft.com/office/drawing/2014/main" id="{996EC88C-FE5D-4D8C-978D-EB56BC8672D6}"/>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5DEC456F-7F10-427E-9713-58702A09A976}" type="slidenum">
              <a:rPr lang="en-GB" altLang="en-US"/>
              <a:pPr>
                <a:defRPr/>
              </a:pPr>
              <a:t>‹#›</a:t>
            </a:fld>
            <a:endParaRPr lang="en-GB" altLang="en-US" dirty="0"/>
          </a:p>
        </p:txBody>
      </p:sp>
    </p:spTree>
    <p:extLst>
      <p:ext uri="{BB962C8B-B14F-4D97-AF65-F5344CB8AC3E}">
        <p14:creationId xmlns:p14="http://schemas.microsoft.com/office/powerpoint/2010/main" val="1169418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A7EF1B-5B9E-489B-8879-5B0A1DFF5A90}"/>
              </a:ext>
            </a:extLst>
          </p:cNvPr>
          <p:cNvSpPr>
            <a:spLocks noGrp="1"/>
          </p:cNvSpPr>
          <p:nvPr>
            <p:ph type="dt" sz="half" idx="10"/>
          </p:nvPr>
        </p:nvSpPr>
        <p:spPr/>
        <p:txBody>
          <a:bodyPr/>
          <a:lstStyle>
            <a:lvl1pPr fontAlgn="base">
              <a:spcBef>
                <a:spcPct val="0"/>
              </a:spcBef>
              <a:spcAft>
                <a:spcPct val="0"/>
              </a:spcAft>
              <a:defRPr>
                <a:latin typeface="Corbel" pitchFamily="34" charset="0"/>
                <a:cs typeface="Arial" pitchFamily="34" charset="0"/>
              </a:defRPr>
            </a:lvl1pPr>
          </a:lstStyle>
          <a:p>
            <a:pPr>
              <a:defRPr/>
            </a:pPr>
            <a:fld id="{73C20525-ED5B-4E78-BF5E-E3330C2FC808}" type="datetime1">
              <a:rPr lang="en-GB"/>
              <a:pPr>
                <a:defRPr/>
              </a:pPr>
              <a:t>27/06/2019</a:t>
            </a:fld>
            <a:endParaRPr lang="en-GB" dirty="0"/>
          </a:p>
        </p:txBody>
      </p:sp>
      <p:sp>
        <p:nvSpPr>
          <p:cNvPr id="5" name="Slide Number Placeholder 5">
            <a:extLst>
              <a:ext uri="{FF2B5EF4-FFF2-40B4-BE49-F238E27FC236}">
                <a16:creationId xmlns:a16="http://schemas.microsoft.com/office/drawing/2014/main" id="{1D010F56-7A35-46CD-948C-765937DF5A19}"/>
              </a:ext>
            </a:extLst>
          </p:cNvPr>
          <p:cNvSpPr>
            <a:spLocks noGrp="1"/>
          </p:cNvSpPr>
          <p:nvPr>
            <p:ph type="sldNum" sz="quarter" idx="11"/>
          </p:nvPr>
        </p:nvSpPr>
        <p:spPr/>
        <p:txBody>
          <a:bodyPr/>
          <a:lstStyle>
            <a:lvl1pPr>
              <a:defRPr smtClean="0">
                <a:latin typeface="Corbel" panose="020B0503020204020204" pitchFamily="34" charset="0"/>
              </a:defRPr>
            </a:lvl1pPr>
          </a:lstStyle>
          <a:p>
            <a:pPr>
              <a:defRPr/>
            </a:pPr>
            <a:fld id="{67866897-0258-4CF2-ABA6-DF13649D6F8E}" type="slidenum">
              <a:rPr lang="en-GB" altLang="en-US"/>
              <a:pPr>
                <a:defRPr/>
              </a:pPr>
              <a:t>‹#›</a:t>
            </a:fld>
            <a:endParaRPr lang="en-GB" altLang="en-US" dirty="0"/>
          </a:p>
        </p:txBody>
      </p:sp>
    </p:spTree>
    <p:extLst>
      <p:ext uri="{BB962C8B-B14F-4D97-AF65-F5344CB8AC3E}">
        <p14:creationId xmlns:p14="http://schemas.microsoft.com/office/powerpoint/2010/main" val="4090352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46481DD-807A-4DC1-9733-D4AA11CA100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5D9CA866-DFD2-4215-9848-F8B328A6F9FC}"/>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51D9C6F-1467-47E9-AEA6-7CF8B0CF23B8}"/>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77A77E94-6D4A-4774-95B9-EC4C4244E113}" type="datetime1">
              <a:rPr lang="en-GB"/>
              <a:pPr>
                <a:defRPr/>
              </a:pPr>
              <a:t>27/06/2019</a:t>
            </a:fld>
            <a:endParaRPr lang="en-GB" dirty="0"/>
          </a:p>
        </p:txBody>
      </p:sp>
      <p:sp>
        <p:nvSpPr>
          <p:cNvPr id="6" name="Slide Number Placeholder 5">
            <a:extLst>
              <a:ext uri="{FF2B5EF4-FFF2-40B4-BE49-F238E27FC236}">
                <a16:creationId xmlns:a16="http://schemas.microsoft.com/office/drawing/2014/main" id="{9F10F2EC-96AB-4980-8837-4332B17D500D}"/>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DE6855CB-06AE-4867-9077-83013A8F3BCB}"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thought-thoughts-think-idea-dream-1088647/"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somegeekintn/3709203268"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mappingignorance.org/2013/10/25/evidence-of-education-as-a-signal/"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flickr.com/photos/nathalie_magniez/3883591827"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federicodelossantos.com/2012/01/caracteristicas-de-emprendedores-que-funcionan-para-sus-start-ups/"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publicdomainpictures.net/view-image.php?image=20399&amp;picture=el-hombre-mirando-hacia-abajo&amp;large=1&amp;jazyk=ES" TargetMode="External"/><Relationship Id="rId2" Type="http://schemas.openxmlformats.org/officeDocument/2006/relationships/image" Target="../media/image11.jpg"/><Relationship Id="rId1" Type="http://schemas.openxmlformats.org/officeDocument/2006/relationships/slideLayout" Target="../slideLayouts/slideLayout2.xml"/><Relationship Id="rId5" Type="http://schemas.openxmlformats.org/officeDocument/2006/relationships/hyperlink" Target="http://www.publicdomainpictures.net/view-image.php?image=74319&amp;picture=om-de-indicare-silhouette" TargetMode="Externa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hyperlink" Target="http://elconta.com/2016/10/04/cuando-se-aplica-de-manera-supletoria-una-ley/"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en.wikipedia.org/wiki/Usain_Bolt" TargetMode="External"/><Relationship Id="rId2" Type="http://schemas.openxmlformats.org/officeDocument/2006/relationships/image" Target="../media/image14.JPG"/><Relationship Id="rId1" Type="http://schemas.openxmlformats.org/officeDocument/2006/relationships/slideLayout" Target="../slideLayouts/slideLayout2.xml"/><Relationship Id="rId5" Type="http://schemas.openxmlformats.org/officeDocument/2006/relationships/hyperlink" Target="http://misiglo.wordpress.com/2008/08/16/carreras-olimpiadas-8/" TargetMode="External"/><Relationship Id="rId4" Type="http://schemas.openxmlformats.org/officeDocument/2006/relationships/image" Target="../media/image1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mYF2_FBCvXw" TargetMode="Externa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hyperlink" Target="http://mismediasmentiras.blogspot.com/2014/07/pensamos-demasiado.html" TargetMode="External"/><Relationship Id="rId7" Type="http://schemas.openxmlformats.org/officeDocument/2006/relationships/hyperlink" Target="http://tony-valderrama.blogspot.com.es/" TargetMode="Externa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9.gif"/><Relationship Id="rId5" Type="http://schemas.openxmlformats.org/officeDocument/2006/relationships/hyperlink" Target="http://slatecommunication.com/2011/06/03/good-conversations-part-4/" TargetMode="External"/><Relationship Id="rId4" Type="http://schemas.openxmlformats.org/officeDocument/2006/relationships/image" Target="../media/image18.jpg"/><Relationship Id="rId9" Type="http://schemas.openxmlformats.org/officeDocument/2006/relationships/hyperlink" Target="http://kuboosoft.blogspot.com/2013/02/ubuntu-fedora-mint-debian-no-sabes-cual.html"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pexels.com/photo/macbook-apple-woman-computer-7362/"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3CA77AD9-6C9C-450B-BE57-581CACB3059C}"/>
              </a:ext>
            </a:extLst>
          </p:cNvPr>
          <p:cNvSpPr>
            <a:spLocks noGrp="1"/>
          </p:cNvSpPr>
          <p:nvPr>
            <p:ph type="ctrTitle"/>
          </p:nvPr>
        </p:nvSpPr>
        <p:spPr>
          <a:xfrm>
            <a:off x="233772" y="1958975"/>
            <a:ext cx="8676456" cy="1470025"/>
          </a:xfrm>
        </p:spPr>
        <p:txBody>
          <a:bodyPr/>
          <a:lstStyle/>
          <a:p>
            <a:pPr eaLnBrk="1" hangingPunct="1"/>
            <a:r>
              <a:rPr lang="en-GB" altLang="en-US" b="1" dirty="0">
                <a:solidFill>
                  <a:schemeClr val="bg1"/>
                </a:solidFill>
              </a:rPr>
              <a:t> </a:t>
            </a:r>
            <a:br>
              <a:rPr lang="en-GB" altLang="en-US" b="1" dirty="0">
                <a:solidFill>
                  <a:schemeClr val="bg1"/>
                </a:solidFill>
              </a:rPr>
            </a:br>
            <a:r>
              <a:rPr lang="en-GB" altLang="en-US" b="1" dirty="0">
                <a:solidFill>
                  <a:schemeClr val="bg1"/>
                </a:solidFill>
              </a:rPr>
              <a:t>Strategic Management for SMEs</a:t>
            </a:r>
            <a:r>
              <a:rPr lang="en-GB" altLang="en-US" dirty="0"/>
              <a:t/>
            </a:r>
            <a:br>
              <a:rPr lang="en-GB" altLang="en-US" dirty="0"/>
            </a:br>
            <a:r>
              <a:rPr lang="en-GB" altLang="en-US" dirty="0"/>
              <a:t/>
            </a:r>
            <a:br>
              <a:rPr lang="en-GB" altLang="en-US" dirty="0"/>
            </a:br>
            <a:endParaRPr lang="en-GB" altLang="en-US" sz="40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taking a selfie&#10;&#10;Description generated with very high confidence">
            <a:extLst>
              <a:ext uri="{FF2B5EF4-FFF2-40B4-BE49-F238E27FC236}">
                <a16:creationId xmlns:a16="http://schemas.microsoft.com/office/drawing/2014/main" id="{28159EFA-52FE-4D15-907D-AC031F9E28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588224" y="3212976"/>
            <a:ext cx="2546886" cy="2376263"/>
          </a:xfrm>
          <a:prstGeom prst="rect">
            <a:avLst/>
          </a:prstGeom>
        </p:spPr>
      </p:pic>
      <p:sp>
        <p:nvSpPr>
          <p:cNvPr id="16386" name="Title 1">
            <a:extLst>
              <a:ext uri="{FF2B5EF4-FFF2-40B4-BE49-F238E27FC236}">
                <a16:creationId xmlns:a16="http://schemas.microsoft.com/office/drawing/2014/main" id="{3710B70C-1174-43F3-B6E3-FD2A5656597D}"/>
              </a:ext>
            </a:extLst>
          </p:cNvPr>
          <p:cNvSpPr>
            <a:spLocks noGrp="1"/>
          </p:cNvSpPr>
          <p:nvPr>
            <p:ph type="title"/>
          </p:nvPr>
        </p:nvSpPr>
        <p:spPr/>
        <p:txBody>
          <a:bodyPr/>
          <a:lstStyle/>
          <a:p>
            <a:r>
              <a:rPr lang="en-GB" altLang="en-US" dirty="0"/>
              <a:t>What is Strategy?</a:t>
            </a:r>
          </a:p>
        </p:txBody>
      </p:sp>
      <p:sp>
        <p:nvSpPr>
          <p:cNvPr id="3" name="Content Placeholder 2">
            <a:extLst>
              <a:ext uri="{FF2B5EF4-FFF2-40B4-BE49-F238E27FC236}">
                <a16:creationId xmlns:a16="http://schemas.microsoft.com/office/drawing/2014/main" id="{24EDE7E7-E589-4C89-AF4D-A0FBEFFA172D}"/>
              </a:ext>
            </a:extLst>
          </p:cNvPr>
          <p:cNvSpPr>
            <a:spLocks noGrp="1"/>
          </p:cNvSpPr>
          <p:nvPr>
            <p:ph idx="1"/>
          </p:nvPr>
        </p:nvSpPr>
        <p:spPr>
          <a:xfrm>
            <a:off x="418520" y="1646484"/>
            <a:ext cx="8229600" cy="3916363"/>
          </a:xfrm>
        </p:spPr>
        <p:txBody>
          <a:bodyPr/>
          <a:lstStyle/>
          <a:p>
            <a:pPr marL="0" indent="0">
              <a:buFont typeface="Arial" panose="020B0604020202020204" pitchFamily="34" charset="0"/>
              <a:buNone/>
              <a:defRPr/>
            </a:pPr>
            <a:r>
              <a:rPr lang="en-GB" dirty="0">
                <a:solidFill>
                  <a:srgbClr val="CC0099"/>
                </a:solidFill>
              </a:rPr>
              <a:t>Please discuss and write down a definition….in plain English!</a:t>
            </a:r>
          </a:p>
          <a:p>
            <a:pPr marL="0" indent="0">
              <a:buFont typeface="Arial" panose="020B0604020202020204" pitchFamily="34" charset="0"/>
              <a:buNone/>
              <a:defRPr/>
            </a:pPr>
            <a:endParaRPr lang="en-GB" dirty="0"/>
          </a:p>
          <a:p>
            <a:pPr>
              <a:defRPr/>
            </a:pPr>
            <a:r>
              <a:rPr lang="en-GB" dirty="0">
                <a:solidFill>
                  <a:srgbClr val="0000CC"/>
                </a:solidFill>
              </a:rPr>
              <a:t>In the context of organisations</a:t>
            </a:r>
          </a:p>
          <a:p>
            <a:pPr marL="0" indent="0">
              <a:buFont typeface="Arial" panose="020B0604020202020204" pitchFamily="34" charset="0"/>
              <a:buNone/>
              <a:defRPr/>
            </a:pPr>
            <a:endParaRPr lang="en-GB" dirty="0"/>
          </a:p>
          <a:p>
            <a:pPr>
              <a:defRPr/>
            </a:pPr>
            <a:r>
              <a:rPr lang="en-GB" dirty="0">
                <a:solidFill>
                  <a:srgbClr val="009900"/>
                </a:solidFill>
              </a:rPr>
              <a:t>In the context of </a:t>
            </a:r>
            <a:r>
              <a:rPr lang="en-GB" i="1" u="sng" dirty="0">
                <a:solidFill>
                  <a:srgbClr val="009900"/>
                </a:solidFill>
              </a:rPr>
              <a:t>‘your’ </a:t>
            </a:r>
            <a:r>
              <a:rPr lang="en-GB" dirty="0">
                <a:solidFill>
                  <a:srgbClr val="009900"/>
                </a:solidFill>
              </a:rPr>
              <a:t>organisation</a:t>
            </a:r>
          </a:p>
        </p:txBody>
      </p:sp>
      <p:sp>
        <p:nvSpPr>
          <p:cNvPr id="16388" name="Slide Number Placeholder 3">
            <a:extLst>
              <a:ext uri="{FF2B5EF4-FFF2-40B4-BE49-F238E27FC236}">
                <a16:creationId xmlns:a16="http://schemas.microsoft.com/office/drawing/2014/main" id="{016A1A44-C2CA-4356-B31C-4B3846731CA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9E576555-F127-459C-9CFF-AAE784280CB6}" type="slidenum">
              <a:rPr lang="en-GB" altLang="en-US">
                <a:solidFill>
                  <a:srgbClr val="898989"/>
                </a:solidFill>
              </a:rPr>
              <a:pPr/>
              <a:t>2</a:t>
            </a:fld>
            <a:endParaRPr lang="en-GB" altLang="en-US">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a:extLst>
              <a:ext uri="{FF2B5EF4-FFF2-40B4-BE49-F238E27FC236}">
                <a16:creationId xmlns:a16="http://schemas.microsoft.com/office/drawing/2014/main" id="{8FC216AD-29D6-4358-B1AD-C0CC823E978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E3CB1ADB-C19F-4352-9869-318D2B508AE5}" type="slidenum">
              <a:rPr lang="en-GB" altLang="en-US">
                <a:solidFill>
                  <a:srgbClr val="898989"/>
                </a:solidFill>
              </a:rPr>
              <a:pPr/>
              <a:t>3</a:t>
            </a:fld>
            <a:endParaRPr lang="en-GB" altLang="en-US">
              <a:solidFill>
                <a:srgbClr val="898989"/>
              </a:solidFill>
            </a:endParaRPr>
          </a:p>
        </p:txBody>
      </p:sp>
      <p:sp>
        <p:nvSpPr>
          <p:cNvPr id="17411" name="Title 1">
            <a:extLst>
              <a:ext uri="{FF2B5EF4-FFF2-40B4-BE49-F238E27FC236}">
                <a16:creationId xmlns:a16="http://schemas.microsoft.com/office/drawing/2014/main" id="{D2C35B41-D553-4946-9B64-80AFCF089CCC}"/>
              </a:ext>
            </a:extLst>
          </p:cNvPr>
          <p:cNvSpPr txBox="1">
            <a:spLocks/>
          </p:cNvSpPr>
          <p:nvPr/>
        </p:nvSpPr>
        <p:spPr bwMode="auto">
          <a:xfrm>
            <a:off x="463435"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4400" dirty="0"/>
              <a:t>Definition                                                                                                                                                                                                                                     </a:t>
            </a:r>
          </a:p>
        </p:txBody>
      </p:sp>
      <p:sp>
        <p:nvSpPr>
          <p:cNvPr id="6" name="Content Placeholder 2">
            <a:extLst>
              <a:ext uri="{FF2B5EF4-FFF2-40B4-BE49-F238E27FC236}">
                <a16:creationId xmlns:a16="http://schemas.microsoft.com/office/drawing/2014/main" id="{F8916029-B771-4195-B83F-80C060FA9297}"/>
              </a:ext>
            </a:extLst>
          </p:cNvPr>
          <p:cNvSpPr txBox="1">
            <a:spLocks/>
          </p:cNvSpPr>
          <p:nvPr/>
        </p:nvSpPr>
        <p:spPr bwMode="auto">
          <a:xfrm>
            <a:off x="430803" y="1178921"/>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GB" dirty="0">
                <a:solidFill>
                  <a:srgbClr val="CC0099"/>
                </a:solidFill>
              </a:rPr>
              <a:t>“Strategy is the </a:t>
            </a:r>
            <a:r>
              <a:rPr lang="en-GB" i="1" dirty="0">
                <a:solidFill>
                  <a:srgbClr val="CC0099"/>
                </a:solidFill>
              </a:rPr>
              <a:t>direction</a:t>
            </a:r>
            <a:r>
              <a:rPr lang="en-GB" dirty="0">
                <a:solidFill>
                  <a:srgbClr val="CC0099"/>
                </a:solidFill>
              </a:rPr>
              <a:t> and </a:t>
            </a:r>
            <a:r>
              <a:rPr lang="en-GB" i="1" dirty="0">
                <a:solidFill>
                  <a:srgbClr val="CC0099"/>
                </a:solidFill>
              </a:rPr>
              <a:t>scope</a:t>
            </a:r>
            <a:r>
              <a:rPr lang="en-GB" dirty="0">
                <a:solidFill>
                  <a:srgbClr val="CC0099"/>
                </a:solidFill>
              </a:rPr>
              <a:t> of an organisation over the </a:t>
            </a:r>
            <a:r>
              <a:rPr lang="en-GB" i="1" dirty="0">
                <a:solidFill>
                  <a:srgbClr val="CC0099"/>
                </a:solidFill>
              </a:rPr>
              <a:t>long term</a:t>
            </a:r>
            <a:r>
              <a:rPr lang="en-GB" dirty="0">
                <a:solidFill>
                  <a:srgbClr val="CC0099"/>
                </a:solidFill>
              </a:rPr>
              <a:t>: which achieves </a:t>
            </a:r>
            <a:r>
              <a:rPr lang="en-GB" i="1" dirty="0">
                <a:solidFill>
                  <a:srgbClr val="CC0099"/>
                </a:solidFill>
              </a:rPr>
              <a:t>advantage</a:t>
            </a:r>
            <a:r>
              <a:rPr lang="en-GB" dirty="0">
                <a:solidFill>
                  <a:srgbClr val="CC0099"/>
                </a:solidFill>
              </a:rPr>
              <a:t> for the organisation through its configuration of resources within a changing </a:t>
            </a:r>
            <a:r>
              <a:rPr lang="en-GB" i="1" dirty="0">
                <a:solidFill>
                  <a:srgbClr val="CC0099"/>
                </a:solidFill>
              </a:rPr>
              <a:t>environment</a:t>
            </a:r>
            <a:r>
              <a:rPr lang="en-GB" dirty="0">
                <a:solidFill>
                  <a:srgbClr val="CC0099"/>
                </a:solidFill>
              </a:rPr>
              <a:t>, to meet the needs of </a:t>
            </a:r>
            <a:r>
              <a:rPr lang="en-GB" i="1" dirty="0">
                <a:solidFill>
                  <a:srgbClr val="CC0099"/>
                </a:solidFill>
              </a:rPr>
              <a:t>markets</a:t>
            </a:r>
            <a:r>
              <a:rPr lang="en-GB" dirty="0">
                <a:solidFill>
                  <a:srgbClr val="CC0099"/>
                </a:solidFill>
              </a:rPr>
              <a:t> and to fulfil </a:t>
            </a:r>
            <a:r>
              <a:rPr lang="en-GB" i="1" dirty="0">
                <a:solidFill>
                  <a:srgbClr val="CC0099"/>
                </a:solidFill>
              </a:rPr>
              <a:t>stakeholder</a:t>
            </a:r>
            <a:r>
              <a:rPr lang="en-GB" dirty="0">
                <a:solidFill>
                  <a:srgbClr val="CC0099"/>
                </a:solidFill>
              </a:rPr>
              <a:t> expectations.”  </a:t>
            </a:r>
          </a:p>
          <a:p>
            <a:pPr marL="0" indent="0">
              <a:buFont typeface="Arial" panose="020B0604020202020204" pitchFamily="34" charset="0"/>
              <a:buNone/>
              <a:defRPr/>
            </a:pPr>
            <a:r>
              <a:rPr lang="en-GB" sz="2000" dirty="0">
                <a:solidFill>
                  <a:srgbClr val="FF0000"/>
                </a:solidFill>
              </a:rPr>
              <a:t>Johnson G., Scholes, K. (1997) </a:t>
            </a:r>
            <a:r>
              <a:rPr lang="en-GB" sz="2000" i="1" dirty="0">
                <a:solidFill>
                  <a:srgbClr val="FF0000"/>
                </a:solidFill>
              </a:rPr>
              <a:t>Exploring Corporate Strategy</a:t>
            </a:r>
            <a:r>
              <a:rPr lang="en-GB" sz="2000" dirty="0">
                <a:solidFill>
                  <a:srgbClr val="FF0000"/>
                </a:solidFill>
              </a:rPr>
              <a:t>. 4</a:t>
            </a:r>
            <a:r>
              <a:rPr lang="en-GB" sz="2000" baseline="30000" dirty="0">
                <a:solidFill>
                  <a:srgbClr val="FF0000"/>
                </a:solidFill>
              </a:rPr>
              <a:t>th</a:t>
            </a:r>
            <a:r>
              <a:rPr lang="en-GB" sz="2000" dirty="0">
                <a:solidFill>
                  <a:srgbClr val="FF0000"/>
                </a:solidFill>
              </a:rPr>
              <a:t> Edn. New York: Prentice Hall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C8A80E15-A2F4-4A1A-9E4B-017F316AD437}"/>
              </a:ext>
            </a:extLst>
          </p:cNvPr>
          <p:cNvSpPr>
            <a:spLocks noGrp="1"/>
          </p:cNvSpPr>
          <p:nvPr>
            <p:ph type="title"/>
          </p:nvPr>
        </p:nvSpPr>
        <p:spPr/>
        <p:txBody>
          <a:bodyPr/>
          <a:lstStyle/>
          <a:p>
            <a:r>
              <a:rPr lang="en-GB" altLang="en-US"/>
              <a:t>What does that mean?</a:t>
            </a:r>
          </a:p>
        </p:txBody>
      </p:sp>
      <p:sp>
        <p:nvSpPr>
          <p:cNvPr id="18435" name="Content Placeholder 2">
            <a:extLst>
              <a:ext uri="{FF2B5EF4-FFF2-40B4-BE49-F238E27FC236}">
                <a16:creationId xmlns:a16="http://schemas.microsoft.com/office/drawing/2014/main" id="{4B5C9686-9DAE-4869-AA7F-126D0F6A68EE}"/>
              </a:ext>
            </a:extLst>
          </p:cNvPr>
          <p:cNvSpPr>
            <a:spLocks noGrp="1"/>
          </p:cNvSpPr>
          <p:nvPr>
            <p:ph idx="1"/>
          </p:nvPr>
        </p:nvSpPr>
        <p:spPr>
          <a:xfrm>
            <a:off x="457200" y="1600200"/>
            <a:ext cx="8229600" cy="3916363"/>
          </a:xfrm>
        </p:spPr>
        <p:txBody>
          <a:bodyPr/>
          <a:lstStyle/>
          <a:p>
            <a:r>
              <a:rPr lang="en-GB" altLang="en-US" dirty="0">
                <a:solidFill>
                  <a:srgbClr val="0000CC"/>
                </a:solidFill>
              </a:rPr>
              <a:t>Look at the key words and explain what they mean in this context.</a:t>
            </a:r>
          </a:p>
        </p:txBody>
      </p:sp>
      <p:sp>
        <p:nvSpPr>
          <p:cNvPr id="18436" name="Slide Number Placeholder 3">
            <a:extLst>
              <a:ext uri="{FF2B5EF4-FFF2-40B4-BE49-F238E27FC236}">
                <a16:creationId xmlns:a16="http://schemas.microsoft.com/office/drawing/2014/main" id="{B464C6C3-251D-49A3-9D1D-4D995D4F5B0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D0E0C406-8CBF-4A73-AD33-F32CF5607D75}" type="slidenum">
              <a:rPr lang="en-GB" altLang="en-US">
                <a:solidFill>
                  <a:srgbClr val="898989"/>
                </a:solidFill>
              </a:rPr>
              <a:pPr/>
              <a:t>4</a:t>
            </a:fld>
            <a:endParaRPr lang="en-GB" altLang="en-US">
              <a:solidFill>
                <a:srgbClr val="898989"/>
              </a:solidFill>
            </a:endParaRPr>
          </a:p>
        </p:txBody>
      </p:sp>
      <p:pic>
        <p:nvPicPr>
          <p:cNvPr id="3" name="Picture 2" descr="A person wearing glasses and smiling at the camera&#10;&#10;Description generated with high confidence">
            <a:extLst>
              <a:ext uri="{FF2B5EF4-FFF2-40B4-BE49-F238E27FC236}">
                <a16:creationId xmlns:a16="http://schemas.microsoft.com/office/drawing/2014/main" id="{9B019F0C-D0AF-4C75-B99C-8CD2AC79567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411760" y="2780927"/>
            <a:ext cx="4716016" cy="291819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9794DF0-3A6E-4CC8-B9C4-A8CEA700BD55}"/>
              </a:ext>
            </a:extLst>
          </p:cNvPr>
          <p:cNvSpPr>
            <a:spLocks noGrp="1"/>
          </p:cNvSpPr>
          <p:nvPr>
            <p:ph type="title"/>
          </p:nvPr>
        </p:nvSpPr>
        <p:spPr/>
        <p:txBody>
          <a:bodyPr/>
          <a:lstStyle/>
          <a:p>
            <a:r>
              <a:rPr lang="en-GB" altLang="en-US"/>
              <a:t>What is Organisational Strategy About?</a:t>
            </a:r>
          </a:p>
        </p:txBody>
      </p:sp>
      <p:sp>
        <p:nvSpPr>
          <p:cNvPr id="19459" name="Content Placeholder 2">
            <a:extLst>
              <a:ext uri="{FF2B5EF4-FFF2-40B4-BE49-F238E27FC236}">
                <a16:creationId xmlns:a16="http://schemas.microsoft.com/office/drawing/2014/main" id="{FCFCBE61-6E75-42FC-AF38-2BE5D179BFE9}"/>
              </a:ext>
            </a:extLst>
          </p:cNvPr>
          <p:cNvSpPr>
            <a:spLocks noGrp="1"/>
          </p:cNvSpPr>
          <p:nvPr>
            <p:ph idx="1"/>
          </p:nvPr>
        </p:nvSpPr>
        <p:spPr>
          <a:xfrm>
            <a:off x="457200" y="1600200"/>
            <a:ext cx="8229600" cy="3916363"/>
          </a:xfrm>
        </p:spPr>
        <p:txBody>
          <a:bodyPr/>
          <a:lstStyle/>
          <a:p>
            <a:r>
              <a:rPr lang="en-GB" altLang="en-US" sz="2800" dirty="0">
                <a:solidFill>
                  <a:srgbClr val="660066"/>
                </a:solidFill>
              </a:rPr>
              <a:t>The long term direction of the organisation</a:t>
            </a:r>
          </a:p>
          <a:p>
            <a:r>
              <a:rPr lang="en-GB" altLang="en-US" sz="2800" dirty="0">
                <a:solidFill>
                  <a:srgbClr val="0000FF"/>
                </a:solidFill>
              </a:rPr>
              <a:t>The scope of the organisations activities</a:t>
            </a:r>
          </a:p>
          <a:p>
            <a:r>
              <a:rPr lang="en-GB" altLang="en-US" sz="2800" dirty="0">
                <a:solidFill>
                  <a:srgbClr val="FF0000"/>
                </a:solidFill>
              </a:rPr>
              <a:t>Gaining a competitive advantage over the competition</a:t>
            </a:r>
          </a:p>
          <a:p>
            <a:r>
              <a:rPr lang="en-GB" altLang="en-US" sz="2800" dirty="0">
                <a:solidFill>
                  <a:srgbClr val="009900"/>
                </a:solidFill>
              </a:rPr>
              <a:t>Addressing and anticipating changes in the organisations environment</a:t>
            </a:r>
          </a:p>
          <a:p>
            <a:r>
              <a:rPr lang="en-GB" altLang="en-US" sz="2800" dirty="0">
                <a:solidFill>
                  <a:srgbClr val="002060"/>
                </a:solidFill>
              </a:rPr>
              <a:t>Meeting the values and expectation of stakeholders</a:t>
            </a:r>
          </a:p>
        </p:txBody>
      </p:sp>
      <p:sp>
        <p:nvSpPr>
          <p:cNvPr id="19460" name="Slide Number Placeholder 3">
            <a:extLst>
              <a:ext uri="{FF2B5EF4-FFF2-40B4-BE49-F238E27FC236}">
                <a16:creationId xmlns:a16="http://schemas.microsoft.com/office/drawing/2014/main" id="{F722BEDD-30EB-42C1-BCF9-610EA2506E4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12747A32-ACB2-414F-94E4-DE06DE958AB5}" type="slidenum">
              <a:rPr lang="en-GB" altLang="en-US">
                <a:solidFill>
                  <a:srgbClr val="898989"/>
                </a:solidFill>
              </a:rPr>
              <a:pPr/>
              <a:t>5</a:t>
            </a:fld>
            <a:endParaRPr lang="en-GB" altLang="en-US">
              <a:solidFill>
                <a:srgbClr val="898989"/>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C7001E-2F83-449A-8A87-2C923B27BC8D}"/>
              </a:ext>
            </a:extLst>
          </p:cNvPr>
          <p:cNvSpPr>
            <a:spLocks noGrp="1"/>
          </p:cNvSpPr>
          <p:nvPr>
            <p:ph idx="1"/>
          </p:nvPr>
        </p:nvSpPr>
        <p:spPr>
          <a:xfrm>
            <a:off x="457200" y="836613"/>
            <a:ext cx="8229600" cy="3916362"/>
          </a:xfrm>
        </p:spPr>
        <p:txBody>
          <a:bodyPr/>
          <a:lstStyle/>
          <a:p>
            <a:pPr marL="457200" indent="-457200">
              <a:buFont typeface="+mj-lt"/>
              <a:buAutoNum type="arabicPeriod"/>
              <a:defRPr/>
            </a:pPr>
            <a:r>
              <a:rPr lang="en-GB" sz="24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 </a:t>
            </a:r>
            <a:endParaRPr lang="en-GB" sz="24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660066"/>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 </a:t>
            </a:r>
            <a:endParaRPr lang="en-GB" sz="2400" b="1" dirty="0">
              <a:solidFill>
                <a:srgbClr val="660066"/>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00CC"/>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 </a:t>
            </a:r>
            <a:endParaRPr lang="en-GB" sz="2400" b="1" dirty="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CC0099"/>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 </a:t>
            </a:r>
            <a:endParaRPr lang="en-GB" sz="2400" b="1" dirty="0">
              <a:solidFill>
                <a:srgbClr val="CC0099"/>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FF0000"/>
                </a:solidFill>
                <a:latin typeface="Tahoma" panose="020B0604030504040204" pitchFamily="34" charset="0"/>
                <a:ea typeface="Tahoma" panose="020B0604030504040204" pitchFamily="34" charset="0"/>
                <a:cs typeface="Tahoma" panose="020B0604030504040204" pitchFamily="34" charset="0"/>
              </a:rPr>
              <a:t>Depth and clarity of the proposed new strategy. </a:t>
            </a:r>
            <a:endParaRPr lang="en-GB" sz="2400" b="1" dirty="0">
              <a:solidFill>
                <a:srgbClr val="FF000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009900"/>
                </a:solidFill>
                <a:latin typeface="Tahoma" panose="020B0604030504040204" pitchFamily="34" charset="0"/>
                <a:ea typeface="Tahoma" panose="020B0604030504040204" pitchFamily="34" charset="0"/>
                <a:cs typeface="Tahoma" panose="020B0604030504040204" pitchFamily="34" charset="0"/>
              </a:rPr>
              <a:t>Evidence of wide reading and research. </a:t>
            </a:r>
            <a:endParaRPr lang="en-GB" sz="2400" b="1" dirty="0">
              <a:solidFill>
                <a:srgbClr val="00990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400" dirty="0">
                <a:solidFill>
                  <a:srgbClr val="FF9900"/>
                </a:solidFill>
                <a:latin typeface="Tahoma" panose="020B0604030504040204" pitchFamily="34" charset="0"/>
                <a:ea typeface="Tahoma" panose="020B0604030504040204" pitchFamily="34" charset="0"/>
                <a:cs typeface="Tahoma" panose="020B0604030504040204" pitchFamily="34" charset="0"/>
              </a:rPr>
              <a:t>Citation/referencing, report structure, syntax, grammar and punctuation. </a:t>
            </a:r>
            <a:endParaRPr lang="en-GB" sz="2400" b="1" dirty="0">
              <a:solidFill>
                <a:srgbClr val="FF9900"/>
              </a:solidFill>
              <a:latin typeface="Tahoma" panose="020B0604030504040204" pitchFamily="34" charset="0"/>
              <a:ea typeface="Tahoma" panose="020B0604030504040204" pitchFamily="34" charset="0"/>
              <a:cs typeface="Tahoma" panose="020B0604030504040204" pitchFamily="34" charset="0"/>
            </a:endParaRPr>
          </a:p>
          <a:p>
            <a:pPr>
              <a:defRPr/>
            </a:pPr>
            <a:endParaRPr lang="en-GB" sz="2400" dirty="0"/>
          </a:p>
        </p:txBody>
      </p:sp>
      <p:sp>
        <p:nvSpPr>
          <p:cNvPr id="20483" name="Slide Number Placeholder 3">
            <a:extLst>
              <a:ext uri="{FF2B5EF4-FFF2-40B4-BE49-F238E27FC236}">
                <a16:creationId xmlns:a16="http://schemas.microsoft.com/office/drawing/2014/main" id="{506684FD-A51C-4E60-8F7B-4BD89491B56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F17A60BC-7129-4970-8707-C3557F05B053}" type="slidenum">
              <a:rPr lang="en-GB" altLang="en-US">
                <a:solidFill>
                  <a:srgbClr val="898989"/>
                </a:solidFill>
              </a:rPr>
              <a:pPr/>
              <a:t>6</a:t>
            </a:fld>
            <a:endParaRPr lang="en-GB" altLang="en-US">
              <a:solidFill>
                <a:srgbClr val="898989"/>
              </a:solidFill>
            </a:endParaRPr>
          </a:p>
        </p:txBody>
      </p:sp>
      <p:sp>
        <p:nvSpPr>
          <p:cNvPr id="20484" name="Title 1">
            <a:extLst>
              <a:ext uri="{FF2B5EF4-FFF2-40B4-BE49-F238E27FC236}">
                <a16:creationId xmlns:a16="http://schemas.microsoft.com/office/drawing/2014/main" id="{D48695FB-857A-40C1-8B8C-3B67A56836C9}"/>
              </a:ext>
            </a:extLst>
          </p:cNvPr>
          <p:cNvSpPr>
            <a:spLocks noGrp="1"/>
          </p:cNvSpPr>
          <p:nvPr>
            <p:ph type="title"/>
          </p:nvPr>
        </p:nvSpPr>
        <p:spPr>
          <a:xfrm>
            <a:off x="457200" y="68263"/>
            <a:ext cx="8229600" cy="768350"/>
          </a:xfrm>
        </p:spPr>
        <p:txBody>
          <a:bodyPr/>
          <a:lstStyle/>
          <a:p>
            <a:pPr eaLnBrk="1" hangingPunct="1"/>
            <a:r>
              <a:rPr lang="en-GB" altLang="en-US" dirty="0" smtClean="0"/>
              <a:t>Clarity on assessment</a:t>
            </a: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3872" y="764704"/>
            <a:ext cx="8352928" cy="1143000"/>
          </a:xfrm>
        </p:spPr>
        <p:txBody>
          <a:bodyPr>
            <a:normAutofit fontScale="90000"/>
          </a:bodyPr>
          <a:lstStyle/>
          <a:p>
            <a:pPr algn="l"/>
            <a:r>
              <a:rPr lang="en-GB" sz="3600" dirty="0">
                <a:latin typeface="Tahoma" panose="020B0604030504040204" pitchFamily="34" charset="0"/>
                <a:ea typeface="Tahoma" panose="020B0604030504040204" pitchFamily="34" charset="0"/>
                <a:cs typeface="Tahoma" panose="020B0604030504040204" pitchFamily="34" charset="0"/>
              </a:rPr>
              <a:t>1. Depth of critical analysis of your chosen organisation’s internal and external </a:t>
            </a:r>
            <a:r>
              <a:rPr lang="en-GB" sz="4800" b="1" dirty="0">
                <a:latin typeface="Tahoma" panose="020B0604030504040204" pitchFamily="34" charset="0"/>
                <a:ea typeface="Tahoma" panose="020B0604030504040204" pitchFamily="34" charset="0"/>
                <a:cs typeface="Tahoma" panose="020B0604030504040204" pitchFamily="34" charset="0"/>
              </a:rPr>
              <a:t/>
            </a:r>
            <a:br>
              <a:rPr lang="en-GB" sz="4800"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395536" y="1988840"/>
            <a:ext cx="8229600" cy="4525963"/>
          </a:xfrm>
        </p:spPr>
        <p:txBody>
          <a:bodyPr>
            <a:normAutofit/>
          </a:bodyPr>
          <a:lstStyle/>
          <a:p>
            <a:r>
              <a:rPr lang="en-US" sz="2400" b="1" dirty="0">
                <a:solidFill>
                  <a:srgbClr val="FF0000"/>
                </a:solidFill>
              </a:rPr>
              <a:t>Critical analysis </a:t>
            </a:r>
            <a:r>
              <a:rPr lang="en-US" sz="2400" dirty="0">
                <a:solidFill>
                  <a:srgbClr val="FF0000"/>
                </a:solidFill>
              </a:rPr>
              <a:t>- supported &amp; referenced research</a:t>
            </a:r>
          </a:p>
          <a:p>
            <a:pPr marL="742950" lvl="2" indent="-342900"/>
            <a:r>
              <a:rPr lang="en-US" sz="1600" dirty="0">
                <a:solidFill>
                  <a:srgbClr val="FF0000"/>
                </a:solidFill>
              </a:rPr>
              <a:t>Detailed (</a:t>
            </a:r>
            <a:r>
              <a:rPr lang="en-US" sz="1200" i="1" dirty="0">
                <a:solidFill>
                  <a:srgbClr val="FF0000"/>
                </a:solidFill>
              </a:rPr>
              <a:t>depth</a:t>
            </a:r>
            <a:r>
              <a:rPr lang="en-US" sz="1600" dirty="0">
                <a:solidFill>
                  <a:srgbClr val="FF0000"/>
                </a:solidFill>
              </a:rPr>
              <a:t>) Macro &amp; Micro Environmental analysis</a:t>
            </a:r>
            <a:endParaRPr lang="en-US" sz="2400" dirty="0">
              <a:solidFill>
                <a:srgbClr val="FF0000"/>
              </a:solidFill>
            </a:endParaRPr>
          </a:p>
          <a:p>
            <a:r>
              <a:rPr lang="en-US" sz="2400" b="1" dirty="0">
                <a:solidFill>
                  <a:srgbClr val="CC0099"/>
                </a:solidFill>
              </a:rPr>
              <a:t>Select an organisation - </a:t>
            </a:r>
            <a:r>
              <a:rPr lang="en-US" sz="2400" dirty="0">
                <a:solidFill>
                  <a:srgbClr val="CC0099"/>
                </a:solidFill>
              </a:rPr>
              <a:t>where you can satisfy the need for supported and referenced research </a:t>
            </a:r>
            <a:r>
              <a:rPr lang="en-US" sz="1600" dirty="0">
                <a:solidFill>
                  <a:srgbClr val="CC0099"/>
                </a:solidFill>
              </a:rPr>
              <a:t>(it might not be your own)</a:t>
            </a:r>
            <a:endParaRPr lang="en-US" sz="2000" dirty="0">
              <a:solidFill>
                <a:srgbClr val="CC0099"/>
              </a:solidFill>
            </a:endParaRPr>
          </a:p>
          <a:p>
            <a:r>
              <a:rPr lang="en-US" sz="2400" b="1" dirty="0">
                <a:solidFill>
                  <a:srgbClr val="0000CC"/>
                </a:solidFill>
              </a:rPr>
              <a:t>Give a brief explanation - </a:t>
            </a:r>
            <a:r>
              <a:rPr lang="en-US" sz="2400" dirty="0">
                <a:solidFill>
                  <a:srgbClr val="0000CC"/>
                </a:solidFill>
              </a:rPr>
              <a:t>about your chosen organisation and why you chose it. </a:t>
            </a:r>
            <a:r>
              <a:rPr lang="en-US" sz="1600" dirty="0">
                <a:solidFill>
                  <a:srgbClr val="0000CC"/>
                </a:solidFill>
              </a:rPr>
              <a:t>(500 words max)</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582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3100" dirty="0">
                <a:latin typeface="Tahoma" panose="020B0604030504040204" pitchFamily="34" charset="0"/>
                <a:ea typeface="Tahoma" panose="020B0604030504040204" pitchFamily="34" charset="0"/>
                <a:cs typeface="Tahoma" panose="020B0604030504040204" pitchFamily="34" charset="0"/>
              </a:rPr>
              <a:t/>
            </a:r>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
            </a:r>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2. Conduct a stakeholder analysis and an evaluation of stakeholder expectations. </a:t>
            </a:r>
            <a:r>
              <a:rPr lang="en-GB" b="1" dirty="0">
                <a:latin typeface="Tahoma" panose="020B0604030504040204" pitchFamily="34" charset="0"/>
                <a:ea typeface="Tahoma" panose="020B0604030504040204" pitchFamily="34" charset="0"/>
                <a:cs typeface="Tahoma" panose="020B0604030504040204" pitchFamily="34" charset="0"/>
              </a:rPr>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a:xfrm>
            <a:off x="395536" y="1988840"/>
            <a:ext cx="8229600" cy="4525963"/>
          </a:xfrm>
        </p:spPr>
        <p:txBody>
          <a:bodyPr/>
          <a:lstStyle/>
          <a:p>
            <a:r>
              <a:rPr lang="en-US" sz="2400" b="1" dirty="0">
                <a:solidFill>
                  <a:srgbClr val="0000CC"/>
                </a:solidFill>
              </a:rPr>
              <a:t>Detailed stakeholder analysis</a:t>
            </a:r>
          </a:p>
          <a:p>
            <a:pPr lvl="1"/>
            <a:r>
              <a:rPr lang="en-US" sz="1600" dirty="0">
                <a:solidFill>
                  <a:srgbClr val="0000CC"/>
                </a:solidFill>
              </a:rPr>
              <a:t>Map stakeholders and analyse them by their Power and Interest</a:t>
            </a:r>
          </a:p>
          <a:p>
            <a:pPr lvl="1"/>
            <a:r>
              <a:rPr lang="en-US" sz="1600" dirty="0">
                <a:solidFill>
                  <a:srgbClr val="0000CC"/>
                </a:solidFill>
              </a:rPr>
              <a:t>Stakeholder map and analysis</a:t>
            </a:r>
          </a:p>
          <a:p>
            <a:pPr lvl="1"/>
            <a:endParaRPr lang="en-US"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7348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3100" dirty="0">
                <a:latin typeface="Tahoma" panose="020B0604030504040204" pitchFamily="34" charset="0"/>
                <a:ea typeface="Tahoma" panose="020B0604030504040204" pitchFamily="34" charset="0"/>
                <a:cs typeface="Tahoma" panose="020B0604030504040204" pitchFamily="34" charset="0"/>
              </a:rPr>
              <a:t/>
            </a:r>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3. Application of a range of relevant academic theories/models. </a:t>
            </a:r>
            <a:r>
              <a:rPr lang="en-GB" b="1" dirty="0">
                <a:latin typeface="Tahoma" panose="020B0604030504040204" pitchFamily="34" charset="0"/>
                <a:ea typeface="Tahoma" panose="020B0604030504040204" pitchFamily="34" charset="0"/>
                <a:cs typeface="Tahoma" panose="020B0604030504040204" pitchFamily="34" charset="0"/>
              </a:rPr>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p:txBody>
          <a:bodyPr/>
          <a:lstStyle/>
          <a:p>
            <a:r>
              <a:rPr lang="en-US" sz="2400" b="1" dirty="0">
                <a:solidFill>
                  <a:srgbClr val="FF0000"/>
                </a:solidFill>
              </a:rPr>
              <a:t>Select at least two models or theories</a:t>
            </a:r>
          </a:p>
          <a:p>
            <a:pPr marL="742950" lvl="2" indent="-342900"/>
            <a:r>
              <a:rPr lang="en-US" sz="1600" dirty="0">
                <a:solidFill>
                  <a:srgbClr val="FF0000"/>
                </a:solidFill>
              </a:rPr>
              <a:t>Select ones which are the most appropriate for your selected organisation, ensuring that their selection over the other models or theories is briefly explained</a:t>
            </a:r>
          </a:p>
          <a:p>
            <a:r>
              <a:rPr lang="en-US" sz="2400" b="1" dirty="0">
                <a:solidFill>
                  <a:srgbClr val="CC3399"/>
                </a:solidFill>
              </a:rPr>
              <a:t>Apply both models and or theories to your chosen organisation</a:t>
            </a:r>
          </a:p>
          <a:p>
            <a:pPr lvl="1"/>
            <a:r>
              <a:rPr lang="en-US" sz="1600" dirty="0">
                <a:solidFill>
                  <a:srgbClr val="CC3399"/>
                </a:solidFill>
              </a:rPr>
              <a:t>Use wherever possible use your research to illuminate your application</a:t>
            </a:r>
            <a:endParaRPr lang="en-US" dirty="0">
              <a:solidFill>
                <a:srgbClr val="CC3399"/>
              </a:solidFill>
            </a:endParaRPr>
          </a:p>
          <a:p>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13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457200" indent="-457200" algn="l"/>
            <a:r>
              <a:rPr lang="en-GB" sz="2800" dirty="0">
                <a:latin typeface="Tahoma" panose="020B0604030504040204" pitchFamily="34" charset="0"/>
                <a:ea typeface="Tahoma" panose="020B0604030504040204" pitchFamily="34" charset="0"/>
                <a:cs typeface="Tahoma" panose="020B0604030504040204" pitchFamily="34" charset="0"/>
              </a:rPr>
              <a:t>4. Provide a critical appraisal of your chosen organisation’s current strategic direction</a:t>
            </a:r>
            <a:endParaRPr lang="en-GB" sz="2800"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p:txBody>
          <a:bodyPr>
            <a:normAutofit/>
          </a:bodyPr>
          <a:lstStyle/>
          <a:p>
            <a:r>
              <a:rPr lang="en-US" sz="2400" b="1" dirty="0">
                <a:solidFill>
                  <a:srgbClr val="009900"/>
                </a:solidFill>
              </a:rPr>
              <a:t>Critically appraise to what degree is or is not, your chosen organisation current strategic direction is followed or achieved and why</a:t>
            </a:r>
            <a:r>
              <a:rPr lang="en-US" sz="2400" dirty="0">
                <a:solidFill>
                  <a:srgbClr val="009900"/>
                </a:solidFill>
              </a:rPr>
              <a:t>?</a:t>
            </a:r>
          </a:p>
          <a:p>
            <a:r>
              <a:rPr lang="en-US" sz="2400" b="1" dirty="0">
                <a:solidFill>
                  <a:srgbClr val="0000FF"/>
                </a:solidFill>
              </a:rPr>
              <a:t>Strategic Direction is about:</a:t>
            </a:r>
          </a:p>
          <a:p>
            <a:pPr lvl="1"/>
            <a:r>
              <a:rPr lang="en-US" sz="2000" dirty="0">
                <a:solidFill>
                  <a:srgbClr val="0000FF"/>
                </a:solidFill>
              </a:rPr>
              <a:t>Vision	</a:t>
            </a:r>
            <a:r>
              <a:rPr lang="en-US" sz="2000" i="1" dirty="0">
                <a:solidFill>
                  <a:srgbClr val="0000FF"/>
                </a:solidFill>
              </a:rPr>
              <a:t>(the why)</a:t>
            </a:r>
          </a:p>
          <a:p>
            <a:pPr lvl="1"/>
            <a:r>
              <a:rPr lang="en-US" sz="2000" dirty="0">
                <a:solidFill>
                  <a:srgbClr val="0000FF"/>
                </a:solidFill>
              </a:rPr>
              <a:t>Mission	</a:t>
            </a:r>
            <a:r>
              <a:rPr lang="en-US" sz="2000" i="1" dirty="0">
                <a:solidFill>
                  <a:srgbClr val="0000FF"/>
                </a:solidFill>
              </a:rPr>
              <a:t>(the how)</a:t>
            </a:r>
          </a:p>
          <a:p>
            <a:pPr lvl="1"/>
            <a:r>
              <a:rPr lang="en-US" sz="2000" dirty="0">
                <a:solidFill>
                  <a:srgbClr val="0000FF"/>
                </a:solidFill>
              </a:rPr>
              <a:t>Satisfying stakeholders expectations and goals</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667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latin typeface="Tahoma" panose="020B0604030504040204" pitchFamily="34" charset="0"/>
                <a:ea typeface="Tahoma" panose="020B0604030504040204" pitchFamily="34" charset="0"/>
                <a:cs typeface="Tahoma" panose="020B0604030504040204" pitchFamily="34" charset="0"/>
              </a:rPr>
              <a:t/>
            </a:r>
            <a:br>
              <a:rPr lang="en-GB" sz="3100" dirty="0">
                <a:latin typeface="Tahoma" panose="020B0604030504040204" pitchFamily="34" charset="0"/>
                <a:ea typeface="Tahoma" panose="020B0604030504040204" pitchFamily="34" charset="0"/>
                <a:cs typeface="Tahoma" panose="020B0604030504040204" pitchFamily="34" charset="0"/>
              </a:rPr>
            </a:br>
            <a:r>
              <a:rPr lang="en-GB" sz="3100" dirty="0">
                <a:latin typeface="Tahoma" panose="020B0604030504040204" pitchFamily="34" charset="0"/>
                <a:ea typeface="Tahoma" panose="020B0604030504040204" pitchFamily="34" charset="0"/>
                <a:cs typeface="Tahoma" panose="020B0604030504040204" pitchFamily="34" charset="0"/>
              </a:rPr>
              <a:t>5. Depth and clarity of the proposed new strategy. </a:t>
            </a:r>
            <a:r>
              <a:rPr lang="en-GB" b="1" dirty="0">
                <a:latin typeface="Tahoma" panose="020B0604030504040204" pitchFamily="34" charset="0"/>
                <a:ea typeface="Tahoma" panose="020B0604030504040204" pitchFamily="34" charset="0"/>
                <a:cs typeface="Tahoma" panose="020B0604030504040204" pitchFamily="34" charset="0"/>
              </a:rPr>
              <a:t/>
            </a:r>
            <a:br>
              <a:rPr lang="en-GB" b="1" dirty="0">
                <a:latin typeface="Tahoma" panose="020B0604030504040204" pitchFamily="34" charset="0"/>
                <a:ea typeface="Tahoma" panose="020B0604030504040204" pitchFamily="34" charset="0"/>
                <a:cs typeface="Tahoma" panose="020B0604030504040204" pitchFamily="34" charset="0"/>
              </a:rPr>
            </a:br>
            <a:endParaRPr lang="en-US" dirty="0"/>
          </a:p>
        </p:txBody>
      </p:sp>
      <p:sp>
        <p:nvSpPr>
          <p:cNvPr id="3" name="Content Placeholder 2"/>
          <p:cNvSpPr>
            <a:spLocks noGrp="1"/>
          </p:cNvSpPr>
          <p:nvPr>
            <p:ph idx="1"/>
          </p:nvPr>
        </p:nvSpPr>
        <p:spPr/>
        <p:txBody>
          <a:bodyPr/>
          <a:lstStyle/>
          <a:p>
            <a:r>
              <a:rPr lang="en-US" sz="2400" dirty="0">
                <a:solidFill>
                  <a:srgbClr val="CC0099"/>
                </a:solidFill>
              </a:rPr>
              <a:t>Propose a clear new strategy based on your detailed research findings and analysis undertaken in assessment 1-4</a:t>
            </a:r>
          </a:p>
          <a:p>
            <a:r>
              <a:rPr lang="en-US" sz="2400" dirty="0">
                <a:solidFill>
                  <a:srgbClr val="0000CC"/>
                </a:solidFill>
              </a:rPr>
              <a:t>Have a voice and present your proposal clearly, logically and written in way that would convince a board of directors to consider changing the organisations strategic direction</a:t>
            </a:r>
            <a:endParaRPr lang="en-US" dirty="0">
              <a:solidFill>
                <a:srgbClr val="0000CC"/>
              </a:solidFill>
            </a:endParaRPr>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760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tatue of a person flying through the air&#10;&#10;Description generated with high confidence">
            <a:extLst>
              <a:ext uri="{FF2B5EF4-FFF2-40B4-BE49-F238E27FC236}">
                <a16:creationId xmlns:a16="http://schemas.microsoft.com/office/drawing/2014/main" id="{C96DB43E-CB29-4170-8AD2-C94B74AA1139}"/>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2330513" y="3284984"/>
            <a:ext cx="4572000" cy="2394938"/>
          </a:xfrm>
          <a:prstGeom prst="rect">
            <a:avLst/>
          </a:prstGeom>
        </p:spPr>
      </p:pic>
      <p:sp>
        <p:nvSpPr>
          <p:cNvPr id="2" name="Title 1"/>
          <p:cNvSpPr>
            <a:spLocks noGrp="1"/>
          </p:cNvSpPr>
          <p:nvPr>
            <p:ph type="title"/>
          </p:nvPr>
        </p:nvSpPr>
        <p:spPr>
          <a:xfrm>
            <a:off x="201121" y="144051"/>
            <a:ext cx="8229600" cy="1143000"/>
          </a:xfrm>
        </p:spPr>
        <p:txBody>
          <a:bodyPr/>
          <a:lstStyle/>
          <a:p>
            <a:r>
              <a:rPr lang="en-US" dirty="0"/>
              <a:t>The final but important touches</a:t>
            </a:r>
          </a:p>
        </p:txBody>
      </p:sp>
      <p:sp>
        <p:nvSpPr>
          <p:cNvPr id="3" name="Content Placeholder 2"/>
          <p:cNvSpPr>
            <a:spLocks noGrp="1"/>
          </p:cNvSpPr>
          <p:nvPr>
            <p:ph idx="1"/>
          </p:nvPr>
        </p:nvSpPr>
        <p:spPr>
          <a:xfrm>
            <a:off x="135000" y="1038436"/>
            <a:ext cx="8874000" cy="3917032"/>
          </a:xfrm>
        </p:spPr>
        <p:txBody>
          <a:bodyPr/>
          <a:lstStyle/>
          <a:p>
            <a:pPr marL="0" indent="0">
              <a:buNone/>
            </a:pPr>
            <a:r>
              <a:rPr lang="en-GB" sz="2400" dirty="0">
                <a:solidFill>
                  <a:srgbClr val="FF0000"/>
                </a:solidFill>
                <a:latin typeface="Tahoma" panose="020B0604030504040204" pitchFamily="34" charset="0"/>
                <a:ea typeface="Tahoma" panose="020B0604030504040204" pitchFamily="34" charset="0"/>
                <a:cs typeface="Tahoma" panose="020B0604030504040204" pitchFamily="34" charset="0"/>
              </a:rPr>
              <a:t>6. Evidence of wide reading and research. </a:t>
            </a:r>
          </a:p>
          <a:p>
            <a:pPr marL="0" indent="0">
              <a:buNone/>
            </a:pPr>
            <a:r>
              <a:rPr lang="en-GB" sz="2400" dirty="0">
                <a:solidFill>
                  <a:srgbClr val="0000FF"/>
                </a:solidFill>
                <a:latin typeface="Tahoma" panose="020B0604030504040204" pitchFamily="34" charset="0"/>
                <a:ea typeface="Tahoma" panose="020B0604030504040204" pitchFamily="34" charset="0"/>
                <a:cs typeface="Tahoma" panose="020B0604030504040204" pitchFamily="34" charset="0"/>
              </a:rPr>
              <a:t>7. Citation/ referencing, report structure, syntax, grammar and punctuation.</a:t>
            </a:r>
          </a:p>
        </p:txBody>
      </p:sp>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816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19563AB5-9716-4228-89F6-2E1CCE894D0C}"/>
              </a:ext>
            </a:extLst>
          </p:cNvPr>
          <p:cNvSpPr>
            <a:spLocks noGrp="1"/>
          </p:cNvSpPr>
          <p:nvPr>
            <p:ph type="title"/>
          </p:nvPr>
        </p:nvSpPr>
        <p:spPr/>
        <p:txBody>
          <a:bodyPr/>
          <a:lstStyle/>
          <a:p>
            <a:r>
              <a:rPr lang="en-GB" altLang="en-US" sz="3600" b="1"/>
              <a:t>A Basic Model of the Strategic Management Process</a:t>
            </a:r>
          </a:p>
        </p:txBody>
      </p:sp>
      <p:pic>
        <p:nvPicPr>
          <p:cNvPr id="21507" name="Content Placeholder 4">
            <a:extLst>
              <a:ext uri="{FF2B5EF4-FFF2-40B4-BE49-F238E27FC236}">
                <a16:creationId xmlns:a16="http://schemas.microsoft.com/office/drawing/2014/main" id="{1DB8909A-640B-46F5-99D8-5DCF77BA35E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403350" y="1417638"/>
            <a:ext cx="5976938" cy="4243387"/>
          </a:xfrm>
        </p:spPr>
      </p:pic>
      <p:sp>
        <p:nvSpPr>
          <p:cNvPr id="21508" name="Slide Number Placeholder 3">
            <a:extLst>
              <a:ext uri="{FF2B5EF4-FFF2-40B4-BE49-F238E27FC236}">
                <a16:creationId xmlns:a16="http://schemas.microsoft.com/office/drawing/2014/main" id="{8AAE4DA4-944D-494C-92F9-DC42C78303D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1F2933FC-27B2-4D88-A0A7-B01C25F9282C}" type="slidenum">
              <a:rPr lang="en-GB" altLang="en-US">
                <a:solidFill>
                  <a:srgbClr val="898989"/>
                </a:solidFill>
              </a:rPr>
              <a:pPr/>
              <a:t>13</a:t>
            </a:fld>
            <a:endParaRPr lang="en-GB" altLang="en-US">
              <a:solidFill>
                <a:srgbClr val="898989"/>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14563757-3DF2-4348-9A65-412649D98827}"/>
              </a:ext>
            </a:extLst>
          </p:cNvPr>
          <p:cNvSpPr>
            <a:spLocks noGrp="1"/>
          </p:cNvSpPr>
          <p:nvPr>
            <p:ph type="title"/>
          </p:nvPr>
        </p:nvSpPr>
        <p:spPr>
          <a:xfrm>
            <a:off x="3631168" y="161608"/>
            <a:ext cx="4348296" cy="1143000"/>
          </a:xfrm>
        </p:spPr>
        <p:txBody>
          <a:bodyPr/>
          <a:lstStyle/>
          <a:p>
            <a:r>
              <a:rPr lang="en-GB" altLang="en-US" dirty="0"/>
              <a:t>Porter’s 5 Forces</a:t>
            </a:r>
          </a:p>
        </p:txBody>
      </p:sp>
      <p:pic>
        <p:nvPicPr>
          <p:cNvPr id="22531" name="Content Placeholder 4">
            <a:extLst>
              <a:ext uri="{FF2B5EF4-FFF2-40B4-BE49-F238E27FC236}">
                <a16:creationId xmlns:a16="http://schemas.microsoft.com/office/drawing/2014/main" id="{A26E0D9C-6156-495A-95C4-775DD06213C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17713" y="1556792"/>
            <a:ext cx="6669087" cy="4252912"/>
          </a:xfrm>
        </p:spPr>
      </p:pic>
      <p:sp>
        <p:nvSpPr>
          <p:cNvPr id="22532" name="Slide Number Placeholder 3">
            <a:extLst>
              <a:ext uri="{FF2B5EF4-FFF2-40B4-BE49-F238E27FC236}">
                <a16:creationId xmlns:a16="http://schemas.microsoft.com/office/drawing/2014/main" id="{9394296F-A990-49D6-B2FB-E730821C9D6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01EE7084-9C81-46A4-93CC-6AFDA6A06F44}" type="slidenum">
              <a:rPr lang="en-GB" altLang="en-US">
                <a:solidFill>
                  <a:srgbClr val="898989"/>
                </a:solidFill>
              </a:rPr>
              <a:pPr/>
              <a:t>14</a:t>
            </a:fld>
            <a:endParaRPr lang="en-GB" altLang="en-US">
              <a:solidFill>
                <a:srgbClr val="898989"/>
              </a:solidFill>
            </a:endParaRPr>
          </a:p>
        </p:txBody>
      </p:sp>
      <p:pic>
        <p:nvPicPr>
          <p:cNvPr id="3" name="Picture 2" descr="A picture containing text&#10;&#10;Description generated with high confidence">
            <a:extLst>
              <a:ext uri="{FF2B5EF4-FFF2-40B4-BE49-F238E27FC236}">
                <a16:creationId xmlns:a16="http://schemas.microsoft.com/office/drawing/2014/main" id="{23FEFA54-FB24-46AF-842B-6B4FB4DC858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0159" y="0"/>
            <a:ext cx="3398317" cy="227687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DF54-CC22-477D-8BF3-278B46A31F7F}"/>
              </a:ext>
            </a:extLst>
          </p:cNvPr>
          <p:cNvSpPr>
            <a:spLocks noGrp="1"/>
          </p:cNvSpPr>
          <p:nvPr>
            <p:ph type="title"/>
          </p:nvPr>
        </p:nvSpPr>
        <p:spPr>
          <a:xfrm>
            <a:off x="422970" y="136525"/>
            <a:ext cx="8229600" cy="1143000"/>
          </a:xfrm>
        </p:spPr>
        <p:txBody>
          <a:bodyPr/>
          <a:lstStyle/>
          <a:p>
            <a:r>
              <a:rPr lang="en-GB" dirty="0"/>
              <a:t>Porter’s 5 Forces Analysis</a:t>
            </a:r>
          </a:p>
        </p:txBody>
      </p:sp>
      <p:sp>
        <p:nvSpPr>
          <p:cNvPr id="3" name="Content Placeholder 2">
            <a:extLst>
              <a:ext uri="{FF2B5EF4-FFF2-40B4-BE49-F238E27FC236}">
                <a16:creationId xmlns:a16="http://schemas.microsoft.com/office/drawing/2014/main" id="{391885F3-189D-4F7B-B734-4AEE8442B401}"/>
              </a:ext>
            </a:extLst>
          </p:cNvPr>
          <p:cNvSpPr>
            <a:spLocks noGrp="1"/>
          </p:cNvSpPr>
          <p:nvPr>
            <p:ph idx="1"/>
          </p:nvPr>
        </p:nvSpPr>
        <p:spPr>
          <a:xfrm>
            <a:off x="491430" y="1196752"/>
            <a:ext cx="8229600" cy="3917032"/>
          </a:xfrm>
        </p:spPr>
        <p:txBody>
          <a:bodyPr/>
          <a:lstStyle/>
          <a:p>
            <a:r>
              <a:rPr lang="en-US" sz="2400" dirty="0">
                <a:solidFill>
                  <a:srgbClr val="0000FF"/>
                </a:solidFill>
              </a:rPr>
              <a:t>Five forces analysis helps the marketer to contrast a competitive environment. It has similarities with other tools for environmental audit, such as PEST analysis, but tends to focus on the single, stand alone, business or SBU (Strategic Business Unit) rather than a single product or range of products. For example, Dell would analyse the market for Business Computers i.e. one of its SBUs. </a:t>
            </a:r>
            <a:endParaRPr lang="en-GB" sz="2400" dirty="0">
              <a:solidFill>
                <a:srgbClr val="0000FF"/>
              </a:solidFill>
            </a:endParaRPr>
          </a:p>
          <a:p>
            <a:r>
              <a:rPr lang="en-US" sz="2400" dirty="0">
                <a:solidFill>
                  <a:srgbClr val="009900"/>
                </a:solidFill>
              </a:rPr>
              <a:t>Five forces looks at five key areas namely the threat of entry, the power of buyers, the power of suppliers, the threat of substitutes, and competitive rivalry. </a:t>
            </a:r>
            <a:endParaRPr lang="en-GB" sz="2400" dirty="0">
              <a:solidFill>
                <a:srgbClr val="009900"/>
              </a:solidFill>
            </a:endParaRPr>
          </a:p>
          <a:p>
            <a:pPr marL="0" indent="0">
              <a:buNone/>
            </a:pPr>
            <a:endParaRPr lang="en-US" sz="1800" dirty="0">
              <a:solidFill>
                <a:srgbClr val="FF0000"/>
              </a:solidFill>
            </a:endParaRPr>
          </a:p>
          <a:p>
            <a:pPr marL="0" indent="0">
              <a:buNone/>
            </a:pPr>
            <a:r>
              <a:rPr lang="en-US" sz="1800" dirty="0">
                <a:solidFill>
                  <a:srgbClr val="FF0000"/>
                </a:solidFill>
              </a:rPr>
              <a:t>   Adapted from:  Porter, M.E (1980) Competitive Strategy,. New York. Free Press</a:t>
            </a:r>
            <a:endParaRPr lang="en-GB" sz="1800" dirty="0">
              <a:solidFill>
                <a:srgbClr val="FF0000"/>
              </a:solidFill>
            </a:endParaRPr>
          </a:p>
          <a:p>
            <a:endParaRPr lang="en-GB" sz="2400" dirty="0"/>
          </a:p>
        </p:txBody>
      </p:sp>
      <p:sp>
        <p:nvSpPr>
          <p:cNvPr id="4" name="Slide Number Placeholder 3">
            <a:extLst>
              <a:ext uri="{FF2B5EF4-FFF2-40B4-BE49-F238E27FC236}">
                <a16:creationId xmlns:a16="http://schemas.microsoft.com/office/drawing/2014/main" id="{BDBE83BA-DBA7-4502-8DDF-C44F1A172CAE}"/>
              </a:ext>
            </a:extLst>
          </p:cNvPr>
          <p:cNvSpPr>
            <a:spLocks noGrp="1"/>
          </p:cNvSpPr>
          <p:nvPr>
            <p:ph type="sldNum" sz="quarter" idx="12"/>
          </p:nvPr>
        </p:nvSpPr>
        <p:spPr/>
        <p:txBody>
          <a:bodyPr/>
          <a:lstStyle/>
          <a:p>
            <a:pPr>
              <a:defRPr/>
            </a:pPr>
            <a:fld id="{67A86AD6-A6BE-42D5-ABAA-A9E3FA8F2B29}" type="slidenum">
              <a:rPr lang="en-GB" altLang="en-US" smtClean="0"/>
              <a:pPr>
                <a:defRPr/>
              </a:pPr>
              <a:t>15</a:t>
            </a:fld>
            <a:endParaRPr lang="en-GB" altLang="en-US" dirty="0"/>
          </a:p>
        </p:txBody>
      </p:sp>
    </p:spTree>
    <p:extLst>
      <p:ext uri="{BB962C8B-B14F-4D97-AF65-F5344CB8AC3E}">
        <p14:creationId xmlns:p14="http://schemas.microsoft.com/office/powerpoint/2010/main" val="383560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EE2F2-AD28-4343-9B04-F7722FF06D7C}"/>
              </a:ext>
            </a:extLst>
          </p:cNvPr>
          <p:cNvSpPr>
            <a:spLocks noGrp="1"/>
          </p:cNvSpPr>
          <p:nvPr>
            <p:ph type="title"/>
          </p:nvPr>
        </p:nvSpPr>
        <p:spPr>
          <a:xfrm>
            <a:off x="491896" y="61851"/>
            <a:ext cx="8229600" cy="1143000"/>
          </a:xfrm>
        </p:spPr>
        <p:txBody>
          <a:bodyPr/>
          <a:lstStyle/>
          <a:p>
            <a:r>
              <a:rPr lang="en-GB" dirty="0"/>
              <a:t>The threat of new entries</a:t>
            </a:r>
          </a:p>
        </p:txBody>
      </p:sp>
      <p:sp>
        <p:nvSpPr>
          <p:cNvPr id="3" name="Content Placeholder 2">
            <a:extLst>
              <a:ext uri="{FF2B5EF4-FFF2-40B4-BE49-F238E27FC236}">
                <a16:creationId xmlns:a16="http://schemas.microsoft.com/office/drawing/2014/main" id="{3FC959DA-E047-4EE1-86D8-7B9F069991AB}"/>
              </a:ext>
            </a:extLst>
          </p:cNvPr>
          <p:cNvSpPr>
            <a:spLocks noGrp="1"/>
          </p:cNvSpPr>
          <p:nvPr>
            <p:ph idx="1"/>
          </p:nvPr>
        </p:nvSpPr>
        <p:spPr>
          <a:xfrm>
            <a:off x="251520" y="1204851"/>
            <a:ext cx="8229600" cy="3917032"/>
          </a:xfrm>
        </p:spPr>
        <p:txBody>
          <a:bodyPr/>
          <a:lstStyle/>
          <a:p>
            <a:pPr lvl="0"/>
            <a:r>
              <a:rPr lang="en-US" sz="2000" dirty="0">
                <a:solidFill>
                  <a:srgbClr val="009900"/>
                </a:solidFill>
              </a:rPr>
              <a:t>Economies of scale e.g. the benefits associated with bulk purchasing</a:t>
            </a:r>
            <a:endParaRPr lang="en-GB" sz="2000" dirty="0">
              <a:solidFill>
                <a:srgbClr val="009900"/>
              </a:solidFill>
            </a:endParaRPr>
          </a:p>
          <a:p>
            <a:pPr lvl="0"/>
            <a:r>
              <a:rPr lang="en-US" sz="2000" dirty="0">
                <a:solidFill>
                  <a:srgbClr val="0000CC"/>
                </a:solidFill>
              </a:rPr>
              <a:t>The high or low cost of entry e.g. how much will it cost for the latest technology?</a:t>
            </a:r>
            <a:endParaRPr lang="en-GB" sz="2000" dirty="0">
              <a:solidFill>
                <a:srgbClr val="0000CC"/>
              </a:solidFill>
            </a:endParaRPr>
          </a:p>
          <a:p>
            <a:pPr lvl="0"/>
            <a:r>
              <a:rPr lang="en-US" sz="2000" dirty="0">
                <a:solidFill>
                  <a:srgbClr val="FF0000"/>
                </a:solidFill>
              </a:rPr>
              <a:t>Ease of access to distribution channels e.g. Do our competitors have the distribution channels sewn up?</a:t>
            </a:r>
            <a:endParaRPr lang="en-GB" sz="2000" dirty="0">
              <a:solidFill>
                <a:srgbClr val="FF0000"/>
              </a:solidFill>
            </a:endParaRPr>
          </a:p>
          <a:p>
            <a:pPr lvl="0"/>
            <a:r>
              <a:rPr lang="en-US" sz="2000" dirty="0">
                <a:solidFill>
                  <a:srgbClr val="CC3399"/>
                </a:solidFill>
              </a:rPr>
              <a:t>Cost advantages not related to the size of the company e.g. personal contacts or knowledge that larger companies do not own or learning curve effects</a:t>
            </a:r>
            <a:endParaRPr lang="en-GB" sz="2000" dirty="0">
              <a:solidFill>
                <a:srgbClr val="CC3399"/>
              </a:solidFill>
            </a:endParaRPr>
          </a:p>
          <a:p>
            <a:pPr lvl="0"/>
            <a:r>
              <a:rPr lang="en-US" sz="2000" dirty="0">
                <a:solidFill>
                  <a:srgbClr val="002060"/>
                </a:solidFill>
              </a:rPr>
              <a:t>Will competitors retaliate? </a:t>
            </a:r>
            <a:endParaRPr lang="en-GB" sz="2000" dirty="0">
              <a:solidFill>
                <a:srgbClr val="002060"/>
              </a:solidFill>
            </a:endParaRPr>
          </a:p>
          <a:p>
            <a:pPr lvl="0"/>
            <a:r>
              <a:rPr lang="en-US" sz="2000" dirty="0">
                <a:solidFill>
                  <a:srgbClr val="FF00FF"/>
                </a:solidFill>
              </a:rPr>
              <a:t>Government action e.g. will new laws be introduced that will weaken our competitive position?</a:t>
            </a:r>
            <a:endParaRPr lang="en-GB" sz="2000" dirty="0">
              <a:solidFill>
                <a:srgbClr val="FF00FF"/>
              </a:solidFill>
            </a:endParaRPr>
          </a:p>
          <a:p>
            <a:pPr marL="0" indent="0">
              <a:buNone/>
            </a:pPr>
            <a:r>
              <a:rPr lang="en-US" sz="2000" dirty="0">
                <a:solidFill>
                  <a:srgbClr val="0000FF"/>
                </a:solidFill>
              </a:rPr>
              <a:t>How important is differentiation? e.g. The Champagne brand cannot be copied. This </a:t>
            </a:r>
            <a:r>
              <a:rPr lang="en-US" sz="2000" i="1" dirty="0">
                <a:solidFill>
                  <a:srgbClr val="0000FF"/>
                </a:solidFill>
              </a:rPr>
              <a:t>desensitises</a:t>
            </a:r>
            <a:r>
              <a:rPr lang="en-US" sz="2000" dirty="0">
                <a:solidFill>
                  <a:srgbClr val="0000FF"/>
                </a:solidFill>
              </a:rPr>
              <a:t> the influence of the </a:t>
            </a:r>
            <a:r>
              <a:rPr lang="en-US" sz="2000" b="1" i="1" dirty="0">
                <a:solidFill>
                  <a:srgbClr val="0000FF"/>
                </a:solidFill>
              </a:rPr>
              <a:t>buyers</a:t>
            </a:r>
            <a:endParaRPr lang="en-GB" sz="2000" b="1" i="1" dirty="0">
              <a:solidFill>
                <a:srgbClr val="0000FF"/>
              </a:solidFill>
            </a:endParaRPr>
          </a:p>
          <a:p>
            <a:endParaRPr lang="en-GB" sz="2000" dirty="0"/>
          </a:p>
        </p:txBody>
      </p:sp>
      <p:sp>
        <p:nvSpPr>
          <p:cNvPr id="4" name="Slide Number Placeholder 3">
            <a:extLst>
              <a:ext uri="{FF2B5EF4-FFF2-40B4-BE49-F238E27FC236}">
                <a16:creationId xmlns:a16="http://schemas.microsoft.com/office/drawing/2014/main" id="{108383B1-AB0B-446E-8B93-1F3267366B45}"/>
              </a:ext>
            </a:extLst>
          </p:cNvPr>
          <p:cNvSpPr>
            <a:spLocks noGrp="1"/>
          </p:cNvSpPr>
          <p:nvPr>
            <p:ph type="sldNum" sz="quarter" idx="12"/>
          </p:nvPr>
        </p:nvSpPr>
        <p:spPr/>
        <p:txBody>
          <a:bodyPr/>
          <a:lstStyle/>
          <a:p>
            <a:pPr>
              <a:defRPr/>
            </a:pPr>
            <a:fld id="{67A86AD6-A6BE-42D5-ABAA-A9E3FA8F2B29}" type="slidenum">
              <a:rPr lang="en-GB" altLang="en-US" smtClean="0"/>
              <a:pPr>
                <a:defRPr/>
              </a:pPr>
              <a:t>16</a:t>
            </a:fld>
            <a:endParaRPr lang="en-GB" altLang="en-US" dirty="0"/>
          </a:p>
        </p:txBody>
      </p:sp>
    </p:spTree>
    <p:extLst>
      <p:ext uri="{BB962C8B-B14F-4D97-AF65-F5344CB8AC3E}">
        <p14:creationId xmlns:p14="http://schemas.microsoft.com/office/powerpoint/2010/main" val="1093356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639C3-1E57-4F6C-A541-D9BB86268B62}"/>
              </a:ext>
            </a:extLst>
          </p:cNvPr>
          <p:cNvSpPr>
            <a:spLocks noGrp="1"/>
          </p:cNvSpPr>
          <p:nvPr>
            <p:ph type="title"/>
          </p:nvPr>
        </p:nvSpPr>
        <p:spPr/>
        <p:txBody>
          <a:bodyPr/>
          <a:lstStyle/>
          <a:p>
            <a:r>
              <a:rPr lang="en-GB" dirty="0"/>
              <a:t>The power of buyers</a:t>
            </a:r>
          </a:p>
        </p:txBody>
      </p:sp>
      <p:sp>
        <p:nvSpPr>
          <p:cNvPr id="3" name="Content Placeholder 2">
            <a:extLst>
              <a:ext uri="{FF2B5EF4-FFF2-40B4-BE49-F238E27FC236}">
                <a16:creationId xmlns:a16="http://schemas.microsoft.com/office/drawing/2014/main" id="{E9060F0B-9470-49F0-8404-C17F88AF940B}"/>
              </a:ext>
            </a:extLst>
          </p:cNvPr>
          <p:cNvSpPr>
            <a:spLocks noGrp="1"/>
          </p:cNvSpPr>
          <p:nvPr>
            <p:ph idx="1"/>
          </p:nvPr>
        </p:nvSpPr>
        <p:spPr>
          <a:xfrm>
            <a:off x="92075" y="1417638"/>
            <a:ext cx="8229600" cy="3917032"/>
          </a:xfrm>
        </p:spPr>
        <p:txBody>
          <a:bodyPr/>
          <a:lstStyle/>
          <a:p>
            <a:pPr lvl="0"/>
            <a:r>
              <a:rPr lang="en-US" sz="2400" dirty="0">
                <a:solidFill>
                  <a:srgbClr val="0000FF"/>
                </a:solidFill>
              </a:rPr>
              <a:t>This is high where there a few, large players in a market, e.g. the large grocery chains. </a:t>
            </a:r>
            <a:endParaRPr lang="en-GB" sz="2400" dirty="0">
              <a:solidFill>
                <a:srgbClr val="0000FF"/>
              </a:solidFill>
            </a:endParaRPr>
          </a:p>
          <a:p>
            <a:pPr lvl="0"/>
            <a:r>
              <a:rPr lang="en-US" sz="2400" dirty="0">
                <a:solidFill>
                  <a:srgbClr val="FF0000"/>
                </a:solidFill>
              </a:rPr>
              <a:t>If there are a large number of undifferentiated, small suppliers, e.g. small farming businesses supplying the large grocery chains.</a:t>
            </a:r>
            <a:endParaRPr lang="en-GB" sz="2400" dirty="0">
              <a:solidFill>
                <a:srgbClr val="FF0000"/>
              </a:solidFill>
            </a:endParaRPr>
          </a:p>
          <a:p>
            <a:pPr lvl="0"/>
            <a:r>
              <a:rPr lang="en-US" sz="2400" dirty="0">
                <a:solidFill>
                  <a:srgbClr val="009900"/>
                </a:solidFill>
              </a:rPr>
              <a:t>The cost of switching between suppliers is low, e.g. from one fleet supplier of trucks to another. </a:t>
            </a:r>
            <a:endParaRPr lang="en-GB" sz="2400" dirty="0">
              <a:solidFill>
                <a:srgbClr val="009900"/>
              </a:solidFill>
            </a:endParaRPr>
          </a:p>
          <a:p>
            <a:endParaRPr lang="en-GB" sz="2400" dirty="0"/>
          </a:p>
        </p:txBody>
      </p:sp>
      <p:sp>
        <p:nvSpPr>
          <p:cNvPr id="4" name="Slide Number Placeholder 3">
            <a:extLst>
              <a:ext uri="{FF2B5EF4-FFF2-40B4-BE49-F238E27FC236}">
                <a16:creationId xmlns:a16="http://schemas.microsoft.com/office/drawing/2014/main" id="{B0C7E5BB-B8C7-4B56-9B8A-83CE81826917}"/>
              </a:ext>
            </a:extLst>
          </p:cNvPr>
          <p:cNvSpPr>
            <a:spLocks noGrp="1"/>
          </p:cNvSpPr>
          <p:nvPr>
            <p:ph type="sldNum" sz="quarter" idx="12"/>
          </p:nvPr>
        </p:nvSpPr>
        <p:spPr/>
        <p:txBody>
          <a:bodyPr/>
          <a:lstStyle/>
          <a:p>
            <a:pPr>
              <a:defRPr/>
            </a:pPr>
            <a:fld id="{67A86AD6-A6BE-42D5-ABAA-A9E3FA8F2B29}" type="slidenum">
              <a:rPr lang="en-GB" altLang="en-US" smtClean="0"/>
              <a:pPr>
                <a:defRPr/>
              </a:pPr>
              <a:t>17</a:t>
            </a:fld>
            <a:endParaRPr lang="en-GB" altLang="en-US" dirty="0"/>
          </a:p>
        </p:txBody>
      </p:sp>
      <p:pic>
        <p:nvPicPr>
          <p:cNvPr id="6" name="Picture 5" descr="A person posing for a picture&#10;&#10;Description generated with very high confidence">
            <a:extLst>
              <a:ext uri="{FF2B5EF4-FFF2-40B4-BE49-F238E27FC236}">
                <a16:creationId xmlns:a16="http://schemas.microsoft.com/office/drawing/2014/main" id="{9D395261-4C33-4CA5-89B1-C56E3DC7F58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588224" y="3975220"/>
            <a:ext cx="2526680" cy="1676527"/>
          </a:xfrm>
          <a:prstGeom prst="rect">
            <a:avLst/>
          </a:prstGeom>
        </p:spPr>
      </p:pic>
    </p:spTree>
    <p:extLst>
      <p:ext uri="{BB962C8B-B14F-4D97-AF65-F5344CB8AC3E}">
        <p14:creationId xmlns:p14="http://schemas.microsoft.com/office/powerpoint/2010/main" val="246440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posing for the camera&#10;&#10;Description generated with very high confidence">
            <a:extLst>
              <a:ext uri="{FF2B5EF4-FFF2-40B4-BE49-F238E27FC236}">
                <a16:creationId xmlns:a16="http://schemas.microsoft.com/office/drawing/2014/main" id="{1A7FB7D0-7C66-40A7-B373-860C8F492B1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457289" y="2564904"/>
            <a:ext cx="2264880" cy="3035406"/>
          </a:xfrm>
          <a:prstGeom prst="rect">
            <a:avLst/>
          </a:prstGeom>
        </p:spPr>
      </p:pic>
      <p:sp>
        <p:nvSpPr>
          <p:cNvPr id="2" name="Title 1">
            <a:extLst>
              <a:ext uri="{FF2B5EF4-FFF2-40B4-BE49-F238E27FC236}">
                <a16:creationId xmlns:a16="http://schemas.microsoft.com/office/drawing/2014/main" id="{7357E255-FF72-4190-B117-D79AF22C4586}"/>
              </a:ext>
            </a:extLst>
          </p:cNvPr>
          <p:cNvSpPr>
            <a:spLocks noGrp="1"/>
          </p:cNvSpPr>
          <p:nvPr>
            <p:ph type="title"/>
          </p:nvPr>
        </p:nvSpPr>
        <p:spPr>
          <a:xfrm>
            <a:off x="457200" y="24943"/>
            <a:ext cx="8229600" cy="883777"/>
          </a:xfrm>
        </p:spPr>
        <p:txBody>
          <a:bodyPr/>
          <a:lstStyle/>
          <a:p>
            <a:r>
              <a:rPr lang="en-GB" dirty="0"/>
              <a:t>The power of suppliers</a:t>
            </a:r>
          </a:p>
        </p:txBody>
      </p:sp>
      <p:sp>
        <p:nvSpPr>
          <p:cNvPr id="3" name="Content Placeholder 2">
            <a:extLst>
              <a:ext uri="{FF2B5EF4-FFF2-40B4-BE49-F238E27FC236}">
                <a16:creationId xmlns:a16="http://schemas.microsoft.com/office/drawing/2014/main" id="{DF289707-94EC-4C17-8ACB-8C2288BDFE6C}"/>
              </a:ext>
            </a:extLst>
          </p:cNvPr>
          <p:cNvSpPr>
            <a:spLocks noGrp="1"/>
          </p:cNvSpPr>
          <p:nvPr>
            <p:ph idx="1"/>
          </p:nvPr>
        </p:nvSpPr>
        <p:spPr>
          <a:xfrm>
            <a:off x="251520" y="914976"/>
            <a:ext cx="6192688" cy="3917032"/>
          </a:xfrm>
        </p:spPr>
        <p:txBody>
          <a:bodyPr/>
          <a:lstStyle/>
          <a:p>
            <a:pPr lvl="0"/>
            <a:r>
              <a:rPr lang="en-US" sz="2000" dirty="0">
                <a:solidFill>
                  <a:srgbClr val="009900"/>
                </a:solidFill>
              </a:rPr>
              <a:t>The power of suppliers tends to be a reversal of the power of buyers</a:t>
            </a:r>
            <a:endParaRPr lang="en-GB" sz="2000" dirty="0">
              <a:solidFill>
                <a:srgbClr val="009900"/>
              </a:solidFill>
            </a:endParaRPr>
          </a:p>
          <a:p>
            <a:pPr lvl="0"/>
            <a:r>
              <a:rPr lang="en-US" sz="2000" dirty="0">
                <a:solidFill>
                  <a:srgbClr val="FF00FF"/>
                </a:solidFill>
              </a:rPr>
              <a:t>Where the switching costs are high e.g. Switching from one software supplier to another</a:t>
            </a:r>
            <a:endParaRPr lang="en-GB" sz="2000" dirty="0">
              <a:solidFill>
                <a:srgbClr val="FF00FF"/>
              </a:solidFill>
            </a:endParaRPr>
          </a:p>
          <a:p>
            <a:pPr lvl="0"/>
            <a:r>
              <a:rPr lang="en-US" sz="2000" dirty="0">
                <a:solidFill>
                  <a:srgbClr val="0000CC"/>
                </a:solidFill>
              </a:rPr>
              <a:t>Power is high where the brand is powerful e.g. Cadillac, Pizza Hut, Microsoft, Facebook, Wal-Mart, Tesco, Toyota, etc.</a:t>
            </a:r>
            <a:endParaRPr lang="en-GB" sz="2000" dirty="0">
              <a:solidFill>
                <a:srgbClr val="0000CC"/>
              </a:solidFill>
            </a:endParaRPr>
          </a:p>
          <a:p>
            <a:pPr lvl="0"/>
            <a:r>
              <a:rPr lang="en-US" sz="2000" dirty="0">
                <a:solidFill>
                  <a:srgbClr val="660066"/>
                </a:solidFill>
              </a:rPr>
              <a:t>There is a possibility of the supplier integrating forward e.g. Brewers buying bars</a:t>
            </a:r>
            <a:endParaRPr lang="en-GB" sz="2000" dirty="0">
              <a:solidFill>
                <a:srgbClr val="660066"/>
              </a:solidFill>
            </a:endParaRPr>
          </a:p>
          <a:p>
            <a:pPr lvl="0"/>
            <a:r>
              <a:rPr lang="en-US" sz="2000" dirty="0">
                <a:solidFill>
                  <a:srgbClr val="FF0000"/>
                </a:solidFill>
              </a:rPr>
              <a:t>Customers are fragmented (not in clusters) so that they have little bargaining power e.g. Gas/Petrol stations in remote places</a:t>
            </a:r>
            <a:endParaRPr lang="en-GB" sz="2000" dirty="0">
              <a:solidFill>
                <a:srgbClr val="FF0000"/>
              </a:solidFill>
            </a:endParaRPr>
          </a:p>
          <a:p>
            <a:endParaRPr lang="en-GB" sz="2000" dirty="0"/>
          </a:p>
        </p:txBody>
      </p:sp>
      <p:sp>
        <p:nvSpPr>
          <p:cNvPr id="4" name="Slide Number Placeholder 3">
            <a:extLst>
              <a:ext uri="{FF2B5EF4-FFF2-40B4-BE49-F238E27FC236}">
                <a16:creationId xmlns:a16="http://schemas.microsoft.com/office/drawing/2014/main" id="{E897B214-D6CE-493D-B0D7-8F546BF675BF}"/>
              </a:ext>
            </a:extLst>
          </p:cNvPr>
          <p:cNvSpPr>
            <a:spLocks noGrp="1"/>
          </p:cNvSpPr>
          <p:nvPr>
            <p:ph type="sldNum" sz="quarter" idx="12"/>
          </p:nvPr>
        </p:nvSpPr>
        <p:spPr/>
        <p:txBody>
          <a:bodyPr/>
          <a:lstStyle/>
          <a:p>
            <a:pPr>
              <a:defRPr/>
            </a:pPr>
            <a:fld id="{67A86AD6-A6BE-42D5-ABAA-A9E3FA8F2B29}" type="slidenum">
              <a:rPr lang="en-GB" altLang="en-US" smtClean="0"/>
              <a:pPr>
                <a:defRPr/>
              </a:pPr>
              <a:t>18</a:t>
            </a:fld>
            <a:endParaRPr lang="en-GB" altLang="en-US" dirty="0"/>
          </a:p>
        </p:txBody>
      </p:sp>
      <p:pic>
        <p:nvPicPr>
          <p:cNvPr id="8" name="Picture 7" descr="A close up of an animal&#10;&#10;Description generated with high confidence">
            <a:extLst>
              <a:ext uri="{FF2B5EF4-FFF2-40B4-BE49-F238E27FC236}">
                <a16:creationId xmlns:a16="http://schemas.microsoft.com/office/drawing/2014/main" id="{EC61F7D3-0A69-4533-923D-8C1A23B3C4CC}"/>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989902" y="5094021"/>
            <a:ext cx="764811" cy="506289"/>
          </a:xfrm>
          <a:prstGeom prst="rect">
            <a:avLst/>
          </a:prstGeom>
        </p:spPr>
      </p:pic>
    </p:spTree>
    <p:extLst>
      <p:ext uri="{BB962C8B-B14F-4D97-AF65-F5344CB8AC3E}">
        <p14:creationId xmlns:p14="http://schemas.microsoft.com/office/powerpoint/2010/main" val="2207330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7437D-3EEB-4E9F-A7AF-AEA2F7D40CDE}"/>
              </a:ext>
            </a:extLst>
          </p:cNvPr>
          <p:cNvSpPr>
            <a:spLocks noGrp="1"/>
          </p:cNvSpPr>
          <p:nvPr>
            <p:ph type="title"/>
          </p:nvPr>
        </p:nvSpPr>
        <p:spPr>
          <a:xfrm>
            <a:off x="479192" y="0"/>
            <a:ext cx="8229600" cy="1143000"/>
          </a:xfrm>
        </p:spPr>
        <p:txBody>
          <a:bodyPr/>
          <a:lstStyle/>
          <a:p>
            <a:r>
              <a:rPr lang="en-GB" dirty="0"/>
              <a:t>The threat of substitutes</a:t>
            </a:r>
          </a:p>
        </p:txBody>
      </p:sp>
      <p:sp>
        <p:nvSpPr>
          <p:cNvPr id="3" name="Content Placeholder 2">
            <a:extLst>
              <a:ext uri="{FF2B5EF4-FFF2-40B4-BE49-F238E27FC236}">
                <a16:creationId xmlns:a16="http://schemas.microsoft.com/office/drawing/2014/main" id="{33178960-3797-44D3-97AC-2AA4AE937893}"/>
              </a:ext>
            </a:extLst>
          </p:cNvPr>
          <p:cNvSpPr>
            <a:spLocks noGrp="1"/>
          </p:cNvSpPr>
          <p:nvPr>
            <p:ph idx="1"/>
          </p:nvPr>
        </p:nvSpPr>
        <p:spPr>
          <a:xfrm>
            <a:off x="7000" y="980728"/>
            <a:ext cx="7720285" cy="3917032"/>
          </a:xfrm>
        </p:spPr>
        <p:txBody>
          <a:bodyPr/>
          <a:lstStyle/>
          <a:p>
            <a:pPr lvl="0"/>
            <a:r>
              <a:rPr lang="en-US" sz="2800" dirty="0">
                <a:solidFill>
                  <a:srgbClr val="FF0000"/>
                </a:solidFill>
              </a:rPr>
              <a:t>Where there is product-for-product substitution e.g. email for fax</a:t>
            </a:r>
          </a:p>
          <a:p>
            <a:pPr lvl="0"/>
            <a:r>
              <a:rPr lang="en-US" sz="2800" dirty="0">
                <a:solidFill>
                  <a:srgbClr val="FF00FF"/>
                </a:solidFill>
              </a:rPr>
              <a:t>Where there is substitution of need e.g. better toothpaste reduces the need for dentists</a:t>
            </a:r>
            <a:endParaRPr lang="en-GB" sz="2800" dirty="0">
              <a:solidFill>
                <a:srgbClr val="FF00FF"/>
              </a:solidFill>
            </a:endParaRPr>
          </a:p>
          <a:p>
            <a:pPr lvl="0"/>
            <a:r>
              <a:rPr lang="en-US" sz="2800" dirty="0">
                <a:solidFill>
                  <a:srgbClr val="0000FF"/>
                </a:solidFill>
              </a:rPr>
              <a:t>Where there is generic substitution (competing for the currency in your pocket) e.g. TV suppliers compete with travel companies</a:t>
            </a:r>
            <a:endParaRPr lang="en-GB" sz="2800" dirty="0">
              <a:solidFill>
                <a:srgbClr val="0000FF"/>
              </a:solidFill>
            </a:endParaRPr>
          </a:p>
          <a:p>
            <a:pPr lvl="0"/>
            <a:r>
              <a:rPr lang="en-US" sz="2800" dirty="0">
                <a:solidFill>
                  <a:srgbClr val="009900"/>
                </a:solidFill>
              </a:rPr>
              <a:t>“We could always do without”, e.g. cigarettes</a:t>
            </a:r>
            <a:endParaRPr lang="en-GB" sz="2800" dirty="0">
              <a:solidFill>
                <a:srgbClr val="009900"/>
              </a:solidFill>
            </a:endParaRPr>
          </a:p>
          <a:p>
            <a:endParaRPr lang="en-GB" sz="2800" dirty="0"/>
          </a:p>
        </p:txBody>
      </p:sp>
      <p:sp>
        <p:nvSpPr>
          <p:cNvPr id="4" name="Slide Number Placeholder 3">
            <a:extLst>
              <a:ext uri="{FF2B5EF4-FFF2-40B4-BE49-F238E27FC236}">
                <a16:creationId xmlns:a16="http://schemas.microsoft.com/office/drawing/2014/main" id="{BC4006BA-85EA-4107-8BDF-D26A8791AFA3}"/>
              </a:ext>
            </a:extLst>
          </p:cNvPr>
          <p:cNvSpPr>
            <a:spLocks noGrp="1"/>
          </p:cNvSpPr>
          <p:nvPr>
            <p:ph type="sldNum" sz="quarter" idx="12"/>
          </p:nvPr>
        </p:nvSpPr>
        <p:spPr/>
        <p:txBody>
          <a:bodyPr/>
          <a:lstStyle/>
          <a:p>
            <a:pPr>
              <a:defRPr/>
            </a:pPr>
            <a:fld id="{67A86AD6-A6BE-42D5-ABAA-A9E3FA8F2B29}" type="slidenum">
              <a:rPr lang="en-GB" altLang="en-US" smtClean="0"/>
              <a:pPr>
                <a:defRPr/>
              </a:pPr>
              <a:t>19</a:t>
            </a:fld>
            <a:endParaRPr lang="en-GB" altLang="en-US" dirty="0"/>
          </a:p>
        </p:txBody>
      </p:sp>
      <p:pic>
        <p:nvPicPr>
          <p:cNvPr id="6" name="Picture 5" descr="A picture containing tool&#10;&#10;Description generated with high confidence">
            <a:extLst>
              <a:ext uri="{FF2B5EF4-FFF2-40B4-BE49-F238E27FC236}">
                <a16:creationId xmlns:a16="http://schemas.microsoft.com/office/drawing/2014/main" id="{C6DBC197-58DA-4B88-BFA1-127369CB79F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732240" y="1844824"/>
            <a:ext cx="2209428" cy="1733550"/>
          </a:xfrm>
          <a:prstGeom prst="rect">
            <a:avLst/>
          </a:prstGeom>
        </p:spPr>
      </p:pic>
    </p:spTree>
    <p:extLst>
      <p:ext uri="{BB962C8B-B14F-4D97-AF65-F5344CB8AC3E}">
        <p14:creationId xmlns:p14="http://schemas.microsoft.com/office/powerpoint/2010/main" val="238018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E312D-D50C-4B57-A92C-DD3E04ECA7A2}"/>
              </a:ext>
            </a:extLst>
          </p:cNvPr>
          <p:cNvSpPr>
            <a:spLocks noGrp="1"/>
          </p:cNvSpPr>
          <p:nvPr>
            <p:ph type="title"/>
          </p:nvPr>
        </p:nvSpPr>
        <p:spPr/>
        <p:txBody>
          <a:bodyPr/>
          <a:lstStyle/>
          <a:p>
            <a:r>
              <a:rPr lang="en-GB" dirty="0"/>
              <a:t>Competitive/Industry rivalry</a:t>
            </a:r>
          </a:p>
        </p:txBody>
      </p:sp>
      <p:sp>
        <p:nvSpPr>
          <p:cNvPr id="3" name="Content Placeholder 2">
            <a:extLst>
              <a:ext uri="{FF2B5EF4-FFF2-40B4-BE49-F238E27FC236}">
                <a16:creationId xmlns:a16="http://schemas.microsoft.com/office/drawing/2014/main" id="{47F85D9E-7DA8-4958-BFF5-8D23BEB4E07A}"/>
              </a:ext>
            </a:extLst>
          </p:cNvPr>
          <p:cNvSpPr>
            <a:spLocks noGrp="1"/>
          </p:cNvSpPr>
          <p:nvPr>
            <p:ph idx="1"/>
          </p:nvPr>
        </p:nvSpPr>
        <p:spPr>
          <a:xfrm>
            <a:off x="457200" y="1600201"/>
            <a:ext cx="6347048" cy="3917032"/>
          </a:xfrm>
        </p:spPr>
        <p:txBody>
          <a:bodyPr/>
          <a:lstStyle/>
          <a:p>
            <a:r>
              <a:rPr lang="en-US" dirty="0">
                <a:solidFill>
                  <a:srgbClr val="CC0099"/>
                </a:solidFill>
              </a:rPr>
              <a:t>This is most likely to be high where new entry is likely; there is the threat of substitute products, and suppliers and buyers in the market attempt to control. This is why it is always seen in the center of the diagram</a:t>
            </a:r>
            <a:endParaRPr lang="en-GB" dirty="0">
              <a:solidFill>
                <a:srgbClr val="CC0099"/>
              </a:solidFill>
            </a:endParaRPr>
          </a:p>
          <a:p>
            <a:endParaRPr lang="en-GB" dirty="0"/>
          </a:p>
        </p:txBody>
      </p:sp>
      <p:sp>
        <p:nvSpPr>
          <p:cNvPr id="4" name="Slide Number Placeholder 3">
            <a:extLst>
              <a:ext uri="{FF2B5EF4-FFF2-40B4-BE49-F238E27FC236}">
                <a16:creationId xmlns:a16="http://schemas.microsoft.com/office/drawing/2014/main" id="{F566BF45-E553-4489-8DC4-8DFEAE3A181E}"/>
              </a:ext>
            </a:extLst>
          </p:cNvPr>
          <p:cNvSpPr>
            <a:spLocks noGrp="1"/>
          </p:cNvSpPr>
          <p:nvPr>
            <p:ph type="sldNum" sz="quarter" idx="12"/>
          </p:nvPr>
        </p:nvSpPr>
        <p:spPr/>
        <p:txBody>
          <a:bodyPr/>
          <a:lstStyle/>
          <a:p>
            <a:pPr>
              <a:defRPr/>
            </a:pPr>
            <a:fld id="{67A86AD6-A6BE-42D5-ABAA-A9E3FA8F2B29}" type="slidenum">
              <a:rPr lang="en-GB" altLang="en-US" smtClean="0"/>
              <a:pPr>
                <a:defRPr/>
              </a:pPr>
              <a:t>20</a:t>
            </a:fld>
            <a:endParaRPr lang="en-GB" altLang="en-US" dirty="0"/>
          </a:p>
        </p:txBody>
      </p:sp>
      <p:pic>
        <p:nvPicPr>
          <p:cNvPr id="6" name="Picture 5" descr="A group of people walking in front of a crowd&#10;&#10;Description generated with very high confidence">
            <a:extLst>
              <a:ext uri="{FF2B5EF4-FFF2-40B4-BE49-F238E27FC236}">
                <a16:creationId xmlns:a16="http://schemas.microsoft.com/office/drawing/2014/main" id="{AD7BA24B-4EE8-4927-A6FA-3158ECF8226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6696172" y="1571656"/>
            <a:ext cx="2426718" cy="1610458"/>
          </a:xfrm>
          <a:prstGeom prst="rect">
            <a:avLst/>
          </a:prstGeom>
        </p:spPr>
      </p:pic>
      <p:pic>
        <p:nvPicPr>
          <p:cNvPr id="9" name="Picture 8" descr="A picture containing track and field, track, sport, person&#10;&#10;Description generated with very high confidence">
            <a:extLst>
              <a:ext uri="{FF2B5EF4-FFF2-40B4-BE49-F238E27FC236}">
                <a16:creationId xmlns:a16="http://schemas.microsoft.com/office/drawing/2014/main" id="{B734EFE8-A526-4304-A170-25D80F799F2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6696172" y="4149080"/>
            <a:ext cx="2447827" cy="1570689"/>
          </a:xfrm>
          <a:prstGeom prst="rect">
            <a:avLst/>
          </a:prstGeom>
        </p:spPr>
      </p:pic>
    </p:spTree>
    <p:extLst>
      <p:ext uri="{BB962C8B-B14F-4D97-AF65-F5344CB8AC3E}">
        <p14:creationId xmlns:p14="http://schemas.microsoft.com/office/powerpoint/2010/main" val="20876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F52925CD-1CD4-433C-ABAF-E8B5787C73CC}"/>
              </a:ext>
            </a:extLst>
          </p:cNvPr>
          <p:cNvSpPr>
            <a:spLocks noGrp="1"/>
          </p:cNvSpPr>
          <p:nvPr>
            <p:ph type="title"/>
          </p:nvPr>
        </p:nvSpPr>
        <p:spPr>
          <a:xfrm>
            <a:off x="457200" y="34925"/>
            <a:ext cx="8229600" cy="447675"/>
          </a:xfrm>
        </p:spPr>
        <p:txBody>
          <a:bodyPr/>
          <a:lstStyle/>
          <a:p>
            <a:r>
              <a:rPr lang="en-GB" altLang="en-US" sz="2400" dirty="0"/>
              <a:t>Porter’s 5 Forces</a:t>
            </a:r>
          </a:p>
        </p:txBody>
      </p:sp>
      <p:graphicFrame>
        <p:nvGraphicFramePr>
          <p:cNvPr id="5" name="Content Placeholder 4">
            <a:extLst>
              <a:ext uri="{FF2B5EF4-FFF2-40B4-BE49-F238E27FC236}">
                <a16:creationId xmlns:a16="http://schemas.microsoft.com/office/drawing/2014/main" id="{2BB56FDA-2F47-4545-B161-B349F94ECDFC}"/>
              </a:ext>
            </a:extLst>
          </p:cNvPr>
          <p:cNvGraphicFramePr>
            <a:graphicFrameLocks noGrp="1"/>
          </p:cNvGraphicFramePr>
          <p:nvPr>
            <p:ph idx="1"/>
            <p:extLst>
              <p:ext uri="{D42A27DB-BD31-4B8C-83A1-F6EECF244321}">
                <p14:modId xmlns:p14="http://schemas.microsoft.com/office/powerpoint/2010/main" val="5476274"/>
              </p:ext>
            </p:extLst>
          </p:nvPr>
        </p:nvGraphicFramePr>
        <p:xfrm>
          <a:off x="107949" y="436880"/>
          <a:ext cx="8928101" cy="5233986"/>
        </p:xfrm>
        <a:graphic>
          <a:graphicData uri="http://schemas.openxmlformats.org/drawingml/2006/table">
            <a:tbl>
              <a:tblPr firstRow="1" bandRow="1">
                <a:tableStyleId>{5C22544A-7EE6-4342-B048-85BDC9FD1C3A}</a:tableStyleId>
              </a:tblPr>
              <a:tblGrid>
                <a:gridCol w="1335287">
                  <a:extLst>
                    <a:ext uri="{9D8B030D-6E8A-4147-A177-3AD203B41FA5}">
                      <a16:colId xmlns:a16="http://schemas.microsoft.com/office/drawing/2014/main" val="4199955656"/>
                    </a:ext>
                  </a:extLst>
                </a:gridCol>
                <a:gridCol w="1940832">
                  <a:extLst>
                    <a:ext uri="{9D8B030D-6E8A-4147-A177-3AD203B41FA5}">
                      <a16:colId xmlns:a16="http://schemas.microsoft.com/office/drawing/2014/main" val="3054665598"/>
                    </a:ext>
                  </a:extLst>
                </a:gridCol>
                <a:gridCol w="1693646">
                  <a:extLst>
                    <a:ext uri="{9D8B030D-6E8A-4147-A177-3AD203B41FA5}">
                      <a16:colId xmlns:a16="http://schemas.microsoft.com/office/drawing/2014/main" val="48153984"/>
                    </a:ext>
                  </a:extLst>
                </a:gridCol>
                <a:gridCol w="2135467">
                  <a:extLst>
                    <a:ext uri="{9D8B030D-6E8A-4147-A177-3AD203B41FA5}">
                      <a16:colId xmlns:a16="http://schemas.microsoft.com/office/drawing/2014/main" val="4164788295"/>
                    </a:ext>
                  </a:extLst>
                </a:gridCol>
                <a:gridCol w="1822869">
                  <a:extLst>
                    <a:ext uri="{9D8B030D-6E8A-4147-A177-3AD203B41FA5}">
                      <a16:colId xmlns:a16="http://schemas.microsoft.com/office/drawing/2014/main" val="1559927294"/>
                    </a:ext>
                  </a:extLst>
                </a:gridCol>
              </a:tblGrid>
              <a:tr h="457298">
                <a:tc>
                  <a:txBody>
                    <a:bodyPr/>
                    <a:lstStyle/>
                    <a:p>
                      <a:r>
                        <a:rPr lang="en-GB" sz="1200" b="1" dirty="0">
                          <a:solidFill>
                            <a:schemeClr val="tx1"/>
                          </a:solidFill>
                        </a:rPr>
                        <a:t>Competitive</a:t>
                      </a:r>
                      <a:r>
                        <a:rPr lang="en-GB" sz="1200" b="1" baseline="0" dirty="0">
                          <a:solidFill>
                            <a:schemeClr val="tx1"/>
                          </a:solidFill>
                        </a:rPr>
                        <a:t> Force</a:t>
                      </a:r>
                      <a:endParaRPr lang="en-GB" sz="1200" b="1"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a:r>
                        <a:rPr lang="en-GB" sz="1200" dirty="0">
                          <a:solidFill>
                            <a:schemeClr val="tx1"/>
                          </a:solidFill>
                        </a:rPr>
                        <a:t>Advantages</a:t>
                      </a:r>
                    </a:p>
                    <a:p>
                      <a:r>
                        <a:rPr lang="en-GB" sz="1200" dirty="0">
                          <a:solidFill>
                            <a:schemeClr val="tx1"/>
                          </a:solidFill>
                        </a:rPr>
                        <a:t>Cost leadership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tc>
                <a:tc gridSpan="2">
                  <a:txBody>
                    <a:bodyPr/>
                    <a:lstStyle/>
                    <a:p>
                      <a:pPr algn="ctr"/>
                      <a:r>
                        <a:rPr lang="en-GB" sz="1200" dirty="0">
                          <a:solidFill>
                            <a:schemeClr val="tx1"/>
                          </a:solidFill>
                        </a:rPr>
                        <a:t>Disadvantages</a:t>
                      </a:r>
                    </a:p>
                    <a:p>
                      <a:r>
                        <a:rPr lang="en-GB" sz="1200" dirty="0">
                          <a:solidFill>
                            <a:schemeClr val="tx1"/>
                          </a:solidFill>
                        </a:rPr>
                        <a:t>Cost Leadership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dirty="0"/>
                    </a:p>
                  </a:txBody>
                  <a:tcPr/>
                </a:tc>
                <a:extLst>
                  <a:ext uri="{0D108BD9-81ED-4DB2-BD59-A6C34878D82A}">
                    <a16:rowId xmlns:a16="http://schemas.microsoft.com/office/drawing/2014/main" val="2716402667"/>
                  </a:ext>
                </a:extLst>
              </a:tr>
              <a:tr h="640218">
                <a:tc>
                  <a:txBody>
                    <a:bodyPr/>
                    <a:lstStyle/>
                    <a:p>
                      <a:r>
                        <a:rPr lang="en-GB" sz="1200" b="1" dirty="0">
                          <a:solidFill>
                            <a:schemeClr val="tx1"/>
                          </a:solidFill>
                        </a:rPr>
                        <a:t>New Entrants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Economies</a:t>
                      </a:r>
                      <a:r>
                        <a:rPr lang="en-GB" sz="1200" baseline="0" dirty="0">
                          <a:solidFill>
                            <a:schemeClr val="tx1"/>
                          </a:solidFill>
                        </a:rPr>
                        <a:t> of scale raise entry barriers</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Brand loyalty and perceived uniqueness are entry barriers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96125964"/>
                  </a:ext>
                </a:extLst>
              </a:tr>
              <a:tr h="823137">
                <a:tc>
                  <a:txBody>
                    <a:bodyPr/>
                    <a:lstStyle/>
                    <a:p>
                      <a:r>
                        <a:rPr lang="en-GB" sz="1200" b="1" dirty="0">
                          <a:solidFill>
                            <a:schemeClr val="tx1"/>
                          </a:solidFill>
                        </a:rPr>
                        <a:t>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Firm not so vulnerable as its less cost-effective competitors to the threat of 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 loyalty is a weapon against substitutes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62936266"/>
                  </a:ext>
                </a:extLst>
              </a:tr>
              <a:tr h="1111609">
                <a:tc>
                  <a:txBody>
                    <a:bodyPr/>
                    <a:lstStyle/>
                    <a:p>
                      <a:r>
                        <a:rPr lang="en-GB" sz="1200" b="1" dirty="0">
                          <a:solidFill>
                            <a:schemeClr val="tx1"/>
                          </a:solidFill>
                        </a:rPr>
                        <a:t>Customers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cannot drive down prices</a:t>
                      </a:r>
                      <a:r>
                        <a:rPr lang="en-GB" sz="1200" baseline="0" dirty="0">
                          <a:solidFill>
                            <a:schemeClr val="tx1"/>
                          </a:solidFill>
                        </a:rPr>
                        <a:t> further than the next most efficient competitor</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have no comparable alternative.</a:t>
                      </a:r>
                      <a:r>
                        <a:rPr lang="en-GB" sz="1200" baseline="0" dirty="0">
                          <a:solidFill>
                            <a:schemeClr val="tx1"/>
                          </a:solidFill>
                        </a:rPr>
                        <a:t>  Brand loyalty should lower price sensitivity</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Customers may no longer need the differentiating factor.  Sooner/later</a:t>
                      </a:r>
                      <a:r>
                        <a:rPr lang="en-GB" sz="1200" baseline="0" dirty="0">
                          <a:solidFill>
                            <a:schemeClr val="tx1"/>
                          </a:solidFill>
                        </a:rPr>
                        <a:t> </a:t>
                      </a:r>
                      <a:r>
                        <a:rPr lang="en-GB" sz="1200" dirty="0">
                          <a:solidFill>
                            <a:schemeClr val="tx1"/>
                          </a:solidFill>
                        </a:rPr>
                        <a:t>customers become price sensitive</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76234033"/>
                  </a:ext>
                </a:extLst>
              </a:tr>
              <a:tr h="646910">
                <a:tc>
                  <a:txBody>
                    <a:bodyPr/>
                    <a:lstStyle/>
                    <a:p>
                      <a:r>
                        <a:rPr lang="en-GB" sz="1200" b="1" dirty="0">
                          <a:solidFill>
                            <a:schemeClr val="tx1"/>
                          </a:solidFill>
                        </a:rPr>
                        <a:t>Suppliers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Flexibility to deal with cost increases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Higher margins can offset vulnerability to supplier price rises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Increase in input costs can reduce price</a:t>
                      </a:r>
                      <a:r>
                        <a:rPr lang="en-GB" sz="1200" baseline="0" dirty="0">
                          <a:solidFill>
                            <a:schemeClr val="tx1"/>
                          </a:solidFill>
                        </a:rPr>
                        <a:t> leadership</a:t>
                      </a:r>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dirty="0">
                        <a:solidFill>
                          <a:schemeClr val="tx1"/>
                        </a:solidFill>
                      </a:endParaRP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5350794"/>
                  </a:ext>
                </a:extLst>
              </a:tr>
              <a:tr h="1554814">
                <a:tc>
                  <a:txBody>
                    <a:bodyPr/>
                    <a:lstStyle/>
                    <a:p>
                      <a:r>
                        <a:rPr lang="en-GB" sz="1200" b="1" dirty="0">
                          <a:solidFill>
                            <a:schemeClr val="tx1"/>
                          </a:solidFill>
                        </a:rPr>
                        <a:t>Industry Rivalry</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Firm remains profitable when rivals go under through excessive price competition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Unique features reduce direct competition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Technological change will require capital investment, or make production cheaper for competitors. Competitors learn via imitation. </a:t>
                      </a:r>
                    </a:p>
                    <a:p>
                      <a:r>
                        <a:rPr lang="en-GB" sz="1200" dirty="0">
                          <a:solidFill>
                            <a:schemeClr val="tx1"/>
                          </a:solidFill>
                        </a:rPr>
                        <a:t>Cost concerns ignore product design or marketing issues</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solidFill>
                            <a:schemeClr val="tx1"/>
                          </a:solidFill>
                        </a:rPr>
                        <a:t>Imitation narrows differentiation</a:t>
                      </a:r>
                    </a:p>
                  </a:txBody>
                  <a:tcPr marL="91431" marR="91431"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2090286"/>
                  </a:ext>
                </a:extLst>
              </a:tr>
            </a:tbl>
          </a:graphicData>
        </a:graphic>
      </p:graphicFrame>
      <p:sp>
        <p:nvSpPr>
          <p:cNvPr id="23597" name="Slide Number Placeholder 3">
            <a:extLst>
              <a:ext uri="{FF2B5EF4-FFF2-40B4-BE49-F238E27FC236}">
                <a16:creationId xmlns:a16="http://schemas.microsoft.com/office/drawing/2014/main" id="{5F79F058-D0B2-4375-A624-26E06837BB0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CEED2442-46CF-46D3-9A11-A4D5200F7A35}" type="slidenum">
              <a:rPr lang="en-GB" altLang="en-US">
                <a:solidFill>
                  <a:srgbClr val="898989"/>
                </a:solidFill>
              </a:rPr>
              <a:pPr/>
              <a:t>21</a:t>
            </a:fld>
            <a:endParaRPr lang="en-GB" altLang="en-US">
              <a:solidFill>
                <a:srgbClr val="89898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0F739-556C-41F6-924B-F9BE71796D30}"/>
              </a:ext>
            </a:extLst>
          </p:cNvPr>
          <p:cNvSpPr>
            <a:spLocks noGrp="1"/>
          </p:cNvSpPr>
          <p:nvPr>
            <p:ph type="title"/>
          </p:nvPr>
        </p:nvSpPr>
        <p:spPr/>
        <p:txBody>
          <a:bodyPr/>
          <a:lstStyle/>
          <a:p>
            <a:r>
              <a:rPr lang="en-GB" dirty="0"/>
              <a:t>The Five Forces</a:t>
            </a:r>
          </a:p>
        </p:txBody>
      </p:sp>
      <p:pic>
        <p:nvPicPr>
          <p:cNvPr id="5" name="Online Media 4" title="The Five Competitive Forces That Shape Strategy">
            <a:hlinkClick r:id="" action="ppaction://media"/>
            <a:extLst>
              <a:ext uri="{FF2B5EF4-FFF2-40B4-BE49-F238E27FC236}">
                <a16:creationId xmlns:a16="http://schemas.microsoft.com/office/drawing/2014/main" id="{5A69404C-7FBC-4BA7-83AF-203EFD8EBA6D}"/>
              </a:ext>
            </a:extLst>
          </p:cNvPr>
          <p:cNvPicPr>
            <a:picLocks noGrp="1" noRot="1" noChangeAspect="1"/>
          </p:cNvPicPr>
          <p:nvPr>
            <p:ph idx="1"/>
            <a:videoFile r:link="rId1"/>
          </p:nvPr>
        </p:nvPicPr>
        <p:blipFill>
          <a:blip r:embed="rId4"/>
          <a:stretch>
            <a:fillRect/>
          </a:stretch>
        </p:blipFill>
        <p:spPr>
          <a:xfrm>
            <a:off x="1271058" y="1417638"/>
            <a:ext cx="6613310" cy="4003157"/>
          </a:xfrm>
          <a:prstGeom prst="rect">
            <a:avLst/>
          </a:prstGeom>
        </p:spPr>
      </p:pic>
      <p:sp>
        <p:nvSpPr>
          <p:cNvPr id="4" name="Slide Number Placeholder 3">
            <a:extLst>
              <a:ext uri="{FF2B5EF4-FFF2-40B4-BE49-F238E27FC236}">
                <a16:creationId xmlns:a16="http://schemas.microsoft.com/office/drawing/2014/main" id="{26DE6E42-1A94-4845-A281-AC89A2152C01}"/>
              </a:ext>
            </a:extLst>
          </p:cNvPr>
          <p:cNvSpPr>
            <a:spLocks noGrp="1"/>
          </p:cNvSpPr>
          <p:nvPr>
            <p:ph type="sldNum" sz="quarter" idx="12"/>
          </p:nvPr>
        </p:nvSpPr>
        <p:spPr/>
        <p:txBody>
          <a:bodyPr/>
          <a:lstStyle/>
          <a:p>
            <a:pPr>
              <a:defRPr/>
            </a:pPr>
            <a:fld id="{67A86AD6-A6BE-42D5-ABAA-A9E3FA8F2B29}" type="slidenum">
              <a:rPr lang="en-GB" altLang="en-US" smtClean="0"/>
              <a:pPr>
                <a:defRPr/>
              </a:pPr>
              <a:t>22</a:t>
            </a:fld>
            <a:endParaRPr lang="en-GB" altLang="en-US" dirty="0"/>
          </a:p>
        </p:txBody>
      </p:sp>
    </p:spTree>
    <p:extLst>
      <p:ext uri="{BB962C8B-B14F-4D97-AF65-F5344CB8AC3E}">
        <p14:creationId xmlns:p14="http://schemas.microsoft.com/office/powerpoint/2010/main" val="1443151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E65CD549-B7D0-46C8-9EC4-C3493F130DE8}"/>
              </a:ext>
            </a:extLst>
          </p:cNvPr>
          <p:cNvSpPr>
            <a:spLocks noGrp="1"/>
          </p:cNvSpPr>
          <p:nvPr>
            <p:ph type="title"/>
          </p:nvPr>
        </p:nvSpPr>
        <p:spPr>
          <a:xfrm>
            <a:off x="476609" y="0"/>
            <a:ext cx="8229600" cy="1143000"/>
          </a:xfrm>
        </p:spPr>
        <p:txBody>
          <a:bodyPr/>
          <a:lstStyle/>
          <a:p>
            <a:r>
              <a:rPr lang="en-GB" altLang="en-US" dirty="0"/>
              <a:t>Environmental Analysis - </a:t>
            </a:r>
            <a:r>
              <a:rPr lang="en-GB" altLang="en-US" i="1" dirty="0"/>
              <a:t>Micro</a:t>
            </a:r>
          </a:p>
        </p:txBody>
      </p:sp>
      <p:sp>
        <p:nvSpPr>
          <p:cNvPr id="24579" name="Slide Number Placeholder 3">
            <a:extLst>
              <a:ext uri="{FF2B5EF4-FFF2-40B4-BE49-F238E27FC236}">
                <a16:creationId xmlns:a16="http://schemas.microsoft.com/office/drawing/2014/main" id="{3CF54678-2230-494E-8958-9CAD4253C43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3B5CE3C5-80F4-4C3C-A2AB-B980761E32E1}" type="slidenum">
              <a:rPr lang="en-GB" altLang="en-US">
                <a:solidFill>
                  <a:srgbClr val="898989"/>
                </a:solidFill>
              </a:rPr>
              <a:pPr/>
              <a:t>23</a:t>
            </a:fld>
            <a:endParaRPr lang="en-GB" altLang="en-US">
              <a:solidFill>
                <a:srgbClr val="898989"/>
              </a:solidFill>
            </a:endParaRPr>
          </a:p>
        </p:txBody>
      </p:sp>
      <p:sp>
        <p:nvSpPr>
          <p:cNvPr id="24580" name="Content Placeholder 5">
            <a:extLst>
              <a:ext uri="{FF2B5EF4-FFF2-40B4-BE49-F238E27FC236}">
                <a16:creationId xmlns:a16="http://schemas.microsoft.com/office/drawing/2014/main" id="{7F06C4D9-C245-4F84-A606-414741B51300}"/>
              </a:ext>
            </a:extLst>
          </p:cNvPr>
          <p:cNvSpPr>
            <a:spLocks noGrp="1"/>
          </p:cNvSpPr>
          <p:nvPr>
            <p:ph idx="1"/>
          </p:nvPr>
        </p:nvSpPr>
        <p:spPr>
          <a:xfrm>
            <a:off x="457200" y="1297362"/>
            <a:ext cx="8229600" cy="3916363"/>
          </a:xfrm>
        </p:spPr>
        <p:txBody>
          <a:bodyPr/>
          <a:lstStyle/>
          <a:p>
            <a:r>
              <a:rPr lang="en-GB" altLang="en-US" dirty="0">
                <a:solidFill>
                  <a:srgbClr val="009900"/>
                </a:solidFill>
              </a:rPr>
              <a:t>To what extent are any of the five forces referred to in the Porter framework currently impacting, or seen as likely to have an impact, on your organisation?</a:t>
            </a:r>
          </a:p>
        </p:txBody>
      </p:sp>
      <p:pic>
        <p:nvPicPr>
          <p:cNvPr id="6" name="Picture 5" descr="A picture containing clipart&#10;&#10;Description generated with very high confidence">
            <a:extLst>
              <a:ext uri="{FF2B5EF4-FFF2-40B4-BE49-F238E27FC236}">
                <a16:creationId xmlns:a16="http://schemas.microsoft.com/office/drawing/2014/main" id="{0F4B86D9-68E8-488D-B81D-AC828B1B1D9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52721" y="4115400"/>
            <a:ext cx="2119512" cy="1491452"/>
          </a:xfrm>
          <a:prstGeom prst="rect">
            <a:avLst/>
          </a:prstGeom>
        </p:spPr>
      </p:pic>
      <p:pic>
        <p:nvPicPr>
          <p:cNvPr id="9" name="Picture 8">
            <a:extLst>
              <a:ext uri="{FF2B5EF4-FFF2-40B4-BE49-F238E27FC236}">
                <a16:creationId xmlns:a16="http://schemas.microsoft.com/office/drawing/2014/main" id="{D014DB4C-6520-4EF1-BC1A-EA68CB22D91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2411760" y="3477617"/>
            <a:ext cx="1628504" cy="2129235"/>
          </a:xfrm>
          <a:prstGeom prst="rect">
            <a:avLst/>
          </a:prstGeom>
        </p:spPr>
      </p:pic>
      <p:pic>
        <p:nvPicPr>
          <p:cNvPr id="12" name="Picture 11">
            <a:extLst>
              <a:ext uri="{FF2B5EF4-FFF2-40B4-BE49-F238E27FC236}">
                <a16:creationId xmlns:a16="http://schemas.microsoft.com/office/drawing/2014/main" id="{3E224DD4-361C-42D1-848F-13380F1E3CD3}"/>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7066748" y="3556000"/>
            <a:ext cx="2119512" cy="2143125"/>
          </a:xfrm>
          <a:prstGeom prst="rect">
            <a:avLst/>
          </a:prstGeom>
        </p:spPr>
      </p:pic>
      <p:pic>
        <p:nvPicPr>
          <p:cNvPr id="15" name="Picture 14">
            <a:extLst>
              <a:ext uri="{FF2B5EF4-FFF2-40B4-BE49-F238E27FC236}">
                <a16:creationId xmlns:a16="http://schemas.microsoft.com/office/drawing/2014/main" id="{84127B43-A180-458B-98D0-13BF8398DF98}"/>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xmlns="" r:id="rId9"/>
              </a:ext>
            </a:extLst>
          </a:blip>
          <a:stretch>
            <a:fillRect/>
          </a:stretch>
        </p:blipFill>
        <p:spPr>
          <a:xfrm>
            <a:off x="4040265" y="3429000"/>
            <a:ext cx="2821896" cy="21778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animEffect transition="in" filter="fade">
                                      <p:cBhvr>
                                        <p:cTn id="7" dur="500"/>
                                        <p:tgtEl>
                                          <p:spTgt spid="245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sitting at a table using a computer&#10;&#10;Description generated with very high confidence">
            <a:extLst>
              <a:ext uri="{FF2B5EF4-FFF2-40B4-BE49-F238E27FC236}">
                <a16:creationId xmlns:a16="http://schemas.microsoft.com/office/drawing/2014/main" id="{B073E65D-1F8F-4D1E-9B26-C80825BCF5C9}"/>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5580112" y="3298948"/>
            <a:ext cx="3563888" cy="2375925"/>
          </a:xfrm>
          <a:prstGeom prst="rect">
            <a:avLst/>
          </a:prstGeom>
        </p:spPr>
      </p:pic>
      <p:sp>
        <p:nvSpPr>
          <p:cNvPr id="26626" name="Title 1">
            <a:extLst>
              <a:ext uri="{FF2B5EF4-FFF2-40B4-BE49-F238E27FC236}">
                <a16:creationId xmlns:a16="http://schemas.microsoft.com/office/drawing/2014/main" id="{6B4E60C9-E457-4EBA-8FA9-7A6E8684A2C1}"/>
              </a:ext>
            </a:extLst>
          </p:cNvPr>
          <p:cNvSpPr>
            <a:spLocks noGrp="1"/>
          </p:cNvSpPr>
          <p:nvPr>
            <p:ph type="title"/>
          </p:nvPr>
        </p:nvSpPr>
        <p:spPr>
          <a:xfrm>
            <a:off x="457200" y="136525"/>
            <a:ext cx="8229600" cy="1143000"/>
          </a:xfrm>
        </p:spPr>
        <p:txBody>
          <a:bodyPr/>
          <a:lstStyle/>
          <a:p>
            <a:r>
              <a:rPr lang="en-GB" altLang="en-US" dirty="0"/>
              <a:t>Research and Application</a:t>
            </a:r>
          </a:p>
        </p:txBody>
      </p:sp>
      <p:sp>
        <p:nvSpPr>
          <p:cNvPr id="26627" name="Content Placeholder 2">
            <a:extLst>
              <a:ext uri="{FF2B5EF4-FFF2-40B4-BE49-F238E27FC236}">
                <a16:creationId xmlns:a16="http://schemas.microsoft.com/office/drawing/2014/main" id="{4B4212F4-FE00-4B5B-9E9D-71484782D89A}"/>
              </a:ext>
            </a:extLst>
          </p:cNvPr>
          <p:cNvSpPr>
            <a:spLocks noGrp="1"/>
          </p:cNvSpPr>
          <p:nvPr>
            <p:ph idx="1"/>
          </p:nvPr>
        </p:nvSpPr>
        <p:spPr>
          <a:xfrm>
            <a:off x="104011" y="1121532"/>
            <a:ext cx="8229600" cy="3916363"/>
          </a:xfrm>
        </p:spPr>
        <p:txBody>
          <a:bodyPr/>
          <a:lstStyle/>
          <a:p>
            <a:r>
              <a:rPr lang="en-GB" altLang="en-US" dirty="0">
                <a:solidFill>
                  <a:srgbClr val="FF00FF"/>
                </a:solidFill>
              </a:rPr>
              <a:t>Use Porter’s Five Forces to conduct a micro-environmental analysis of your organisation</a:t>
            </a:r>
          </a:p>
          <a:p>
            <a:r>
              <a:rPr lang="en-GB" altLang="en-US" dirty="0">
                <a:solidFill>
                  <a:srgbClr val="0000FF"/>
                </a:solidFill>
              </a:rPr>
              <a:t>Be able to feedback to the group – Flipchart, PowerPoint, Handouts, etc.</a:t>
            </a:r>
          </a:p>
          <a:p>
            <a:pPr marL="0" indent="0">
              <a:buNone/>
            </a:pPr>
            <a:endParaRPr lang="en-GB" altLang="en-US" dirty="0">
              <a:solidFill>
                <a:srgbClr val="0000FF"/>
              </a:solidFill>
            </a:endParaRPr>
          </a:p>
        </p:txBody>
      </p:sp>
      <p:sp>
        <p:nvSpPr>
          <p:cNvPr id="26628" name="Slide Number Placeholder 3">
            <a:extLst>
              <a:ext uri="{FF2B5EF4-FFF2-40B4-BE49-F238E27FC236}">
                <a16:creationId xmlns:a16="http://schemas.microsoft.com/office/drawing/2014/main" id="{2998A98B-4E8A-4595-ACF3-01BC545C71A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0D85DA3D-D793-4A86-8AD0-E07915A30CB7}" type="slidenum">
              <a:rPr lang="en-GB" altLang="en-US">
                <a:solidFill>
                  <a:srgbClr val="898989"/>
                </a:solidFill>
              </a:rPr>
              <a:pPr/>
              <a:t>24</a:t>
            </a:fld>
            <a:endParaRPr lang="en-GB" altLang="en-US">
              <a:solidFill>
                <a:srgbClr val="89898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fade">
                                      <p:cBhvr>
                                        <p:cTn id="7" dur="500"/>
                                        <p:tgtEl>
                                          <p:spTgt spid="26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fade">
                                      <p:cBhvr>
                                        <p:cTn id="12" dur="500"/>
                                        <p:tgtEl>
                                          <p:spTgt spid="26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a:extLst>
              <a:ext uri="{FF2B5EF4-FFF2-40B4-BE49-F238E27FC236}">
                <a16:creationId xmlns:a16="http://schemas.microsoft.com/office/drawing/2014/main" id="{862D66AC-81FC-495D-92A8-C5CBC35BAA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rbel" panose="020B0503020204020204" pitchFamily="34" charset="0"/>
                <a:cs typeface="Arial" panose="020B0604020202020204" pitchFamily="34" charset="0"/>
              </a:defRPr>
            </a:lvl1pPr>
            <a:lvl2pPr marL="742950" indent="-285750">
              <a:defRPr>
                <a:solidFill>
                  <a:schemeClr val="tx1"/>
                </a:solidFill>
                <a:latin typeface="Corbel" panose="020B0503020204020204" pitchFamily="34" charset="0"/>
                <a:cs typeface="Arial" panose="020B0604020202020204" pitchFamily="34" charset="0"/>
              </a:defRPr>
            </a:lvl2pPr>
            <a:lvl3pPr marL="1143000" indent="-228600">
              <a:defRPr>
                <a:solidFill>
                  <a:schemeClr val="tx1"/>
                </a:solidFill>
                <a:latin typeface="Corbel" panose="020B0503020204020204" pitchFamily="34" charset="0"/>
                <a:cs typeface="Arial" panose="020B0604020202020204" pitchFamily="34" charset="0"/>
              </a:defRPr>
            </a:lvl3pPr>
            <a:lvl4pPr marL="1600200" indent="-228600">
              <a:defRPr>
                <a:solidFill>
                  <a:schemeClr val="tx1"/>
                </a:solidFill>
                <a:latin typeface="Corbel" panose="020B0503020204020204" pitchFamily="34" charset="0"/>
                <a:cs typeface="Arial" panose="020B0604020202020204" pitchFamily="34" charset="0"/>
              </a:defRPr>
            </a:lvl4pPr>
            <a:lvl5pPr marL="2057400" indent="-22860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fld id="{67C7DA23-239A-4F66-8FAC-18E0C41F6A95}" type="slidenum">
              <a:rPr lang="en-GB" altLang="en-US">
                <a:solidFill>
                  <a:srgbClr val="898989"/>
                </a:solidFill>
              </a:rPr>
              <a:pPr/>
              <a:t>25</a:t>
            </a:fld>
            <a:endParaRPr lang="en-GB" altLang="en-US">
              <a:solidFill>
                <a:srgbClr val="898989"/>
              </a:solidFill>
            </a:endParaRPr>
          </a:p>
        </p:txBody>
      </p:sp>
      <p:pic>
        <p:nvPicPr>
          <p:cNvPr id="25603" name="Picture 5">
            <a:extLst>
              <a:ext uri="{FF2B5EF4-FFF2-40B4-BE49-F238E27FC236}">
                <a16:creationId xmlns:a16="http://schemas.microsoft.com/office/drawing/2014/main" id="{39B6F0F0-9505-4F5F-81A0-556810BC06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333375"/>
            <a:ext cx="6915150" cy="516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535</TotalTime>
  <Words>1276</Words>
  <Application>Microsoft Office PowerPoint</Application>
  <PresentationFormat>On-screen Show (4:3)</PresentationFormat>
  <Paragraphs>140</Paragraphs>
  <Slides>25</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Corbel</vt:lpstr>
      <vt:lpstr>Myriad Pro</vt:lpstr>
      <vt:lpstr>Tahoma</vt:lpstr>
      <vt:lpstr>SftWP July 15</vt:lpstr>
      <vt:lpstr>  Strategic Management for SMEs  </vt:lpstr>
      <vt:lpstr>What is Strategy?</vt:lpstr>
      <vt:lpstr>PowerPoint Presentation</vt:lpstr>
      <vt:lpstr>What does that mean?</vt:lpstr>
      <vt:lpstr>What is Organisational Strategy About?</vt:lpstr>
      <vt:lpstr>Clarity on assessment</vt:lpstr>
      <vt:lpstr>1. Depth of critical analysis of your chosen organisation’s internal and external  </vt:lpstr>
      <vt:lpstr>  2. Conduct a stakeholder analysis and an evaluation of stakeholder expectations.  </vt:lpstr>
      <vt:lpstr> 3. Application of a range of relevant academic theories/models.  </vt:lpstr>
      <vt:lpstr>4. Provide a critical appraisal of your chosen organisation’s current strategic direction</vt:lpstr>
      <vt:lpstr> 5. Depth and clarity of the proposed new strategy.  </vt:lpstr>
      <vt:lpstr>The final but important touches</vt:lpstr>
      <vt:lpstr>A Basic Model of the Strategic Management Process</vt:lpstr>
      <vt:lpstr>Porter’s 5 Forces</vt:lpstr>
      <vt:lpstr>Porter’s 5 Forces Analysis</vt:lpstr>
      <vt:lpstr>The threat of new entries</vt:lpstr>
      <vt:lpstr>The power of buyers</vt:lpstr>
      <vt:lpstr>The power of suppliers</vt:lpstr>
      <vt:lpstr>The threat of substitutes</vt:lpstr>
      <vt:lpstr>Competitive/Industry rivalry</vt:lpstr>
      <vt:lpstr>Porter’s 5 Forces</vt:lpstr>
      <vt:lpstr>The Five Forces</vt:lpstr>
      <vt:lpstr>Environmental Analysis - Micro</vt:lpstr>
      <vt:lpstr>Research and Application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Coaching &amp; Mentoring</dc:title>
  <dc:creator>Andrew</dc:creator>
  <cp:lastModifiedBy>Husam Alharahsheh</cp:lastModifiedBy>
  <cp:revision>35</cp:revision>
  <cp:lastPrinted>2012-01-22T12:31:42Z</cp:lastPrinted>
  <dcterms:created xsi:type="dcterms:W3CDTF">2012-01-22T11:08:19Z</dcterms:created>
  <dcterms:modified xsi:type="dcterms:W3CDTF">2019-06-27T08:09:26Z</dcterms:modified>
</cp:coreProperties>
</file>