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498"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ctrTitle"/>
          </p:nvPr>
        </p:nvSpPr>
        <p:spPr>
          <a:xfrm>
            <a:off x="914400" y="1803405"/>
            <a:ext cx="73152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914400" y="3632201"/>
            <a:ext cx="73152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5932170" y="4323845"/>
            <a:ext cx="2297429" cy="365125"/>
          </a:xfrm>
        </p:spPr>
        <p:txBody>
          <a:bodyPr/>
          <a:lstStyle/>
          <a:p>
            <a:fld id="{782878B5-ED34-494D-A97B-FDE076C364D1}" type="datetimeFigureOut">
              <a:rPr lang="en-US" smtClean="0"/>
              <a:pPr/>
              <a:t>7/4/2020</a:t>
            </a:fld>
            <a:endParaRPr lang="en-US"/>
          </a:p>
        </p:txBody>
      </p:sp>
      <p:sp>
        <p:nvSpPr>
          <p:cNvPr id="5" name="Footer Placeholder 4"/>
          <p:cNvSpPr>
            <a:spLocks noGrp="1"/>
          </p:cNvSpPr>
          <p:nvPr>
            <p:ph type="ftr" sz="quarter" idx="11"/>
          </p:nvPr>
        </p:nvSpPr>
        <p:spPr>
          <a:xfrm>
            <a:off x="914400" y="4323846"/>
            <a:ext cx="4880610" cy="365125"/>
          </a:xfrm>
        </p:spPr>
        <p:txBody>
          <a:bodyPr/>
          <a:lstStyle/>
          <a:p>
            <a:endParaRPr lang="en-US"/>
          </a:p>
        </p:txBody>
      </p:sp>
      <p:sp>
        <p:nvSpPr>
          <p:cNvPr id="6" name="Slide Number Placeholder 5"/>
          <p:cNvSpPr>
            <a:spLocks noGrp="1"/>
          </p:cNvSpPr>
          <p:nvPr>
            <p:ph type="sldNum" sz="quarter" idx="12"/>
          </p:nvPr>
        </p:nvSpPr>
        <p:spPr>
          <a:xfrm>
            <a:off x="6057900" y="1430867"/>
            <a:ext cx="2171700" cy="365125"/>
          </a:xfrm>
        </p:spPr>
        <p:txBody>
          <a:bodyPr/>
          <a:lstStyle/>
          <a:p>
            <a:fld id="{E948B1F2-812E-4094-A165-26F89CD503C9}" type="slidenum">
              <a:rPr lang="en-US" smtClean="0"/>
              <a:pPr/>
              <a:t>‹#›</a:t>
            </a:fld>
            <a:endParaRPr lang="en-US"/>
          </a:p>
        </p:txBody>
      </p:sp>
    </p:spTree>
    <p:extLst>
      <p:ext uri="{BB962C8B-B14F-4D97-AF65-F5344CB8AC3E}">
        <p14:creationId xmlns:p14="http://schemas.microsoft.com/office/powerpoint/2010/main" val="95167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2878B5-ED34-494D-A97B-FDE076C364D1}" type="datetimeFigureOut">
              <a:rPr lang="en-US" smtClean="0"/>
              <a:pPr/>
              <a:t>7/4/2020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48B1F2-812E-4094-A165-26F89CD503C9}" type="slidenum">
              <a:rPr lang="en-US" smtClean="0"/>
              <a:pPr/>
              <a:t>‹#›</a:t>
            </a:fld>
            <a:endParaRPr lang="en-US"/>
          </a:p>
        </p:txBody>
      </p:sp>
    </p:spTree>
    <p:extLst>
      <p:ext uri="{BB962C8B-B14F-4D97-AF65-F5344CB8AC3E}">
        <p14:creationId xmlns:p14="http://schemas.microsoft.com/office/powerpoint/2010/main" val="3701598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4"/>
            <a:ext cx="7955280"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594360" y="3641726"/>
            <a:ext cx="7955281" cy="1354134"/>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fld id="{782878B5-ED34-494D-A97B-FDE076C364D1}" type="datetimeFigureOut">
              <a:rPr lang="en-US" smtClean="0"/>
              <a:pPr/>
              <a:t>7/4/2020</a:t>
            </a:fld>
            <a:endParaRPr lang="en-US"/>
          </a:p>
        </p:txBody>
      </p:sp>
      <p:sp>
        <p:nvSpPr>
          <p:cNvPr id="5" name="Footer Placeholder 4"/>
          <p:cNvSpPr>
            <a:spLocks noGrp="1"/>
          </p:cNvSpPr>
          <p:nvPr>
            <p:ph type="ftr" sz="quarter" idx="11"/>
          </p:nvPr>
        </p:nvSpPr>
        <p:spPr>
          <a:xfrm>
            <a:off x="594360" y="381001"/>
            <a:ext cx="4830656" cy="365125"/>
          </a:xfrm>
        </p:spPr>
        <p:txBody>
          <a:bodyPr/>
          <a:lstStyle/>
          <a:p>
            <a:endParaRPr lang="en-US"/>
          </a:p>
        </p:txBody>
      </p:sp>
      <p:sp>
        <p:nvSpPr>
          <p:cNvPr id="6" name="Slide Number Placeholder 5"/>
          <p:cNvSpPr>
            <a:spLocks noGrp="1"/>
          </p:cNvSpPr>
          <p:nvPr>
            <p:ph type="sldNum" sz="quarter" idx="12"/>
          </p:nvPr>
        </p:nvSpPr>
        <p:spPr>
          <a:xfrm>
            <a:off x="7882466" y="381001"/>
            <a:ext cx="667173" cy="365125"/>
          </a:xfrm>
        </p:spPr>
        <p:txBody>
          <a:bodyPr/>
          <a:lstStyle/>
          <a:p>
            <a:fld id="{E948B1F2-812E-4094-A165-26F89CD503C9}" type="slidenum">
              <a:rPr lang="en-US" smtClean="0"/>
              <a:pPr/>
              <a:t>‹#›</a:t>
            </a:fld>
            <a:endParaRPr lang="en-US"/>
          </a:p>
        </p:txBody>
      </p:sp>
    </p:spTree>
    <p:extLst>
      <p:ext uri="{BB962C8B-B14F-4D97-AF65-F5344CB8AC3E}">
        <p14:creationId xmlns:p14="http://schemas.microsoft.com/office/powerpoint/2010/main" val="16864120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94360" y="2194560"/>
            <a:ext cx="3910579" cy="4069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2099" y="2194560"/>
            <a:ext cx="3907540" cy="4069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82878B5-ED34-494D-A97B-FDE076C364D1}" type="datetimeFigureOut">
              <a:rPr lang="en-US" smtClean="0"/>
              <a:pPr/>
              <a:t>7/4/2020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948B1F2-812E-4094-A165-26F89CD503C9}" type="slidenum">
              <a:rPr lang="en-US" smtClean="0"/>
              <a:pPr/>
              <a:t>‹#›</a:t>
            </a:fld>
            <a:endParaRPr lang="en-US"/>
          </a:p>
        </p:txBody>
      </p:sp>
    </p:spTree>
    <p:extLst>
      <p:ext uri="{BB962C8B-B14F-4D97-AF65-F5344CB8AC3E}">
        <p14:creationId xmlns:p14="http://schemas.microsoft.com/office/powerpoint/2010/main" val="1869429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71700" y="762000"/>
            <a:ext cx="637794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1279" y="2183802"/>
            <a:ext cx="3683659"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94359" y="3132667"/>
            <a:ext cx="3910579" cy="31309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69018" y="2183802"/>
            <a:ext cx="368062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2098" y="3132667"/>
            <a:ext cx="3907541" cy="31309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82878B5-ED34-494D-A97B-FDE076C364D1}" type="datetimeFigureOut">
              <a:rPr lang="en-US" smtClean="0"/>
              <a:pPr/>
              <a:t>7/4/2020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948B1F2-812E-4094-A165-26F89CD503C9}" type="slidenum">
              <a:rPr lang="en-US" smtClean="0"/>
              <a:pPr/>
              <a:t>‹#›</a:t>
            </a:fld>
            <a:endParaRPr lang="en-US"/>
          </a:p>
        </p:txBody>
      </p:sp>
    </p:spTree>
    <p:extLst>
      <p:ext uri="{BB962C8B-B14F-4D97-AF65-F5344CB8AC3E}">
        <p14:creationId xmlns:p14="http://schemas.microsoft.com/office/powerpoint/2010/main" val="31041770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82878B5-ED34-494D-A97B-FDE076C364D1}" type="datetimeFigureOut">
              <a:rPr lang="en-US" smtClean="0"/>
              <a:pPr/>
              <a:t>7/4/2020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948B1F2-812E-4094-A165-26F89CD503C9}" type="slidenum">
              <a:rPr lang="en-US" smtClean="0"/>
              <a:pPr/>
              <a:t>‹#›</a:t>
            </a:fld>
            <a:endParaRPr lang="en-US"/>
          </a:p>
        </p:txBody>
      </p:sp>
    </p:spTree>
    <p:extLst>
      <p:ext uri="{BB962C8B-B14F-4D97-AF65-F5344CB8AC3E}">
        <p14:creationId xmlns:p14="http://schemas.microsoft.com/office/powerpoint/2010/main" val="38942789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2878B5-ED34-494D-A97B-FDE076C364D1}" type="datetimeFigureOut">
              <a:rPr lang="en-US" smtClean="0"/>
              <a:pPr/>
              <a:t>7/4/2020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948B1F2-812E-4094-A165-26F89CD503C9}" type="slidenum">
              <a:rPr lang="en-US" smtClean="0"/>
              <a:pPr/>
              <a:t>‹#›</a:t>
            </a:fld>
            <a:endParaRPr lang="en-US"/>
          </a:p>
        </p:txBody>
      </p:sp>
    </p:spTree>
    <p:extLst>
      <p:ext uri="{BB962C8B-B14F-4D97-AF65-F5344CB8AC3E}">
        <p14:creationId xmlns:p14="http://schemas.microsoft.com/office/powerpoint/2010/main" val="19576308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30861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3886200" y="746760"/>
            <a:ext cx="4663440" cy="551688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94360" y="3124200"/>
            <a:ext cx="308610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82878B5-ED34-494D-A97B-FDE076C364D1}" type="datetimeFigureOut">
              <a:rPr lang="en-US" smtClean="0"/>
              <a:pPr/>
              <a:t>7/4/2020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948B1F2-812E-4094-A165-26F89CD503C9}" type="slidenum">
              <a:rPr lang="en-US" smtClean="0"/>
              <a:pPr/>
              <a:t>‹#›</a:t>
            </a:fld>
            <a:endParaRPr lang="en-US"/>
          </a:p>
        </p:txBody>
      </p:sp>
    </p:spTree>
    <p:extLst>
      <p:ext uri="{BB962C8B-B14F-4D97-AF65-F5344CB8AC3E}">
        <p14:creationId xmlns:p14="http://schemas.microsoft.com/office/powerpoint/2010/main" val="4230369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407573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77524" y="751242"/>
            <a:ext cx="3674234" cy="5512398"/>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94360" y="3124200"/>
            <a:ext cx="407573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82878B5-ED34-494D-A97B-FDE076C364D1}" type="datetimeFigureOut">
              <a:rPr lang="en-US" smtClean="0"/>
              <a:pPr/>
              <a:t>7/4/2020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948B1F2-812E-4094-A165-26F89CD503C9}" type="slidenum">
              <a:rPr lang="en-US" smtClean="0"/>
              <a:pPr/>
              <a:t>‹#›</a:t>
            </a:fld>
            <a:endParaRPr lang="en-US"/>
          </a:p>
        </p:txBody>
      </p:sp>
    </p:spTree>
    <p:extLst>
      <p:ext uri="{BB962C8B-B14F-4D97-AF65-F5344CB8AC3E}">
        <p14:creationId xmlns:p14="http://schemas.microsoft.com/office/powerpoint/2010/main" val="1265973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55" y="4697361"/>
            <a:ext cx="7956482"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94355" y="977035"/>
            <a:ext cx="7950260" cy="340697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94360" y="5516716"/>
            <a:ext cx="7955280" cy="746924"/>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82878B5-ED34-494D-A97B-FDE076C364D1}" type="datetimeFigureOut">
              <a:rPr lang="en-US" smtClean="0"/>
              <a:pPr/>
              <a:t>7/4/2020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948B1F2-812E-4094-A165-26F89CD503C9}" type="slidenum">
              <a:rPr lang="en-US" smtClean="0"/>
              <a:pPr/>
              <a:t>‹#›</a:t>
            </a:fld>
            <a:endParaRPr lang="en-US"/>
          </a:p>
        </p:txBody>
      </p:sp>
    </p:spTree>
    <p:extLst>
      <p:ext uri="{BB962C8B-B14F-4D97-AF65-F5344CB8AC3E}">
        <p14:creationId xmlns:p14="http://schemas.microsoft.com/office/powerpoint/2010/main" val="16686900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3"/>
            <a:ext cx="795528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800" y="3649134"/>
            <a:ext cx="7772400" cy="1330852"/>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fld id="{782878B5-ED34-494D-A97B-FDE076C364D1}" type="datetimeFigureOut">
              <a:rPr lang="en-US" smtClean="0"/>
              <a:pPr/>
              <a:t>7/4/2020</a:t>
            </a:fld>
            <a:endParaRPr lang="en-US"/>
          </a:p>
        </p:txBody>
      </p:sp>
      <p:sp>
        <p:nvSpPr>
          <p:cNvPr id="6" name="Footer Placeholder 5"/>
          <p:cNvSpPr>
            <a:spLocks noGrp="1"/>
          </p:cNvSpPr>
          <p:nvPr>
            <p:ph type="ftr" sz="quarter" idx="11"/>
          </p:nvPr>
        </p:nvSpPr>
        <p:spPr>
          <a:xfrm>
            <a:off x="594360" y="381001"/>
            <a:ext cx="4830656" cy="365125"/>
          </a:xfrm>
        </p:spPr>
        <p:txBody>
          <a:bodyPr/>
          <a:lstStyle/>
          <a:p>
            <a:endParaRPr lang="en-US"/>
          </a:p>
        </p:txBody>
      </p:sp>
      <p:sp>
        <p:nvSpPr>
          <p:cNvPr id="7" name="Slide Number Placeholder 6"/>
          <p:cNvSpPr>
            <a:spLocks noGrp="1"/>
          </p:cNvSpPr>
          <p:nvPr>
            <p:ph type="sldNum" sz="quarter" idx="12"/>
          </p:nvPr>
        </p:nvSpPr>
        <p:spPr>
          <a:xfrm>
            <a:off x="7882466" y="381001"/>
            <a:ext cx="667174" cy="365125"/>
          </a:xfrm>
        </p:spPr>
        <p:txBody>
          <a:bodyPr/>
          <a:lstStyle/>
          <a:p>
            <a:fld id="{E948B1F2-812E-4094-A165-26F89CD503C9}" type="slidenum">
              <a:rPr lang="en-US" smtClean="0"/>
              <a:pPr/>
              <a:t>‹#›</a:t>
            </a:fld>
            <a:endParaRPr lang="en-US"/>
          </a:p>
        </p:txBody>
      </p:sp>
    </p:spTree>
    <p:extLst>
      <p:ext uri="{BB962C8B-B14F-4D97-AF65-F5344CB8AC3E}">
        <p14:creationId xmlns:p14="http://schemas.microsoft.com/office/powerpoint/2010/main" val="6981475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768351" y="753534"/>
            <a:ext cx="7613650" cy="2756234"/>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977899" y="3509768"/>
            <a:ext cx="7194552"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0" y="4174597"/>
            <a:ext cx="7778752" cy="821265"/>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fld id="{782878B5-ED34-494D-A97B-FDE076C364D1}" type="datetimeFigureOut">
              <a:rPr lang="en-US" smtClean="0"/>
              <a:pPr/>
              <a:t>7/4/2020</a:t>
            </a:fld>
            <a:endParaRPr lang="en-US"/>
          </a:p>
        </p:txBody>
      </p:sp>
      <p:sp>
        <p:nvSpPr>
          <p:cNvPr id="6" name="Footer Placeholder 5"/>
          <p:cNvSpPr>
            <a:spLocks noGrp="1"/>
          </p:cNvSpPr>
          <p:nvPr>
            <p:ph type="ftr" sz="quarter" idx="11"/>
          </p:nvPr>
        </p:nvSpPr>
        <p:spPr>
          <a:xfrm>
            <a:off x="594360" y="379438"/>
            <a:ext cx="4830656" cy="365125"/>
          </a:xfrm>
        </p:spPr>
        <p:txBody>
          <a:bodyPr/>
          <a:lstStyle/>
          <a:p>
            <a:endParaRPr lang="en-US"/>
          </a:p>
        </p:txBody>
      </p:sp>
      <p:sp>
        <p:nvSpPr>
          <p:cNvPr id="7" name="Slide Number Placeholder 6"/>
          <p:cNvSpPr>
            <a:spLocks noGrp="1"/>
          </p:cNvSpPr>
          <p:nvPr>
            <p:ph type="sldNum" sz="quarter" idx="12"/>
          </p:nvPr>
        </p:nvSpPr>
        <p:spPr>
          <a:xfrm>
            <a:off x="7882466" y="381001"/>
            <a:ext cx="667174" cy="365125"/>
          </a:xfrm>
        </p:spPr>
        <p:txBody>
          <a:bodyPr/>
          <a:lstStyle/>
          <a:p>
            <a:fld id="{E948B1F2-812E-4094-A165-26F89CD503C9}" type="slidenum">
              <a:rPr lang="en-US" smtClean="0"/>
              <a:pPr/>
              <a:t>‹#›</a:t>
            </a:fld>
            <a:endParaRPr lang="en-US"/>
          </a:p>
        </p:txBody>
      </p:sp>
      <p:sp>
        <p:nvSpPr>
          <p:cNvPr id="13" name="TextBox 12"/>
          <p:cNvSpPr txBox="1"/>
          <p:nvPr/>
        </p:nvSpPr>
        <p:spPr>
          <a:xfrm>
            <a:off x="231458" y="80772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8146733" y="302133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258763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685800" y="1124702"/>
            <a:ext cx="7774782"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792" y="3648316"/>
            <a:ext cx="7773608"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78884"/>
            <a:ext cx="2183130" cy="365125"/>
          </a:xfrm>
        </p:spPr>
        <p:txBody>
          <a:bodyPr/>
          <a:lstStyle>
            <a:lvl1pPr algn="r">
              <a:defRPr/>
            </a:lvl1pPr>
          </a:lstStyle>
          <a:p>
            <a:fld id="{782878B5-ED34-494D-A97B-FDE076C364D1}" type="datetimeFigureOut">
              <a:rPr lang="en-US" smtClean="0"/>
              <a:pPr/>
              <a:t>7/4/2020</a:t>
            </a:fld>
            <a:endParaRPr lang="en-US"/>
          </a:p>
        </p:txBody>
      </p:sp>
      <p:sp>
        <p:nvSpPr>
          <p:cNvPr id="6" name="Footer Placeholder 5"/>
          <p:cNvSpPr>
            <a:spLocks noGrp="1"/>
          </p:cNvSpPr>
          <p:nvPr>
            <p:ph type="ftr" sz="quarter" idx="11"/>
          </p:nvPr>
        </p:nvSpPr>
        <p:spPr>
          <a:xfrm>
            <a:off x="594360" y="378884"/>
            <a:ext cx="4830656" cy="365125"/>
          </a:xfrm>
        </p:spPr>
        <p:txBody>
          <a:bodyPr/>
          <a:lstStyle/>
          <a:p>
            <a:endParaRPr lang="en-US"/>
          </a:p>
        </p:txBody>
      </p:sp>
      <p:sp>
        <p:nvSpPr>
          <p:cNvPr id="7" name="Slide Number Placeholder 6"/>
          <p:cNvSpPr>
            <a:spLocks noGrp="1"/>
          </p:cNvSpPr>
          <p:nvPr>
            <p:ph type="sldNum" sz="quarter" idx="12"/>
          </p:nvPr>
        </p:nvSpPr>
        <p:spPr>
          <a:xfrm>
            <a:off x="7882466" y="381001"/>
            <a:ext cx="667174" cy="365125"/>
          </a:xfrm>
        </p:spPr>
        <p:txBody>
          <a:bodyPr/>
          <a:lstStyle/>
          <a:p>
            <a:fld id="{E948B1F2-812E-4094-A165-26F89CD503C9}" type="slidenum">
              <a:rPr lang="en-US" smtClean="0"/>
              <a:pPr/>
              <a:t>‹#›</a:t>
            </a:fld>
            <a:endParaRPr lang="en-US"/>
          </a:p>
        </p:txBody>
      </p:sp>
    </p:spTree>
    <p:extLst>
      <p:ext uri="{BB962C8B-B14F-4D97-AF65-F5344CB8AC3E}">
        <p14:creationId xmlns:p14="http://schemas.microsoft.com/office/powerpoint/2010/main" val="1182944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171701" y="762000"/>
            <a:ext cx="637793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594361" y="2202080"/>
            <a:ext cx="2560320"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59436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302237" y="2201333"/>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300781" y="2904068"/>
            <a:ext cx="2560320" cy="335957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989319" y="2192866"/>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98932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82878B5-ED34-494D-A97B-FDE076C364D1}" type="datetimeFigureOut">
              <a:rPr lang="en-US" smtClean="0"/>
              <a:pPr/>
              <a:t>7/4/2020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948B1F2-812E-4094-A165-26F89CD503C9}" type="slidenum">
              <a:rPr lang="en-US" smtClean="0"/>
              <a:pPr/>
              <a:t>‹#›</a:t>
            </a:fld>
            <a:endParaRPr lang="en-US"/>
          </a:p>
        </p:txBody>
      </p:sp>
    </p:spTree>
    <p:extLst>
      <p:ext uri="{BB962C8B-B14F-4D97-AF65-F5344CB8AC3E}">
        <p14:creationId xmlns:p14="http://schemas.microsoft.com/office/powerpoint/2010/main" val="19034028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171702" y="762000"/>
            <a:ext cx="6381984"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594360"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594360" y="2331720"/>
            <a:ext cx="2560320" cy="15073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594360" y="4796103"/>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291873"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291872" y="2331720"/>
            <a:ext cx="2560320" cy="1509862"/>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290858" y="4796102"/>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993365"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993364" y="2331721"/>
            <a:ext cx="2560320" cy="1508919"/>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993272" y="4796100"/>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82878B5-ED34-494D-A97B-FDE076C364D1}" type="datetimeFigureOut">
              <a:rPr lang="en-US" smtClean="0"/>
              <a:pPr/>
              <a:t>7/4/2020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948B1F2-812E-4094-A165-26F89CD503C9}" type="slidenum">
              <a:rPr lang="en-US" smtClean="0"/>
              <a:pPr/>
              <a:t>‹#›</a:t>
            </a:fld>
            <a:endParaRPr lang="en-US"/>
          </a:p>
        </p:txBody>
      </p:sp>
    </p:spTree>
    <p:extLst>
      <p:ext uri="{BB962C8B-B14F-4D97-AF65-F5344CB8AC3E}">
        <p14:creationId xmlns:p14="http://schemas.microsoft.com/office/powerpoint/2010/main" val="16643114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594360" y="2194560"/>
            <a:ext cx="7955280" cy="40690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2878B5-ED34-494D-A97B-FDE076C364D1}" type="datetimeFigureOut">
              <a:rPr lang="en-US" smtClean="0"/>
              <a:pPr/>
              <a:t>7/4/2020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48B1F2-812E-4094-A165-26F89CD503C9}" type="slidenum">
              <a:rPr lang="en-US" smtClean="0"/>
              <a:pPr/>
              <a:t>‹#›</a:t>
            </a:fld>
            <a:endParaRPr lang="en-US"/>
          </a:p>
        </p:txBody>
      </p:sp>
    </p:spTree>
    <p:extLst>
      <p:ext uri="{BB962C8B-B14F-4D97-AF65-F5344CB8AC3E}">
        <p14:creationId xmlns:p14="http://schemas.microsoft.com/office/powerpoint/2010/main" val="34174169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Vertical Title 1"/>
          <p:cNvSpPr>
            <a:spLocks noGrp="1"/>
          </p:cNvSpPr>
          <p:nvPr>
            <p:ph type="title" orient="vert"/>
          </p:nvPr>
        </p:nvSpPr>
        <p:spPr>
          <a:xfrm>
            <a:off x="7006590" y="747183"/>
            <a:ext cx="1543050" cy="4248675"/>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94360" y="746126"/>
            <a:ext cx="6278035" cy="424973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fld id="{782878B5-ED34-494D-A97B-FDE076C364D1}" type="datetimeFigureOut">
              <a:rPr lang="en-US" smtClean="0"/>
              <a:pPr/>
              <a:t>7/4/2020</a:t>
            </a:fld>
            <a:endParaRPr lang="en-US"/>
          </a:p>
        </p:txBody>
      </p:sp>
      <p:sp>
        <p:nvSpPr>
          <p:cNvPr id="5" name="Footer Placeholder 4"/>
          <p:cNvSpPr>
            <a:spLocks noGrp="1"/>
          </p:cNvSpPr>
          <p:nvPr>
            <p:ph type="ftr" sz="quarter" idx="11"/>
          </p:nvPr>
        </p:nvSpPr>
        <p:spPr>
          <a:xfrm>
            <a:off x="594360" y="381001"/>
            <a:ext cx="4830656" cy="365125"/>
          </a:xfrm>
        </p:spPr>
        <p:txBody>
          <a:bodyPr/>
          <a:lstStyle/>
          <a:p>
            <a:endParaRPr lang="en-US"/>
          </a:p>
        </p:txBody>
      </p:sp>
      <p:sp>
        <p:nvSpPr>
          <p:cNvPr id="6" name="Slide Number Placeholder 5"/>
          <p:cNvSpPr>
            <a:spLocks noGrp="1"/>
          </p:cNvSpPr>
          <p:nvPr>
            <p:ph type="sldNum" sz="quarter" idx="12"/>
          </p:nvPr>
        </p:nvSpPr>
        <p:spPr>
          <a:xfrm>
            <a:off x="7882466" y="381001"/>
            <a:ext cx="667174" cy="365125"/>
          </a:xfrm>
        </p:spPr>
        <p:txBody>
          <a:bodyPr/>
          <a:lstStyle/>
          <a:p>
            <a:fld id="{E948B1F2-812E-4094-A165-26F89CD503C9}" type="slidenum">
              <a:rPr lang="en-US" smtClean="0"/>
              <a:pPr/>
              <a:t>‹#›</a:t>
            </a:fld>
            <a:endParaRPr lang="en-US"/>
          </a:p>
        </p:txBody>
      </p:sp>
    </p:spTree>
    <p:extLst>
      <p:ext uri="{BB962C8B-B14F-4D97-AF65-F5344CB8AC3E}">
        <p14:creationId xmlns:p14="http://schemas.microsoft.com/office/powerpoint/2010/main" val="21632236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1081088"/>
          </a:xfrm>
          <a:prstGeom prst="rect">
            <a:avLst/>
          </a:prstGeom>
        </p:spPr>
      </p:pic>
      <p:sp>
        <p:nvSpPr>
          <p:cNvPr id="2" name="Title Placeholder 1"/>
          <p:cNvSpPr>
            <a:spLocks noGrp="1"/>
          </p:cNvSpPr>
          <p:nvPr>
            <p:ph type="title"/>
          </p:nvPr>
        </p:nvSpPr>
        <p:spPr>
          <a:xfrm>
            <a:off x="2171700" y="764373"/>
            <a:ext cx="637794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94360" y="2194560"/>
            <a:ext cx="7955280" cy="40690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12230" y="6356351"/>
            <a:ext cx="213741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82878B5-ED34-494D-A97B-FDE076C364D1}" type="datetimeFigureOut">
              <a:rPr lang="en-US" smtClean="0"/>
              <a:pPr/>
              <a:t>7/4/2020</a:t>
            </a:fld>
            <a:endParaRPr lang="en-US"/>
          </a:p>
        </p:txBody>
      </p:sp>
      <p:sp>
        <p:nvSpPr>
          <p:cNvPr id="5" name="Footer Placeholder 4"/>
          <p:cNvSpPr>
            <a:spLocks noGrp="1"/>
          </p:cNvSpPr>
          <p:nvPr>
            <p:ph type="ftr" sz="quarter" idx="3"/>
          </p:nvPr>
        </p:nvSpPr>
        <p:spPr>
          <a:xfrm>
            <a:off x="594360" y="6355846"/>
            <a:ext cx="568071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72250" y="381001"/>
            <a:ext cx="197739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948B1F2-812E-4094-A165-26F89CD503C9}" type="slidenum">
              <a:rPr lang="en-US" smtClean="0"/>
              <a:pPr/>
              <a:t>‹#›</a:t>
            </a:fld>
            <a:endParaRPr lang="en-US"/>
          </a:p>
        </p:txBody>
      </p:sp>
    </p:spTree>
    <p:extLst>
      <p:ext uri="{BB962C8B-B14F-4D97-AF65-F5344CB8AC3E}">
        <p14:creationId xmlns:p14="http://schemas.microsoft.com/office/powerpoint/2010/main" val="1342280017"/>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cap="all" dirty="0"/>
              <a:t>financial management for the hotel industry</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Table of Contents</a:t>
            </a:r>
          </a:p>
        </p:txBody>
      </p:sp>
      <p:sp>
        <p:nvSpPr>
          <p:cNvPr id="3" name="Content Placeholder 2"/>
          <p:cNvSpPr>
            <a:spLocks noGrp="1"/>
          </p:cNvSpPr>
          <p:nvPr>
            <p:ph idx="1"/>
          </p:nvPr>
        </p:nvSpPr>
        <p:spPr/>
        <p:txBody>
          <a:bodyPr/>
          <a:lstStyle/>
          <a:p>
            <a:r>
              <a:rPr lang="en-US" dirty="0"/>
              <a:t>Executive summary</a:t>
            </a:r>
          </a:p>
          <a:p>
            <a:r>
              <a:rPr lang="en-US" dirty="0"/>
              <a:t>Analysis</a:t>
            </a:r>
          </a:p>
          <a:p>
            <a:r>
              <a:rPr lang="en-US" dirty="0"/>
              <a:t>Breakdown of ratio analysis</a:t>
            </a:r>
          </a:p>
          <a:p>
            <a:r>
              <a:rPr lang="en-US" dirty="0"/>
              <a:t>Profitability ratio</a:t>
            </a:r>
          </a:p>
          <a:p>
            <a:r>
              <a:rPr lang="en-US" dirty="0"/>
              <a:t>Efficiency ratio</a:t>
            </a:r>
          </a:p>
          <a:p>
            <a:r>
              <a:rPr lang="en-US" dirty="0"/>
              <a:t>Liquidity ratio</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Executive summary</a:t>
            </a:r>
          </a:p>
        </p:txBody>
      </p:sp>
      <p:sp>
        <p:nvSpPr>
          <p:cNvPr id="3" name="Content Placeholder 2"/>
          <p:cNvSpPr>
            <a:spLocks noGrp="1"/>
          </p:cNvSpPr>
          <p:nvPr>
            <p:ph idx="1"/>
          </p:nvPr>
        </p:nvSpPr>
        <p:spPr/>
        <p:txBody>
          <a:bodyPr/>
          <a:lstStyle/>
          <a:p>
            <a:pPr algn="just">
              <a:buNone/>
            </a:pPr>
            <a:r>
              <a:rPr lang="en-US" dirty="0"/>
              <a:t>   This project report is based on the analysis of financial management of Hilton hotel and different ratio analysis family such as profitability ratio; efficiency ratio and liquidity ratio. Report starts with the detail of hotel and about its operations; after that main part is start with table of results of ratio analysis based on its financial statement.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Analysis</a:t>
            </a:r>
          </a:p>
        </p:txBody>
      </p:sp>
      <p:sp>
        <p:nvSpPr>
          <p:cNvPr id="3" name="Content Placeholder 2"/>
          <p:cNvSpPr>
            <a:spLocks noGrp="1"/>
          </p:cNvSpPr>
          <p:nvPr>
            <p:ph idx="1"/>
          </p:nvPr>
        </p:nvSpPr>
        <p:spPr/>
        <p:txBody>
          <a:bodyPr/>
          <a:lstStyle/>
          <a:p>
            <a:pPr algn="just">
              <a:buNone/>
            </a:pPr>
            <a:r>
              <a:rPr lang="en-US" dirty="0"/>
              <a:t>    In this part different ratio analysis has been done. Three different types of ratio’s; Profitability, Efficiency and Liquidity ratio’s has been discussed.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Profitability Ratio</a:t>
            </a:r>
          </a:p>
        </p:txBody>
      </p:sp>
      <p:sp>
        <p:nvSpPr>
          <p:cNvPr id="3" name="Content Placeholder 2"/>
          <p:cNvSpPr>
            <a:spLocks noGrp="1"/>
          </p:cNvSpPr>
          <p:nvPr>
            <p:ph idx="1"/>
          </p:nvPr>
        </p:nvSpPr>
        <p:spPr>
          <a:xfrm>
            <a:off x="685800" y="1556792"/>
            <a:ext cx="7772400" cy="4572000"/>
          </a:xfrm>
        </p:spPr>
        <p:txBody>
          <a:bodyPr/>
          <a:lstStyle/>
          <a:p>
            <a:pPr algn="just"/>
            <a:r>
              <a:rPr lang="en-US" dirty="0"/>
              <a:t>Profit ratios are measures related to the money that auditors and financial experts use to measure and evaluate a Marriott hotel's ability to make a profit (profit) versus revenue input, accounting report resources, labor costs and investor value during a given period.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Types of Profitability ratio</a:t>
            </a:r>
          </a:p>
        </p:txBody>
      </p:sp>
      <p:sp>
        <p:nvSpPr>
          <p:cNvPr id="3" name="Content Placeholder 2"/>
          <p:cNvSpPr>
            <a:spLocks noGrp="1"/>
          </p:cNvSpPr>
          <p:nvPr>
            <p:ph idx="1"/>
          </p:nvPr>
        </p:nvSpPr>
        <p:spPr/>
        <p:txBody>
          <a:bodyPr/>
          <a:lstStyle/>
          <a:p>
            <a:r>
              <a:rPr lang="en-US" i="1" dirty="0">
                <a:latin typeface="Arial" panose="020B0604020202020204" pitchFamily="34" charset="0"/>
                <a:cs typeface="Arial" panose="020B0604020202020204" pitchFamily="34" charset="0"/>
              </a:rPr>
              <a:t>Gross profit</a:t>
            </a:r>
            <a:endParaRPr lang="en-US" dirty="0">
              <a:latin typeface="Arial" panose="020B0604020202020204" pitchFamily="34" charset="0"/>
              <a:cs typeface="Arial" panose="020B0604020202020204" pitchFamily="34" charset="0"/>
            </a:endParaRPr>
          </a:p>
          <a:p>
            <a:r>
              <a:rPr lang="en-US" i="1" dirty="0">
                <a:latin typeface="Arial" panose="020B0604020202020204" pitchFamily="34" charset="0"/>
                <a:cs typeface="Arial" panose="020B0604020202020204" pitchFamily="34" charset="0"/>
              </a:rPr>
              <a:t>EBITA Margin</a:t>
            </a:r>
            <a:endParaRPr lang="en-US" dirty="0">
              <a:latin typeface="Arial" panose="020B0604020202020204" pitchFamily="34" charset="0"/>
              <a:cs typeface="Arial" panose="020B0604020202020204" pitchFamily="34" charset="0"/>
            </a:endParaRPr>
          </a:p>
          <a:p>
            <a:r>
              <a:rPr lang="en-US" i="1" dirty="0">
                <a:latin typeface="Arial" panose="020B0604020202020204" pitchFamily="34" charset="0"/>
                <a:cs typeface="Arial" panose="020B0604020202020204" pitchFamily="34" charset="0"/>
              </a:rPr>
              <a:t>Operating profit margin</a:t>
            </a:r>
            <a:endParaRPr lang="en-US" dirty="0">
              <a:latin typeface="Arial" panose="020B0604020202020204" pitchFamily="34" charset="0"/>
              <a:cs typeface="Arial" panose="020B0604020202020204" pitchFamily="34" charset="0"/>
            </a:endParaRPr>
          </a:p>
          <a:p>
            <a:r>
              <a:rPr lang="en-US" i="1" dirty="0">
                <a:latin typeface="Arial" panose="020B0604020202020204" pitchFamily="34" charset="0"/>
                <a:cs typeface="Arial" panose="020B0604020202020204" pitchFamily="34" charset="0"/>
              </a:rPr>
              <a:t>Net profit margin</a:t>
            </a:r>
            <a:endParaRPr lang="en-US" dirty="0">
              <a:latin typeface="Arial" panose="020B0604020202020204" pitchFamily="34" charset="0"/>
              <a:cs typeface="Arial" panose="020B0604020202020204" pitchFamily="34" charset="0"/>
            </a:endParaRPr>
          </a:p>
          <a:p>
            <a:r>
              <a:rPr lang="en-US" i="1" dirty="0">
                <a:latin typeface="Arial" panose="020B0604020202020204" pitchFamily="34" charset="0"/>
                <a:cs typeface="Arial" panose="020B0604020202020204" pitchFamily="34" charset="0"/>
              </a:rPr>
              <a:t>Revenue Margin</a:t>
            </a:r>
            <a:endParaRPr lang="en-US" dirty="0">
              <a:latin typeface="Arial" panose="020B0604020202020204" pitchFamily="34" charset="0"/>
              <a:cs typeface="Arial" panose="020B0604020202020204" pitchFamily="34" charset="0"/>
            </a:endParaRPr>
          </a:p>
          <a:p>
            <a:r>
              <a:rPr lang="en-US" i="1" dirty="0">
                <a:latin typeface="Arial" panose="020B0604020202020204" pitchFamily="34" charset="0"/>
                <a:cs typeface="Arial" panose="020B0604020202020204" pitchFamily="34" charset="0"/>
              </a:rPr>
              <a:t>Cash flow margin</a:t>
            </a:r>
            <a:endParaRPr lang="en-US" dirty="0">
              <a:latin typeface="Arial" panose="020B0604020202020204" pitchFamily="34" charset="0"/>
              <a:cs typeface="Arial" panose="020B0604020202020204" pitchFamily="34" charset="0"/>
            </a:endParaRPr>
          </a:p>
          <a:p>
            <a:pPr>
              <a:buNone/>
            </a:pP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Efficiency ratio</a:t>
            </a:r>
          </a:p>
        </p:txBody>
      </p:sp>
      <p:sp>
        <p:nvSpPr>
          <p:cNvPr id="3" name="Content Placeholder 2"/>
          <p:cNvSpPr>
            <a:spLocks noGrp="1"/>
          </p:cNvSpPr>
          <p:nvPr>
            <p:ph idx="1"/>
          </p:nvPr>
        </p:nvSpPr>
        <p:spPr/>
        <p:txBody>
          <a:bodyPr/>
          <a:lstStyle/>
          <a:p>
            <a:pPr>
              <a:buNone/>
            </a:pPr>
            <a:r>
              <a:rPr lang="en-US" dirty="0"/>
              <a:t>   Efficiency ratios measure a company's ability to use its benefits and responsibilities to create a business. A highly productive society has limited its net interest in resources, and therefore needs less capital and bonds to stay in business.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Types</a:t>
            </a:r>
          </a:p>
        </p:txBody>
      </p:sp>
      <p:sp>
        <p:nvSpPr>
          <p:cNvPr id="3" name="Content Placeholder 2"/>
          <p:cNvSpPr>
            <a:spLocks noGrp="1"/>
          </p:cNvSpPr>
          <p:nvPr>
            <p:ph idx="1"/>
          </p:nvPr>
        </p:nvSpPr>
        <p:spPr/>
        <p:txBody>
          <a:bodyPr>
            <a:normAutofit/>
          </a:bodyPr>
          <a:lstStyle/>
          <a:p>
            <a:pPr>
              <a:buNone/>
            </a:pPr>
            <a:endParaRPr lang="en-US" dirty="0"/>
          </a:p>
          <a:p>
            <a:r>
              <a:rPr lang="en-US" i="1" dirty="0">
                <a:latin typeface="Arial" panose="020B0604020202020204" pitchFamily="34" charset="0"/>
                <a:cs typeface="Arial" panose="020B0604020202020204" pitchFamily="34" charset="0"/>
              </a:rPr>
              <a:t>Accounts receivable turnover</a:t>
            </a:r>
          </a:p>
          <a:p>
            <a:r>
              <a:rPr lang="en-US" i="1" dirty="0">
                <a:latin typeface="Arial" panose="020B0604020202020204" pitchFamily="34" charset="0"/>
                <a:cs typeface="Arial" panose="020B0604020202020204" pitchFamily="34" charset="0"/>
              </a:rPr>
              <a:t>Inventory turnover</a:t>
            </a:r>
          </a:p>
          <a:p>
            <a:r>
              <a:rPr lang="en-US" i="1" dirty="0">
                <a:latin typeface="Arial" panose="020B0604020202020204" pitchFamily="34" charset="0"/>
                <a:cs typeface="Arial" panose="020B0604020202020204" pitchFamily="34" charset="0"/>
              </a:rPr>
              <a:t>Fixed asset turnover</a:t>
            </a:r>
          </a:p>
          <a:p>
            <a:r>
              <a:rPr lang="en-US" i="1" dirty="0">
                <a:latin typeface="Arial" panose="020B0604020202020204" pitchFamily="34" charset="0"/>
                <a:cs typeface="Arial" panose="020B0604020202020204" pitchFamily="34" charset="0"/>
              </a:rPr>
              <a:t>Accounts payable turnover</a:t>
            </a:r>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Liquidity Ratio</a:t>
            </a:r>
          </a:p>
        </p:txBody>
      </p:sp>
      <p:sp>
        <p:nvSpPr>
          <p:cNvPr id="3" name="Content Placeholder 2"/>
          <p:cNvSpPr>
            <a:spLocks noGrp="1"/>
          </p:cNvSpPr>
          <p:nvPr>
            <p:ph idx="1"/>
          </p:nvPr>
        </p:nvSpPr>
        <p:spPr/>
        <p:txBody>
          <a:bodyPr/>
          <a:lstStyle/>
          <a:p>
            <a:pPr>
              <a:buNone/>
            </a:pPr>
            <a:r>
              <a:rPr lang="en-US" dirty="0"/>
              <a:t>    Liquidity ratios are the ratios that measure an Marriott hotel's ability to fulfill its mandatory interim commitments. These allowances measure an Marriott hotel's ability to take care of its transition responsibilities when they expire.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Types</a:t>
            </a:r>
          </a:p>
        </p:txBody>
      </p:sp>
      <p:sp>
        <p:nvSpPr>
          <p:cNvPr id="3" name="Content Placeholder 2"/>
          <p:cNvSpPr>
            <a:spLocks noGrp="1"/>
          </p:cNvSpPr>
          <p:nvPr>
            <p:ph idx="1"/>
          </p:nvPr>
        </p:nvSpPr>
        <p:spPr/>
        <p:txBody>
          <a:bodyPr/>
          <a:lstStyle/>
          <a:p>
            <a:r>
              <a:rPr lang="en-US" i="1" dirty="0">
                <a:latin typeface="Arial" panose="020B0604020202020204" pitchFamily="34" charset="0"/>
                <a:cs typeface="Arial" panose="020B0604020202020204" pitchFamily="34" charset="0"/>
              </a:rPr>
              <a:t>Current Ratio</a:t>
            </a:r>
          </a:p>
          <a:p>
            <a:r>
              <a:rPr lang="en-US" i="1" dirty="0">
                <a:latin typeface="Arial" panose="020B0604020202020204" pitchFamily="34" charset="0"/>
                <a:cs typeface="Arial" panose="020B0604020202020204" pitchFamily="34" charset="0"/>
              </a:rPr>
              <a:t>Acid test ratio</a:t>
            </a:r>
          </a:p>
          <a:p>
            <a:r>
              <a:rPr lang="en-US" i="1" dirty="0">
                <a:latin typeface="Arial" panose="020B0604020202020204" pitchFamily="34" charset="0"/>
                <a:cs typeface="Arial" panose="020B0604020202020204" pitchFamily="34" charset="0"/>
              </a:rPr>
              <a:t>Working capital ratio</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3" name="Content Placeholder 2"/>
          <p:cNvSpPr>
            <a:spLocks noGrp="1"/>
          </p:cNvSpPr>
          <p:nvPr>
            <p:ph idx="1"/>
          </p:nvPr>
        </p:nvSpPr>
        <p:spPr/>
        <p:txBody>
          <a:bodyPr/>
          <a:lstStyle/>
          <a:p>
            <a:pPr>
              <a:buNone/>
            </a:pPr>
            <a:r>
              <a:rPr lang="en-US" dirty="0"/>
              <a:t>    On the basis of whole report it can be concluded that; Marriott Hotel requires cost management system to control its overall cost of business to improve its gross profit and net profit for the upcoming year 2020. It is also recommended that; it should adopt a policy under which creditors should paid later and payment from debtors should received earlier.</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AD9E043-CFCC-4741-90EA-271E8BDB26E3}"/>
              </a:ext>
            </a:extLst>
          </p:cNvPr>
          <p:cNvSpPr txBox="1"/>
          <p:nvPr/>
        </p:nvSpPr>
        <p:spPr>
          <a:xfrm>
            <a:off x="395536" y="2420888"/>
            <a:ext cx="8028892" cy="2535566"/>
          </a:xfrm>
          <a:prstGeom prst="rect">
            <a:avLst/>
          </a:prstGeom>
          <a:noFill/>
        </p:spPr>
        <p:txBody>
          <a:bodyPr wrap="square">
            <a:spAutoFit/>
          </a:bodyPr>
          <a:lstStyle/>
          <a:p>
            <a:pPr indent="-269875" algn="just">
              <a:lnSpc>
                <a:spcPct val="150000"/>
              </a:lnSpc>
              <a:spcAft>
                <a:spcPts val="0"/>
              </a:spcAft>
            </a:pPr>
            <a:r>
              <a:rPr lang="en-US" sz="1800" dirty="0">
                <a:effectLst/>
                <a:latin typeface="Times New Roman" panose="02020603050405020304" pitchFamily="18" charset="0"/>
                <a:ea typeface="Calibri" panose="020F0502020204030204" pitchFamily="34" charset="0"/>
              </a:rPr>
              <a:t>Pollitt, C., 2001. Integrating financial management and performance management. </a:t>
            </a:r>
            <a:r>
              <a:rPr lang="en-US" sz="1800" i="1" dirty="0">
                <a:effectLst/>
                <a:latin typeface="Times New Roman" panose="02020603050405020304" pitchFamily="18" charset="0"/>
                <a:ea typeface="Calibri" panose="020F0502020204030204" pitchFamily="34" charset="0"/>
              </a:rPr>
              <a:t>OECD Journal on Budgeting</a:t>
            </a:r>
            <a:r>
              <a:rPr lang="en-US" sz="1800" dirty="0">
                <a:effectLst/>
                <a:latin typeface="Times New Roman" panose="02020603050405020304" pitchFamily="18" charset="0"/>
                <a:ea typeface="Calibri" panose="020F0502020204030204" pitchFamily="34" charset="0"/>
              </a:rPr>
              <a:t>, </a:t>
            </a:r>
            <a:r>
              <a:rPr lang="en-US" sz="1800" i="1" dirty="0">
                <a:effectLst/>
                <a:latin typeface="Times New Roman" panose="02020603050405020304" pitchFamily="18" charset="0"/>
                <a:ea typeface="Calibri" panose="020F0502020204030204" pitchFamily="34" charset="0"/>
              </a:rPr>
              <a:t>1</a:t>
            </a:r>
            <a:r>
              <a:rPr lang="en-US" sz="1800" dirty="0">
                <a:effectLst/>
                <a:latin typeface="Times New Roman" panose="02020603050405020304" pitchFamily="18" charset="0"/>
                <a:ea typeface="Calibri" panose="020F0502020204030204" pitchFamily="34" charset="0"/>
              </a:rPr>
              <a:t>(2), pp.7-37.</a:t>
            </a:r>
            <a:endParaRPr lang="en-GB" sz="1800" dirty="0">
              <a:effectLst/>
              <a:latin typeface="Times New Roman" panose="02020603050405020304" pitchFamily="18" charset="0"/>
              <a:ea typeface="Calibri" panose="020F0502020204030204" pitchFamily="34" charset="0"/>
            </a:endParaRPr>
          </a:p>
          <a:p>
            <a:pPr indent="-269875" algn="just">
              <a:lnSpc>
                <a:spcPct val="150000"/>
              </a:lnSpc>
              <a:spcAft>
                <a:spcPts val="0"/>
              </a:spcAft>
            </a:pPr>
            <a:r>
              <a:rPr lang="en-US" sz="1800" dirty="0">
                <a:effectLst/>
                <a:latin typeface="Times New Roman" panose="02020603050405020304" pitchFamily="18" charset="0"/>
                <a:ea typeface="Calibri" panose="020F0502020204030204" pitchFamily="34" charset="0"/>
              </a:rPr>
              <a:t>Pringle, J.J. and Solomon, E., 1980. </a:t>
            </a:r>
            <a:r>
              <a:rPr lang="en-US" sz="1800" i="1" dirty="0">
                <a:effectLst/>
                <a:latin typeface="Times New Roman" panose="02020603050405020304" pitchFamily="18" charset="0"/>
                <a:ea typeface="Calibri" panose="020F0502020204030204" pitchFamily="34" charset="0"/>
              </a:rPr>
              <a:t>An introduction to financial management</a:t>
            </a:r>
            <a:r>
              <a:rPr lang="en-US" sz="1800" dirty="0">
                <a:effectLst/>
                <a:latin typeface="Times New Roman" panose="02020603050405020304" pitchFamily="18" charset="0"/>
                <a:ea typeface="Calibri" panose="020F0502020204030204" pitchFamily="34" charset="0"/>
              </a:rPr>
              <a:t>. Santa Monica, Calif.: Goodyear Publishing Company.</a:t>
            </a:r>
            <a:endParaRPr lang="en-GB" sz="1800" dirty="0">
              <a:effectLst/>
              <a:latin typeface="Times New Roman" panose="02020603050405020304" pitchFamily="18" charset="0"/>
              <a:ea typeface="Calibri" panose="020F0502020204030204" pitchFamily="34" charset="0"/>
            </a:endParaRPr>
          </a:p>
          <a:p>
            <a:pPr indent="-269875" algn="just">
              <a:lnSpc>
                <a:spcPct val="150000"/>
              </a:lnSpc>
              <a:spcAft>
                <a:spcPts val="0"/>
              </a:spcAft>
            </a:pPr>
            <a:r>
              <a:rPr lang="en-US" sz="1800" dirty="0">
                <a:effectLst/>
                <a:latin typeface="Times New Roman" panose="02020603050405020304" pitchFamily="18" charset="0"/>
                <a:ea typeface="Calibri" panose="020F0502020204030204" pitchFamily="34" charset="0"/>
              </a:rPr>
              <a:t>Shapiro, A.C. and </a:t>
            </a:r>
            <a:r>
              <a:rPr lang="en-US" sz="1800" dirty="0" err="1">
                <a:effectLst/>
                <a:latin typeface="Times New Roman" panose="02020603050405020304" pitchFamily="18" charset="0"/>
                <a:ea typeface="Calibri" panose="020F0502020204030204" pitchFamily="34" charset="0"/>
              </a:rPr>
              <a:t>Hanouna</a:t>
            </a:r>
            <a:r>
              <a:rPr lang="en-US" sz="1800" dirty="0">
                <a:effectLst/>
                <a:latin typeface="Times New Roman" panose="02020603050405020304" pitchFamily="18" charset="0"/>
                <a:ea typeface="Calibri" panose="020F0502020204030204" pitchFamily="34" charset="0"/>
              </a:rPr>
              <a:t>, P., 2019. </a:t>
            </a:r>
            <a:r>
              <a:rPr lang="en-US" sz="1800" i="1" dirty="0">
                <a:effectLst/>
                <a:latin typeface="Times New Roman" panose="02020603050405020304" pitchFamily="18" charset="0"/>
                <a:ea typeface="Calibri" panose="020F0502020204030204" pitchFamily="34" charset="0"/>
              </a:rPr>
              <a:t>Multinational financial management</a:t>
            </a:r>
            <a:r>
              <a:rPr lang="en-US" sz="1800" dirty="0">
                <a:effectLst/>
                <a:latin typeface="Times New Roman" panose="02020603050405020304" pitchFamily="18" charset="0"/>
                <a:ea typeface="Calibri" panose="020F0502020204030204" pitchFamily="34" charset="0"/>
              </a:rPr>
              <a:t>. John Wiley &amp; Sons.</a:t>
            </a:r>
            <a:endParaRPr lang="en-GB" sz="1800" dirty="0">
              <a:effectLst/>
              <a:latin typeface="Times New Roman" panose="02020603050405020304" pitchFamily="18" charset="0"/>
              <a:ea typeface="Calibri" panose="020F0502020204030204" pitchFamily="34" charset="0"/>
            </a:endParaRPr>
          </a:p>
        </p:txBody>
      </p:sp>
      <p:sp>
        <p:nvSpPr>
          <p:cNvPr id="11" name="TextBox 10">
            <a:extLst>
              <a:ext uri="{FF2B5EF4-FFF2-40B4-BE49-F238E27FC236}">
                <a16:creationId xmlns:a16="http://schemas.microsoft.com/office/drawing/2014/main" id="{20A52F6F-B689-474C-A275-013C5A59D0E9}"/>
              </a:ext>
            </a:extLst>
          </p:cNvPr>
          <p:cNvSpPr txBox="1"/>
          <p:nvPr/>
        </p:nvSpPr>
        <p:spPr>
          <a:xfrm>
            <a:off x="1331640" y="852784"/>
            <a:ext cx="4248472" cy="646331"/>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References</a:t>
            </a:r>
          </a:p>
        </p:txBody>
      </p:sp>
    </p:spTree>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25</TotalTime>
  <Words>427</Words>
  <Application>Microsoft Office PowerPoint</Application>
  <PresentationFormat>On-screen Show (4:3)</PresentationFormat>
  <Paragraphs>41</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Century Gothic</vt:lpstr>
      <vt:lpstr>Times New Roman</vt:lpstr>
      <vt:lpstr>Vapor Trail</vt:lpstr>
      <vt:lpstr>financial management for the hotel industry</vt:lpstr>
      <vt:lpstr>Table of Contents</vt:lpstr>
      <vt:lpstr>Executive summary</vt:lpstr>
      <vt:lpstr>Analysis</vt:lpstr>
      <vt:lpstr>Profitability Ratio</vt:lpstr>
      <vt:lpstr>Types of Profitability ratio</vt:lpstr>
      <vt:lpstr>Efficiency ratio</vt:lpstr>
      <vt:lpstr>Types</vt:lpstr>
      <vt:lpstr>Liquidity Ratio</vt:lpstr>
      <vt:lpstr>Types</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financial management for the hotel industry</dc:title>
  <dc:creator>jang bogo</dc:creator>
  <cp:lastModifiedBy>mihai anghel cristea</cp:lastModifiedBy>
  <cp:revision>7</cp:revision>
  <dcterms:created xsi:type="dcterms:W3CDTF">2020-07-02T16:17:23Z</dcterms:created>
  <dcterms:modified xsi:type="dcterms:W3CDTF">2020-07-04T21:19:17Z</dcterms:modified>
</cp:coreProperties>
</file>