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72" r:id="rId5"/>
    <p:sldId id="271" r:id="rId6"/>
    <p:sldId id="259" r:id="rId7"/>
    <p:sldId id="261" r:id="rId8"/>
    <p:sldId id="262" r:id="rId9"/>
    <p:sldId id="264" r:id="rId10"/>
    <p:sldId id="260" r:id="rId11"/>
    <p:sldId id="265" r:id="rId12"/>
    <p:sldId id="266" r:id="rId13"/>
    <p:sldId id="276" r:id="rId14"/>
    <p:sldId id="275" r:id="rId15"/>
    <p:sldId id="269" r:id="rId16"/>
    <p:sldId id="281" r:id="rId17"/>
    <p:sldId id="280" r:id="rId18"/>
    <p:sldId id="278" r:id="rId19"/>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D8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2/15/2026</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9795421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2/15/2026</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9314756"/>
      </p:ext>
    </p:extLst>
  </p:cSld>
  <p:clrMap bg1="lt1" tx1="dk1" bg2="lt2" tx2="dk2" accent1="accent1" accent2="accent2" accent3="accent3" accent4="accent4" accent5="accent5" accent6="accent6" hlink="hlink" folHlink="folHlink"/>
  <p:sldLayoutIdLst>
    <p:sldLayoutId id="2147483721"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image" Target="../media/image3.pn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slideLayout" Target="../slideLayouts/slideLayout1.xml" /><Relationship Id="rId4" Type="http://schemas.openxmlformats.org/officeDocument/2006/relationships/image" Target="../media/image9.jpeg" /></Relationships>
</file>

<file path=ppt/slides/_rels/slide7.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0.jpeg" /><Relationship Id="rId1" Type="http://schemas.openxmlformats.org/officeDocument/2006/relationships/slideLayout" Target="../slideLayouts/slideLayout1.xml" /><Relationship Id="rId4" Type="http://schemas.openxmlformats.org/officeDocument/2006/relationships/image" Target="../media/image12.jpeg" /></Relationships>
</file>

<file path=ppt/slides/_rels/slide8.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image" Target="../media/image14.jpeg"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image" Target="../media/image15.jpeg"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image" Target="../media/image18.jpeg"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image" Target="../media/image19.jpeg"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image" Target="../media/image20.jpeg"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2" Type="http://schemas.openxmlformats.org/officeDocument/2006/relationships/image" Target="../media/image21.jpeg"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3" Type="http://schemas.openxmlformats.org/officeDocument/2006/relationships/hyperlink" Target="https://caringforcare.co.uk/courses/the-care-certificate-training/" TargetMode="External" /><Relationship Id="rId7" Type="http://schemas.openxmlformats.org/officeDocument/2006/relationships/hyperlink" Target="https://www.helpinghandshomecare.co.uk/about-us/" TargetMode="External" /><Relationship Id="rId2" Type="http://schemas.openxmlformats.org/officeDocument/2006/relationships/hyperlink" Target="https://www.carefound.co.uk/jobs/career-paths/" TargetMode="External" /><Relationship Id="rId1" Type="http://schemas.openxmlformats.org/officeDocument/2006/relationships/slideLayout" Target="../slideLayouts/slideLayout1.xml" /><Relationship Id="rId6" Type="http://schemas.openxmlformats.org/officeDocument/2006/relationships/hyperlink" Target="https://differ.blog/p/nvq-level-3-health-and-social-care-your-pathway-to-professional-growt-c13ea6" TargetMode="External" /><Relationship Id="rId5" Type="http://schemas.openxmlformats.org/officeDocument/2006/relationships/hyperlink" Target="https://www.cv-library.co.uk/career-advice/job-profile/care-team-leader/become-care-team-leader/" TargetMode="External" /><Relationship Id="rId4" Type="http://schemas.openxmlformats.org/officeDocument/2006/relationships/hyperlink" Target="https://www.cqc.org.uk"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s://londoncare.co.uk/care-assistant-training/?utm_source=chatgpt.com" TargetMode="External" /><Relationship Id="rId2" Type="http://schemas.openxmlformats.org/officeDocument/2006/relationships/hyperlink" Target="https://uk.linkedin.com/company/helping-hands-homecare?utm_source=chatgpt.com" TargetMode="External" /><Relationship Id="rId1" Type="http://schemas.openxmlformats.org/officeDocument/2006/relationships/slideLayout" Target="../slideLayouts/slideLayout1.xml" /><Relationship Id="rId5" Type="http://schemas.openxmlformats.org/officeDocument/2006/relationships/hyperlink" Target="https://nationalcare.service.gov.uk/job-profiles/senior-care-worker" TargetMode="External" /><Relationship Id="rId4" Type="http://schemas.openxmlformats.org/officeDocument/2006/relationships/hyperlink" Target="https://mergr.com/company/helping-hands-home-care" TargetMode="External" /></Relationships>
</file>

<file path=ppt/slides/_rels/slide18.xml.rels><?xml version="1.0" encoding="UTF-8" standalone="yes"?>
<Relationships xmlns="http://schemas.openxmlformats.org/package/2006/relationships"><Relationship Id="rId3" Type="http://schemas.openxmlformats.org/officeDocument/2006/relationships/hyperlink" Target="https://www.rightathome.co.uk/careers/carer-career-progression/?utm_source=chatgpt.com" TargetMode="External" /><Relationship Id="rId2" Type="http://schemas.openxmlformats.org/officeDocument/2006/relationships/hyperlink" Target="https://www.england.nhs.uk" TargetMode="External" /><Relationship Id="rId1" Type="http://schemas.openxmlformats.org/officeDocument/2006/relationships/slideLayout" Target="../slideLayouts/slideLayout1.xml" /><Relationship Id="rId6" Type="http://schemas.openxmlformats.org/officeDocument/2006/relationships/hyperlink" Target="https://www.skillsforcare.org.uk/Careers-in-care/Career-progression/Career-progression.aspx?utm_source=chatgpt.com" TargetMode="External" /><Relationship Id="rId5" Type="http://schemas.openxmlformats.org/officeDocument/2006/relationships/hyperlink" Target="https://highspeedtraining.co.uk/courses/health-and-social-care/care-certificate/" TargetMode="External" /><Relationship Id="rId4" Type="http://schemas.openxmlformats.org/officeDocument/2006/relationships/hyperlink" Target="https://www.skillsforcare.org.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74" name="Straight Connector 64">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66">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 name="Картина 2">
            <a:extLst>
              <a:ext uri="{FF2B5EF4-FFF2-40B4-BE49-F238E27FC236}">
                <a16:creationId xmlns:a16="http://schemas.microsoft.com/office/drawing/2014/main" id="{B22032CF-A0DF-ADA0-1624-968FDC098590}"/>
              </a:ext>
            </a:extLst>
          </p:cNvPr>
          <p:cNvPicPr>
            <a:picLocks noChangeAspect="1"/>
          </p:cNvPicPr>
          <p:nvPr/>
        </p:nvPicPr>
        <p:blipFill>
          <a:blip r:embed="rId2">
            <a:extLst>
              <a:ext uri="{28A0092B-C50C-407E-A947-70E740481C1C}">
                <a14:useLocalDpi xmlns:a14="http://schemas.microsoft.com/office/drawing/2010/main" val="0"/>
              </a:ext>
            </a:extLst>
          </a:blip>
          <a:srcRect l="16346" t="1496" r="8734" b="-1068"/>
          <a:stretch>
            <a:fillRect/>
          </a:stretch>
        </p:blipFill>
        <p:spPr>
          <a:xfrm>
            <a:off x="5343214" y="29309"/>
            <a:ext cx="6850637" cy="6828731"/>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76" name="Freeform: Shape 68">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77" name="Freeform: Shape 70">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3" name="Freeform: Shape 72">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Заглавие 1">
            <a:extLst>
              <a:ext uri="{FF2B5EF4-FFF2-40B4-BE49-F238E27FC236}">
                <a16:creationId xmlns:a16="http://schemas.microsoft.com/office/drawing/2014/main" id="{9BEAA0A3-AC0E-3618-0AB5-6C643D045C7E}"/>
              </a:ext>
            </a:extLst>
          </p:cNvPr>
          <p:cNvSpPr>
            <a:spLocks noGrp="1"/>
          </p:cNvSpPr>
          <p:nvPr>
            <p:ph type="ctrTitle"/>
          </p:nvPr>
        </p:nvSpPr>
        <p:spPr>
          <a:xfrm>
            <a:off x="676885" y="1426984"/>
            <a:ext cx="6119091" cy="1639888"/>
          </a:xfrm>
        </p:spPr>
        <p:txBody>
          <a:bodyPr vert="horz" lIns="109728" tIns="109728" rIns="109728" bIns="91440" rtlCol="0" anchor="b">
            <a:noAutofit/>
          </a:bodyPr>
          <a:lstStyle/>
          <a:p>
            <a:r>
              <a:rPr lang="en-US" sz="2400" dirty="0">
                <a:solidFill>
                  <a:schemeClr val="tx1"/>
                </a:solidFill>
              </a:rPr>
              <a:t>The Role of HR in Recruiting and Developing Care Assistants at Helping Hands</a:t>
            </a:r>
          </a:p>
        </p:txBody>
      </p:sp>
      <p:sp>
        <p:nvSpPr>
          <p:cNvPr id="12" name="Подзаглавие 11">
            <a:extLst>
              <a:ext uri="{FF2B5EF4-FFF2-40B4-BE49-F238E27FC236}">
                <a16:creationId xmlns:a16="http://schemas.microsoft.com/office/drawing/2014/main" id="{58EBA292-136A-E726-29D8-1DAA88D6CC46}"/>
              </a:ext>
            </a:extLst>
          </p:cNvPr>
          <p:cNvSpPr>
            <a:spLocks noGrp="1"/>
          </p:cNvSpPr>
          <p:nvPr>
            <p:ph type="subTitle" idx="1"/>
          </p:nvPr>
        </p:nvSpPr>
        <p:spPr>
          <a:xfrm>
            <a:off x="39443" y="3599073"/>
            <a:ext cx="7588803" cy="3238166"/>
          </a:xfrm>
        </p:spPr>
        <p:txBody>
          <a:bodyPr vert="horz" lIns="109728" tIns="109728" rIns="109728" bIns="91440" rtlCol="0">
            <a:noAutofit/>
          </a:bodyPr>
          <a:lstStyle/>
          <a:p>
            <a:pPr>
              <a:lnSpc>
                <a:spcPct val="140000"/>
              </a:lnSpc>
            </a:pPr>
            <a:r>
              <a:rPr lang="en-US" sz="1800" b="1" dirty="0">
                <a:solidFill>
                  <a:schemeClr val="tx1"/>
                </a:solidFill>
                <a:latin typeface="Lucida Sans Typewriter"/>
              </a:rPr>
              <a:t> Student Name: </a:t>
            </a:r>
            <a:r>
              <a:rPr lang="en-US" sz="1800" b="1" dirty="0" err="1">
                <a:solidFill>
                  <a:schemeClr val="tx1"/>
                </a:solidFill>
                <a:latin typeface="Lucida Sans Typewriter"/>
              </a:rPr>
              <a:t>Plamena</a:t>
            </a:r>
            <a:r>
              <a:rPr lang="en-US" sz="1800" b="1" dirty="0">
                <a:solidFill>
                  <a:schemeClr val="tx1"/>
                </a:solidFill>
                <a:latin typeface="Lucida Sans Typewriter"/>
              </a:rPr>
              <a:t> </a:t>
            </a:r>
            <a:r>
              <a:rPr lang="en-US" sz="1800" b="1" dirty="0" err="1">
                <a:solidFill>
                  <a:schemeClr val="tx1"/>
                </a:solidFill>
                <a:latin typeface="Lucida Sans Typewriter"/>
              </a:rPr>
              <a:t>Petrova</a:t>
            </a:r>
            <a:endParaRPr lang="en-US" sz="1800" b="1" dirty="0">
              <a:solidFill>
                <a:schemeClr val="tx1"/>
              </a:solidFill>
              <a:latin typeface="Lucida Sans Typewriter"/>
              <a:ea typeface="Meiryo"/>
            </a:endParaRPr>
          </a:p>
          <a:p>
            <a:pPr>
              <a:lnSpc>
                <a:spcPct val="140000"/>
              </a:lnSpc>
            </a:pPr>
            <a:r>
              <a:rPr lang="en-US" sz="1800" b="1" dirty="0">
                <a:solidFill>
                  <a:schemeClr val="tx1"/>
                </a:solidFill>
                <a:latin typeface="Lucida Sans Typewriter"/>
              </a:rPr>
              <a:t> Student Number: 2419095</a:t>
            </a:r>
            <a:endParaRPr lang="en-US" sz="1800" b="1" dirty="0">
              <a:solidFill>
                <a:schemeClr val="tx1"/>
              </a:solidFill>
              <a:latin typeface="Lucida Sans Typewriter"/>
              <a:ea typeface="Meiryo"/>
            </a:endParaRPr>
          </a:p>
          <a:p>
            <a:pPr>
              <a:lnSpc>
                <a:spcPct val="140000"/>
              </a:lnSpc>
            </a:pPr>
            <a:r>
              <a:rPr lang="en-US" sz="1800" b="1" dirty="0">
                <a:solidFill>
                  <a:schemeClr val="tx1"/>
                </a:solidFill>
                <a:latin typeface="Lucida Sans Typewriter"/>
              </a:rPr>
              <a:t> Module: Developing and</a:t>
            </a:r>
          </a:p>
          <a:p>
            <a:pPr>
              <a:lnSpc>
                <a:spcPct val="140000"/>
              </a:lnSpc>
            </a:pPr>
            <a:r>
              <a:rPr lang="en-US" sz="1800" b="1" dirty="0">
                <a:solidFill>
                  <a:schemeClr val="tx1"/>
                </a:solidFill>
                <a:latin typeface="Lucida Sans Typewriter"/>
              </a:rPr>
              <a:t> Managing Individuals and Teams</a:t>
            </a:r>
            <a:endParaRPr lang="en-US" sz="1800" b="1" dirty="0">
              <a:solidFill>
                <a:schemeClr val="tx1"/>
              </a:solidFill>
              <a:latin typeface="Lucida Sans Typewriter"/>
              <a:ea typeface="Meiryo"/>
            </a:endParaRPr>
          </a:p>
          <a:p>
            <a:pPr>
              <a:lnSpc>
                <a:spcPct val="140000"/>
              </a:lnSpc>
            </a:pPr>
            <a:r>
              <a:rPr lang="en-US" sz="1800" b="1" dirty="0">
                <a:solidFill>
                  <a:schemeClr val="tx1"/>
                </a:solidFill>
                <a:latin typeface="Lucida Sans Typewriter"/>
              </a:rPr>
              <a:t> Module code:  LCLM5002</a:t>
            </a:r>
            <a:endParaRPr lang="en-US" sz="1800" b="1" dirty="0">
              <a:solidFill>
                <a:schemeClr val="tx1"/>
              </a:solidFill>
              <a:latin typeface="Lucida Sans Typewriter"/>
              <a:ea typeface="Meiryo"/>
            </a:endParaRPr>
          </a:p>
          <a:p>
            <a:pPr>
              <a:lnSpc>
                <a:spcPct val="140000"/>
              </a:lnSpc>
            </a:pPr>
            <a:r>
              <a:rPr lang="en-US" sz="1800" b="1" dirty="0">
                <a:solidFill>
                  <a:schemeClr val="tx1"/>
                </a:solidFill>
                <a:latin typeface="Lucida Sans Typewriter"/>
              </a:rPr>
              <a:t> Lecturer:  </a:t>
            </a:r>
            <a:r>
              <a:rPr lang="en-US" sz="1800" b="1" dirty="0" err="1">
                <a:solidFill>
                  <a:schemeClr val="tx1"/>
                </a:solidFill>
                <a:latin typeface="Lucida Sans Typewriter"/>
              </a:rPr>
              <a:t>Mudassar</a:t>
            </a:r>
            <a:r>
              <a:rPr lang="en-US" sz="1800" b="1" dirty="0">
                <a:solidFill>
                  <a:schemeClr val="tx1"/>
                </a:solidFill>
                <a:latin typeface="Lucida Sans Typewriter"/>
              </a:rPr>
              <a:t> Hasan</a:t>
            </a:r>
            <a:endParaRPr lang="en-US" sz="1800" b="1" dirty="0">
              <a:solidFill>
                <a:schemeClr val="tx1"/>
              </a:solidFill>
              <a:latin typeface="Lucida Sans Typewriter"/>
              <a:ea typeface="Meiryo"/>
            </a:endParaRPr>
          </a:p>
        </p:txBody>
      </p:sp>
      <p:pic>
        <p:nvPicPr>
          <p:cNvPr id="4" name="Картина 3">
            <a:extLst>
              <a:ext uri="{FF2B5EF4-FFF2-40B4-BE49-F238E27FC236}">
                <a16:creationId xmlns:a16="http://schemas.microsoft.com/office/drawing/2014/main" id="{D25803C6-20D7-09C0-0F7D-DBA3BFF95050}"/>
              </a:ext>
            </a:extLst>
          </p:cNvPr>
          <p:cNvPicPr>
            <a:picLocks noChangeAspect="1"/>
          </p:cNvPicPr>
          <p:nvPr/>
        </p:nvPicPr>
        <p:blipFill>
          <a:blip r:embed="rId3">
            <a:alphaModFix amt="80000"/>
            <a:extLst>
              <a:ext uri="{28A0092B-C50C-407E-A947-70E740481C1C}">
                <a14:useLocalDpi xmlns:a14="http://schemas.microsoft.com/office/drawing/2010/main" val="0"/>
              </a:ext>
            </a:extLst>
          </a:blip>
          <a:stretch>
            <a:fillRect/>
          </a:stretch>
        </p:blipFill>
        <p:spPr>
          <a:xfrm>
            <a:off x="-1694" y="-3104"/>
            <a:ext cx="3314700" cy="1381125"/>
          </a:xfrm>
          <a:prstGeom prst="rect">
            <a:avLst/>
          </a:prstGeom>
          <a:effectLst/>
        </p:spPr>
      </p:pic>
      <p:sp>
        <p:nvSpPr>
          <p:cNvPr id="5" name="Текстово поле 4">
            <a:extLst>
              <a:ext uri="{FF2B5EF4-FFF2-40B4-BE49-F238E27FC236}">
                <a16:creationId xmlns:a16="http://schemas.microsoft.com/office/drawing/2014/main" id="{C0754994-3DD4-FD68-23DC-9C5A68393908}"/>
              </a:ext>
            </a:extLst>
          </p:cNvPr>
          <p:cNvSpPr txBox="1"/>
          <p:nvPr/>
        </p:nvSpPr>
        <p:spPr>
          <a:xfrm>
            <a:off x="6014384" y="6337360"/>
            <a:ext cx="2969386" cy="461665"/>
          </a:xfrm>
          <a:prstGeom prst="rect">
            <a:avLst/>
          </a:prstGeom>
          <a:noFill/>
        </p:spPr>
        <p:txBody>
          <a:bodyPr wrap="square" rtlCol="0">
            <a:spAutoFit/>
          </a:bodyPr>
          <a:lstStyle/>
          <a:p>
            <a:pPr algn="l"/>
            <a:r>
              <a:rPr lang="en-US" sz="1200" b="1" dirty="0"/>
              <a:t>Source: Helping Hands</a:t>
            </a:r>
          </a:p>
          <a:p>
            <a:pPr algn="l"/>
            <a:r>
              <a:rPr lang="en-US" sz="1200" b="1" dirty="0" err="1"/>
              <a:t>www.helpinghands.com</a:t>
            </a:r>
            <a:endParaRPr lang="bg-BG" sz="1200" b="1" dirty="0"/>
          </a:p>
        </p:txBody>
      </p:sp>
    </p:spTree>
    <p:extLst>
      <p:ext uri="{BB962C8B-B14F-4D97-AF65-F5344CB8AC3E}">
        <p14:creationId xmlns:p14="http://schemas.microsoft.com/office/powerpoint/2010/main" val="1104221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Заглавие 1">
            <a:extLst>
              <a:ext uri="{FF2B5EF4-FFF2-40B4-BE49-F238E27FC236}">
                <a16:creationId xmlns:a16="http://schemas.microsoft.com/office/drawing/2014/main" id="{912B5226-6668-D516-A6D4-55118C43F4B0}"/>
              </a:ext>
            </a:extLst>
          </p:cNvPr>
          <p:cNvSpPr>
            <a:spLocks noGrp="1"/>
          </p:cNvSpPr>
          <p:nvPr>
            <p:ph type="ctrTitle"/>
          </p:nvPr>
        </p:nvSpPr>
        <p:spPr>
          <a:xfrm>
            <a:off x="5365314" y="291141"/>
            <a:ext cx="5624118" cy="675306"/>
          </a:xfrm>
        </p:spPr>
        <p:txBody>
          <a:bodyPr anchor="b">
            <a:normAutofit fontScale="90000"/>
          </a:bodyPr>
          <a:lstStyle/>
          <a:p>
            <a:pPr algn="ctr"/>
            <a:r>
              <a:rPr lang="bg-BG">
                <a:ea typeface="ADLaM Display" panose="02010000000000000000" pitchFamily="2" charset="0"/>
                <a:cs typeface="Aldhabi" pitchFamily="2" charset="-78"/>
              </a:rPr>
              <a:t>OUTLINE</a:t>
            </a:r>
            <a:r>
              <a:rPr lang="bg-BG">
                <a:ea typeface="Meiryo"/>
              </a:rPr>
              <a:t> </a:t>
            </a:r>
            <a:endParaRPr lang="bg-BG"/>
          </a:p>
        </p:txBody>
      </p:sp>
      <p:sp>
        <p:nvSpPr>
          <p:cNvPr id="3" name="Подзаглавие 2">
            <a:extLst>
              <a:ext uri="{FF2B5EF4-FFF2-40B4-BE49-F238E27FC236}">
                <a16:creationId xmlns:a16="http://schemas.microsoft.com/office/drawing/2014/main" id="{828B83E0-83DF-0D4B-325F-C8BAFFBA0FD6}"/>
              </a:ext>
            </a:extLst>
          </p:cNvPr>
          <p:cNvSpPr>
            <a:spLocks noGrp="1"/>
          </p:cNvSpPr>
          <p:nvPr>
            <p:ph type="subTitle" idx="1"/>
          </p:nvPr>
        </p:nvSpPr>
        <p:spPr>
          <a:xfrm>
            <a:off x="6281108" y="1028211"/>
            <a:ext cx="5790482" cy="5724893"/>
          </a:xfrm>
        </p:spPr>
        <p:txBody>
          <a:bodyPr anchor="t">
            <a:normAutofit/>
          </a:bodyPr>
          <a:lstStyle/>
          <a:p>
            <a:r>
              <a:rPr lang="bg-BG" sz="2000" dirty="0">
                <a:latin typeface="Arial" panose="020B0604020202020204" pitchFamily="34" charset="0"/>
                <a:ea typeface="Meiryo"/>
                <a:cs typeface="Arial" panose="020B0604020202020204" pitchFamily="34" charset="0"/>
              </a:rPr>
              <a:t>1. </a:t>
            </a:r>
            <a:r>
              <a:rPr lang="bg-BG" sz="2000" dirty="0" err="1">
                <a:solidFill>
                  <a:schemeClr val="tx1"/>
                </a:solidFill>
                <a:latin typeface="Arial" panose="020B0604020202020204" pitchFamily="34" charset="0"/>
                <a:ea typeface="Meiryo"/>
                <a:cs typeface="Arial" panose="020B0604020202020204" pitchFamily="34" charset="0"/>
              </a:rPr>
              <a:t>Introduction</a:t>
            </a:r>
            <a:r>
              <a:rPr lang="bg-BG" sz="2000" dirty="0">
                <a:solidFill>
                  <a:schemeClr val="tx1"/>
                </a:solidFill>
                <a:latin typeface="Arial" panose="020B0604020202020204" pitchFamily="34" charset="0"/>
                <a:ea typeface="Meiryo"/>
                <a:cs typeface="Arial" panose="020B0604020202020204" pitchFamily="34" charset="0"/>
              </a:rPr>
              <a:t> </a:t>
            </a:r>
          </a:p>
          <a:p>
            <a:r>
              <a:rPr lang="bg-BG" sz="2000" dirty="0">
                <a:solidFill>
                  <a:schemeClr val="tx1"/>
                </a:solidFill>
                <a:latin typeface="Arial" panose="020B0604020202020204" pitchFamily="34" charset="0"/>
                <a:ea typeface="Meiryo"/>
                <a:cs typeface="Arial" panose="020B0604020202020204" pitchFamily="34" charset="0"/>
              </a:rPr>
              <a:t>2. </a:t>
            </a:r>
            <a:r>
              <a:rPr lang="bg-BG" sz="2000" dirty="0" err="1">
                <a:solidFill>
                  <a:schemeClr val="tx1"/>
                </a:solidFill>
                <a:latin typeface="Arial" panose="020B0604020202020204" pitchFamily="34" charset="0"/>
                <a:ea typeface="Meiryo"/>
                <a:cs typeface="Arial" panose="020B0604020202020204" pitchFamily="34" charset="0"/>
              </a:rPr>
              <a:t>Recruitment</a:t>
            </a:r>
            <a:r>
              <a:rPr lang="bg-BG" sz="2000" dirty="0">
                <a:solidFill>
                  <a:schemeClr val="tx1"/>
                </a:solidFill>
                <a:latin typeface="Arial" panose="020B0604020202020204" pitchFamily="34" charset="0"/>
                <a:ea typeface="Meiryo"/>
                <a:cs typeface="Arial" panose="020B0604020202020204" pitchFamily="34" charset="0"/>
              </a:rPr>
              <a:t> </a:t>
            </a:r>
            <a:r>
              <a:rPr lang="bg-BG" sz="2000" dirty="0" err="1">
                <a:solidFill>
                  <a:schemeClr val="tx1"/>
                </a:solidFill>
                <a:latin typeface="Arial" panose="020B0604020202020204" pitchFamily="34" charset="0"/>
                <a:ea typeface="Meiryo"/>
                <a:cs typeface="Arial" panose="020B0604020202020204" pitchFamily="34" charset="0"/>
              </a:rPr>
              <a:t>process</a:t>
            </a:r>
            <a:r>
              <a:rPr lang="en-US" sz="2000" dirty="0">
                <a:solidFill>
                  <a:schemeClr val="tx1"/>
                </a:solidFill>
                <a:latin typeface="Arial" panose="020B0604020202020204" pitchFamily="34" charset="0"/>
                <a:ea typeface="Meiryo"/>
                <a:cs typeface="Arial" panose="020B0604020202020204" pitchFamily="34" charset="0"/>
              </a:rPr>
              <a:t> for Care Assistant:</a:t>
            </a:r>
            <a:endParaRPr lang="bg-BG" sz="2000" dirty="0">
              <a:solidFill>
                <a:schemeClr val="tx1"/>
              </a:solidFill>
              <a:latin typeface="Arial" panose="020B0604020202020204" pitchFamily="34" charset="0"/>
              <a:ea typeface="Meiryo"/>
              <a:cs typeface="Arial" panose="020B0604020202020204" pitchFamily="34" charset="0"/>
            </a:endParaRPr>
          </a:p>
          <a:p>
            <a:r>
              <a:rPr lang="en-US" sz="2000" dirty="0">
                <a:solidFill>
                  <a:schemeClr val="tx1"/>
                </a:solidFill>
                <a:latin typeface="Arial" panose="020B0604020202020204" pitchFamily="34" charset="0"/>
                <a:ea typeface="Meiryo"/>
                <a:cs typeface="Arial" panose="020B0604020202020204" pitchFamily="34" charset="0"/>
              </a:rPr>
              <a:t> </a:t>
            </a:r>
            <a:r>
              <a:rPr lang="bg-BG" sz="2000" dirty="0">
                <a:solidFill>
                  <a:schemeClr val="tx1"/>
                </a:solidFill>
                <a:latin typeface="Arial" panose="020B0604020202020204" pitchFamily="34" charset="0"/>
                <a:ea typeface="Meiryo"/>
                <a:cs typeface="Arial" panose="020B0604020202020204" pitchFamily="34" charset="0"/>
              </a:rPr>
              <a:t>a. </a:t>
            </a:r>
            <a:r>
              <a:rPr lang="bg-BG" sz="2000" dirty="0" err="1">
                <a:solidFill>
                  <a:schemeClr val="tx1"/>
                </a:solidFill>
                <a:latin typeface="Arial" panose="020B0604020202020204" pitchFamily="34" charset="0"/>
                <a:ea typeface="Meiryo"/>
                <a:cs typeface="Arial" panose="020B0604020202020204" pitchFamily="34" charset="0"/>
              </a:rPr>
              <a:t>job</a:t>
            </a:r>
            <a:r>
              <a:rPr lang="bg-BG" sz="2000" dirty="0">
                <a:solidFill>
                  <a:schemeClr val="tx1"/>
                </a:solidFill>
                <a:latin typeface="Arial" panose="020B0604020202020204" pitchFamily="34" charset="0"/>
                <a:ea typeface="Meiryo"/>
                <a:cs typeface="Arial" panose="020B0604020202020204" pitchFamily="34" charset="0"/>
              </a:rPr>
              <a:t> </a:t>
            </a:r>
            <a:r>
              <a:rPr lang="bg-BG" sz="2000" dirty="0" err="1">
                <a:solidFill>
                  <a:schemeClr val="tx1"/>
                </a:solidFill>
                <a:latin typeface="Arial" panose="020B0604020202020204" pitchFamily="34" charset="0"/>
                <a:ea typeface="Meiryo"/>
                <a:cs typeface="Arial" panose="020B0604020202020204" pitchFamily="34" charset="0"/>
              </a:rPr>
              <a:t>analysis</a:t>
            </a:r>
            <a:r>
              <a:rPr lang="bg-BG" sz="2000" dirty="0">
                <a:solidFill>
                  <a:schemeClr val="tx1"/>
                </a:solidFill>
                <a:latin typeface="Arial" panose="020B0604020202020204" pitchFamily="34" charset="0"/>
                <a:ea typeface="Meiryo"/>
                <a:cs typeface="Arial" panose="020B0604020202020204" pitchFamily="34" charset="0"/>
              </a:rPr>
              <a:t> </a:t>
            </a:r>
          </a:p>
          <a:p>
            <a:r>
              <a:rPr lang="en-US" sz="2000" dirty="0">
                <a:solidFill>
                  <a:schemeClr val="tx1"/>
                </a:solidFill>
                <a:latin typeface="Arial" panose="020B0604020202020204" pitchFamily="34" charset="0"/>
                <a:ea typeface="Meiryo"/>
                <a:cs typeface="Arial" panose="020B0604020202020204" pitchFamily="34" charset="0"/>
              </a:rPr>
              <a:t> </a:t>
            </a:r>
            <a:r>
              <a:rPr lang="bg-BG" sz="2000" dirty="0">
                <a:solidFill>
                  <a:schemeClr val="tx1"/>
                </a:solidFill>
                <a:latin typeface="Arial" panose="020B0604020202020204" pitchFamily="34" charset="0"/>
                <a:ea typeface="Meiryo"/>
                <a:cs typeface="Arial" panose="020B0604020202020204" pitchFamily="34" charset="0"/>
              </a:rPr>
              <a:t>b. </a:t>
            </a:r>
            <a:r>
              <a:rPr lang="bg-BG" sz="2000" dirty="0" err="1">
                <a:solidFill>
                  <a:schemeClr val="tx1"/>
                </a:solidFill>
                <a:latin typeface="Arial" panose="020B0604020202020204" pitchFamily="34" charset="0"/>
                <a:ea typeface="Meiryo"/>
                <a:cs typeface="Arial" panose="020B0604020202020204" pitchFamily="34" charset="0"/>
              </a:rPr>
              <a:t>job</a:t>
            </a:r>
            <a:r>
              <a:rPr lang="bg-BG" sz="2000" dirty="0">
                <a:solidFill>
                  <a:schemeClr val="tx1"/>
                </a:solidFill>
                <a:latin typeface="Arial" panose="020B0604020202020204" pitchFamily="34" charset="0"/>
                <a:ea typeface="Meiryo"/>
                <a:cs typeface="Arial" panose="020B0604020202020204" pitchFamily="34" charset="0"/>
              </a:rPr>
              <a:t> </a:t>
            </a:r>
            <a:r>
              <a:rPr lang="bg-BG" sz="2000" dirty="0" err="1">
                <a:solidFill>
                  <a:schemeClr val="tx1"/>
                </a:solidFill>
                <a:latin typeface="Arial" panose="020B0604020202020204" pitchFamily="34" charset="0"/>
                <a:ea typeface="Meiryo"/>
                <a:cs typeface="Arial" panose="020B0604020202020204" pitchFamily="34" charset="0"/>
              </a:rPr>
              <a:t>description</a:t>
            </a:r>
            <a:r>
              <a:rPr lang="bg-BG" sz="2000" dirty="0">
                <a:solidFill>
                  <a:schemeClr val="tx1"/>
                </a:solidFill>
                <a:latin typeface="Arial" panose="020B0604020202020204" pitchFamily="34" charset="0"/>
                <a:ea typeface="Meiryo"/>
                <a:cs typeface="Arial" panose="020B0604020202020204" pitchFamily="34" charset="0"/>
              </a:rPr>
              <a:t> </a:t>
            </a:r>
          </a:p>
          <a:p>
            <a:r>
              <a:rPr lang="en-US" sz="2000" dirty="0">
                <a:solidFill>
                  <a:schemeClr val="tx1"/>
                </a:solidFill>
                <a:latin typeface="Arial" panose="020B0604020202020204" pitchFamily="34" charset="0"/>
                <a:ea typeface="Meiryo"/>
                <a:cs typeface="Arial" panose="020B0604020202020204" pitchFamily="34" charset="0"/>
              </a:rPr>
              <a:t> </a:t>
            </a:r>
            <a:r>
              <a:rPr lang="bg-BG" sz="2000" dirty="0">
                <a:solidFill>
                  <a:schemeClr val="tx1"/>
                </a:solidFill>
                <a:latin typeface="Arial" panose="020B0604020202020204" pitchFamily="34" charset="0"/>
                <a:ea typeface="Meiryo"/>
                <a:cs typeface="Arial" panose="020B0604020202020204" pitchFamily="34" charset="0"/>
              </a:rPr>
              <a:t>c. </a:t>
            </a:r>
            <a:r>
              <a:rPr lang="bg-BG" sz="2000" dirty="0" err="1">
                <a:solidFill>
                  <a:schemeClr val="tx1"/>
                </a:solidFill>
                <a:latin typeface="Arial" panose="020B0604020202020204" pitchFamily="34" charset="0"/>
                <a:ea typeface="Meiryo"/>
                <a:cs typeface="Arial" panose="020B0604020202020204" pitchFamily="34" charset="0"/>
              </a:rPr>
              <a:t>person</a:t>
            </a:r>
            <a:r>
              <a:rPr lang="bg-BG" sz="2000" dirty="0">
                <a:solidFill>
                  <a:schemeClr val="tx1"/>
                </a:solidFill>
                <a:latin typeface="Arial" panose="020B0604020202020204" pitchFamily="34" charset="0"/>
                <a:ea typeface="Meiryo"/>
                <a:cs typeface="Arial" panose="020B0604020202020204" pitchFamily="34" charset="0"/>
              </a:rPr>
              <a:t> </a:t>
            </a:r>
            <a:r>
              <a:rPr lang="bg-BG" sz="2000" dirty="0" err="1">
                <a:solidFill>
                  <a:schemeClr val="tx1"/>
                </a:solidFill>
                <a:latin typeface="Arial" panose="020B0604020202020204" pitchFamily="34" charset="0"/>
                <a:ea typeface="Meiryo"/>
                <a:cs typeface="Arial" panose="020B0604020202020204" pitchFamily="34" charset="0"/>
              </a:rPr>
              <a:t>specifications</a:t>
            </a:r>
            <a:r>
              <a:rPr lang="bg-BG" sz="2000" dirty="0">
                <a:solidFill>
                  <a:schemeClr val="tx1"/>
                </a:solidFill>
                <a:latin typeface="Arial" panose="020B0604020202020204" pitchFamily="34" charset="0"/>
                <a:ea typeface="Meiryo"/>
                <a:cs typeface="Arial" panose="020B0604020202020204" pitchFamily="34" charset="0"/>
              </a:rPr>
              <a:t> </a:t>
            </a:r>
          </a:p>
          <a:p>
            <a:r>
              <a:rPr lang="bg-BG" sz="2000" dirty="0">
                <a:solidFill>
                  <a:schemeClr val="tx1"/>
                </a:solidFill>
                <a:latin typeface="Arial" panose="020B0604020202020204" pitchFamily="34" charset="0"/>
                <a:ea typeface="Meiryo"/>
                <a:cs typeface="Arial" panose="020B0604020202020204" pitchFamily="34" charset="0"/>
              </a:rPr>
              <a:t>3.</a:t>
            </a:r>
            <a:r>
              <a:rPr lang="en-US" sz="2000" dirty="0">
                <a:solidFill>
                  <a:schemeClr val="tx1"/>
                </a:solidFill>
                <a:latin typeface="Arial" panose="020B0604020202020204" pitchFamily="34" charset="0"/>
                <a:ea typeface="Meiryo"/>
                <a:cs typeface="Arial" panose="020B0604020202020204" pitchFamily="34" charset="0"/>
              </a:rPr>
              <a:t> Interview types</a:t>
            </a:r>
          </a:p>
          <a:p>
            <a:r>
              <a:rPr lang="en-US" sz="2000" dirty="0">
                <a:solidFill>
                  <a:schemeClr val="tx1"/>
                </a:solidFill>
                <a:latin typeface="Arial" panose="020B0604020202020204" pitchFamily="34" charset="0"/>
                <a:ea typeface="Meiryo"/>
                <a:cs typeface="Arial" panose="020B0604020202020204" pitchFamily="34" charset="0"/>
              </a:rPr>
              <a:t>4. Question types </a:t>
            </a:r>
          </a:p>
          <a:p>
            <a:r>
              <a:rPr lang="en-US" sz="2000" dirty="0">
                <a:solidFill>
                  <a:schemeClr val="tx1"/>
                </a:solidFill>
                <a:latin typeface="Arial" panose="020B0604020202020204" pitchFamily="34" charset="0"/>
                <a:ea typeface="Meiryo"/>
                <a:cs typeface="Arial" panose="020B0604020202020204" pitchFamily="34" charset="0"/>
              </a:rPr>
              <a:t>5. Career development and training </a:t>
            </a:r>
          </a:p>
          <a:p>
            <a:r>
              <a:rPr lang="en-US" sz="2000" dirty="0">
                <a:solidFill>
                  <a:schemeClr val="tx1"/>
                </a:solidFill>
                <a:latin typeface="Arial" panose="020B0604020202020204" pitchFamily="34" charset="0"/>
                <a:ea typeface="Meiryo"/>
                <a:cs typeface="Arial" panose="020B0604020202020204" pitchFamily="34" charset="0"/>
              </a:rPr>
              <a:t>6. Learning Theories </a:t>
            </a:r>
          </a:p>
          <a:p>
            <a:r>
              <a:rPr lang="en-US" sz="2000" dirty="0">
                <a:solidFill>
                  <a:schemeClr val="tx1"/>
                </a:solidFill>
                <a:latin typeface="Arial" panose="020B0604020202020204" pitchFamily="34" charset="0"/>
                <a:ea typeface="Meiryo"/>
                <a:cs typeface="Arial" panose="020B0604020202020204" pitchFamily="34" charset="0"/>
              </a:rPr>
              <a:t>7. References </a:t>
            </a:r>
          </a:p>
        </p:txBody>
      </p:sp>
      <p:sp>
        <p:nvSpPr>
          <p:cNvPr id="23" name="Freeform: Shape 11">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3">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5" name="Freeform: Shape 15">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6" name="Graphic 6" descr="Контролен списък">
            <a:extLst>
              <a:ext uri="{FF2B5EF4-FFF2-40B4-BE49-F238E27FC236}">
                <a16:creationId xmlns:a16="http://schemas.microsoft.com/office/drawing/2014/main" id="{1439C87D-84ED-3F1F-A9D9-E0B9EE8C39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2571" y="1794394"/>
            <a:ext cx="3217333" cy="3217333"/>
          </a:xfrm>
          <a:prstGeom prst="rect">
            <a:avLst/>
          </a:prstGeom>
        </p:spPr>
      </p:pic>
    </p:spTree>
    <p:extLst>
      <p:ext uri="{BB962C8B-B14F-4D97-AF65-F5344CB8AC3E}">
        <p14:creationId xmlns:p14="http://schemas.microsoft.com/office/powerpoint/2010/main" val="27449194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43" name="Straight Connector 42">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5" name="Rectangle 44">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Картина 3">
            <a:extLst>
              <a:ext uri="{FF2B5EF4-FFF2-40B4-BE49-F238E27FC236}">
                <a16:creationId xmlns:a16="http://schemas.microsoft.com/office/drawing/2014/main" id="{15AECCAD-9AF5-AE18-79C5-B1A555097196}"/>
              </a:ext>
            </a:extLst>
          </p:cNvPr>
          <p:cNvPicPr>
            <a:picLocks noChangeAspect="1"/>
          </p:cNvPicPr>
          <p:nvPr/>
        </p:nvPicPr>
        <p:blipFill>
          <a:blip r:embed="rId2">
            <a:extLst>
              <a:ext uri="{28A0092B-C50C-407E-A947-70E740481C1C}">
                <a14:useLocalDpi xmlns:a14="http://schemas.microsoft.com/office/drawing/2010/main" val="0"/>
              </a:ext>
            </a:extLst>
          </a:blip>
          <a:srcRect l="8985" r="8985"/>
          <a:stretch>
            <a:fillRect/>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47" name="Freeform: Shape 46">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49" name="Freeform: Shape 48">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Заглавие 1">
            <a:extLst>
              <a:ext uri="{FF2B5EF4-FFF2-40B4-BE49-F238E27FC236}">
                <a16:creationId xmlns:a16="http://schemas.microsoft.com/office/drawing/2014/main" id="{881AA534-3E8B-CE71-E01C-10C943675132}"/>
              </a:ext>
            </a:extLst>
          </p:cNvPr>
          <p:cNvSpPr>
            <a:spLocks noGrp="1"/>
          </p:cNvSpPr>
          <p:nvPr>
            <p:ph type="ctrTitle"/>
          </p:nvPr>
        </p:nvSpPr>
        <p:spPr>
          <a:xfrm>
            <a:off x="1370276" y="161132"/>
            <a:ext cx="3320690" cy="663575"/>
          </a:xfrm>
        </p:spPr>
        <p:txBody>
          <a:bodyPr vert="horz" lIns="109728" tIns="109728" rIns="109728" bIns="91440" rtlCol="0" anchor="b">
            <a:normAutofit fontScale="90000"/>
          </a:bodyPr>
          <a:lstStyle/>
          <a:p>
            <a:pPr>
              <a:lnSpc>
                <a:spcPct val="130000"/>
              </a:lnSpc>
            </a:pPr>
            <a:r>
              <a:rPr lang="en-US" sz="3200" dirty="0">
                <a:solidFill>
                  <a:schemeClr val="tx1">
                    <a:lumMod val="75000"/>
                    <a:lumOff val="25000"/>
                  </a:schemeClr>
                </a:solidFill>
              </a:rPr>
              <a:t>Introduction </a:t>
            </a:r>
          </a:p>
        </p:txBody>
      </p:sp>
      <p:sp>
        <p:nvSpPr>
          <p:cNvPr id="3" name="Подзаглавие 2">
            <a:extLst>
              <a:ext uri="{FF2B5EF4-FFF2-40B4-BE49-F238E27FC236}">
                <a16:creationId xmlns:a16="http://schemas.microsoft.com/office/drawing/2014/main" id="{98F752F8-5487-35DF-F55F-D625316A4E40}"/>
              </a:ext>
            </a:extLst>
          </p:cNvPr>
          <p:cNvSpPr>
            <a:spLocks noGrp="1"/>
          </p:cNvSpPr>
          <p:nvPr>
            <p:ph type="subTitle" idx="1"/>
          </p:nvPr>
        </p:nvSpPr>
        <p:spPr>
          <a:xfrm>
            <a:off x="535029" y="1401662"/>
            <a:ext cx="6237038" cy="3699804"/>
          </a:xfrm>
        </p:spPr>
        <p:txBody>
          <a:bodyPr vert="horz" lIns="109728" tIns="109728" rIns="109728" bIns="91440" rtlCol="0">
            <a:noAutofit/>
          </a:bodyPr>
          <a:lstStyle/>
          <a:p>
            <a:pPr algn="just"/>
            <a:r>
              <a:rPr lang="en-US" sz="1400" dirty="0">
                <a:solidFill>
                  <a:schemeClr val="tx1">
                    <a:lumMod val="75000"/>
                    <a:lumOff val="25000"/>
                  </a:schemeClr>
                </a:solidFill>
              </a:rPr>
              <a:t> Helping Hands Home Care was established in 1989 by Mary Lee after she identified a need for person-</a:t>
            </a:r>
            <a:r>
              <a:rPr lang="en-US" sz="1400" dirty="0" err="1">
                <a:solidFill>
                  <a:schemeClr val="tx1">
                    <a:lumMod val="75000"/>
                    <a:lumOff val="25000"/>
                  </a:schemeClr>
                </a:solidFill>
              </a:rPr>
              <a:t>centred</a:t>
            </a:r>
            <a:r>
              <a:rPr lang="en-US" sz="1400" dirty="0">
                <a:solidFill>
                  <a:schemeClr val="tx1">
                    <a:lumMod val="75000"/>
                    <a:lumOff val="25000"/>
                  </a:schemeClr>
                </a:solidFill>
              </a:rPr>
              <a:t> home care services while working with social services in the Midlands (Helping Hands, 2026). It has since grown into a national home care provider delivering services across England and Wales (Helping Hands, 2026). The company is headquartered in Alcester, Warwickshire (LinkedIn, 2026) and is now owned by Family Resource Home Care following acquisition in 2021 (</a:t>
            </a:r>
            <a:r>
              <a:rPr lang="en-US" sz="1400" dirty="0" err="1">
                <a:solidFill>
                  <a:schemeClr val="tx1">
                    <a:lumMod val="75000"/>
                    <a:lumOff val="25000"/>
                  </a:schemeClr>
                </a:solidFill>
              </a:rPr>
              <a:t>Mergr</a:t>
            </a:r>
            <a:r>
              <a:rPr lang="en-US" sz="1400" dirty="0">
                <a:solidFill>
                  <a:schemeClr val="tx1">
                    <a:lumMod val="75000"/>
                    <a:lumOff val="25000"/>
                  </a:schemeClr>
                </a:solidFill>
              </a:rPr>
              <a:t>, 2026). Helping Hands delivers visiting and live-in care, directly employs </a:t>
            </a:r>
            <a:r>
              <a:rPr lang="en-US" sz="1400" dirty="0" err="1">
                <a:solidFill>
                  <a:schemeClr val="tx1">
                    <a:lumMod val="75000"/>
                    <a:lumOff val="25000"/>
                  </a:schemeClr>
                </a:solidFill>
              </a:rPr>
              <a:t>carers</a:t>
            </a:r>
            <a:r>
              <a:rPr lang="en-US" sz="1400" dirty="0">
                <a:solidFill>
                  <a:schemeClr val="tx1">
                    <a:lumMod val="75000"/>
                    <a:lumOff val="25000"/>
                  </a:schemeClr>
                </a:solidFill>
              </a:rPr>
              <a:t>, and provides </a:t>
            </a:r>
            <a:r>
              <a:rPr lang="en-US" sz="1400" dirty="0" err="1">
                <a:solidFill>
                  <a:schemeClr val="tx1">
                    <a:lumMod val="75000"/>
                    <a:lumOff val="25000"/>
                  </a:schemeClr>
                </a:solidFill>
              </a:rPr>
              <a:t>personalised</a:t>
            </a:r>
            <a:r>
              <a:rPr lang="en-US" sz="1400" dirty="0">
                <a:solidFill>
                  <a:schemeClr val="tx1">
                    <a:lumMod val="75000"/>
                    <a:lumOff val="25000"/>
                  </a:schemeClr>
                </a:solidFill>
              </a:rPr>
              <a:t> support to help people remain independent (Helping Hands, 2026).</a:t>
            </a:r>
            <a:r>
              <a:rPr lang="en-US" sz="1100" dirty="0">
                <a:solidFill>
                  <a:schemeClr val="tx1">
                    <a:lumMod val="75000"/>
                    <a:lumOff val="25000"/>
                  </a:schemeClr>
                </a:solidFill>
              </a:rPr>
              <a:t> </a:t>
            </a:r>
          </a:p>
          <a:p>
            <a:endParaRPr lang="en-US" sz="1100" b="1" dirty="0">
              <a:solidFill>
                <a:schemeClr val="tx1">
                  <a:lumMod val="75000"/>
                  <a:lumOff val="25000"/>
                </a:schemeClr>
              </a:solidFill>
            </a:endParaRPr>
          </a:p>
        </p:txBody>
      </p:sp>
      <p:sp>
        <p:nvSpPr>
          <p:cNvPr id="5" name="Текстово поле 4">
            <a:extLst>
              <a:ext uri="{FF2B5EF4-FFF2-40B4-BE49-F238E27FC236}">
                <a16:creationId xmlns:a16="http://schemas.microsoft.com/office/drawing/2014/main" id="{B4D82223-CED0-FC8F-3898-75DCFC380CDF}"/>
              </a:ext>
            </a:extLst>
          </p:cNvPr>
          <p:cNvSpPr txBox="1"/>
          <p:nvPr/>
        </p:nvSpPr>
        <p:spPr>
          <a:xfrm>
            <a:off x="5180701" y="2514600"/>
            <a:ext cx="1828800" cy="1828800"/>
          </a:xfrm>
          <a:prstGeom prst="rect">
            <a:avLst/>
          </a:prstGeom>
          <a:noFill/>
        </p:spPr>
        <p:txBody>
          <a:bodyPr wrap="square" rtlCol="0">
            <a:spAutoFit/>
          </a:bodyPr>
          <a:lstStyle/>
          <a:p>
            <a:pPr algn="l"/>
            <a:endParaRPr lang="bg-BG" dirty="0"/>
          </a:p>
        </p:txBody>
      </p:sp>
      <p:sp>
        <p:nvSpPr>
          <p:cNvPr id="7" name="Текстово поле 6">
            <a:extLst>
              <a:ext uri="{FF2B5EF4-FFF2-40B4-BE49-F238E27FC236}">
                <a16:creationId xmlns:a16="http://schemas.microsoft.com/office/drawing/2014/main" id="{489FA5FD-9C92-80F2-0CA4-7AF92123253A}"/>
              </a:ext>
            </a:extLst>
          </p:cNvPr>
          <p:cNvSpPr txBox="1"/>
          <p:nvPr/>
        </p:nvSpPr>
        <p:spPr>
          <a:xfrm>
            <a:off x="6157104" y="6453640"/>
            <a:ext cx="2156604" cy="646331"/>
          </a:xfrm>
          <a:prstGeom prst="rect">
            <a:avLst/>
          </a:prstGeom>
          <a:noFill/>
        </p:spPr>
        <p:txBody>
          <a:bodyPr wrap="square" rtlCol="0">
            <a:spAutoFit/>
          </a:bodyPr>
          <a:lstStyle/>
          <a:p>
            <a:pPr algn="l"/>
            <a:r>
              <a:rPr lang="en-US" sz="1200" b="1" dirty="0"/>
              <a:t>Source: Helping Hands</a:t>
            </a:r>
          </a:p>
          <a:p>
            <a:pPr algn="l"/>
            <a:r>
              <a:rPr lang="en-US" sz="1200" b="1" dirty="0" err="1"/>
              <a:t>www.helpinghands.com</a:t>
            </a:r>
            <a:endParaRPr lang="en-US" sz="1200" b="1" dirty="0"/>
          </a:p>
          <a:p>
            <a:pPr algn="l"/>
            <a:endParaRPr lang="bg-BG" sz="1200" b="1" dirty="0"/>
          </a:p>
        </p:txBody>
      </p:sp>
    </p:spTree>
    <p:extLst>
      <p:ext uri="{BB962C8B-B14F-4D97-AF65-F5344CB8AC3E}">
        <p14:creationId xmlns:p14="http://schemas.microsoft.com/office/powerpoint/2010/main" val="14434166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3" name="Картина 22">
            <a:extLst>
              <a:ext uri="{FF2B5EF4-FFF2-40B4-BE49-F238E27FC236}">
                <a16:creationId xmlns:a16="http://schemas.microsoft.com/office/drawing/2014/main" id="{1FD7FC93-0A95-46B5-BAF0-6E34B6A0632D}"/>
              </a:ext>
            </a:extLst>
          </p:cNvPr>
          <p:cNvPicPr>
            <a:picLocks noChangeAspect="1"/>
          </p:cNvPicPr>
          <p:nvPr/>
        </p:nvPicPr>
        <p:blipFill>
          <a:blip r:embed="rId2">
            <a:extLst>
              <a:ext uri="{28A0092B-C50C-407E-A947-70E740481C1C}">
                <a14:useLocalDpi xmlns:a14="http://schemas.microsoft.com/office/drawing/2010/main" val="0"/>
              </a:ext>
            </a:extLst>
          </a:blip>
          <a:srcRect l="16785" r="21692"/>
          <a:stretch>
            <a:fillRect/>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32" name="Freeform: Shape 3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34" name="Freeform: Shape 3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9" name="Текстово поле 18">
            <a:extLst>
              <a:ext uri="{FF2B5EF4-FFF2-40B4-BE49-F238E27FC236}">
                <a16:creationId xmlns:a16="http://schemas.microsoft.com/office/drawing/2014/main" id="{821AE2D7-8C16-828F-61C1-0C377536EF74}"/>
              </a:ext>
            </a:extLst>
          </p:cNvPr>
          <p:cNvSpPr txBox="1"/>
          <p:nvPr/>
        </p:nvSpPr>
        <p:spPr>
          <a:xfrm>
            <a:off x="596686" y="424429"/>
            <a:ext cx="5417987" cy="663575"/>
          </a:xfrm>
          <a:prstGeom prst="rect">
            <a:avLst/>
          </a:prstGeom>
        </p:spPr>
        <p:txBody>
          <a:bodyPr vert="horz" lIns="109728" tIns="109728" rIns="109728" bIns="91440" rtlCol="0" anchor="b">
            <a:noAutofit/>
          </a:bodyPr>
          <a:lstStyle/>
          <a:p>
            <a:pPr>
              <a:lnSpc>
                <a:spcPct val="130000"/>
              </a:lnSpc>
              <a:spcBef>
                <a:spcPct val="0"/>
              </a:spcBef>
              <a:spcAft>
                <a:spcPts val="600"/>
              </a:spcAft>
            </a:pPr>
            <a:r>
              <a:rPr lang="en-US" sz="2800" b="1" spc="150" dirty="0">
                <a:solidFill>
                  <a:schemeClr val="tx1">
                    <a:lumMod val="75000"/>
                    <a:lumOff val="25000"/>
                  </a:schemeClr>
                </a:solidFill>
                <a:latin typeface="+mj-lt"/>
                <a:ea typeface="+mj-ea"/>
                <a:cs typeface="+mj-cs"/>
              </a:rPr>
              <a:t>WHY HELPING HANDS?</a:t>
            </a:r>
          </a:p>
        </p:txBody>
      </p:sp>
      <p:sp>
        <p:nvSpPr>
          <p:cNvPr id="18" name="Текстово поле 17">
            <a:extLst>
              <a:ext uri="{FF2B5EF4-FFF2-40B4-BE49-F238E27FC236}">
                <a16:creationId xmlns:a16="http://schemas.microsoft.com/office/drawing/2014/main" id="{BC589AA0-243C-16F8-EF68-E2BE38AB6DC9}"/>
              </a:ext>
            </a:extLst>
          </p:cNvPr>
          <p:cNvSpPr txBox="1"/>
          <p:nvPr/>
        </p:nvSpPr>
        <p:spPr>
          <a:xfrm>
            <a:off x="647461" y="1698325"/>
            <a:ext cx="5368525" cy="4217389"/>
          </a:xfrm>
          <a:prstGeom prst="rect">
            <a:avLst/>
          </a:prstGeom>
        </p:spPr>
        <p:txBody>
          <a:bodyPr vert="horz" lIns="109728" tIns="109728" rIns="109728" bIns="91440" rtlCol="0">
            <a:noAutofit/>
          </a:bodyPr>
          <a:lstStyle/>
          <a:p>
            <a:pPr marL="285750" indent="-285750" algn="just">
              <a:lnSpc>
                <a:spcPct val="130000"/>
              </a:lnSpc>
              <a:spcBef>
                <a:spcPts val="930"/>
              </a:spcBef>
              <a:buFont typeface="Arial" panose="020B0604020202020204" pitchFamily="34" charset="0"/>
              <a:buChar char="•"/>
            </a:pPr>
            <a:r>
              <a:rPr lang="en-US" sz="1400" spc="150" dirty="0">
                <a:solidFill>
                  <a:schemeClr val="tx1">
                    <a:lumMod val="75000"/>
                    <a:lumOff val="25000"/>
                  </a:schemeClr>
                </a:solidFill>
              </a:rPr>
              <a:t>Care Assistants at Helping Hands can earn a competitive hourly rate - for example, between £16.15 and £16.50 per hour for some roles (</a:t>
            </a:r>
            <a:r>
              <a:rPr lang="en-US" sz="1400" i="1" spc="150" dirty="0">
                <a:solidFill>
                  <a:schemeClr val="tx1">
                    <a:lumMod val="75000"/>
                    <a:lumOff val="25000"/>
                  </a:schemeClr>
                </a:solidFill>
              </a:rPr>
              <a:t>Helping Hands advert</a:t>
            </a:r>
            <a:r>
              <a:rPr lang="en-US" sz="1400" spc="150" dirty="0">
                <a:solidFill>
                  <a:schemeClr val="tx1">
                    <a:lumMod val="75000"/>
                    <a:lumOff val="25000"/>
                  </a:schemeClr>
                </a:solidFill>
              </a:rPr>
              <a:t>, 2026).</a:t>
            </a:r>
          </a:p>
          <a:p>
            <a:pPr marL="285750" indent="-285750" algn="just">
              <a:lnSpc>
                <a:spcPct val="130000"/>
              </a:lnSpc>
              <a:spcBef>
                <a:spcPts val="930"/>
              </a:spcBef>
              <a:buFont typeface="Arial" panose="020B0604020202020204" pitchFamily="34" charset="0"/>
              <a:buChar char="•"/>
            </a:pPr>
            <a:endParaRPr lang="en-US" sz="1400" spc="150" dirty="0">
              <a:solidFill>
                <a:schemeClr val="tx1">
                  <a:lumMod val="75000"/>
                  <a:lumOff val="25000"/>
                </a:schemeClr>
              </a:solidFill>
            </a:endParaRPr>
          </a:p>
          <a:p>
            <a:pPr marL="285750" indent="-285750" algn="just">
              <a:lnSpc>
                <a:spcPct val="130000"/>
              </a:lnSpc>
              <a:spcBef>
                <a:spcPts val="930"/>
              </a:spcBef>
              <a:buFont typeface="Arial" panose="020B0604020202020204" pitchFamily="34" charset="0"/>
              <a:buChar char="•"/>
            </a:pPr>
            <a:r>
              <a:rPr lang="en-US" sz="1400" spc="150" dirty="0">
                <a:solidFill>
                  <a:schemeClr val="tx1">
                    <a:lumMod val="75000"/>
                    <a:lumOff val="25000"/>
                  </a:schemeClr>
                </a:solidFill>
              </a:rPr>
              <a:t>In other locations, pay may be around £14.65 - £15.65 per hour depending on contract and region (</a:t>
            </a:r>
            <a:r>
              <a:rPr lang="en-US" sz="1400" i="1" spc="150" dirty="0">
                <a:solidFill>
                  <a:schemeClr val="tx1">
                    <a:lumMod val="75000"/>
                    <a:lumOff val="25000"/>
                  </a:schemeClr>
                </a:solidFill>
              </a:rPr>
              <a:t>Helping Hands advert</a:t>
            </a:r>
            <a:r>
              <a:rPr lang="en-US" sz="1400" spc="150" dirty="0">
                <a:solidFill>
                  <a:schemeClr val="tx1">
                    <a:lumMod val="75000"/>
                    <a:lumOff val="25000"/>
                  </a:schemeClr>
                </a:solidFill>
              </a:rPr>
              <a:t>, 2026).</a:t>
            </a:r>
          </a:p>
          <a:p>
            <a:pPr marL="285750" indent="-285750" algn="just">
              <a:lnSpc>
                <a:spcPct val="130000"/>
              </a:lnSpc>
              <a:spcBef>
                <a:spcPts val="930"/>
              </a:spcBef>
              <a:buFont typeface="Arial" panose="020B0604020202020204" pitchFamily="34" charset="0"/>
              <a:buChar char="•"/>
            </a:pPr>
            <a:endParaRPr lang="en-US" sz="1400" spc="150" dirty="0">
              <a:solidFill>
                <a:schemeClr val="tx1">
                  <a:lumMod val="75000"/>
                  <a:lumOff val="25000"/>
                </a:schemeClr>
              </a:solidFill>
            </a:endParaRPr>
          </a:p>
          <a:p>
            <a:pPr marL="285750" indent="-285750" algn="just">
              <a:lnSpc>
                <a:spcPct val="130000"/>
              </a:lnSpc>
              <a:spcBef>
                <a:spcPts val="930"/>
              </a:spcBef>
              <a:buFont typeface="Arial" panose="020B0604020202020204" pitchFamily="34" charset="0"/>
              <a:buChar char="•"/>
            </a:pPr>
            <a:r>
              <a:rPr lang="en-US" sz="1400" spc="150" dirty="0">
                <a:solidFill>
                  <a:schemeClr val="tx1">
                    <a:lumMod val="75000"/>
                    <a:lumOff val="25000"/>
                  </a:schemeClr>
                </a:solidFill>
              </a:rPr>
              <a:t>This compares well to the national median for home care roles in the UK (</a:t>
            </a:r>
            <a:r>
              <a:rPr lang="en-US" sz="1400" i="1" spc="150" dirty="0">
                <a:solidFill>
                  <a:schemeClr val="tx1">
                    <a:lumMod val="75000"/>
                    <a:lumOff val="25000"/>
                  </a:schemeClr>
                </a:solidFill>
              </a:rPr>
              <a:t>UK job boards</a:t>
            </a:r>
            <a:r>
              <a:rPr lang="en-US" sz="1400" spc="150" dirty="0">
                <a:solidFill>
                  <a:schemeClr val="tx1">
                    <a:lumMod val="75000"/>
                    <a:lumOff val="25000"/>
                  </a:schemeClr>
                </a:solidFill>
              </a:rPr>
              <a:t>, 2025–2026).</a:t>
            </a:r>
          </a:p>
          <a:p>
            <a:pPr algn="just">
              <a:lnSpc>
                <a:spcPct val="130000"/>
              </a:lnSpc>
              <a:spcBef>
                <a:spcPts val="930"/>
              </a:spcBef>
              <a:buFont typeface="Corbel" panose="020B0503020204020204" pitchFamily="34" charset="0"/>
            </a:pPr>
            <a:endParaRPr lang="en-US" sz="1400" spc="150" dirty="0">
              <a:solidFill>
                <a:schemeClr val="tx1">
                  <a:lumMod val="75000"/>
                  <a:lumOff val="25000"/>
                </a:schemeClr>
              </a:solidFill>
            </a:endParaRPr>
          </a:p>
        </p:txBody>
      </p:sp>
      <p:sp>
        <p:nvSpPr>
          <p:cNvPr id="2" name="Текстово поле 1">
            <a:extLst>
              <a:ext uri="{FF2B5EF4-FFF2-40B4-BE49-F238E27FC236}">
                <a16:creationId xmlns:a16="http://schemas.microsoft.com/office/drawing/2014/main" id="{D156D0E9-D337-89C8-2775-11239A78B810}"/>
              </a:ext>
            </a:extLst>
          </p:cNvPr>
          <p:cNvSpPr txBox="1"/>
          <p:nvPr/>
        </p:nvSpPr>
        <p:spPr>
          <a:xfrm>
            <a:off x="6916050" y="11965"/>
            <a:ext cx="1956361" cy="369332"/>
          </a:xfrm>
          <a:prstGeom prst="rect">
            <a:avLst/>
          </a:prstGeom>
          <a:noFill/>
        </p:spPr>
        <p:txBody>
          <a:bodyPr wrap="square" rtlCol="0">
            <a:spAutoFit/>
          </a:bodyPr>
          <a:lstStyle/>
          <a:p>
            <a:pPr algn="l"/>
            <a:r>
              <a:rPr lang="en-US" sz="900" b="1" dirty="0"/>
              <a:t>Source: Bank of </a:t>
            </a:r>
            <a:r>
              <a:rPr lang="en-US" sz="900" b="1" dirty="0" err="1"/>
              <a:t>Englad</a:t>
            </a:r>
            <a:r>
              <a:rPr lang="en-US" sz="900" b="1" dirty="0"/>
              <a:t> </a:t>
            </a:r>
          </a:p>
          <a:p>
            <a:pPr algn="l"/>
            <a:r>
              <a:rPr lang="en-US" sz="900" b="1" dirty="0" err="1"/>
              <a:t>www.bankofengland.co.uk</a:t>
            </a:r>
            <a:endParaRPr lang="bg-BG" sz="900" b="1" dirty="0"/>
          </a:p>
        </p:txBody>
      </p:sp>
    </p:spTree>
    <p:extLst>
      <p:ext uri="{BB962C8B-B14F-4D97-AF65-F5344CB8AC3E}">
        <p14:creationId xmlns:p14="http://schemas.microsoft.com/office/powerpoint/2010/main" val="36263748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Подзаглавие 2">
            <a:extLst>
              <a:ext uri="{FF2B5EF4-FFF2-40B4-BE49-F238E27FC236}">
                <a16:creationId xmlns:a16="http://schemas.microsoft.com/office/drawing/2014/main" id="{E2AFDF2B-61EE-4280-7270-38D911CE797C}"/>
              </a:ext>
            </a:extLst>
          </p:cNvPr>
          <p:cNvSpPr>
            <a:spLocks noGrp="1"/>
          </p:cNvSpPr>
          <p:nvPr>
            <p:ph type="subTitle" idx="1"/>
          </p:nvPr>
        </p:nvSpPr>
        <p:spPr>
          <a:xfrm>
            <a:off x="5758710" y="733246"/>
            <a:ext cx="6361501" cy="6043882"/>
          </a:xfrm>
          <a:noFill/>
          <a:ln>
            <a:noFill/>
          </a:ln>
        </p:spPr>
        <p:txBody>
          <a:bodyPr anchor="t">
            <a:noAutofit/>
          </a:bodyPr>
          <a:lstStyle/>
          <a:p>
            <a:pPr algn="just"/>
            <a:r>
              <a:rPr lang="en-US" sz="1200" b="1" dirty="0">
                <a:cs typeface="Arial" panose="020B0604020202020204" pitchFamily="34" charset="0"/>
              </a:rPr>
              <a:t> </a:t>
            </a:r>
            <a:r>
              <a:rPr lang="af-ZA" sz="1200" b="1" dirty="0">
                <a:cs typeface="Arial" panose="020B0604020202020204" pitchFamily="34" charset="0"/>
              </a:rPr>
              <a:t>Financial and Practical Benefits</a:t>
            </a:r>
          </a:p>
          <a:p>
            <a:pPr marL="171450" indent="-171450" algn="just">
              <a:buFont typeface="Arial" panose="020B0604020202020204" pitchFamily="34" charset="0"/>
              <a:buChar char="•"/>
            </a:pPr>
            <a:r>
              <a:rPr lang="af-ZA" sz="1200" dirty="0">
                <a:cs typeface="Arial" panose="020B0604020202020204" pitchFamily="34" charset="0"/>
              </a:rPr>
              <a:t>Paid mileage of 35p per mile between client calls.</a:t>
            </a:r>
            <a:endParaRPr lang="en-US" sz="1200" dirty="0">
              <a:cs typeface="Arial" panose="020B0604020202020204" pitchFamily="34" charset="0"/>
            </a:endParaRPr>
          </a:p>
          <a:p>
            <a:pPr marL="171450" indent="-171450" algn="just">
              <a:buFont typeface="Arial" panose="020B0604020202020204" pitchFamily="34" charset="0"/>
              <a:buChar char="•"/>
            </a:pPr>
            <a:r>
              <a:rPr lang="af-ZA" sz="1200" dirty="0">
                <a:cs typeface="Arial" panose="020B0604020202020204" pitchFamily="34" charset="0"/>
              </a:rPr>
              <a:t>Early Pay App </a:t>
            </a:r>
            <a:r>
              <a:rPr lang="en-US" sz="1200" dirty="0">
                <a:cs typeface="Arial" panose="020B0604020202020204" pitchFamily="34" charset="0"/>
              </a:rPr>
              <a:t>- </a:t>
            </a:r>
            <a:r>
              <a:rPr lang="af-ZA" sz="1200" dirty="0">
                <a:cs typeface="Arial" panose="020B0604020202020204" pitchFamily="34" charset="0"/>
              </a:rPr>
              <a:t> access up to </a:t>
            </a:r>
            <a:r>
              <a:rPr lang="af-ZA" sz="1200" i="1" dirty="0">
                <a:cs typeface="Arial" panose="020B0604020202020204" pitchFamily="34" charset="0"/>
              </a:rPr>
              <a:t>50 </a:t>
            </a:r>
            <a:r>
              <a:rPr lang="af-ZA" sz="1200" dirty="0">
                <a:cs typeface="Arial" panose="020B0604020202020204" pitchFamily="34" charset="0"/>
              </a:rPr>
              <a:t>%</a:t>
            </a:r>
            <a:r>
              <a:rPr lang="af-ZA" sz="1200" i="1" dirty="0">
                <a:cs typeface="Arial" panose="020B0604020202020204" pitchFamily="34" charset="0"/>
              </a:rPr>
              <a:t> </a:t>
            </a:r>
            <a:r>
              <a:rPr lang="af-ZA" sz="1200" dirty="0">
                <a:cs typeface="Arial" panose="020B0604020202020204" pitchFamily="34" charset="0"/>
              </a:rPr>
              <a:t>of</a:t>
            </a:r>
            <a:r>
              <a:rPr lang="af-ZA" sz="1200" i="1" dirty="0">
                <a:cs typeface="Arial" panose="020B0604020202020204" pitchFamily="34" charset="0"/>
              </a:rPr>
              <a:t> </a:t>
            </a:r>
            <a:r>
              <a:rPr lang="af-ZA" sz="1200" dirty="0">
                <a:cs typeface="Arial" panose="020B0604020202020204" pitchFamily="34" charset="0"/>
              </a:rPr>
              <a:t>your</a:t>
            </a:r>
            <a:r>
              <a:rPr lang="af-ZA" sz="1200" i="1" dirty="0">
                <a:cs typeface="Arial" panose="020B0604020202020204" pitchFamily="34" charset="0"/>
              </a:rPr>
              <a:t> </a:t>
            </a:r>
            <a:r>
              <a:rPr lang="af-ZA" sz="1200" dirty="0">
                <a:cs typeface="Arial" panose="020B0604020202020204" pitchFamily="34" charset="0"/>
              </a:rPr>
              <a:t>pay before payday.</a:t>
            </a:r>
            <a:r>
              <a:rPr lang="en-US" sz="1200">
                <a:cs typeface="Arial" panose="020B0604020202020204" pitchFamily="34" charset="0"/>
              </a:rPr>
              <a:t> (Helping </a:t>
            </a:r>
            <a:r>
              <a:rPr lang="en-US" sz="1200" dirty="0">
                <a:cs typeface="Arial" panose="020B0604020202020204" pitchFamily="34" charset="0"/>
              </a:rPr>
              <a:t>Hands Home Care, 2026). </a:t>
            </a:r>
            <a:endParaRPr lang="af-ZA" sz="1200" dirty="0">
              <a:cs typeface="Arial" panose="020B0604020202020204" pitchFamily="34" charset="0"/>
            </a:endParaRPr>
          </a:p>
          <a:p>
            <a:pPr marL="171450" indent="-171450" algn="just">
              <a:buFont typeface="Arial" panose="020B0604020202020204" pitchFamily="34" charset="0"/>
              <a:buChar char="•"/>
            </a:pPr>
            <a:r>
              <a:rPr lang="af-ZA" sz="1200" dirty="0">
                <a:cs typeface="Arial" panose="020B0604020202020204" pitchFamily="34" charset="0"/>
              </a:rPr>
              <a:t>Annual pay reviews based on cost of living.</a:t>
            </a:r>
            <a:endParaRPr lang="en-US" sz="1200" b="1" dirty="0">
              <a:cs typeface="Arial" panose="020B0604020202020204" pitchFamily="34" charset="0"/>
            </a:endParaRPr>
          </a:p>
          <a:p>
            <a:pPr algn="just"/>
            <a:r>
              <a:rPr lang="af-ZA" sz="1200" b="1" dirty="0">
                <a:cs typeface="Arial" panose="020B0604020202020204" pitchFamily="34" charset="0"/>
              </a:rPr>
              <a:t> </a:t>
            </a:r>
            <a:endParaRPr lang="en-US" sz="1200" b="1" dirty="0">
              <a:cs typeface="Arial" panose="020B0604020202020204" pitchFamily="34" charset="0"/>
            </a:endParaRPr>
          </a:p>
          <a:p>
            <a:pPr algn="just"/>
            <a:r>
              <a:rPr lang="en-US" sz="1200" b="1" dirty="0">
                <a:cs typeface="Arial" panose="020B0604020202020204" pitchFamily="34" charset="0"/>
              </a:rPr>
              <a:t> </a:t>
            </a:r>
            <a:r>
              <a:rPr lang="af-ZA" sz="1200" b="1" dirty="0">
                <a:cs typeface="Arial" panose="020B0604020202020204" pitchFamily="34" charset="0"/>
              </a:rPr>
              <a:t>Employment </a:t>
            </a:r>
            <a:r>
              <a:rPr lang="en-US" sz="1200" b="1" dirty="0">
                <a:cs typeface="Arial" panose="020B0604020202020204" pitchFamily="34" charset="0"/>
              </a:rPr>
              <a:t>and </a:t>
            </a:r>
            <a:r>
              <a:rPr lang="af-ZA" sz="1200" b="1" dirty="0">
                <a:cs typeface="Arial" panose="020B0604020202020204" pitchFamily="34" charset="0"/>
              </a:rPr>
              <a:t>Support Benefits</a:t>
            </a:r>
          </a:p>
          <a:p>
            <a:pPr marL="171450" indent="-171450" algn="just">
              <a:buFont typeface="Arial" panose="020B0604020202020204" pitchFamily="34" charset="0"/>
              <a:buChar char="•"/>
            </a:pPr>
            <a:r>
              <a:rPr lang="af-ZA" sz="1200" dirty="0">
                <a:cs typeface="Arial" panose="020B0604020202020204" pitchFamily="34" charset="0"/>
              </a:rPr>
              <a:t>Direct employment with Helping Hands </a:t>
            </a:r>
            <a:r>
              <a:rPr lang="en-US" sz="1200" dirty="0">
                <a:cs typeface="Arial" panose="020B0604020202020204" pitchFamily="34" charset="0"/>
              </a:rPr>
              <a:t>–</a:t>
            </a:r>
            <a:r>
              <a:rPr lang="af-ZA" sz="1200" dirty="0">
                <a:cs typeface="Arial" panose="020B0604020202020204" pitchFamily="34" charset="0"/>
              </a:rPr>
              <a:t> includes paid holiday entitlement and pension scheme.</a:t>
            </a:r>
          </a:p>
          <a:p>
            <a:pPr marL="171450" indent="-171450" algn="just">
              <a:buFont typeface="Arial" panose="020B0604020202020204" pitchFamily="34" charset="0"/>
              <a:buChar char="•"/>
            </a:pPr>
            <a:r>
              <a:rPr lang="af-ZA" sz="1200" dirty="0">
                <a:cs typeface="Arial" panose="020B0604020202020204" pitchFamily="34" charset="0"/>
              </a:rPr>
              <a:t>24/7 support from branch teams and care helplines.</a:t>
            </a:r>
            <a:endParaRPr lang="en-US" sz="1200" b="1" dirty="0">
              <a:cs typeface="Arial" panose="020B0604020202020204" pitchFamily="34" charset="0"/>
            </a:endParaRPr>
          </a:p>
          <a:p>
            <a:pPr algn="just"/>
            <a:endParaRPr lang="en-US" sz="1200" b="1" dirty="0">
              <a:cs typeface="Arial" panose="020B0604020202020204" pitchFamily="34" charset="0"/>
            </a:endParaRPr>
          </a:p>
          <a:p>
            <a:pPr algn="just"/>
            <a:r>
              <a:rPr lang="en-US" sz="1200" b="1" dirty="0">
                <a:cs typeface="Arial" panose="020B0604020202020204" pitchFamily="34" charset="0"/>
              </a:rPr>
              <a:t> </a:t>
            </a:r>
            <a:r>
              <a:rPr lang="af-ZA" sz="1200" b="1" dirty="0">
                <a:cs typeface="Arial" panose="020B0604020202020204" pitchFamily="34" charset="0"/>
              </a:rPr>
              <a:t>Training </a:t>
            </a:r>
            <a:r>
              <a:rPr lang="en-US" sz="1200" b="1" dirty="0">
                <a:cs typeface="Arial" panose="020B0604020202020204" pitchFamily="34" charset="0"/>
              </a:rPr>
              <a:t>and</a:t>
            </a:r>
            <a:r>
              <a:rPr lang="af-ZA" sz="1200" b="1" dirty="0">
                <a:cs typeface="Arial" panose="020B0604020202020204" pitchFamily="34" charset="0"/>
              </a:rPr>
              <a:t> Development Benefits</a:t>
            </a:r>
            <a:endParaRPr lang="en-US" sz="1200" b="1" dirty="0">
              <a:cs typeface="Arial" panose="020B0604020202020204" pitchFamily="34" charset="0"/>
            </a:endParaRPr>
          </a:p>
          <a:p>
            <a:pPr marL="171450" indent="-171450" algn="just">
              <a:buFont typeface="Arial" panose="020B0604020202020204" pitchFamily="34" charset="0"/>
              <a:buChar char="•"/>
            </a:pPr>
            <a:r>
              <a:rPr lang="af-ZA" sz="1200" dirty="0">
                <a:cs typeface="Arial" panose="020B0604020202020204" pitchFamily="34" charset="0"/>
              </a:rPr>
              <a:t>Apprenticeship routes available for existing staff.</a:t>
            </a:r>
          </a:p>
          <a:p>
            <a:pPr marL="171450" indent="-171450" algn="just">
              <a:buFont typeface="Arial" panose="020B0604020202020204" pitchFamily="34" charset="0"/>
              <a:buChar char="•"/>
            </a:pPr>
            <a:r>
              <a:rPr lang="af-ZA" sz="1200" dirty="0">
                <a:cs typeface="Arial" panose="020B0604020202020204" pitchFamily="34" charset="0"/>
              </a:rPr>
              <a:t>Support to complete Care Certificate and NVQs </a:t>
            </a:r>
            <a:r>
              <a:rPr lang="en-US" sz="1200" dirty="0">
                <a:cs typeface="Arial" panose="020B0604020202020204" pitchFamily="34" charset="0"/>
              </a:rPr>
              <a:t>-</a:t>
            </a:r>
            <a:r>
              <a:rPr lang="af-ZA" sz="1200" dirty="0">
                <a:cs typeface="Arial" panose="020B0604020202020204" pitchFamily="34" charset="0"/>
              </a:rPr>
              <a:t> nationally recognised qualifications.</a:t>
            </a:r>
          </a:p>
          <a:p>
            <a:pPr marL="171450" indent="-171450" algn="just">
              <a:buFont typeface="Arial" panose="020B0604020202020204" pitchFamily="34" charset="0"/>
              <a:buChar char="•"/>
            </a:pPr>
            <a:r>
              <a:rPr lang="af-ZA" sz="1200" dirty="0">
                <a:cs typeface="Arial" panose="020B0604020202020204" pitchFamily="34" charset="0"/>
              </a:rPr>
              <a:t>FREE Blue Light Card with hundreds of retail and leisure discounts.</a:t>
            </a:r>
          </a:p>
          <a:p>
            <a:pPr algn="just"/>
            <a:endParaRPr lang="af-ZA" sz="1200" dirty="0">
              <a:cs typeface="Arial" panose="020B0604020202020204" pitchFamily="34" charset="0"/>
            </a:endParaRPr>
          </a:p>
        </p:txBody>
      </p:sp>
      <p:sp>
        <p:nvSpPr>
          <p:cNvPr id="32" name="Freeform: Shape 31">
            <a:extLst>
              <a:ext uri="{FF2B5EF4-FFF2-40B4-BE49-F238E27FC236}">
                <a16:creationId xmlns:a16="http://schemas.microsoft.com/office/drawing/2014/main" id="{A896E309-9008-4FCF-B20E-4D66A8893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9129" y="1074738"/>
            <a:ext cx="4883079"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866FB43D-65CC-47CA-8035-FF8F6B4D1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837" y="850790"/>
            <a:ext cx="5363405" cy="513654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E667A721-F18D-4002-9D70-BC20D791C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993913"/>
            <a:ext cx="5101065" cy="48842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Картина 1">
            <a:extLst>
              <a:ext uri="{FF2B5EF4-FFF2-40B4-BE49-F238E27FC236}">
                <a16:creationId xmlns:a16="http://schemas.microsoft.com/office/drawing/2014/main" id="{C7159487-2F14-8F78-F00B-1C3DFEA536E5}"/>
              </a:ext>
            </a:extLst>
          </p:cNvPr>
          <p:cNvPicPr>
            <a:picLocks noChangeAspect="1"/>
          </p:cNvPicPr>
          <p:nvPr/>
        </p:nvPicPr>
        <p:blipFill>
          <a:blip r:embed="rId2">
            <a:extLst>
              <a:ext uri="{28A0092B-C50C-407E-A947-70E740481C1C}">
                <a14:useLocalDpi xmlns:a14="http://schemas.microsoft.com/office/drawing/2010/main" val="0"/>
              </a:ext>
            </a:extLst>
          </a:blip>
          <a:srcRect l="11801" r="6997" b="1"/>
          <a:stretch>
            <a:fillRect/>
          </a:stretch>
        </p:blipFill>
        <p:spPr>
          <a:xfrm>
            <a:off x="828143" y="1310624"/>
            <a:ext cx="4432693" cy="4094066"/>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5" name="Текстово поле 4">
            <a:extLst>
              <a:ext uri="{FF2B5EF4-FFF2-40B4-BE49-F238E27FC236}">
                <a16:creationId xmlns:a16="http://schemas.microsoft.com/office/drawing/2014/main" id="{2DF1D5A5-7902-07DD-4ED7-718EC97EB80A}"/>
              </a:ext>
            </a:extLst>
          </p:cNvPr>
          <p:cNvSpPr txBox="1"/>
          <p:nvPr/>
        </p:nvSpPr>
        <p:spPr>
          <a:xfrm>
            <a:off x="6712429" y="140179"/>
            <a:ext cx="4826753" cy="369332"/>
          </a:xfrm>
          <a:prstGeom prst="rect">
            <a:avLst/>
          </a:prstGeom>
          <a:noFill/>
        </p:spPr>
        <p:txBody>
          <a:bodyPr wrap="square">
            <a:spAutoFit/>
          </a:bodyPr>
          <a:lstStyle/>
          <a:p>
            <a:r>
              <a:rPr lang="en-US" sz="1800" b="1" spc="150" dirty="0">
                <a:solidFill>
                  <a:schemeClr val="tx1">
                    <a:lumMod val="75000"/>
                    <a:lumOff val="25000"/>
                  </a:schemeClr>
                </a:solidFill>
                <a:latin typeface="+mj-lt"/>
                <a:ea typeface="+mj-ea"/>
                <a:cs typeface="+mj-cs"/>
              </a:rPr>
              <a:t>WHY HELPING HANDS?</a:t>
            </a:r>
            <a:endParaRPr lang="bg-BG" dirty="0"/>
          </a:p>
        </p:txBody>
      </p:sp>
      <p:sp>
        <p:nvSpPr>
          <p:cNvPr id="6" name="Текстово поле 5">
            <a:extLst>
              <a:ext uri="{FF2B5EF4-FFF2-40B4-BE49-F238E27FC236}">
                <a16:creationId xmlns:a16="http://schemas.microsoft.com/office/drawing/2014/main" id="{78091571-5203-4277-18E1-58CD9F1D24BA}"/>
              </a:ext>
            </a:extLst>
          </p:cNvPr>
          <p:cNvSpPr txBox="1"/>
          <p:nvPr/>
        </p:nvSpPr>
        <p:spPr>
          <a:xfrm>
            <a:off x="1608826" y="-43732"/>
            <a:ext cx="1828800" cy="1828800"/>
          </a:xfrm>
          <a:prstGeom prst="rect">
            <a:avLst/>
          </a:prstGeom>
          <a:noFill/>
        </p:spPr>
        <p:txBody>
          <a:bodyPr wrap="square" rtlCol="0">
            <a:spAutoFit/>
          </a:bodyPr>
          <a:lstStyle/>
          <a:p>
            <a:pPr algn="l"/>
            <a:endParaRPr lang="bg-BG" dirty="0"/>
          </a:p>
        </p:txBody>
      </p:sp>
      <p:sp>
        <p:nvSpPr>
          <p:cNvPr id="7" name="Текстово поле 6">
            <a:extLst>
              <a:ext uri="{FF2B5EF4-FFF2-40B4-BE49-F238E27FC236}">
                <a16:creationId xmlns:a16="http://schemas.microsoft.com/office/drawing/2014/main" id="{74480EFA-0F69-816A-E05A-4A4681E89586}"/>
              </a:ext>
            </a:extLst>
          </p:cNvPr>
          <p:cNvSpPr txBox="1"/>
          <p:nvPr/>
        </p:nvSpPr>
        <p:spPr>
          <a:xfrm>
            <a:off x="2047959" y="4780545"/>
            <a:ext cx="2259042" cy="584775"/>
          </a:xfrm>
          <a:prstGeom prst="rect">
            <a:avLst/>
          </a:prstGeom>
          <a:noFill/>
        </p:spPr>
        <p:txBody>
          <a:bodyPr wrap="square" rtlCol="0">
            <a:spAutoFit/>
          </a:bodyPr>
          <a:lstStyle/>
          <a:p>
            <a:pPr algn="l"/>
            <a:r>
              <a:rPr lang="en-US" sz="1000" b="1" dirty="0"/>
              <a:t>Source: Helping Hands</a:t>
            </a:r>
          </a:p>
          <a:p>
            <a:pPr algn="l"/>
            <a:r>
              <a:rPr lang="en-US" sz="1000" b="1" dirty="0" err="1"/>
              <a:t>www.helpinghands.com</a:t>
            </a:r>
            <a:endParaRPr lang="en-US" sz="1000" b="1" dirty="0"/>
          </a:p>
          <a:p>
            <a:pPr algn="l"/>
            <a:endParaRPr lang="bg-BG" sz="1200" b="1" dirty="0"/>
          </a:p>
        </p:txBody>
      </p:sp>
    </p:spTree>
    <p:extLst>
      <p:ext uri="{BB962C8B-B14F-4D97-AF65-F5344CB8AC3E}">
        <p14:creationId xmlns:p14="http://schemas.microsoft.com/office/powerpoint/2010/main" val="17937184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9" name="Freeform: Shape 38">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3" name="Freeform: Shape 42">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5" name="Freeform: Shape 44">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Заглавие 1">
            <a:extLst>
              <a:ext uri="{FF2B5EF4-FFF2-40B4-BE49-F238E27FC236}">
                <a16:creationId xmlns:a16="http://schemas.microsoft.com/office/drawing/2014/main" id="{1503B83F-6328-2F87-D0BB-601732E788A9}"/>
              </a:ext>
            </a:extLst>
          </p:cNvPr>
          <p:cNvSpPr>
            <a:spLocks noGrp="1"/>
          </p:cNvSpPr>
          <p:nvPr>
            <p:ph type="ctrTitle"/>
          </p:nvPr>
        </p:nvSpPr>
        <p:spPr>
          <a:xfrm>
            <a:off x="3063538" y="140178"/>
            <a:ext cx="6483813" cy="889599"/>
          </a:xfrm>
        </p:spPr>
        <p:txBody>
          <a:bodyPr anchor="b"/>
          <a:lstStyle/>
          <a:p>
            <a:pPr algn="ctr"/>
            <a:r>
              <a:rPr lang="af-ZA" sz="2800" dirty="0"/>
              <a:t>Care Assistant Job Analysis</a:t>
            </a:r>
            <a:r>
              <a:rPr lang="en-US" dirty="0"/>
              <a:t> </a:t>
            </a:r>
            <a:endParaRPr lang="bg-BG" dirty="0"/>
          </a:p>
        </p:txBody>
      </p:sp>
      <p:sp>
        <p:nvSpPr>
          <p:cNvPr id="3" name="Подзаглавие 2">
            <a:extLst>
              <a:ext uri="{FF2B5EF4-FFF2-40B4-BE49-F238E27FC236}">
                <a16:creationId xmlns:a16="http://schemas.microsoft.com/office/drawing/2014/main" id="{71E36EE9-E24B-AB4A-54CB-BCE8DA09B544}"/>
              </a:ext>
            </a:extLst>
          </p:cNvPr>
          <p:cNvSpPr>
            <a:spLocks noGrp="1"/>
          </p:cNvSpPr>
          <p:nvPr>
            <p:ph type="subTitle" idx="1"/>
          </p:nvPr>
        </p:nvSpPr>
        <p:spPr>
          <a:xfrm>
            <a:off x="2129646" y="3231509"/>
            <a:ext cx="7930253" cy="3644417"/>
          </a:xfrm>
        </p:spPr>
        <p:txBody>
          <a:bodyPr anchor="t">
            <a:noAutofit/>
          </a:bodyPr>
          <a:lstStyle/>
          <a:p>
            <a:pPr marL="171450" indent="-171450">
              <a:buFont typeface="Arial" panose="020B0604020202020204" pitchFamily="34" charset="0"/>
              <a:buChar char="•"/>
            </a:pPr>
            <a:r>
              <a:rPr lang="af-ZA" sz="1400" dirty="0"/>
              <a:t>Provide personal and emotional support to clients at home.</a:t>
            </a:r>
            <a:endParaRPr lang="en-US" sz="1400" dirty="0"/>
          </a:p>
          <a:p>
            <a:pPr marL="171450" indent="-171450">
              <a:buFont typeface="Arial" panose="020B0604020202020204" pitchFamily="34" charset="0"/>
              <a:buChar char="•"/>
            </a:pPr>
            <a:r>
              <a:rPr lang="af-ZA" sz="1400" dirty="0"/>
              <a:t>Assist with daily living activities, personal care, medication, and mobility to promote independence (Skills for Care, 2023).</a:t>
            </a:r>
          </a:p>
          <a:p>
            <a:pPr marL="171450" indent="-171450">
              <a:buFont typeface="Arial" panose="020B0604020202020204" pitchFamily="34" charset="0"/>
              <a:buChar char="•"/>
            </a:pPr>
            <a:r>
              <a:rPr lang="af-ZA" sz="1400" dirty="0"/>
              <a:t>Follow individual care plans while ensuring safety, dignity, and respect.</a:t>
            </a:r>
          </a:p>
          <a:p>
            <a:pPr marL="171450" indent="-171450">
              <a:buFont typeface="Arial" panose="020B0604020202020204" pitchFamily="34" charset="0"/>
              <a:buChar char="•"/>
            </a:pPr>
            <a:r>
              <a:rPr lang="af-ZA" sz="1400" dirty="0"/>
              <a:t>Apply safeguarding practices to protect vulnerable adults (Care Quality Commission, 2023).</a:t>
            </a:r>
          </a:p>
          <a:p>
            <a:pPr marL="171450" indent="-171450">
              <a:buFont typeface="Arial" panose="020B0604020202020204" pitchFamily="34" charset="0"/>
              <a:buChar char="•"/>
            </a:pPr>
            <a:r>
              <a:rPr lang="af-ZA" sz="1400" dirty="0"/>
              <a:t>Deliver person-centred care, tailored to individual needs and preferences (NHS England, 2022).</a:t>
            </a:r>
          </a:p>
        </p:txBody>
      </p:sp>
      <p:pic>
        <p:nvPicPr>
          <p:cNvPr id="6" name="Картина 5">
            <a:extLst>
              <a:ext uri="{FF2B5EF4-FFF2-40B4-BE49-F238E27FC236}">
                <a16:creationId xmlns:a16="http://schemas.microsoft.com/office/drawing/2014/main" id="{B2E69BD5-041E-A9ED-9ACD-E9CFB38539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9795" y="1029778"/>
            <a:ext cx="2257820" cy="2027208"/>
          </a:xfrm>
          <a:prstGeom prst="rect">
            <a:avLst/>
          </a:prstGeom>
        </p:spPr>
      </p:pic>
      <p:pic>
        <p:nvPicPr>
          <p:cNvPr id="5" name="Картина 4">
            <a:extLst>
              <a:ext uri="{FF2B5EF4-FFF2-40B4-BE49-F238E27FC236}">
                <a16:creationId xmlns:a16="http://schemas.microsoft.com/office/drawing/2014/main" id="{AE93BE97-0322-18F2-1AAB-C86507BA9D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5904" y="1072911"/>
            <a:ext cx="2257820" cy="2075732"/>
          </a:xfrm>
          <a:prstGeom prst="rect">
            <a:avLst/>
          </a:prstGeom>
        </p:spPr>
      </p:pic>
      <p:pic>
        <p:nvPicPr>
          <p:cNvPr id="4" name="Картина 3">
            <a:extLst>
              <a:ext uri="{FF2B5EF4-FFF2-40B4-BE49-F238E27FC236}">
                <a16:creationId xmlns:a16="http://schemas.microsoft.com/office/drawing/2014/main" id="{C7D741B3-7123-1696-5CFB-7DE1C9F5E573}"/>
              </a:ext>
            </a:extLst>
          </p:cNvPr>
          <p:cNvPicPr>
            <a:picLocks noChangeAspect="1"/>
          </p:cNvPicPr>
          <p:nvPr/>
        </p:nvPicPr>
        <p:blipFill>
          <a:blip r:embed="rId4">
            <a:extLst>
              <a:ext uri="{28A0092B-C50C-407E-A947-70E740481C1C}">
                <a14:useLocalDpi xmlns:a14="http://schemas.microsoft.com/office/drawing/2010/main" val="0"/>
              </a:ext>
            </a:extLst>
          </a:blip>
          <a:srcRect r="2" b="7642"/>
          <a:stretch>
            <a:fillRect/>
          </a:stretch>
        </p:blipFill>
        <p:spPr>
          <a:xfrm>
            <a:off x="7673032" y="1072911"/>
            <a:ext cx="2444590" cy="1974940"/>
          </a:xfrm>
          <a:prstGeom prst="rect">
            <a:avLst/>
          </a:prstGeom>
        </p:spPr>
      </p:pic>
      <p:sp>
        <p:nvSpPr>
          <p:cNvPr id="8" name="Текстово поле 7">
            <a:extLst>
              <a:ext uri="{FF2B5EF4-FFF2-40B4-BE49-F238E27FC236}">
                <a16:creationId xmlns:a16="http://schemas.microsoft.com/office/drawing/2014/main" id="{4E6C05E0-549A-B7BE-1F72-7793E1D92CD6}"/>
              </a:ext>
            </a:extLst>
          </p:cNvPr>
          <p:cNvSpPr txBox="1"/>
          <p:nvPr/>
        </p:nvSpPr>
        <p:spPr>
          <a:xfrm>
            <a:off x="4786037" y="2779987"/>
            <a:ext cx="1920912" cy="553998"/>
          </a:xfrm>
          <a:prstGeom prst="rect">
            <a:avLst/>
          </a:prstGeom>
          <a:noFill/>
        </p:spPr>
        <p:txBody>
          <a:bodyPr wrap="square" rtlCol="0">
            <a:spAutoFit/>
          </a:bodyPr>
          <a:lstStyle/>
          <a:p>
            <a:pPr algn="l"/>
            <a:r>
              <a:rPr lang="en-US" sz="900" b="1" dirty="0"/>
              <a:t>Source: Helping Hands</a:t>
            </a:r>
          </a:p>
          <a:p>
            <a:pPr algn="l"/>
            <a:r>
              <a:rPr lang="en-US" sz="900" b="1" dirty="0" err="1"/>
              <a:t>www.helpinghands.com</a:t>
            </a:r>
            <a:endParaRPr lang="en-US" sz="900" b="1" dirty="0"/>
          </a:p>
          <a:p>
            <a:pPr algn="l"/>
            <a:endParaRPr lang="bg-BG" sz="1200" b="1" dirty="0"/>
          </a:p>
        </p:txBody>
      </p:sp>
    </p:spTree>
    <p:extLst>
      <p:ext uri="{BB962C8B-B14F-4D97-AF65-F5344CB8AC3E}">
        <p14:creationId xmlns:p14="http://schemas.microsoft.com/office/powerpoint/2010/main" val="38798662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954AB742-44A6-4CDD-B54A-818846AF8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C554E5A1-A886-498E-BB7B-D46D96956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410" y="0"/>
            <a:ext cx="3997527" cy="2646947"/>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0C87AD90-AAFE-4334-90DA-2CE513B8A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875" y="0"/>
            <a:ext cx="4244813"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1418DD6F-4B37-4D9C-8371-5E5B013F2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336" y="0"/>
            <a:ext cx="4584032" cy="3020235"/>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A9CAA4AF-9439-4251-91D8-B1009471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2156" y="3297832"/>
            <a:ext cx="5959692" cy="3560169"/>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CD2A5C08-5689-4BEE-9A95-2C42FDA8A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9" y="319598"/>
            <a:ext cx="3110997" cy="3301428"/>
          </a:xfrm>
          <a:custGeom>
            <a:avLst/>
            <a:gdLst>
              <a:gd name="connsiteX0" fmla="*/ 1431069 w 3110997"/>
              <a:gd name="connsiteY0" fmla="*/ 1514 h 3301428"/>
              <a:gd name="connsiteX1" fmla="*/ 1946520 w 3110997"/>
              <a:gd name="connsiteY1" fmla="*/ 42088 h 3301428"/>
              <a:gd name="connsiteX2" fmla="*/ 2402721 w 3110997"/>
              <a:gd name="connsiteY2" fmla="*/ 303594 h 3301428"/>
              <a:gd name="connsiteX3" fmla="*/ 2762423 w 3110997"/>
              <a:gd name="connsiteY3" fmla="*/ 889436 h 3301428"/>
              <a:gd name="connsiteX4" fmla="*/ 2828518 w 3110997"/>
              <a:gd name="connsiteY4" fmla="*/ 1015773 h 3301428"/>
              <a:gd name="connsiteX5" fmla="*/ 3094962 w 3110997"/>
              <a:gd name="connsiteY5" fmla="*/ 2001284 h 3301428"/>
              <a:gd name="connsiteX6" fmla="*/ 2157067 w 3110997"/>
              <a:gd name="connsiteY6" fmla="*/ 3054444 h 3301428"/>
              <a:gd name="connsiteX7" fmla="*/ 1950853 w 3110997"/>
              <a:gd name="connsiteY7" fmla="*/ 3146478 h 3301428"/>
              <a:gd name="connsiteX8" fmla="*/ 1329246 w 3110997"/>
              <a:gd name="connsiteY8" fmla="*/ 3288753 h 3301428"/>
              <a:gd name="connsiteX9" fmla="*/ 740145 w 3110997"/>
              <a:gd name="connsiteY9" fmla="*/ 3019378 h 3301428"/>
              <a:gd name="connsiteX10" fmla="*/ 288773 w 3110997"/>
              <a:gd name="connsiteY10" fmla="*/ 2499557 h 3301428"/>
              <a:gd name="connsiteX11" fmla="*/ 35659 w 3110997"/>
              <a:gd name="connsiteY11" fmla="*/ 1823964 h 3301428"/>
              <a:gd name="connsiteX12" fmla="*/ 31208 w 3110997"/>
              <a:gd name="connsiteY12" fmla="*/ 1116817 h 3301428"/>
              <a:gd name="connsiteX13" fmla="*/ 266830 w 3110997"/>
              <a:gd name="connsiteY13" fmla="*/ 556451 h 3301428"/>
              <a:gd name="connsiteX14" fmla="*/ 683944 w 3110997"/>
              <a:gd name="connsiteY14" fmla="*/ 194390 h 3301428"/>
              <a:gd name="connsiteX15" fmla="*/ 1431069 w 3110997"/>
              <a:gd name="connsiteY15" fmla="*/ 1514 h 330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10997" h="3301428">
                <a:moveTo>
                  <a:pt x="1431069" y="1514"/>
                </a:moveTo>
                <a:cubicBezTo>
                  <a:pt x="1596908" y="-4789"/>
                  <a:pt x="1770176" y="8561"/>
                  <a:pt x="1946520" y="42088"/>
                </a:cubicBezTo>
                <a:cubicBezTo>
                  <a:pt x="2134136" y="77759"/>
                  <a:pt x="2274818" y="158432"/>
                  <a:pt x="2402721" y="303594"/>
                </a:cubicBezTo>
                <a:cubicBezTo>
                  <a:pt x="2536515" y="455435"/>
                  <a:pt x="2646258" y="666231"/>
                  <a:pt x="2762423" y="889436"/>
                </a:cubicBezTo>
                <a:cubicBezTo>
                  <a:pt x="2783822" y="930610"/>
                  <a:pt x="2805992" y="973158"/>
                  <a:pt x="2828518" y="1015773"/>
                </a:cubicBezTo>
                <a:cubicBezTo>
                  <a:pt x="3030101" y="1397216"/>
                  <a:pt x="3157590" y="1671880"/>
                  <a:pt x="3094962" y="2001284"/>
                </a:cubicBezTo>
                <a:cubicBezTo>
                  <a:pt x="2999536" y="2503193"/>
                  <a:pt x="2719052" y="2818175"/>
                  <a:pt x="2157067" y="3054444"/>
                </a:cubicBezTo>
                <a:cubicBezTo>
                  <a:pt x="2083511" y="3085361"/>
                  <a:pt x="2016053" y="3116427"/>
                  <a:pt x="1950853" y="3146478"/>
                </a:cubicBezTo>
                <a:cubicBezTo>
                  <a:pt x="1680527" y="3271008"/>
                  <a:pt x="1541221" y="3329055"/>
                  <a:pt x="1329246" y="3288753"/>
                </a:cubicBezTo>
                <a:cubicBezTo>
                  <a:pt x="1118766" y="3248736"/>
                  <a:pt x="920572" y="3158068"/>
                  <a:pt x="740145" y="3019378"/>
                </a:cubicBezTo>
                <a:cubicBezTo>
                  <a:pt x="563651" y="2883673"/>
                  <a:pt x="411737" y="2708752"/>
                  <a:pt x="288773" y="2499557"/>
                </a:cubicBezTo>
                <a:cubicBezTo>
                  <a:pt x="167863" y="2293930"/>
                  <a:pt x="80312" y="2060356"/>
                  <a:pt x="35659" y="1823964"/>
                </a:cubicBezTo>
                <a:cubicBezTo>
                  <a:pt x="-10360" y="1581177"/>
                  <a:pt x="-11829" y="1343178"/>
                  <a:pt x="31208" y="1116817"/>
                </a:cubicBezTo>
                <a:cubicBezTo>
                  <a:pt x="71795" y="903345"/>
                  <a:pt x="151102" y="714850"/>
                  <a:pt x="266830" y="556451"/>
                </a:cubicBezTo>
                <a:cubicBezTo>
                  <a:pt x="375349" y="408016"/>
                  <a:pt x="515707" y="286208"/>
                  <a:pt x="683944" y="194390"/>
                </a:cubicBezTo>
                <a:cubicBezTo>
                  <a:pt x="898912" y="77121"/>
                  <a:pt x="1154672" y="12021"/>
                  <a:pt x="1431069" y="1514"/>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402A6F17-9810-4DEF-B424-3A711DE7F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75604" y="443150"/>
            <a:ext cx="2805016" cy="3049345"/>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4EFC67A7-3EF2-4A67-973D-BC6780225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3466" y="623454"/>
            <a:ext cx="2567901" cy="2687367"/>
          </a:xfrm>
          <a:custGeom>
            <a:avLst/>
            <a:gdLst>
              <a:gd name="connsiteX0" fmla="*/ 1177679 w 2567901"/>
              <a:gd name="connsiteY0" fmla="*/ 1063 h 2687367"/>
              <a:gd name="connsiteX1" fmla="*/ 1603094 w 2567901"/>
              <a:gd name="connsiteY1" fmla="*/ 35223 h 2687367"/>
              <a:gd name="connsiteX2" fmla="*/ 1980105 w 2567901"/>
              <a:gd name="connsiteY2" fmla="*/ 249099 h 2687367"/>
              <a:gd name="connsiteX3" fmla="*/ 2278200 w 2567901"/>
              <a:gd name="connsiteY3" fmla="*/ 726784 h 2687367"/>
              <a:gd name="connsiteX4" fmla="*/ 2333016 w 2567901"/>
              <a:gd name="connsiteY4" fmla="*/ 829771 h 2687367"/>
              <a:gd name="connsiteX5" fmla="*/ 2555036 w 2567901"/>
              <a:gd name="connsiteY5" fmla="*/ 1632596 h 2687367"/>
              <a:gd name="connsiteX6" fmla="*/ 1783436 w 2567901"/>
              <a:gd name="connsiteY6" fmla="*/ 2487849 h 2687367"/>
              <a:gd name="connsiteX7" fmla="*/ 1613480 w 2567901"/>
              <a:gd name="connsiteY7" fmla="*/ 2562316 h 2687367"/>
              <a:gd name="connsiteX8" fmla="*/ 1100869 w 2567901"/>
              <a:gd name="connsiteY8" fmla="*/ 2676769 h 2687367"/>
              <a:gd name="connsiteX9" fmla="*/ 614178 w 2567901"/>
              <a:gd name="connsiteY9" fmla="*/ 2456196 h 2687367"/>
              <a:gd name="connsiteX10" fmla="*/ 240586 w 2567901"/>
              <a:gd name="connsiteY10" fmla="*/ 2032054 h 2687367"/>
              <a:gd name="connsiteX11" fmla="*/ 30245 w 2567901"/>
              <a:gd name="connsiteY11" fmla="*/ 1481541 h 2687367"/>
              <a:gd name="connsiteX12" fmla="*/ 25021 w 2567901"/>
              <a:gd name="connsiteY12" fmla="*/ 905889 h 2687367"/>
              <a:gd name="connsiteX13" fmla="*/ 218217 w 2567901"/>
              <a:gd name="connsiteY13" fmla="*/ 450248 h 2687367"/>
              <a:gd name="connsiteX14" fmla="*/ 561607 w 2567901"/>
              <a:gd name="connsiteY14" fmla="*/ 156432 h 2687367"/>
              <a:gd name="connsiteX15" fmla="*/ 1177679 w 2567901"/>
              <a:gd name="connsiteY15"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7901" h="2687367">
                <a:moveTo>
                  <a:pt x="1177679" y="1063"/>
                </a:moveTo>
                <a:cubicBezTo>
                  <a:pt x="1314507" y="-3704"/>
                  <a:pt x="1457510" y="7543"/>
                  <a:pt x="1603094" y="35223"/>
                </a:cubicBezTo>
                <a:cubicBezTo>
                  <a:pt x="1757985" y="64671"/>
                  <a:pt x="1874247" y="130651"/>
                  <a:pt x="1980105" y="249099"/>
                </a:cubicBezTo>
                <a:cubicBezTo>
                  <a:pt x="2090840" y="372996"/>
                  <a:pt x="2181857" y="544832"/>
                  <a:pt x="2278200" y="726784"/>
                </a:cubicBezTo>
                <a:cubicBezTo>
                  <a:pt x="2295948" y="760348"/>
                  <a:pt x="2314335" y="795032"/>
                  <a:pt x="2333016" y="829771"/>
                </a:cubicBezTo>
                <a:cubicBezTo>
                  <a:pt x="2500190" y="1140721"/>
                  <a:pt x="2605991" y="1364587"/>
                  <a:pt x="2555036" y="1632596"/>
                </a:cubicBezTo>
                <a:cubicBezTo>
                  <a:pt x="2477395" y="2040959"/>
                  <a:pt x="2246644" y="2296751"/>
                  <a:pt x="1783436" y="2487849"/>
                </a:cubicBezTo>
                <a:cubicBezTo>
                  <a:pt x="1722809" y="2512855"/>
                  <a:pt x="1667214" y="2537996"/>
                  <a:pt x="1613480" y="2562316"/>
                </a:cubicBezTo>
                <a:cubicBezTo>
                  <a:pt x="1390692" y="2663095"/>
                  <a:pt x="1275870" y="2710042"/>
                  <a:pt x="1100869" y="2676769"/>
                </a:cubicBezTo>
                <a:cubicBezTo>
                  <a:pt x="927103" y="2643732"/>
                  <a:pt x="763363" y="2569490"/>
                  <a:pt x="614178" y="2456196"/>
                </a:cubicBezTo>
                <a:cubicBezTo>
                  <a:pt x="468245" y="2345340"/>
                  <a:pt x="342509" y="2202615"/>
                  <a:pt x="240586" y="2032054"/>
                </a:cubicBezTo>
                <a:cubicBezTo>
                  <a:pt x="140365" y="1864400"/>
                  <a:pt x="67610" y="1674071"/>
                  <a:pt x="30245" y="1481541"/>
                </a:cubicBezTo>
                <a:cubicBezTo>
                  <a:pt x="-8261" y="1283803"/>
                  <a:pt x="-9994" y="1090060"/>
                  <a:pt x="25021" y="905889"/>
                </a:cubicBezTo>
                <a:cubicBezTo>
                  <a:pt x="58043" y="732204"/>
                  <a:pt x="123071" y="578936"/>
                  <a:pt x="218217" y="450248"/>
                </a:cubicBezTo>
                <a:cubicBezTo>
                  <a:pt x="307436" y="329654"/>
                  <a:pt x="422987" y="230806"/>
                  <a:pt x="561607" y="156432"/>
                </a:cubicBezTo>
                <a:cubicBezTo>
                  <a:pt x="738731" y="61442"/>
                  <a:pt x="949631" y="9010"/>
                  <a:pt x="1177679" y="1063"/>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Заглавие 1">
            <a:extLst>
              <a:ext uri="{FF2B5EF4-FFF2-40B4-BE49-F238E27FC236}">
                <a16:creationId xmlns:a16="http://schemas.microsoft.com/office/drawing/2014/main" id="{47C40EF3-EFA0-B70D-2C20-1BD0052A779B}"/>
              </a:ext>
            </a:extLst>
          </p:cNvPr>
          <p:cNvSpPr>
            <a:spLocks noGrp="1"/>
          </p:cNvSpPr>
          <p:nvPr>
            <p:ph type="ctrTitle"/>
          </p:nvPr>
        </p:nvSpPr>
        <p:spPr>
          <a:xfrm>
            <a:off x="502460" y="50699"/>
            <a:ext cx="4717178" cy="694134"/>
          </a:xfrm>
        </p:spPr>
        <p:txBody>
          <a:bodyPr vert="horz" lIns="109728" tIns="109728" rIns="109728" bIns="91440" rtlCol="0" anchor="b">
            <a:normAutofit fontScale="90000"/>
          </a:bodyPr>
          <a:lstStyle/>
          <a:p>
            <a:pPr>
              <a:lnSpc>
                <a:spcPct val="130000"/>
              </a:lnSpc>
            </a:pPr>
            <a:r>
              <a:rPr lang="en-US" sz="3000">
                <a:solidFill>
                  <a:schemeClr val="tx1">
                    <a:lumMod val="75000"/>
                    <a:lumOff val="25000"/>
                  </a:schemeClr>
                </a:solidFill>
              </a:rPr>
              <a:t>JOB DESCRIPTIONS </a:t>
            </a:r>
          </a:p>
        </p:txBody>
      </p:sp>
      <p:sp>
        <p:nvSpPr>
          <p:cNvPr id="30" name="Freeform: Shape 29">
            <a:extLst>
              <a:ext uri="{FF2B5EF4-FFF2-40B4-BE49-F238E27FC236}">
                <a16:creationId xmlns:a16="http://schemas.microsoft.com/office/drawing/2014/main" id="{366ABC24-0209-4102-937A-A7DCB631F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7256" y="0"/>
            <a:ext cx="3404592" cy="2880968"/>
          </a:xfrm>
          <a:custGeom>
            <a:avLst/>
            <a:gdLst>
              <a:gd name="connsiteX0" fmla="*/ 30625 w 3404592"/>
              <a:gd name="connsiteY0" fmla="*/ 0 h 2880968"/>
              <a:gd name="connsiteX1" fmla="*/ 3404591 w 3404592"/>
              <a:gd name="connsiteY1" fmla="*/ 0 h 2880968"/>
              <a:gd name="connsiteX2" fmla="*/ 3404592 w 3404592"/>
              <a:gd name="connsiteY2" fmla="*/ 2363677 h 2880968"/>
              <a:gd name="connsiteX3" fmla="*/ 3368234 w 3404592"/>
              <a:gd name="connsiteY3" fmla="*/ 2400463 h 2880968"/>
              <a:gd name="connsiteX4" fmla="*/ 2673169 w 3404592"/>
              <a:gd name="connsiteY4" fmla="*/ 2691710 h 2880968"/>
              <a:gd name="connsiteX5" fmla="*/ 2383908 w 3404592"/>
              <a:gd name="connsiteY5" fmla="*/ 2766733 h 2880968"/>
              <a:gd name="connsiteX6" fmla="*/ 580011 w 3404592"/>
              <a:gd name="connsiteY6" fmla="*/ 2455996 h 2880968"/>
              <a:gd name="connsiteX7" fmla="*/ 103935 w 3404592"/>
              <a:gd name="connsiteY7" fmla="*/ 1224395 h 2880968"/>
              <a:gd name="connsiteX8" fmla="*/ 76737 w 3404592"/>
              <a:gd name="connsiteY8" fmla="*/ 1040246 h 2880968"/>
              <a:gd name="connsiteX9" fmla="*/ 6986 w 3404592"/>
              <a:gd name="connsiteY9" fmla="*/ 142569 h 288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4592" h="2880968">
                <a:moveTo>
                  <a:pt x="30625" y="0"/>
                </a:moveTo>
                <a:lnTo>
                  <a:pt x="3404591" y="0"/>
                </a:lnTo>
                <a:lnTo>
                  <a:pt x="3404592" y="2363677"/>
                </a:lnTo>
                <a:lnTo>
                  <a:pt x="3368234" y="2400463"/>
                </a:lnTo>
                <a:cubicBezTo>
                  <a:pt x="3196560" y="2556781"/>
                  <a:pt x="3007578" y="2609148"/>
                  <a:pt x="2673169" y="2691710"/>
                </a:cubicBezTo>
                <a:cubicBezTo>
                  <a:pt x="2580978" y="2714454"/>
                  <a:pt x="2485617" y="2738008"/>
                  <a:pt x="2383908" y="2766733"/>
                </a:cubicBezTo>
                <a:cubicBezTo>
                  <a:pt x="1606788" y="2986132"/>
                  <a:pt x="1067300" y="2893177"/>
                  <a:pt x="580011" y="2455996"/>
                </a:cubicBezTo>
                <a:cubicBezTo>
                  <a:pt x="260201" y="2169073"/>
                  <a:pt x="183906" y="1782048"/>
                  <a:pt x="103935" y="1224395"/>
                </a:cubicBezTo>
                <a:cubicBezTo>
                  <a:pt x="95007" y="1162089"/>
                  <a:pt x="85753" y="1100145"/>
                  <a:pt x="76737" y="1040246"/>
                </a:cubicBezTo>
                <a:cubicBezTo>
                  <a:pt x="28042" y="715402"/>
                  <a:pt x="-17905" y="408591"/>
                  <a:pt x="6986" y="14256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4E0353AB-2B58-414E-9A96-9F171A07C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1772" y="0"/>
            <a:ext cx="3580076" cy="302926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4" name="Freeform: Shape 33">
            <a:extLst>
              <a:ext uri="{FF2B5EF4-FFF2-40B4-BE49-F238E27FC236}">
                <a16:creationId xmlns:a16="http://schemas.microsoft.com/office/drawing/2014/main" id="{338988AC-174D-45F8-BC18-EC09F2AD9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97970" y="0"/>
            <a:ext cx="3293877" cy="2743212"/>
          </a:xfrm>
          <a:custGeom>
            <a:avLst/>
            <a:gdLst>
              <a:gd name="connsiteX0" fmla="*/ 37772 w 3293877"/>
              <a:gd name="connsiteY0" fmla="*/ 0 h 2743212"/>
              <a:gd name="connsiteX1" fmla="*/ 3293877 w 3293877"/>
              <a:gd name="connsiteY1" fmla="*/ 0 h 2743212"/>
              <a:gd name="connsiteX2" fmla="*/ 3293877 w 3293877"/>
              <a:gd name="connsiteY2" fmla="*/ 2133887 h 2743212"/>
              <a:gd name="connsiteX3" fmla="*/ 3222757 w 3293877"/>
              <a:gd name="connsiteY3" fmla="*/ 2223039 h 2743212"/>
              <a:gd name="connsiteX4" fmla="*/ 2503136 w 3293877"/>
              <a:gd name="connsiteY4" fmla="*/ 2565392 h 2743212"/>
              <a:gd name="connsiteX5" fmla="*/ 2232111 w 3293877"/>
              <a:gd name="connsiteY5" fmla="*/ 2635826 h 2743212"/>
              <a:gd name="connsiteX6" fmla="*/ 542319 w 3293877"/>
              <a:gd name="connsiteY6" fmla="*/ 2345567 h 2743212"/>
              <a:gd name="connsiteX7" fmla="*/ 96920 w 3293877"/>
              <a:gd name="connsiteY7" fmla="*/ 1191868 h 2743212"/>
              <a:gd name="connsiteX8" fmla="*/ 71529 w 3293877"/>
              <a:gd name="connsiteY8" fmla="*/ 1019346 h 2743212"/>
              <a:gd name="connsiteX9" fmla="*/ 6623 w 3293877"/>
              <a:gd name="connsiteY9" fmla="*/ 178315 h 2743212"/>
              <a:gd name="connsiteX10" fmla="*/ 34833 w 3293877"/>
              <a:gd name="connsiteY1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390EEB7C-9D4C-491A-A547-18E5793A2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493" y="3105611"/>
            <a:ext cx="6141507" cy="3752389"/>
          </a:xfrm>
          <a:custGeom>
            <a:avLst/>
            <a:gdLst>
              <a:gd name="connsiteX0" fmla="*/ 3215595 w 6141507"/>
              <a:gd name="connsiteY0" fmla="*/ 37 h 3752389"/>
              <a:gd name="connsiteX1" fmla="*/ 5025810 w 6141507"/>
              <a:gd name="connsiteY1" fmla="*/ 667544 h 3752389"/>
              <a:gd name="connsiteX2" fmla="*/ 5418068 w 6141507"/>
              <a:gd name="connsiteY2" fmla="*/ 923043 h 3752389"/>
              <a:gd name="connsiteX3" fmla="*/ 6130109 w 6141507"/>
              <a:gd name="connsiteY3" fmla="*/ 1458777 h 3752389"/>
              <a:gd name="connsiteX4" fmla="*/ 6141506 w 6141507"/>
              <a:gd name="connsiteY4" fmla="*/ 1473047 h 3752389"/>
              <a:gd name="connsiteX5" fmla="*/ 6141507 w 6141507"/>
              <a:gd name="connsiteY5" fmla="*/ 3752389 h 3752389"/>
              <a:gd name="connsiteX6" fmla="*/ 0 w 6141507"/>
              <a:gd name="connsiteY6" fmla="*/ 3752389 h 3752389"/>
              <a:gd name="connsiteX7" fmla="*/ 7127 w 6141507"/>
              <a:gd name="connsiteY7" fmla="*/ 3638865 h 3752389"/>
              <a:gd name="connsiteX8" fmla="*/ 59603 w 6141507"/>
              <a:gd name="connsiteY8" fmla="*/ 3356358 h 3752389"/>
              <a:gd name="connsiteX9" fmla="*/ 646726 w 6141507"/>
              <a:gd name="connsiteY9" fmla="*/ 2064848 h 3752389"/>
              <a:gd name="connsiteX10" fmla="*/ 786444 w 6141507"/>
              <a:gd name="connsiteY10" fmla="*/ 1806355 h 3752389"/>
              <a:gd name="connsiteX11" fmla="*/ 2160845 w 6141507"/>
              <a:gd name="connsiteY11" fmla="*/ 224629 h 3752389"/>
              <a:gd name="connsiteX12" fmla="*/ 3215595 w 6141507"/>
              <a:gd name="connsiteY12" fmla="*/ 37 h 375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41507" h="3752389">
                <a:moveTo>
                  <a:pt x="3215595" y="37"/>
                </a:moveTo>
                <a:cubicBezTo>
                  <a:pt x="3793727" y="3265"/>
                  <a:pt x="4373168" y="222053"/>
                  <a:pt x="5025810" y="667544"/>
                </a:cubicBezTo>
                <a:cubicBezTo>
                  <a:pt x="5162471" y="760846"/>
                  <a:pt x="5292423" y="843339"/>
                  <a:pt x="5418068" y="923043"/>
                </a:cubicBezTo>
                <a:cubicBezTo>
                  <a:pt x="5743584" y="1129628"/>
                  <a:pt x="5966418" y="1276344"/>
                  <a:pt x="6130109" y="1458777"/>
                </a:cubicBezTo>
                <a:lnTo>
                  <a:pt x="6141506" y="1473047"/>
                </a:lnTo>
                <a:lnTo>
                  <a:pt x="6141507" y="3752389"/>
                </a:lnTo>
                <a:lnTo>
                  <a:pt x="0" y="3752389"/>
                </a:lnTo>
                <a:lnTo>
                  <a:pt x="7127" y="3638865"/>
                </a:lnTo>
                <a:cubicBezTo>
                  <a:pt x="16780" y="3547020"/>
                  <a:pt x="34303" y="3453276"/>
                  <a:pt x="59603" y="3356358"/>
                </a:cubicBezTo>
                <a:cubicBezTo>
                  <a:pt x="165452" y="2950843"/>
                  <a:pt x="399187" y="2520480"/>
                  <a:pt x="646726" y="2064848"/>
                </a:cubicBezTo>
                <a:cubicBezTo>
                  <a:pt x="692424" y="1980851"/>
                  <a:pt x="739580" y="1893951"/>
                  <a:pt x="786444" y="1806355"/>
                </a:cubicBezTo>
                <a:cubicBezTo>
                  <a:pt x="1205972" y="1022363"/>
                  <a:pt x="1528233" y="488656"/>
                  <a:pt x="2160845" y="224629"/>
                </a:cubicBezTo>
                <a:cubicBezTo>
                  <a:pt x="2522310" y="73767"/>
                  <a:pt x="2868717" y="-1899"/>
                  <a:pt x="3215595" y="37"/>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Картина 5">
            <a:extLst>
              <a:ext uri="{FF2B5EF4-FFF2-40B4-BE49-F238E27FC236}">
                <a16:creationId xmlns:a16="http://schemas.microsoft.com/office/drawing/2014/main" id="{9D7F77B8-8E79-47BE-FD3F-F2521BF2F7CC}"/>
              </a:ext>
            </a:extLst>
          </p:cNvPr>
          <p:cNvPicPr>
            <a:picLocks noChangeAspect="1"/>
          </p:cNvPicPr>
          <p:nvPr/>
        </p:nvPicPr>
        <p:blipFill>
          <a:blip r:embed="rId2">
            <a:extLst>
              <a:ext uri="{28A0092B-C50C-407E-A947-70E740481C1C}">
                <a14:useLocalDpi xmlns:a14="http://schemas.microsoft.com/office/drawing/2010/main" val="0"/>
              </a:ext>
            </a:extLst>
          </a:blip>
          <a:srcRect l="4445" r="8" b="8"/>
          <a:stretch>
            <a:fillRect/>
          </a:stretch>
        </p:blipFill>
        <p:spPr>
          <a:xfrm>
            <a:off x="5853211" y="791373"/>
            <a:ext cx="2246489" cy="2351005"/>
          </a:xfrm>
          <a:custGeom>
            <a:avLst/>
            <a:gdLst/>
            <a:ahLst/>
            <a:cxnLst/>
            <a:rect l="l" t="t" r="r" b="b"/>
            <a:pathLst>
              <a:path w="2246489" h="2351005">
                <a:moveTo>
                  <a:pt x="1151661" y="1443"/>
                </a:moveTo>
                <a:cubicBezTo>
                  <a:pt x="1233631" y="4917"/>
                  <a:pt x="1317535" y="14671"/>
                  <a:pt x="1402443" y="30814"/>
                </a:cubicBezTo>
                <a:cubicBezTo>
                  <a:pt x="1537948" y="56577"/>
                  <a:pt x="1639656" y="114298"/>
                  <a:pt x="1732265" y="217920"/>
                </a:cubicBezTo>
                <a:cubicBezTo>
                  <a:pt x="1829139" y="326311"/>
                  <a:pt x="1908765" y="476638"/>
                  <a:pt x="1993051" y="635816"/>
                </a:cubicBezTo>
                <a:cubicBezTo>
                  <a:pt x="2008576" y="665180"/>
                  <a:pt x="2024662" y="695523"/>
                  <a:pt x="2041004" y="725913"/>
                </a:cubicBezTo>
                <a:cubicBezTo>
                  <a:pt x="2187254" y="997942"/>
                  <a:pt x="2279812" y="1193790"/>
                  <a:pt x="2235234" y="1428254"/>
                </a:cubicBezTo>
                <a:cubicBezTo>
                  <a:pt x="2167312" y="1785504"/>
                  <a:pt x="1965442" y="2009279"/>
                  <a:pt x="1560212" y="2176460"/>
                </a:cubicBezTo>
                <a:cubicBezTo>
                  <a:pt x="1507174" y="2198335"/>
                  <a:pt x="1458538" y="2220330"/>
                  <a:pt x="1411529" y="2241605"/>
                </a:cubicBezTo>
                <a:cubicBezTo>
                  <a:pt x="1216626" y="2329770"/>
                  <a:pt x="1116176" y="2370842"/>
                  <a:pt x="963078" y="2341734"/>
                </a:cubicBezTo>
                <a:cubicBezTo>
                  <a:pt x="811062" y="2312832"/>
                  <a:pt x="667816" y="2247882"/>
                  <a:pt x="537304" y="2148767"/>
                </a:cubicBezTo>
                <a:cubicBezTo>
                  <a:pt x="409636" y="2051788"/>
                  <a:pt x="299638" y="1926926"/>
                  <a:pt x="210472" y="1777713"/>
                </a:cubicBezTo>
                <a:cubicBezTo>
                  <a:pt x="122796" y="1631044"/>
                  <a:pt x="59147" y="1464537"/>
                  <a:pt x="26459" y="1296106"/>
                </a:cubicBezTo>
                <a:cubicBezTo>
                  <a:pt x="-7227" y="1123116"/>
                  <a:pt x="-8744" y="953623"/>
                  <a:pt x="21889" y="792504"/>
                </a:cubicBezTo>
                <a:cubicBezTo>
                  <a:pt x="50778" y="640558"/>
                  <a:pt x="107667" y="506474"/>
                  <a:pt x="190903" y="393892"/>
                </a:cubicBezTo>
                <a:cubicBezTo>
                  <a:pt x="268956" y="288393"/>
                  <a:pt x="370042" y="201917"/>
                  <a:pt x="491313" y="136852"/>
                </a:cubicBezTo>
                <a:cubicBezTo>
                  <a:pt x="677259" y="37131"/>
                  <a:pt x="905753" y="-8977"/>
                  <a:pt x="1151661" y="1443"/>
                </a:cubicBezTo>
                <a:close/>
              </a:path>
            </a:pathLst>
          </a:custGeom>
        </p:spPr>
      </p:pic>
      <p:pic>
        <p:nvPicPr>
          <p:cNvPr id="4" name="Картина 3">
            <a:extLst>
              <a:ext uri="{FF2B5EF4-FFF2-40B4-BE49-F238E27FC236}">
                <a16:creationId xmlns:a16="http://schemas.microsoft.com/office/drawing/2014/main" id="{6416AF22-D419-79A7-3861-48A02E7CEBE8}"/>
              </a:ext>
            </a:extLst>
          </p:cNvPr>
          <p:cNvPicPr>
            <a:picLocks noChangeAspect="1"/>
          </p:cNvPicPr>
          <p:nvPr/>
        </p:nvPicPr>
        <p:blipFill>
          <a:blip r:embed="rId3">
            <a:extLst>
              <a:ext uri="{28A0092B-C50C-407E-A947-70E740481C1C}">
                <a14:useLocalDpi xmlns:a14="http://schemas.microsoft.com/office/drawing/2010/main" val="0"/>
              </a:ext>
            </a:extLst>
          </a:blip>
          <a:srcRect t="11003" r="1" b="7194"/>
          <a:stretch>
            <a:fillRect/>
          </a:stretch>
        </p:blipFill>
        <p:spPr>
          <a:xfrm>
            <a:off x="9109902" y="-9270"/>
            <a:ext cx="3093269" cy="2530405"/>
          </a:xfrm>
          <a:custGeom>
            <a:avLst/>
            <a:gdLst/>
            <a:ahLst/>
            <a:cxnLst/>
            <a:rect l="l" t="t" r="r" b="b"/>
            <a:pathLst>
              <a:path w="3093269" h="2530405">
                <a:moveTo>
                  <a:pt x="60381" y="0"/>
                </a:moveTo>
                <a:lnTo>
                  <a:pt x="3093269" y="0"/>
                </a:lnTo>
                <a:lnTo>
                  <a:pt x="3093269" y="1760938"/>
                </a:lnTo>
                <a:lnTo>
                  <a:pt x="3091357" y="1764934"/>
                </a:lnTo>
                <a:cubicBezTo>
                  <a:pt x="3032651" y="1871844"/>
                  <a:pt x="2962668" y="1970741"/>
                  <a:pt x="2881807" y="2060870"/>
                </a:cubicBezTo>
                <a:cubicBezTo>
                  <a:pt x="2718935" y="2242410"/>
                  <a:pt x="2557541" y="2288971"/>
                  <a:pt x="2236713" y="2369092"/>
                </a:cubicBezTo>
                <a:cubicBezTo>
                  <a:pt x="2159321" y="2388405"/>
                  <a:pt x="2079268" y="2408405"/>
                  <a:pt x="1993879" y="2432762"/>
                </a:cubicBezTo>
                <a:cubicBezTo>
                  <a:pt x="1341447" y="2618793"/>
                  <a:pt x="889107" y="2542063"/>
                  <a:pt x="481384" y="2176267"/>
                </a:cubicBezTo>
                <a:cubicBezTo>
                  <a:pt x="213794" y="1936193"/>
                  <a:pt x="150722" y="1611509"/>
                  <a:pt x="84978" y="1143609"/>
                </a:cubicBezTo>
                <a:cubicBezTo>
                  <a:pt x="77638" y="1091332"/>
                  <a:pt x="70023" y="1039358"/>
                  <a:pt x="62604" y="989101"/>
                </a:cubicBezTo>
                <a:cubicBezTo>
                  <a:pt x="22537" y="716545"/>
                  <a:pt x="-15270" y="459119"/>
                  <a:pt x="6250" y="235762"/>
                </a:cubicBezTo>
                <a:cubicBezTo>
                  <a:pt x="11393" y="182380"/>
                  <a:pt x="19838" y="131912"/>
                  <a:pt x="31866" y="83728"/>
                </a:cubicBezTo>
                <a:close/>
              </a:path>
            </a:pathLst>
          </a:custGeom>
        </p:spPr>
      </p:pic>
      <p:sp>
        <p:nvSpPr>
          <p:cNvPr id="38" name="Freeform: Shape 37">
            <a:extLst>
              <a:ext uri="{FF2B5EF4-FFF2-40B4-BE49-F238E27FC236}">
                <a16:creationId xmlns:a16="http://schemas.microsoft.com/office/drawing/2014/main" id="{0D734200-AA18-43F2-86A1-08BB838EC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814" y="3406834"/>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Картина 4">
            <a:extLst>
              <a:ext uri="{FF2B5EF4-FFF2-40B4-BE49-F238E27FC236}">
                <a16:creationId xmlns:a16="http://schemas.microsoft.com/office/drawing/2014/main" id="{4D4AC4A3-0D6D-4790-9739-B570C07F3B80}"/>
              </a:ext>
            </a:extLst>
          </p:cNvPr>
          <p:cNvPicPr>
            <a:picLocks noChangeAspect="1"/>
          </p:cNvPicPr>
          <p:nvPr/>
        </p:nvPicPr>
        <p:blipFill>
          <a:blip r:embed="rId4">
            <a:extLst>
              <a:ext uri="{28A0092B-C50C-407E-A947-70E740481C1C}">
                <a14:useLocalDpi xmlns:a14="http://schemas.microsoft.com/office/drawing/2010/main" val="0"/>
              </a:ext>
            </a:extLst>
          </a:blip>
          <a:srcRect l="5249" t="18726" r="-1706" b="21456"/>
          <a:stretch>
            <a:fillRect/>
          </a:stretch>
        </p:blipFill>
        <p:spPr>
          <a:xfrm>
            <a:off x="6829041" y="3622393"/>
            <a:ext cx="4953026" cy="3101607"/>
          </a:xfrm>
          <a:custGeom>
            <a:avLst/>
            <a:gdLst/>
            <a:ahLst/>
            <a:cxnLst/>
            <a:rect l="l" t="t" r="r" b="b"/>
            <a:pathLst>
              <a:path w="5185262" h="3201454">
                <a:moveTo>
                  <a:pt x="2395657" y="533"/>
                </a:moveTo>
                <a:cubicBezTo>
                  <a:pt x="2853132" y="-10568"/>
                  <a:pt x="3320085" y="151875"/>
                  <a:pt x="3853824" y="495130"/>
                </a:cubicBezTo>
                <a:cubicBezTo>
                  <a:pt x="3965587" y="567021"/>
                  <a:pt x="4071620" y="630367"/>
                  <a:pt x="4174137" y="691568"/>
                </a:cubicBezTo>
                <a:cubicBezTo>
                  <a:pt x="4599096" y="945381"/>
                  <a:pt x="4810106" y="1082014"/>
                  <a:pt x="4963571" y="1412493"/>
                </a:cubicBezTo>
                <a:cubicBezTo>
                  <a:pt x="5115952" y="1740640"/>
                  <a:pt x="5190392" y="2100122"/>
                  <a:pt x="5184988" y="2480884"/>
                </a:cubicBezTo>
                <a:cubicBezTo>
                  <a:pt x="5182321" y="2667133"/>
                  <a:pt x="5160907" y="2854257"/>
                  <a:pt x="5121020" y="3040915"/>
                </a:cubicBezTo>
                <a:lnTo>
                  <a:pt x="5078712" y="3201454"/>
                </a:lnTo>
                <a:lnTo>
                  <a:pt x="5755" y="3201454"/>
                </a:lnTo>
                <a:lnTo>
                  <a:pt x="0" y="3006621"/>
                </a:lnTo>
                <a:cubicBezTo>
                  <a:pt x="4041" y="2932436"/>
                  <a:pt x="14231" y="2856537"/>
                  <a:pt x="30450" y="2777898"/>
                </a:cubicBezTo>
                <a:cubicBezTo>
                  <a:pt x="98304" y="2448859"/>
                  <a:pt x="266355" y="2096783"/>
                  <a:pt x="444335" y="1724033"/>
                </a:cubicBezTo>
                <a:cubicBezTo>
                  <a:pt x="477196" y="1655314"/>
                  <a:pt x="511097" y="1584223"/>
                  <a:pt x="544740" y="1512578"/>
                </a:cubicBezTo>
                <a:cubicBezTo>
                  <a:pt x="845919" y="871350"/>
                  <a:pt x="1079952" y="433962"/>
                  <a:pt x="1570060" y="206371"/>
                </a:cubicBezTo>
                <a:cubicBezTo>
                  <a:pt x="1850099" y="76329"/>
                  <a:pt x="2121172" y="7193"/>
                  <a:pt x="2395657" y="533"/>
                </a:cubicBezTo>
                <a:close/>
              </a:path>
            </a:pathLst>
          </a:custGeom>
        </p:spPr>
      </p:pic>
      <p:graphicFrame>
        <p:nvGraphicFramePr>
          <p:cNvPr id="13" name="Таблица 12">
            <a:extLst>
              <a:ext uri="{FF2B5EF4-FFF2-40B4-BE49-F238E27FC236}">
                <a16:creationId xmlns:a16="http://schemas.microsoft.com/office/drawing/2014/main" id="{465832A0-D956-EFA3-BF3F-269206D0258A}"/>
              </a:ext>
            </a:extLst>
          </p:cNvPr>
          <p:cNvGraphicFramePr>
            <a:graphicFrameLocks noGrp="1"/>
          </p:cNvGraphicFramePr>
          <p:nvPr>
            <p:extLst>
              <p:ext uri="{D42A27DB-BD31-4B8C-83A1-F6EECF244321}">
                <p14:modId xmlns:p14="http://schemas.microsoft.com/office/powerpoint/2010/main" val="2749838720"/>
              </p:ext>
            </p:extLst>
          </p:nvPr>
        </p:nvGraphicFramePr>
        <p:xfrm>
          <a:off x="75837" y="1045744"/>
          <a:ext cx="5658119" cy="5789760"/>
        </p:xfrm>
        <a:graphic>
          <a:graphicData uri="http://schemas.openxmlformats.org/drawingml/2006/table">
            <a:tbl>
              <a:tblPr firstRow="1" bandRow="1">
                <a:tableStyleId>{5C22544A-7EE6-4342-B048-85BDC9FD1C3A}</a:tableStyleId>
              </a:tblPr>
              <a:tblGrid>
                <a:gridCol w="5658119">
                  <a:extLst>
                    <a:ext uri="{9D8B030D-6E8A-4147-A177-3AD203B41FA5}">
                      <a16:colId xmlns:a16="http://schemas.microsoft.com/office/drawing/2014/main" val="3970173465"/>
                    </a:ext>
                  </a:extLst>
                </a:gridCol>
              </a:tblGrid>
              <a:tr h="821866">
                <a:tc>
                  <a:txBody>
                    <a:bodyPr/>
                    <a:lstStyle/>
                    <a:p>
                      <a:pPr marL="285750" indent="-285750">
                        <a:buFont typeface="Arial" panose="020B0604020202020204" pitchFamily="34" charset="0"/>
                        <a:buChar char="•"/>
                      </a:pPr>
                      <a:r>
                        <a:rPr lang="en-US" b="0" dirty="0">
                          <a:solidFill>
                            <a:schemeClr val="tx1"/>
                          </a:solidFill>
                        </a:rPr>
                        <a:t>Assisting clients with personal care such as washing and dressing</a:t>
                      </a:r>
                      <a:endParaRPr lang="bg-BG" b="0" dirty="0">
                        <a:solidFill>
                          <a:schemeClr val="tx1"/>
                        </a:solidFill>
                      </a:endParaRPr>
                    </a:p>
                  </a:txBody>
                  <a:tcPr>
                    <a:solidFill>
                      <a:srgbClr val="E1D8E8"/>
                    </a:solidFill>
                  </a:tcPr>
                </a:tc>
                <a:extLst>
                  <a:ext uri="{0D108BD9-81ED-4DB2-BD59-A6C34878D82A}">
                    <a16:rowId xmlns:a16="http://schemas.microsoft.com/office/drawing/2014/main" val="3517022229"/>
                  </a:ext>
                </a:extLst>
              </a:tr>
              <a:tr h="564984">
                <a:tc>
                  <a:txBody>
                    <a:bodyPr/>
                    <a:lstStyle/>
                    <a:p>
                      <a:pPr marL="285750" indent="-285750">
                        <a:buFont typeface="Arial" panose="020B0604020202020204" pitchFamily="34" charset="0"/>
                        <a:buChar char="•"/>
                      </a:pPr>
                      <a:r>
                        <a:rPr lang="en-US" dirty="0"/>
                        <a:t>Preparing meals </a:t>
                      </a:r>
                      <a:endParaRPr lang="bg-BG" dirty="0"/>
                    </a:p>
                  </a:txBody>
                  <a:tcPr>
                    <a:solidFill>
                      <a:srgbClr val="E1D8E8"/>
                    </a:solidFill>
                  </a:tcPr>
                </a:tc>
                <a:extLst>
                  <a:ext uri="{0D108BD9-81ED-4DB2-BD59-A6C34878D82A}">
                    <a16:rowId xmlns:a16="http://schemas.microsoft.com/office/drawing/2014/main" val="1481360142"/>
                  </a:ext>
                </a:extLst>
              </a:tr>
              <a:tr h="564984">
                <a:tc>
                  <a:txBody>
                    <a:bodyPr/>
                    <a:lstStyle/>
                    <a:p>
                      <a:pPr marL="285750" indent="-285750">
                        <a:buFont typeface="Arial" panose="020B0604020202020204" pitchFamily="34" charset="0"/>
                        <a:buChar char="•"/>
                      </a:pPr>
                      <a:r>
                        <a:rPr lang="en-US" dirty="0"/>
                        <a:t>Supporting mobility and safe movement</a:t>
                      </a:r>
                      <a:endParaRPr lang="bg-BG" dirty="0"/>
                    </a:p>
                  </a:txBody>
                  <a:tcPr>
                    <a:solidFill>
                      <a:srgbClr val="E1D8E8"/>
                    </a:solidFill>
                  </a:tcPr>
                </a:tc>
                <a:extLst>
                  <a:ext uri="{0D108BD9-81ED-4DB2-BD59-A6C34878D82A}">
                    <a16:rowId xmlns:a16="http://schemas.microsoft.com/office/drawing/2014/main" val="2783141920"/>
                  </a:ext>
                </a:extLst>
              </a:tr>
              <a:tr h="821866">
                <a:tc>
                  <a:txBody>
                    <a:bodyPr/>
                    <a:lstStyle/>
                    <a:p>
                      <a:pPr marL="285750" indent="-285750">
                        <a:buFont typeface="Arial" panose="020B0604020202020204" pitchFamily="34" charset="0"/>
                        <a:buChar char="•"/>
                      </a:pPr>
                      <a:r>
                        <a:rPr lang="en-US" dirty="0"/>
                        <a:t>Assisting with medication in line with care plans and training</a:t>
                      </a:r>
                      <a:endParaRPr lang="bg-BG" dirty="0"/>
                    </a:p>
                  </a:txBody>
                  <a:tcPr>
                    <a:solidFill>
                      <a:srgbClr val="E1D8E8"/>
                    </a:solidFill>
                  </a:tcPr>
                </a:tc>
                <a:extLst>
                  <a:ext uri="{0D108BD9-81ED-4DB2-BD59-A6C34878D82A}">
                    <a16:rowId xmlns:a16="http://schemas.microsoft.com/office/drawing/2014/main" val="3291992530"/>
                  </a:ext>
                </a:extLst>
              </a:tr>
              <a:tr h="564984">
                <a:tc>
                  <a:txBody>
                    <a:bodyPr/>
                    <a:lstStyle/>
                    <a:p>
                      <a:pPr marL="285750" indent="-285750">
                        <a:buFont typeface="Arial" panose="020B0604020202020204" pitchFamily="34" charset="0"/>
                        <a:buChar char="•"/>
                      </a:pPr>
                      <a:r>
                        <a:rPr lang="en-US" dirty="0"/>
                        <a:t>Following care plans </a:t>
                      </a:r>
                      <a:endParaRPr lang="bg-BG" dirty="0"/>
                    </a:p>
                  </a:txBody>
                  <a:tcPr>
                    <a:solidFill>
                      <a:srgbClr val="E1D8E8"/>
                    </a:solidFill>
                  </a:tcPr>
                </a:tc>
                <a:extLst>
                  <a:ext uri="{0D108BD9-81ED-4DB2-BD59-A6C34878D82A}">
                    <a16:rowId xmlns:a16="http://schemas.microsoft.com/office/drawing/2014/main" val="1237206423"/>
                  </a:ext>
                </a:extLst>
              </a:tr>
              <a:tr h="697372">
                <a:tc>
                  <a:txBody>
                    <a:bodyPr/>
                    <a:lstStyle/>
                    <a:p>
                      <a:pPr marL="285750" indent="-285750">
                        <a:buFont typeface="Arial" panose="020B0604020202020204" pitchFamily="34" charset="0"/>
                        <a:buChar char="•"/>
                      </a:pPr>
                      <a:r>
                        <a:rPr lang="en-US" dirty="0"/>
                        <a:t>Providing companionship and emotional support</a:t>
                      </a:r>
                      <a:endParaRPr lang="bg-BG" dirty="0"/>
                    </a:p>
                  </a:txBody>
                  <a:tcPr>
                    <a:solidFill>
                      <a:srgbClr val="E1D8E8"/>
                    </a:solidFill>
                  </a:tcPr>
                </a:tc>
                <a:extLst>
                  <a:ext uri="{0D108BD9-81ED-4DB2-BD59-A6C34878D82A}">
                    <a16:rowId xmlns:a16="http://schemas.microsoft.com/office/drawing/2014/main" val="1233821446"/>
                  </a:ext>
                </a:extLst>
              </a:tr>
              <a:tr h="564984">
                <a:tc>
                  <a:txBody>
                    <a:bodyPr/>
                    <a:lstStyle/>
                    <a:p>
                      <a:pPr marL="285750" indent="-285750">
                        <a:buFont typeface="Arial" panose="020B0604020202020204" pitchFamily="34" charset="0"/>
                        <a:buChar char="•"/>
                      </a:pPr>
                      <a:r>
                        <a:rPr lang="en-US" dirty="0"/>
                        <a:t>Reporting concerns to supervisors</a:t>
                      </a:r>
                      <a:endParaRPr lang="bg-BG" dirty="0"/>
                    </a:p>
                  </a:txBody>
                  <a:tcPr>
                    <a:solidFill>
                      <a:srgbClr val="E1D8E8"/>
                    </a:solidFill>
                  </a:tcPr>
                </a:tc>
                <a:extLst>
                  <a:ext uri="{0D108BD9-81ED-4DB2-BD59-A6C34878D82A}">
                    <a16:rowId xmlns:a16="http://schemas.microsoft.com/office/drawing/2014/main" val="1275070905"/>
                  </a:ext>
                </a:extLst>
              </a:tr>
              <a:tr h="1160521">
                <a:tc>
                  <a:txBody>
                    <a:bodyPr/>
                    <a:lstStyle/>
                    <a:p>
                      <a:pPr marL="285750" indent="-285750">
                        <a:buFont typeface="Arial" panose="020B0604020202020204" pitchFamily="34" charset="0"/>
                        <a:buChar char="•"/>
                      </a:pPr>
                      <a:r>
                        <a:rPr lang="en-US" dirty="0"/>
                        <a:t>Maintaining client confidentiality and dignity (Helping Hands advert, 2026; Care Quality Commission, 2023).</a:t>
                      </a:r>
                    </a:p>
                    <a:p>
                      <a:endParaRPr lang="bg-BG" dirty="0"/>
                    </a:p>
                  </a:txBody>
                  <a:tcPr>
                    <a:solidFill>
                      <a:srgbClr val="E1D8E8"/>
                    </a:solidFill>
                  </a:tcPr>
                </a:tc>
                <a:extLst>
                  <a:ext uri="{0D108BD9-81ED-4DB2-BD59-A6C34878D82A}">
                    <a16:rowId xmlns:a16="http://schemas.microsoft.com/office/drawing/2014/main" val="735734583"/>
                  </a:ext>
                </a:extLst>
              </a:tr>
            </a:tbl>
          </a:graphicData>
        </a:graphic>
      </p:graphicFrame>
      <p:sp>
        <p:nvSpPr>
          <p:cNvPr id="7" name="Текстово поле 6">
            <a:extLst>
              <a:ext uri="{FF2B5EF4-FFF2-40B4-BE49-F238E27FC236}">
                <a16:creationId xmlns:a16="http://schemas.microsoft.com/office/drawing/2014/main" id="{5F5D54CB-EFB9-B0A4-0CFC-0161A738390A}"/>
              </a:ext>
            </a:extLst>
          </p:cNvPr>
          <p:cNvSpPr txBox="1"/>
          <p:nvPr/>
        </p:nvSpPr>
        <p:spPr>
          <a:xfrm>
            <a:off x="10157604" y="6317266"/>
            <a:ext cx="2156604" cy="553998"/>
          </a:xfrm>
          <a:prstGeom prst="rect">
            <a:avLst/>
          </a:prstGeom>
          <a:noFill/>
        </p:spPr>
        <p:txBody>
          <a:bodyPr wrap="square" rtlCol="0">
            <a:spAutoFit/>
          </a:bodyPr>
          <a:lstStyle/>
          <a:p>
            <a:pPr algn="l"/>
            <a:r>
              <a:rPr lang="en-US" sz="900" b="1" dirty="0"/>
              <a:t>Source: Helping Hands</a:t>
            </a:r>
          </a:p>
          <a:p>
            <a:pPr algn="l"/>
            <a:r>
              <a:rPr lang="en-US" sz="900" b="1" dirty="0" err="1"/>
              <a:t>www.helpinghands.com</a:t>
            </a:r>
            <a:endParaRPr lang="en-US" sz="900" b="1" dirty="0"/>
          </a:p>
          <a:p>
            <a:pPr algn="l"/>
            <a:endParaRPr lang="bg-BG" sz="1200" b="1" dirty="0"/>
          </a:p>
        </p:txBody>
      </p:sp>
    </p:spTree>
    <p:extLst>
      <p:ext uri="{BB962C8B-B14F-4D97-AF65-F5344CB8AC3E}">
        <p14:creationId xmlns:p14="http://schemas.microsoft.com/office/powerpoint/2010/main" val="16437413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4" name="Freeform: Shape 33">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Картина 5">
            <a:extLst>
              <a:ext uri="{FF2B5EF4-FFF2-40B4-BE49-F238E27FC236}">
                <a16:creationId xmlns:a16="http://schemas.microsoft.com/office/drawing/2014/main" id="{E2DFA839-437E-937F-C8C4-4711296D6A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572" y="1692934"/>
            <a:ext cx="4528868" cy="2783911"/>
          </a:xfrm>
          <a:prstGeom prst="rect">
            <a:avLst/>
          </a:prstGeom>
        </p:spPr>
      </p:pic>
      <p:sp>
        <p:nvSpPr>
          <p:cNvPr id="7" name="Текстово поле 6">
            <a:extLst>
              <a:ext uri="{FF2B5EF4-FFF2-40B4-BE49-F238E27FC236}">
                <a16:creationId xmlns:a16="http://schemas.microsoft.com/office/drawing/2014/main" id="{CF001A5C-FDD4-5666-E2DB-4D992C83192E}"/>
              </a:ext>
            </a:extLst>
          </p:cNvPr>
          <p:cNvSpPr txBox="1"/>
          <p:nvPr/>
        </p:nvSpPr>
        <p:spPr>
          <a:xfrm>
            <a:off x="6982002" y="987758"/>
            <a:ext cx="5035671" cy="4247317"/>
          </a:xfrm>
          <a:prstGeom prst="rect">
            <a:avLst/>
          </a:prstGeom>
          <a:noFill/>
        </p:spPr>
        <p:txBody>
          <a:bodyPr wrap="square" rtlCol="0">
            <a:spAutoFit/>
          </a:bodyPr>
          <a:lstStyle/>
          <a:p>
            <a:pPr algn="l"/>
            <a:r>
              <a:rPr lang="en-US" dirty="0"/>
              <a:t>A full UK driving </a:t>
            </a:r>
            <a:r>
              <a:rPr lang="en-US" dirty="0" err="1"/>
              <a:t>licence</a:t>
            </a:r>
            <a:r>
              <a:rPr lang="en-US" dirty="0"/>
              <a:t> and access to own vehicle.</a:t>
            </a:r>
          </a:p>
          <a:p>
            <a:pPr algn="l"/>
            <a:endParaRPr lang="en-US" dirty="0"/>
          </a:p>
          <a:p>
            <a:pPr algn="l"/>
            <a:r>
              <a:rPr lang="en-US" dirty="0"/>
              <a:t>
The Right to Work in the UK.</a:t>
            </a:r>
          </a:p>
          <a:p>
            <a:pPr algn="l"/>
            <a:endParaRPr lang="en-US" dirty="0"/>
          </a:p>
          <a:p>
            <a:pPr algn="l"/>
            <a:r>
              <a:rPr lang="en-US" dirty="0"/>
              <a:t>
A kind, adaptable, people-first mindset (Skills for Care, 2023).</a:t>
            </a:r>
          </a:p>
          <a:p>
            <a:pPr algn="l"/>
            <a:r>
              <a:rPr lang="en-US" dirty="0"/>
              <a:t>
A willingness to learn. No prior care experience needed.</a:t>
            </a:r>
          </a:p>
          <a:p>
            <a:pPr algn="l"/>
            <a:r>
              <a:rPr lang="en-US" dirty="0"/>
              <a:t>
Reliability, compassion, and the confidence to support others with dignity.</a:t>
            </a:r>
            <a:endParaRPr lang="bg-BG" dirty="0"/>
          </a:p>
        </p:txBody>
      </p:sp>
      <p:graphicFrame>
        <p:nvGraphicFramePr>
          <p:cNvPr id="4" name="Таблица 3">
            <a:extLst>
              <a:ext uri="{FF2B5EF4-FFF2-40B4-BE49-F238E27FC236}">
                <a16:creationId xmlns:a16="http://schemas.microsoft.com/office/drawing/2014/main" id="{DB897807-C6B5-104A-69CC-AB174AAE93BE}"/>
              </a:ext>
            </a:extLst>
          </p:cNvPr>
          <p:cNvGraphicFramePr>
            <a:graphicFrameLocks noGrp="1"/>
          </p:cNvGraphicFramePr>
          <p:nvPr>
            <p:extLst>
              <p:ext uri="{D42A27DB-BD31-4B8C-83A1-F6EECF244321}">
                <p14:modId xmlns:p14="http://schemas.microsoft.com/office/powerpoint/2010/main" val="2007189555"/>
              </p:ext>
            </p:extLst>
          </p:nvPr>
        </p:nvGraphicFramePr>
        <p:xfrm>
          <a:off x="5935187" y="923449"/>
          <a:ext cx="984784" cy="4322880"/>
        </p:xfrm>
        <a:graphic>
          <a:graphicData uri="http://schemas.openxmlformats.org/drawingml/2006/table">
            <a:tbl>
              <a:tblPr firstRow="1" bandRow="1">
                <a:tableStyleId>{5C22544A-7EE6-4342-B048-85BDC9FD1C3A}</a:tableStyleId>
              </a:tblPr>
              <a:tblGrid>
                <a:gridCol w="984784">
                  <a:extLst>
                    <a:ext uri="{9D8B030D-6E8A-4147-A177-3AD203B41FA5}">
                      <a16:colId xmlns:a16="http://schemas.microsoft.com/office/drawing/2014/main" val="3021524379"/>
                    </a:ext>
                  </a:extLst>
                </a:gridCol>
              </a:tblGrid>
              <a:tr h="864576">
                <a:tc>
                  <a:txBody>
                    <a:bodyPr/>
                    <a:lstStyle/>
                    <a:p>
                      <a:endParaRPr lang="bg-BG"/>
                    </a:p>
                  </a:txBody>
                  <a:tcPr>
                    <a:solidFill>
                      <a:srgbClr val="E1D8E8"/>
                    </a:solidFill>
                  </a:tcPr>
                </a:tc>
                <a:extLst>
                  <a:ext uri="{0D108BD9-81ED-4DB2-BD59-A6C34878D82A}">
                    <a16:rowId xmlns:a16="http://schemas.microsoft.com/office/drawing/2014/main" val="1466566558"/>
                  </a:ext>
                </a:extLst>
              </a:tr>
              <a:tr h="864576">
                <a:tc>
                  <a:txBody>
                    <a:bodyPr/>
                    <a:lstStyle/>
                    <a:p>
                      <a:endParaRPr lang="bg-BG"/>
                    </a:p>
                  </a:txBody>
                  <a:tcPr>
                    <a:solidFill>
                      <a:srgbClr val="E1D8E8"/>
                    </a:solidFill>
                  </a:tcPr>
                </a:tc>
                <a:extLst>
                  <a:ext uri="{0D108BD9-81ED-4DB2-BD59-A6C34878D82A}">
                    <a16:rowId xmlns:a16="http://schemas.microsoft.com/office/drawing/2014/main" val="3059137982"/>
                  </a:ext>
                </a:extLst>
              </a:tr>
              <a:tr h="864576">
                <a:tc>
                  <a:txBody>
                    <a:bodyPr/>
                    <a:lstStyle/>
                    <a:p>
                      <a:endParaRPr lang="bg-BG"/>
                    </a:p>
                  </a:txBody>
                  <a:tcPr>
                    <a:solidFill>
                      <a:srgbClr val="E1D8E8"/>
                    </a:solidFill>
                  </a:tcPr>
                </a:tc>
                <a:extLst>
                  <a:ext uri="{0D108BD9-81ED-4DB2-BD59-A6C34878D82A}">
                    <a16:rowId xmlns:a16="http://schemas.microsoft.com/office/drawing/2014/main" val="817633060"/>
                  </a:ext>
                </a:extLst>
              </a:tr>
              <a:tr h="864576">
                <a:tc>
                  <a:txBody>
                    <a:bodyPr/>
                    <a:lstStyle/>
                    <a:p>
                      <a:endParaRPr lang="bg-BG"/>
                    </a:p>
                  </a:txBody>
                  <a:tcPr>
                    <a:solidFill>
                      <a:srgbClr val="E1D8E8"/>
                    </a:solidFill>
                  </a:tcPr>
                </a:tc>
                <a:extLst>
                  <a:ext uri="{0D108BD9-81ED-4DB2-BD59-A6C34878D82A}">
                    <a16:rowId xmlns:a16="http://schemas.microsoft.com/office/drawing/2014/main" val="505289897"/>
                  </a:ext>
                </a:extLst>
              </a:tr>
              <a:tr h="864576">
                <a:tc>
                  <a:txBody>
                    <a:bodyPr/>
                    <a:lstStyle/>
                    <a:p>
                      <a:endParaRPr lang="bg-BG"/>
                    </a:p>
                  </a:txBody>
                  <a:tcPr>
                    <a:solidFill>
                      <a:srgbClr val="E1D8E8"/>
                    </a:solidFill>
                  </a:tcPr>
                </a:tc>
                <a:extLst>
                  <a:ext uri="{0D108BD9-81ED-4DB2-BD59-A6C34878D82A}">
                    <a16:rowId xmlns:a16="http://schemas.microsoft.com/office/drawing/2014/main" val="267113346"/>
                  </a:ext>
                </a:extLst>
              </a:tr>
            </a:tbl>
          </a:graphicData>
        </a:graphic>
      </p:graphicFrame>
      <p:sp>
        <p:nvSpPr>
          <p:cNvPr id="9" name="Овал 8">
            <a:extLst>
              <a:ext uri="{FF2B5EF4-FFF2-40B4-BE49-F238E27FC236}">
                <a16:creationId xmlns:a16="http://schemas.microsoft.com/office/drawing/2014/main" id="{96DF2AA9-8C22-7415-9ACE-848871A38DB4}"/>
              </a:ext>
            </a:extLst>
          </p:cNvPr>
          <p:cNvSpPr/>
          <p:nvPr/>
        </p:nvSpPr>
        <p:spPr>
          <a:xfrm>
            <a:off x="6211537" y="1148391"/>
            <a:ext cx="539682" cy="442103"/>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1" name="Овал 10">
            <a:extLst>
              <a:ext uri="{FF2B5EF4-FFF2-40B4-BE49-F238E27FC236}">
                <a16:creationId xmlns:a16="http://schemas.microsoft.com/office/drawing/2014/main" id="{B27935D6-602A-651B-E423-28628171D78C}"/>
              </a:ext>
            </a:extLst>
          </p:cNvPr>
          <p:cNvSpPr/>
          <p:nvPr/>
        </p:nvSpPr>
        <p:spPr>
          <a:xfrm>
            <a:off x="6186017" y="1969338"/>
            <a:ext cx="539683" cy="442103"/>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3" name="Овал 12">
            <a:extLst>
              <a:ext uri="{FF2B5EF4-FFF2-40B4-BE49-F238E27FC236}">
                <a16:creationId xmlns:a16="http://schemas.microsoft.com/office/drawing/2014/main" id="{73FD4A82-DE6E-E132-3786-95FCB652632A}"/>
              </a:ext>
            </a:extLst>
          </p:cNvPr>
          <p:cNvSpPr/>
          <p:nvPr/>
        </p:nvSpPr>
        <p:spPr>
          <a:xfrm>
            <a:off x="6187455" y="2860375"/>
            <a:ext cx="539683" cy="442103"/>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5" name="Овал 14">
            <a:extLst>
              <a:ext uri="{FF2B5EF4-FFF2-40B4-BE49-F238E27FC236}">
                <a16:creationId xmlns:a16="http://schemas.microsoft.com/office/drawing/2014/main" id="{E87A6C8F-F9B6-7A05-FCD6-EF34A9D5DADE}"/>
              </a:ext>
            </a:extLst>
          </p:cNvPr>
          <p:cNvSpPr/>
          <p:nvPr/>
        </p:nvSpPr>
        <p:spPr>
          <a:xfrm>
            <a:off x="6151153" y="4614054"/>
            <a:ext cx="539683" cy="442103"/>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8" name="Овал 17">
            <a:extLst>
              <a:ext uri="{FF2B5EF4-FFF2-40B4-BE49-F238E27FC236}">
                <a16:creationId xmlns:a16="http://schemas.microsoft.com/office/drawing/2014/main" id="{FABCC784-3A92-A990-6DA4-ABE2DFD8F016}"/>
              </a:ext>
            </a:extLst>
          </p:cNvPr>
          <p:cNvSpPr/>
          <p:nvPr/>
        </p:nvSpPr>
        <p:spPr>
          <a:xfrm>
            <a:off x="6157981" y="3731283"/>
            <a:ext cx="539683" cy="462295"/>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bg-BG"/>
          </a:p>
        </p:txBody>
      </p:sp>
    </p:spTree>
    <p:extLst>
      <p:ext uri="{BB962C8B-B14F-4D97-AF65-F5344CB8AC3E}">
        <p14:creationId xmlns:p14="http://schemas.microsoft.com/office/powerpoint/2010/main" val="41531720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Заглавие 1">
            <a:extLst>
              <a:ext uri="{FF2B5EF4-FFF2-40B4-BE49-F238E27FC236}">
                <a16:creationId xmlns:a16="http://schemas.microsoft.com/office/drawing/2014/main" id="{983DA6D8-F07C-FBAC-F40C-28420739CF8D}"/>
              </a:ext>
            </a:extLst>
          </p:cNvPr>
          <p:cNvSpPr>
            <a:spLocks noGrp="1"/>
          </p:cNvSpPr>
          <p:nvPr>
            <p:ph type="ctrTitle"/>
          </p:nvPr>
        </p:nvSpPr>
        <p:spPr>
          <a:xfrm>
            <a:off x="864498" y="53915"/>
            <a:ext cx="5274860" cy="1334422"/>
          </a:xfrm>
        </p:spPr>
        <p:txBody>
          <a:bodyPr anchor="b"/>
          <a:lstStyle/>
          <a:p>
            <a:r>
              <a:rPr lang="af-ZA" sz="3600"/>
              <a:t>Interview Types  for Care Assistants</a:t>
            </a:r>
            <a:endParaRPr lang="bg-BG" sz="3600"/>
          </a:p>
        </p:txBody>
      </p:sp>
      <p:sp>
        <p:nvSpPr>
          <p:cNvPr id="23" name="Freeform: Shape 10">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2">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5" name="Freeform: Shape 14">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Картина 3">
            <a:extLst>
              <a:ext uri="{FF2B5EF4-FFF2-40B4-BE49-F238E27FC236}">
                <a16:creationId xmlns:a16="http://schemas.microsoft.com/office/drawing/2014/main" id="{20108FBB-ED8F-2191-686F-21ACD3F559B3}"/>
              </a:ext>
            </a:extLst>
          </p:cNvPr>
          <p:cNvPicPr>
            <a:picLocks noChangeAspect="1"/>
          </p:cNvPicPr>
          <p:nvPr/>
        </p:nvPicPr>
        <p:blipFill>
          <a:blip r:embed="rId2">
            <a:extLst>
              <a:ext uri="{28A0092B-C50C-407E-A947-70E740481C1C}">
                <a14:useLocalDpi xmlns:a14="http://schemas.microsoft.com/office/drawing/2010/main" val="0"/>
              </a:ext>
            </a:extLst>
          </a:blip>
          <a:srcRect l="22622" t="2876" r="22754" b="-348"/>
          <a:stretch>
            <a:fillRect/>
          </a:stretch>
        </p:blipFill>
        <p:spPr>
          <a:xfrm>
            <a:off x="6544187" y="-10001"/>
            <a:ext cx="5619513" cy="6868001"/>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7" name="Правоъгълник: със заоблени ъгли 6">
            <a:extLst>
              <a:ext uri="{FF2B5EF4-FFF2-40B4-BE49-F238E27FC236}">
                <a16:creationId xmlns:a16="http://schemas.microsoft.com/office/drawing/2014/main" id="{AE31C19B-D135-1EC6-2388-42DBCC1FCD95}"/>
              </a:ext>
            </a:extLst>
          </p:cNvPr>
          <p:cNvSpPr/>
          <p:nvPr/>
        </p:nvSpPr>
        <p:spPr>
          <a:xfrm>
            <a:off x="281700" y="3170208"/>
            <a:ext cx="2635106" cy="3412826"/>
          </a:xfrm>
          <a:prstGeom prst="roundRect">
            <a:avLst/>
          </a:prstGeom>
          <a:solidFill>
            <a:srgbClr val="E1D8E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8" name="Правоъгълник: със заоблени ъгли 7">
            <a:extLst>
              <a:ext uri="{FF2B5EF4-FFF2-40B4-BE49-F238E27FC236}">
                <a16:creationId xmlns:a16="http://schemas.microsoft.com/office/drawing/2014/main" id="{16F1E007-962D-329C-634D-4316D15C57A2}"/>
              </a:ext>
            </a:extLst>
          </p:cNvPr>
          <p:cNvSpPr/>
          <p:nvPr/>
        </p:nvSpPr>
        <p:spPr>
          <a:xfrm>
            <a:off x="3677010" y="3170208"/>
            <a:ext cx="2564787" cy="3267256"/>
          </a:xfrm>
          <a:prstGeom prst="roundRect">
            <a:avLst/>
          </a:prstGeom>
          <a:solidFill>
            <a:srgbClr val="E1D8E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bg-BG" dirty="0"/>
          </a:p>
        </p:txBody>
      </p:sp>
      <p:sp>
        <p:nvSpPr>
          <p:cNvPr id="9" name="Текстово поле 8">
            <a:extLst>
              <a:ext uri="{FF2B5EF4-FFF2-40B4-BE49-F238E27FC236}">
                <a16:creationId xmlns:a16="http://schemas.microsoft.com/office/drawing/2014/main" id="{2DF49103-8F5E-9D00-3BC2-A146335493E5}"/>
              </a:ext>
            </a:extLst>
          </p:cNvPr>
          <p:cNvSpPr txBox="1"/>
          <p:nvPr/>
        </p:nvSpPr>
        <p:spPr>
          <a:xfrm>
            <a:off x="3542919" y="2167669"/>
            <a:ext cx="3402581" cy="338554"/>
          </a:xfrm>
          <a:prstGeom prst="rect">
            <a:avLst/>
          </a:prstGeom>
          <a:noFill/>
        </p:spPr>
        <p:txBody>
          <a:bodyPr wrap="square" rtlCol="0">
            <a:spAutoFit/>
          </a:bodyPr>
          <a:lstStyle/>
          <a:p>
            <a:pPr algn="l"/>
            <a:r>
              <a:rPr lang="af-ZA" sz="1600" b="1"/>
              <a:t>Semi-Structured Interview</a:t>
            </a:r>
            <a:endParaRPr lang="bg-BG" sz="1600" b="1"/>
          </a:p>
        </p:txBody>
      </p:sp>
      <p:sp>
        <p:nvSpPr>
          <p:cNvPr id="10" name="Текстово поле 9">
            <a:extLst>
              <a:ext uri="{FF2B5EF4-FFF2-40B4-BE49-F238E27FC236}">
                <a16:creationId xmlns:a16="http://schemas.microsoft.com/office/drawing/2014/main" id="{736440EF-9223-B79B-3171-F896EDA4134A}"/>
              </a:ext>
            </a:extLst>
          </p:cNvPr>
          <p:cNvSpPr txBox="1"/>
          <p:nvPr/>
        </p:nvSpPr>
        <p:spPr>
          <a:xfrm>
            <a:off x="259193" y="2165247"/>
            <a:ext cx="2529158" cy="338554"/>
          </a:xfrm>
          <a:prstGeom prst="rect">
            <a:avLst/>
          </a:prstGeom>
          <a:noFill/>
        </p:spPr>
        <p:txBody>
          <a:bodyPr wrap="square" rtlCol="0">
            <a:spAutoFit/>
          </a:bodyPr>
          <a:lstStyle/>
          <a:p>
            <a:pPr algn="l"/>
            <a:r>
              <a:rPr lang="af-ZA" sz="1600" b="1"/>
              <a:t>Structured Interview</a:t>
            </a:r>
            <a:endParaRPr lang="bg-BG" sz="1600" b="1"/>
          </a:p>
        </p:txBody>
      </p:sp>
      <p:sp>
        <p:nvSpPr>
          <p:cNvPr id="16" name="Текстово поле 15">
            <a:extLst>
              <a:ext uri="{FF2B5EF4-FFF2-40B4-BE49-F238E27FC236}">
                <a16:creationId xmlns:a16="http://schemas.microsoft.com/office/drawing/2014/main" id="{BF707B83-4EFC-4847-3D50-6E910919574F}"/>
              </a:ext>
            </a:extLst>
          </p:cNvPr>
          <p:cNvSpPr txBox="1"/>
          <p:nvPr/>
        </p:nvSpPr>
        <p:spPr>
          <a:xfrm>
            <a:off x="3890384" y="3658229"/>
            <a:ext cx="2116600" cy="2031325"/>
          </a:xfrm>
          <a:prstGeom prst="rect">
            <a:avLst/>
          </a:prstGeom>
          <a:noFill/>
        </p:spPr>
        <p:txBody>
          <a:bodyPr wrap="square" rtlCol="0">
            <a:spAutoFit/>
          </a:bodyPr>
          <a:lstStyle/>
          <a:p>
            <a:pPr marL="285750" indent="-285750">
              <a:buFont typeface="Arial" panose="020B0604020202020204" pitchFamily="34" charset="0"/>
              <a:buChar char="•"/>
            </a:pPr>
            <a:r>
              <a:rPr lang="en-US" sz="1400" dirty="0"/>
              <a:t>C</a:t>
            </a:r>
            <a:r>
              <a:rPr lang="af-ZA" sz="1400" dirty="0"/>
              <a:t>ombine set questions with follow-ups to explore attitude, empathy and behaviour, which are crucial for care roles (Armstrong, 2020)</a:t>
            </a:r>
            <a:r>
              <a:rPr lang="en-US" sz="1400" dirty="0"/>
              <a:t>.</a:t>
            </a:r>
            <a:endParaRPr lang="af-ZA" sz="1400" dirty="0"/>
          </a:p>
        </p:txBody>
      </p:sp>
      <p:sp>
        <p:nvSpPr>
          <p:cNvPr id="20" name="Текстово поле 19">
            <a:extLst>
              <a:ext uri="{FF2B5EF4-FFF2-40B4-BE49-F238E27FC236}">
                <a16:creationId xmlns:a16="http://schemas.microsoft.com/office/drawing/2014/main" id="{F1ED3EBE-7CB8-18A4-CABB-81AF446F8F66}"/>
              </a:ext>
            </a:extLst>
          </p:cNvPr>
          <p:cNvSpPr txBox="1"/>
          <p:nvPr/>
        </p:nvSpPr>
        <p:spPr>
          <a:xfrm>
            <a:off x="380341" y="3553584"/>
            <a:ext cx="2408010" cy="2462213"/>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af-ZA" sz="1400" dirty="0"/>
              <a:t>Using the same questions for all candidates ensures fairness, allows easier comparison of answers, and supports safe recruitment, particularly for vulnerable people (Armstrong, 2020).</a:t>
            </a:r>
            <a:endParaRPr lang="af-ZA" sz="1400" dirty="0">
              <a:ea typeface="Meiryo"/>
            </a:endParaRPr>
          </a:p>
        </p:txBody>
      </p:sp>
    </p:spTree>
    <p:extLst>
      <p:ext uri="{BB962C8B-B14F-4D97-AF65-F5344CB8AC3E}">
        <p14:creationId xmlns:p14="http://schemas.microsoft.com/office/powerpoint/2010/main" val="36558657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9357B2C6-9928-40E1-B9FF-3ECF31D112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6185" y="0"/>
            <a:ext cx="4013331" cy="2509504"/>
          </a:xfrm>
          <a:custGeom>
            <a:avLst/>
            <a:gdLst>
              <a:gd name="connsiteX0" fmla="*/ 165872 w 4013331"/>
              <a:gd name="connsiteY0" fmla="*/ 0 h 2509504"/>
              <a:gd name="connsiteX1" fmla="*/ 3920309 w 4013331"/>
              <a:gd name="connsiteY1" fmla="*/ 0 h 2509504"/>
              <a:gd name="connsiteX2" fmla="*/ 3944821 w 4013331"/>
              <a:gd name="connsiteY2" fmla="*/ 89161 h 2509504"/>
              <a:gd name="connsiteX3" fmla="*/ 4013331 w 4013331"/>
              <a:gd name="connsiteY3" fmla="*/ 708622 h 2509504"/>
              <a:gd name="connsiteX4" fmla="*/ 3804827 w 4013331"/>
              <a:gd name="connsiteY4" fmla="*/ 1307663 h 2509504"/>
              <a:gd name="connsiteX5" fmla="*/ 3187498 w 4013331"/>
              <a:gd name="connsiteY5" fmla="*/ 1865458 h 2509504"/>
              <a:gd name="connsiteX6" fmla="*/ 3051769 w 4013331"/>
              <a:gd name="connsiteY6" fmla="*/ 1972158 h 2509504"/>
              <a:gd name="connsiteX7" fmla="*/ 1936476 w 4013331"/>
              <a:gd name="connsiteY7" fmla="*/ 2509504 h 2509504"/>
              <a:gd name="connsiteX8" fmla="*/ 467303 w 4013331"/>
              <a:gd name="connsiteY8" fmla="*/ 1636066 h 2509504"/>
              <a:gd name="connsiteX9" fmla="*/ 310732 w 4013331"/>
              <a:gd name="connsiteY9" fmla="*/ 1412615 h 2509504"/>
              <a:gd name="connsiteX10" fmla="*/ 0 w 4013331"/>
              <a:gd name="connsiteY10" fmla="*/ 708622 h 2509504"/>
              <a:gd name="connsiteX11" fmla="*/ 105875 w 4013331"/>
              <a:gd name="connsiteY11" fmla="*/ 135898 h 2509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13331" h="2509504">
                <a:moveTo>
                  <a:pt x="165872" y="0"/>
                </a:move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4" name="Freeform: Shape 33">
            <a:extLst>
              <a:ext uri="{FF2B5EF4-FFF2-40B4-BE49-F238E27FC236}">
                <a16:creationId xmlns:a16="http://schemas.microsoft.com/office/drawing/2014/main" id="{93A31341-2394-42A2-9851-FD91086D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0584" y="1948070"/>
            <a:ext cx="5261264" cy="4909930"/>
          </a:xfrm>
          <a:custGeom>
            <a:avLst/>
            <a:gdLst>
              <a:gd name="connsiteX0" fmla="*/ 2739575 w 5261264"/>
              <a:gd name="connsiteY0" fmla="*/ 1369 h 4909930"/>
              <a:gd name="connsiteX1" fmla="*/ 3931992 w 5261264"/>
              <a:gd name="connsiteY1" fmla="*/ 357115 h 4909930"/>
              <a:gd name="connsiteX2" fmla="*/ 5228644 w 5261264"/>
              <a:gd name="connsiteY2" fmla="*/ 1704869 h 4909930"/>
              <a:gd name="connsiteX3" fmla="*/ 5261264 w 5261264"/>
              <a:gd name="connsiteY3" fmla="*/ 1769901 h 4909930"/>
              <a:gd name="connsiteX4" fmla="*/ 5261264 w 5261264"/>
              <a:gd name="connsiteY4" fmla="*/ 4640262 h 4909930"/>
              <a:gd name="connsiteX5" fmla="*/ 5239287 w 5261264"/>
              <a:gd name="connsiteY5" fmla="*/ 4674079 h 4909930"/>
              <a:gd name="connsiteX6" fmla="*/ 5039558 w 5261264"/>
              <a:gd name="connsiteY6" fmla="*/ 4893028 h 4909930"/>
              <a:gd name="connsiteX7" fmla="*/ 5018342 w 5261264"/>
              <a:gd name="connsiteY7" fmla="*/ 4909930 h 4909930"/>
              <a:gd name="connsiteX8" fmla="*/ 962510 w 5261264"/>
              <a:gd name="connsiteY8" fmla="*/ 4909930 h 4909930"/>
              <a:gd name="connsiteX9" fmla="*/ 821338 w 5261264"/>
              <a:gd name="connsiteY9" fmla="*/ 4707517 h 4909930"/>
              <a:gd name="connsiteX10" fmla="*/ 448558 w 5261264"/>
              <a:gd name="connsiteY10" fmla="*/ 3922606 h 4909930"/>
              <a:gd name="connsiteX11" fmla="*/ 221727 w 5261264"/>
              <a:gd name="connsiteY11" fmla="*/ 1588926 h 4909930"/>
              <a:gd name="connsiteX12" fmla="*/ 2739575 w 5261264"/>
              <a:gd name="connsiteY12" fmla="*/ 1369 h 4909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1264" h="4909930">
                <a:moveTo>
                  <a:pt x="2739575" y="1369"/>
                </a:moveTo>
                <a:cubicBezTo>
                  <a:pt x="3132207" y="14841"/>
                  <a:pt x="3535383" y="128133"/>
                  <a:pt x="3931992" y="357115"/>
                </a:cubicBezTo>
                <a:cubicBezTo>
                  <a:pt x="4474996" y="670619"/>
                  <a:pt x="4925124" y="1151857"/>
                  <a:pt x="5228644" y="1704869"/>
                </a:cubicBezTo>
                <a:lnTo>
                  <a:pt x="5261264" y="1769901"/>
                </a:lnTo>
                <a:lnTo>
                  <a:pt x="5261264" y="4640262"/>
                </a:lnTo>
                <a:lnTo>
                  <a:pt x="5239287" y="4674079"/>
                </a:lnTo>
                <a:cubicBezTo>
                  <a:pt x="5177453" y="4758643"/>
                  <a:pt x="5110673" y="4830413"/>
                  <a:pt x="5039558" y="4893028"/>
                </a:cubicBezTo>
                <a:lnTo>
                  <a:pt x="5018342" y="4909930"/>
                </a:lnTo>
                <a:lnTo>
                  <a:pt x="962510" y="4909930"/>
                </a:lnTo>
                <a:lnTo>
                  <a:pt x="821338" y="4707517"/>
                </a:lnTo>
                <a:cubicBezTo>
                  <a:pt x="672683" y="4465717"/>
                  <a:pt x="560617" y="4198197"/>
                  <a:pt x="448558" y="3922606"/>
                </a:cubicBezTo>
                <a:cubicBezTo>
                  <a:pt x="120358" y="3115488"/>
                  <a:pt x="-245146" y="2397572"/>
                  <a:pt x="221727" y="1588926"/>
                </a:cubicBezTo>
                <a:cubicBezTo>
                  <a:pt x="801679" y="584418"/>
                  <a:pt x="1736188" y="-33060"/>
                  <a:pt x="2739575" y="136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B5DAFF15-09E3-425C-9BF0-14CF18E02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5856" y="1391478"/>
            <a:ext cx="5665992" cy="5466522"/>
          </a:xfrm>
          <a:custGeom>
            <a:avLst/>
            <a:gdLst>
              <a:gd name="connsiteX0" fmla="*/ 3113576 w 5665992"/>
              <a:gd name="connsiteY0" fmla="*/ 1556 h 5401530"/>
              <a:gd name="connsiteX1" fmla="*/ 4468777 w 5665992"/>
              <a:gd name="connsiteY1" fmla="*/ 405866 h 5401530"/>
              <a:gd name="connsiteX2" fmla="*/ 5525792 w 5665992"/>
              <a:gd name="connsiteY2" fmla="*/ 1317461 h 5401530"/>
              <a:gd name="connsiteX3" fmla="*/ 5665992 w 5665992"/>
              <a:gd name="connsiteY3" fmla="*/ 1506159 h 5401530"/>
              <a:gd name="connsiteX4" fmla="*/ 5665992 w 5665992"/>
              <a:gd name="connsiteY4" fmla="*/ 5401530 h 5401530"/>
              <a:gd name="connsiteX5" fmla="*/ 965932 w 5665992"/>
              <a:gd name="connsiteY5" fmla="*/ 5401530 h 5401530"/>
              <a:gd name="connsiteX6" fmla="*/ 836753 w 5665992"/>
              <a:gd name="connsiteY6" fmla="*/ 5181943 h 5401530"/>
              <a:gd name="connsiteX7" fmla="*/ 509793 w 5665992"/>
              <a:gd name="connsiteY7" fmla="*/ 4458111 h 5401530"/>
              <a:gd name="connsiteX8" fmla="*/ 251995 w 5665992"/>
              <a:gd name="connsiteY8" fmla="*/ 1805844 h 5401530"/>
              <a:gd name="connsiteX9" fmla="*/ 3113576 w 5665992"/>
              <a:gd name="connsiteY9" fmla="*/ 1556 h 540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5992" h="5401530">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AED93AAC-6E3F-4BC8-A315-45F6F5D02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3449" y="1550504"/>
            <a:ext cx="5448246" cy="5307496"/>
          </a:xfrm>
          <a:custGeom>
            <a:avLst/>
            <a:gdLst>
              <a:gd name="connsiteX0" fmla="*/ 2885375 w 5448246"/>
              <a:gd name="connsiteY0" fmla="*/ 1442 h 5156012"/>
              <a:gd name="connsiteX1" fmla="*/ 4141251 w 5448246"/>
              <a:gd name="connsiteY1" fmla="*/ 376120 h 5156012"/>
              <a:gd name="connsiteX2" fmla="*/ 5315487 w 5448246"/>
              <a:gd name="connsiteY2" fmla="*/ 1482940 h 5156012"/>
              <a:gd name="connsiteX3" fmla="*/ 5448246 w 5448246"/>
              <a:gd name="connsiteY3" fmla="*/ 1697243 h 5156012"/>
              <a:gd name="connsiteX4" fmla="*/ 5448246 w 5448246"/>
              <a:gd name="connsiteY4" fmla="*/ 5009611 h 5156012"/>
              <a:gd name="connsiteX5" fmla="*/ 5416607 w 5448246"/>
              <a:gd name="connsiteY5" fmla="*/ 5046802 h 5156012"/>
              <a:gd name="connsiteX6" fmla="*/ 5344828 w 5448246"/>
              <a:gd name="connsiteY6" fmla="*/ 5119639 h 5156012"/>
              <a:gd name="connsiteX7" fmla="*/ 5300719 w 5448246"/>
              <a:gd name="connsiteY7" fmla="*/ 5156012 h 5156012"/>
              <a:gd name="connsiteX8" fmla="*/ 1002287 w 5448246"/>
              <a:gd name="connsiteY8" fmla="*/ 5156012 h 5156012"/>
              <a:gd name="connsiteX9" fmla="*/ 896888 w 5448246"/>
              <a:gd name="connsiteY9" fmla="*/ 5008616 h 5156012"/>
              <a:gd name="connsiteX10" fmla="*/ 472429 w 5448246"/>
              <a:gd name="connsiteY10" fmla="*/ 4131367 h 5156012"/>
              <a:gd name="connsiteX11" fmla="*/ 233526 w 5448246"/>
              <a:gd name="connsiteY11" fmla="*/ 1673489 h 5156012"/>
              <a:gd name="connsiteX12" fmla="*/ 2885375 w 5448246"/>
              <a:gd name="connsiteY12" fmla="*/ 1442 h 5156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48246" h="5156012">
                <a:moveTo>
                  <a:pt x="2885375" y="1442"/>
                </a:moveTo>
                <a:cubicBezTo>
                  <a:pt x="3298901" y="15631"/>
                  <a:pt x="3723535" y="134952"/>
                  <a:pt x="4141251" y="376120"/>
                </a:cubicBezTo>
                <a:cubicBezTo>
                  <a:pt x="4608110" y="645661"/>
                  <a:pt x="5009784" y="1032928"/>
                  <a:pt x="5315487" y="1482940"/>
                </a:cubicBezTo>
                <a:lnTo>
                  <a:pt x="5448246" y="1697243"/>
                </a:lnTo>
                <a:lnTo>
                  <a:pt x="5448246" y="5009611"/>
                </a:lnTo>
                <a:lnTo>
                  <a:pt x="5416607" y="5046802"/>
                </a:lnTo>
                <a:cubicBezTo>
                  <a:pt x="5393215" y="5072317"/>
                  <a:pt x="5369282" y="5096549"/>
                  <a:pt x="5344828" y="5119639"/>
                </a:cubicBezTo>
                <a:lnTo>
                  <a:pt x="5300719" y="5156012"/>
                </a:lnTo>
                <a:lnTo>
                  <a:pt x="1002287" y="5156012"/>
                </a:lnTo>
                <a:lnTo>
                  <a:pt x="896888" y="5008616"/>
                </a:lnTo>
                <a:cubicBezTo>
                  <a:pt x="724221" y="4740911"/>
                  <a:pt x="598320" y="4440975"/>
                  <a:pt x="472429" y="4131367"/>
                </a:cubicBezTo>
                <a:cubicBezTo>
                  <a:pt x="126764" y="3281294"/>
                  <a:pt x="-258192" y="2525170"/>
                  <a:pt x="233526" y="1673489"/>
                </a:cubicBezTo>
                <a:cubicBezTo>
                  <a:pt x="844344" y="615522"/>
                  <a:pt x="1828586" y="-34819"/>
                  <a:pt x="2885375" y="14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4D0456D8-C76D-4886-A52C-55C1147C0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88038" y="-9274"/>
            <a:ext cx="4164597" cy="2593830"/>
          </a:xfrm>
          <a:custGeom>
            <a:avLst/>
            <a:gdLst>
              <a:gd name="connsiteX0" fmla="*/ 133289 w 4164597"/>
              <a:gd name="connsiteY0" fmla="*/ 0 h 2593830"/>
              <a:gd name="connsiteX1" fmla="*/ 4092252 w 4164597"/>
              <a:gd name="connsiteY1" fmla="*/ 0 h 2593830"/>
              <a:gd name="connsiteX2" fmla="*/ 4093505 w 4164597"/>
              <a:gd name="connsiteY2" fmla="*/ 4697 h 2593830"/>
              <a:gd name="connsiteX3" fmla="*/ 4164597 w 4164597"/>
              <a:gd name="connsiteY3" fmla="*/ 667356 h 2593830"/>
              <a:gd name="connsiteX4" fmla="*/ 3948235 w 4164597"/>
              <a:gd name="connsiteY4" fmla="*/ 1308175 h 2593830"/>
              <a:gd name="connsiteX5" fmla="*/ 3307638 w 4164597"/>
              <a:gd name="connsiteY5" fmla="*/ 1904868 h 2593830"/>
              <a:gd name="connsiteX6" fmla="*/ 3166793 w 4164597"/>
              <a:gd name="connsiteY6" fmla="*/ 2019010 h 2593830"/>
              <a:gd name="connsiteX7" fmla="*/ 2009464 w 4164597"/>
              <a:gd name="connsiteY7" fmla="*/ 2593830 h 2593830"/>
              <a:gd name="connsiteX8" fmla="*/ 484916 w 4164597"/>
              <a:gd name="connsiteY8" fmla="*/ 1659479 h 2593830"/>
              <a:gd name="connsiteX9" fmla="*/ 322444 w 4164597"/>
              <a:gd name="connsiteY9" fmla="*/ 1420446 h 2593830"/>
              <a:gd name="connsiteX10" fmla="*/ 0 w 4164597"/>
              <a:gd name="connsiteY10" fmla="*/ 667356 h 2593830"/>
              <a:gd name="connsiteX11" fmla="*/ 109866 w 4164597"/>
              <a:gd name="connsiteY11" fmla="*/ 54693 h 2593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64597" h="2593830">
                <a:moveTo>
                  <a:pt x="133289" y="0"/>
                </a:moveTo>
                <a:lnTo>
                  <a:pt x="4092252" y="0"/>
                </a:lnTo>
                <a:lnTo>
                  <a:pt x="4093505" y="4697"/>
                </a:lnTo>
                <a:cubicBezTo>
                  <a:pt x="4140342" y="213236"/>
                  <a:pt x="4164597" y="435919"/>
                  <a:pt x="4164597" y="667356"/>
                </a:cubicBezTo>
                <a:cubicBezTo>
                  <a:pt x="4164597" y="913589"/>
                  <a:pt x="4097838" y="1111209"/>
                  <a:pt x="3948235" y="1308175"/>
                </a:cubicBezTo>
                <a:cubicBezTo>
                  <a:pt x="3791750" y="1514209"/>
                  <a:pt x="3556619" y="1703978"/>
                  <a:pt x="3307638" y="1904868"/>
                </a:cubicBezTo>
                <a:cubicBezTo>
                  <a:pt x="3261702" y="1941888"/>
                  <a:pt x="3214247" y="1980217"/>
                  <a:pt x="3166793" y="2019010"/>
                </a:cubicBezTo>
                <a:cubicBezTo>
                  <a:pt x="2742021" y="2366203"/>
                  <a:pt x="2431999" y="2593830"/>
                  <a:pt x="2009464" y="2593830"/>
                </a:cubicBezTo>
                <a:cubicBezTo>
                  <a:pt x="1365648" y="2593830"/>
                  <a:pt x="909688" y="2314413"/>
                  <a:pt x="484916" y="1659479"/>
                </a:cubicBezTo>
                <a:cubicBezTo>
                  <a:pt x="429330" y="1573757"/>
                  <a:pt x="374993" y="1495793"/>
                  <a:pt x="322444" y="1420446"/>
                </a:cubicBezTo>
                <a:cubicBezTo>
                  <a:pt x="104652" y="1108029"/>
                  <a:pt x="0" y="945558"/>
                  <a:pt x="0" y="667356"/>
                </a:cubicBezTo>
                <a:cubicBezTo>
                  <a:pt x="0" y="460178"/>
                  <a:pt x="36898" y="254891"/>
                  <a:pt x="109866" y="54693"/>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a16="http://schemas.microsoft.com/office/drawing/2014/main" id="{3DF98296-ED44-4D38-9E49-5470B308A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125" y="0"/>
            <a:ext cx="4389519" cy="2684308"/>
          </a:xfrm>
          <a:custGeom>
            <a:avLst/>
            <a:gdLst>
              <a:gd name="connsiteX0" fmla="*/ 106190 w 4389519"/>
              <a:gd name="connsiteY0" fmla="*/ 0 h 2684308"/>
              <a:gd name="connsiteX1" fmla="*/ 4339652 w 4389519"/>
              <a:gd name="connsiteY1" fmla="*/ 0 h 2684308"/>
              <a:gd name="connsiteX2" fmla="*/ 4368235 w 4389519"/>
              <a:gd name="connsiteY2" fmla="*/ 183124 h 2684308"/>
              <a:gd name="connsiteX3" fmla="*/ 4376420 w 4389519"/>
              <a:gd name="connsiteY3" fmla="*/ 846236 h 2684308"/>
              <a:gd name="connsiteX4" fmla="*/ 4090147 w 4389519"/>
              <a:gd name="connsiteY4" fmla="*/ 1502099 h 2684308"/>
              <a:gd name="connsiteX5" fmla="*/ 3362552 w 4389519"/>
              <a:gd name="connsiteY5" fmla="*/ 2072468 h 2684308"/>
              <a:gd name="connsiteX6" fmla="*/ 3204152 w 4389519"/>
              <a:gd name="connsiteY6" fmla="*/ 2179892 h 2684308"/>
              <a:gd name="connsiteX7" fmla="*/ 1936072 w 4389519"/>
              <a:gd name="connsiteY7" fmla="*/ 2679731 h 2684308"/>
              <a:gd name="connsiteX8" fmla="*/ 421690 w 4389519"/>
              <a:gd name="connsiteY8" fmla="*/ 1554434 h 2684308"/>
              <a:gd name="connsiteX9" fmla="*/ 273167 w 4389519"/>
              <a:gd name="connsiteY9" fmla="*/ 1287451 h 2684308"/>
              <a:gd name="connsiteX10" fmla="*/ 4118 w 4389519"/>
              <a:gd name="connsiteY10" fmla="*/ 463709 h 2684308"/>
              <a:gd name="connsiteX11" fmla="*/ 61565 w 4389519"/>
              <a:gd name="connsiteY11" fmla="*/ 140457 h 26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684308">
                <a:moveTo>
                  <a:pt x="106190" y="0"/>
                </a:moveTo>
                <a:lnTo>
                  <a:pt x="4339652" y="0"/>
                </a:lnTo>
                <a:lnTo>
                  <a:pt x="4368235" y="183124"/>
                </a:lnTo>
                <a:cubicBezTo>
                  <a:pt x="4393363" y="394800"/>
                  <a:pt x="4396437" y="617440"/>
                  <a:pt x="4376420" y="846236"/>
                </a:cubicBezTo>
                <a:cubicBezTo>
                  <a:pt x="4353703" y="1105885"/>
                  <a:pt x="4265383" y="1308143"/>
                  <a:pt x="4090147" y="1502099"/>
                </a:cubicBezTo>
                <a:cubicBezTo>
                  <a:pt x="3906850" y="1704987"/>
                  <a:pt x="3642485" y="1883499"/>
                  <a:pt x="3362552" y="2072468"/>
                </a:cubicBezTo>
                <a:cubicBezTo>
                  <a:pt x="3310910" y="2107285"/>
                  <a:pt x="3257553" y="2143343"/>
                  <a:pt x="3204152" y="2179892"/>
                </a:cubicBezTo>
                <a:cubicBezTo>
                  <a:pt x="2726165" y="2506987"/>
                  <a:pt x="2379682" y="2718542"/>
                  <a:pt x="1936072" y="2679731"/>
                </a:cubicBezTo>
                <a:cubicBezTo>
                  <a:pt x="1260149" y="2620595"/>
                  <a:pt x="807225" y="2284071"/>
                  <a:pt x="421690" y="1554434"/>
                </a:cubicBezTo>
                <a:cubicBezTo>
                  <a:pt x="371240" y="1458934"/>
                  <a:pt x="321385" y="1371732"/>
                  <a:pt x="273167" y="1287451"/>
                </a:cubicBezTo>
                <a:cubicBezTo>
                  <a:pt x="73334" y="938007"/>
                  <a:pt x="-21548" y="757071"/>
                  <a:pt x="4118" y="463709"/>
                </a:cubicBezTo>
                <a:cubicBezTo>
                  <a:pt x="13675" y="354475"/>
                  <a:pt x="32873" y="246587"/>
                  <a:pt x="61565" y="140457"/>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Заглавие 1">
            <a:extLst>
              <a:ext uri="{FF2B5EF4-FFF2-40B4-BE49-F238E27FC236}">
                <a16:creationId xmlns:a16="http://schemas.microsoft.com/office/drawing/2014/main" id="{36BCD7D4-5C24-2CC9-031B-1DDBF53D85F2}"/>
              </a:ext>
            </a:extLst>
          </p:cNvPr>
          <p:cNvSpPr>
            <a:spLocks noGrp="1"/>
          </p:cNvSpPr>
          <p:nvPr>
            <p:ph type="ctrTitle"/>
          </p:nvPr>
        </p:nvSpPr>
        <p:spPr>
          <a:xfrm>
            <a:off x="62119" y="210270"/>
            <a:ext cx="3959480" cy="803554"/>
          </a:xfrm>
        </p:spPr>
        <p:txBody>
          <a:bodyPr vert="horz" lIns="109728" tIns="109728" rIns="109728" bIns="91440" rtlCol="0" anchor="b">
            <a:normAutofit/>
          </a:bodyPr>
          <a:lstStyle/>
          <a:p>
            <a:pPr>
              <a:lnSpc>
                <a:spcPct val="130000"/>
              </a:lnSpc>
            </a:pPr>
            <a:r>
              <a:rPr lang="en-US" sz="3200">
                <a:solidFill>
                  <a:schemeClr val="tx1">
                    <a:lumMod val="75000"/>
                    <a:lumOff val="25000"/>
                  </a:schemeClr>
                </a:solidFill>
              </a:rPr>
              <a:t>Question Types</a:t>
            </a:r>
          </a:p>
        </p:txBody>
      </p:sp>
      <p:pic>
        <p:nvPicPr>
          <p:cNvPr id="4" name="Картина 3">
            <a:extLst>
              <a:ext uri="{FF2B5EF4-FFF2-40B4-BE49-F238E27FC236}">
                <a16:creationId xmlns:a16="http://schemas.microsoft.com/office/drawing/2014/main" id="{47E1A55F-0A26-B0BF-10D9-F908D868618A}"/>
              </a:ext>
            </a:extLst>
          </p:cNvPr>
          <p:cNvPicPr>
            <a:picLocks noChangeAspect="1"/>
          </p:cNvPicPr>
          <p:nvPr/>
        </p:nvPicPr>
        <p:blipFill>
          <a:blip r:embed="rId2">
            <a:extLst>
              <a:ext uri="{28A0092B-C50C-407E-A947-70E740481C1C}">
                <a14:useLocalDpi xmlns:a14="http://schemas.microsoft.com/office/drawing/2010/main" val="0"/>
              </a:ext>
            </a:extLst>
          </a:blip>
          <a:srcRect l="13342" r="-2" b="-2"/>
          <a:stretch>
            <a:fillRect/>
          </a:stretch>
        </p:blipFill>
        <p:spPr>
          <a:xfrm>
            <a:off x="4120523" y="-5656"/>
            <a:ext cx="3519432" cy="2284460"/>
          </a:xfrm>
          <a:custGeom>
            <a:avLst/>
            <a:gdLst/>
            <a:ahLst/>
            <a:cxnLst/>
            <a:rect l="l" t="t" r="r" b="b"/>
            <a:pathLst>
              <a:path w="3401415" h="2207855">
                <a:moveTo>
                  <a:pt x="181555" y="0"/>
                </a:moveTo>
                <a:lnTo>
                  <a:pt x="3298827" y="0"/>
                </a:lnTo>
                <a:lnTo>
                  <a:pt x="3311223" y="34797"/>
                </a:lnTo>
                <a:cubicBezTo>
                  <a:pt x="3370461" y="233986"/>
                  <a:pt x="3401415" y="452351"/>
                  <a:pt x="3401415" y="681555"/>
                </a:cubicBezTo>
                <a:cubicBezTo>
                  <a:pt x="3401415" y="876639"/>
                  <a:pt x="3346890" y="1033208"/>
                  <a:pt x="3224702" y="1189259"/>
                </a:cubicBezTo>
                <a:cubicBezTo>
                  <a:pt x="3096894" y="1352496"/>
                  <a:pt x="2904852" y="1502846"/>
                  <a:pt x="2701498" y="1662006"/>
                </a:cubicBezTo>
                <a:cubicBezTo>
                  <a:pt x="2663980" y="1691337"/>
                  <a:pt x="2625221" y="1721703"/>
                  <a:pt x="2586463" y="1752439"/>
                </a:cubicBezTo>
                <a:cubicBezTo>
                  <a:pt x="2239532" y="2027511"/>
                  <a:pt x="1986324" y="2207855"/>
                  <a:pt x="1641219" y="2207855"/>
                </a:cubicBezTo>
                <a:cubicBezTo>
                  <a:pt x="1115386" y="2207855"/>
                  <a:pt x="742984" y="1986480"/>
                  <a:pt x="396053" y="1467590"/>
                </a:cubicBezTo>
                <a:cubicBezTo>
                  <a:pt x="350654" y="1399674"/>
                  <a:pt x="306273" y="1337906"/>
                  <a:pt x="263354" y="1278210"/>
                </a:cubicBezTo>
                <a:cubicBezTo>
                  <a:pt x="85473" y="1030689"/>
                  <a:pt x="0" y="901968"/>
                  <a:pt x="0" y="681555"/>
                </a:cubicBezTo>
                <a:cubicBezTo>
                  <a:pt x="0" y="462698"/>
                  <a:pt x="53576" y="246506"/>
                  <a:pt x="159122" y="38981"/>
                </a:cubicBezTo>
                <a:close/>
              </a:path>
            </a:pathLst>
          </a:custGeom>
        </p:spPr>
      </p:pic>
      <p:sp>
        <p:nvSpPr>
          <p:cNvPr id="3" name="Подзаглавие 2">
            <a:extLst>
              <a:ext uri="{FF2B5EF4-FFF2-40B4-BE49-F238E27FC236}">
                <a16:creationId xmlns:a16="http://schemas.microsoft.com/office/drawing/2014/main" id="{A07113DC-95CB-75EB-1D85-4B9E9D8ED3FC}"/>
              </a:ext>
            </a:extLst>
          </p:cNvPr>
          <p:cNvSpPr>
            <a:spLocks noGrp="1"/>
          </p:cNvSpPr>
          <p:nvPr>
            <p:ph type="subTitle" idx="1"/>
          </p:nvPr>
        </p:nvSpPr>
        <p:spPr>
          <a:xfrm>
            <a:off x="243442" y="2231828"/>
            <a:ext cx="6767957" cy="4342414"/>
          </a:xfrm>
        </p:spPr>
        <p:txBody>
          <a:bodyPr vert="horz" lIns="109728" tIns="109728" rIns="109728" bIns="91440" rtlCol="0">
            <a:normAutofit fontScale="25000" lnSpcReduction="20000"/>
          </a:bodyPr>
          <a:lstStyle/>
          <a:p>
            <a:r>
              <a:rPr lang="en-US" sz="5600" b="1" dirty="0">
                <a:effectLst/>
              </a:rPr>
              <a:t>1. </a:t>
            </a:r>
            <a:r>
              <a:rPr lang="af-ZA" sz="5600" b="1" dirty="0">
                <a:effectLst/>
              </a:rPr>
              <a:t>Closed</a:t>
            </a:r>
            <a:r>
              <a:rPr lang="af-ZA" sz="5600" dirty="0">
                <a:effectLst/>
              </a:rPr>
              <a:t> </a:t>
            </a:r>
            <a:r>
              <a:rPr lang="af-ZA" sz="5600" b="1" dirty="0">
                <a:effectLst/>
              </a:rPr>
              <a:t>Questions</a:t>
            </a:r>
            <a:br>
              <a:rPr lang="af-ZA" sz="5600" dirty="0"/>
            </a:br>
            <a:r>
              <a:rPr lang="af-ZA" sz="5600" dirty="0">
                <a:effectLst/>
              </a:rPr>
              <a:t>To confirm legal and job requirements</a:t>
            </a:r>
            <a:br>
              <a:rPr lang="af-ZA" sz="5600" dirty="0"/>
            </a:br>
            <a:r>
              <a:rPr lang="af-ZA" sz="5600" dirty="0">
                <a:effectLst/>
              </a:rPr>
              <a:t>Example: “Do you have the right to work in the UK?”</a:t>
            </a:r>
            <a:endParaRPr lang="en-US" sz="5600" dirty="0">
              <a:effectLst/>
            </a:endParaRPr>
          </a:p>
          <a:p>
            <a:r>
              <a:rPr lang="en-US" sz="5600" b="1" dirty="0">
                <a:solidFill>
                  <a:schemeClr val="tx1">
                    <a:lumMod val="75000"/>
                    <a:lumOff val="25000"/>
                  </a:schemeClr>
                </a:solidFill>
                <a:cs typeface="Arial" panose="020B0604020202020204" pitchFamily="34" charset="0"/>
              </a:rPr>
              <a:t>2. Open Questions</a:t>
            </a:r>
          </a:p>
          <a:p>
            <a:r>
              <a:rPr lang="en-US" sz="5600" dirty="0">
                <a:solidFill>
                  <a:schemeClr val="tx1">
                    <a:lumMod val="75000"/>
                    <a:lumOff val="25000"/>
                  </a:schemeClr>
                </a:solidFill>
                <a:cs typeface="Arial" panose="020B0604020202020204" pitchFamily="34" charset="0"/>
              </a:rPr>
              <a:t>To test judgement and empathy</a:t>
            </a:r>
            <a:br>
              <a:rPr lang="en-US" sz="5600" dirty="0">
                <a:solidFill>
                  <a:schemeClr val="tx1">
                    <a:lumMod val="75000"/>
                    <a:lumOff val="25000"/>
                  </a:schemeClr>
                </a:solidFill>
                <a:cs typeface="Arial" panose="020B0604020202020204" pitchFamily="34" charset="0"/>
              </a:rPr>
            </a:br>
            <a:r>
              <a:rPr lang="en-US" sz="5600" dirty="0">
                <a:solidFill>
                  <a:schemeClr val="tx1">
                    <a:lumMod val="75000"/>
                    <a:lumOff val="25000"/>
                  </a:schemeClr>
                </a:solidFill>
                <a:cs typeface="Arial" panose="020B0604020202020204" pitchFamily="34" charset="0"/>
              </a:rPr>
              <a:t>Example: “How would you support a client who refuses medication?”</a:t>
            </a:r>
          </a:p>
          <a:p>
            <a:r>
              <a:rPr lang="en-US" sz="5600" b="1" dirty="0">
                <a:solidFill>
                  <a:schemeClr val="tx1">
                    <a:lumMod val="75000"/>
                    <a:lumOff val="25000"/>
                  </a:schemeClr>
                </a:solidFill>
                <a:cs typeface="Arial" panose="020B0604020202020204" pitchFamily="34" charset="0"/>
              </a:rPr>
              <a:t>3. Probing</a:t>
            </a:r>
            <a:r>
              <a:rPr lang="en-US" sz="5600" dirty="0">
                <a:solidFill>
                  <a:schemeClr val="tx1">
                    <a:lumMod val="75000"/>
                    <a:lumOff val="25000"/>
                  </a:schemeClr>
                </a:solidFill>
                <a:cs typeface="Arial" panose="020B0604020202020204" pitchFamily="34" charset="0"/>
              </a:rPr>
              <a:t> </a:t>
            </a:r>
            <a:r>
              <a:rPr lang="en-US" sz="5600" b="1" dirty="0">
                <a:solidFill>
                  <a:schemeClr val="tx1">
                    <a:lumMod val="75000"/>
                    <a:lumOff val="25000"/>
                  </a:schemeClr>
                </a:solidFill>
                <a:cs typeface="Arial" panose="020B0604020202020204" pitchFamily="34" charset="0"/>
              </a:rPr>
              <a:t>Questions</a:t>
            </a:r>
          </a:p>
          <a:p>
            <a:r>
              <a:rPr lang="en-US" sz="5600" dirty="0">
                <a:solidFill>
                  <a:schemeClr val="tx1">
                    <a:lumMod val="75000"/>
                    <a:lumOff val="25000"/>
                  </a:schemeClr>
                </a:solidFill>
                <a:cs typeface="Arial" panose="020B0604020202020204" pitchFamily="34" charset="0"/>
              </a:rPr>
              <a:t>To check honesty and understanding</a:t>
            </a:r>
            <a:br>
              <a:rPr lang="en-US" sz="5600" dirty="0">
                <a:solidFill>
                  <a:schemeClr val="tx1">
                    <a:lumMod val="75000"/>
                    <a:lumOff val="25000"/>
                  </a:schemeClr>
                </a:solidFill>
                <a:cs typeface="Arial" panose="020B0604020202020204" pitchFamily="34" charset="0"/>
              </a:rPr>
            </a:br>
            <a:r>
              <a:rPr lang="en-US" sz="5600" dirty="0">
                <a:solidFill>
                  <a:schemeClr val="tx1">
                    <a:lumMod val="75000"/>
                    <a:lumOff val="25000"/>
                  </a:schemeClr>
                </a:solidFill>
                <a:cs typeface="Arial" panose="020B0604020202020204" pitchFamily="34" charset="0"/>
              </a:rPr>
              <a:t>Example: “What steps would you take if a client fell?” </a:t>
            </a:r>
          </a:p>
          <a:p>
            <a:r>
              <a:rPr lang="en-US" sz="5600" b="1" dirty="0">
                <a:solidFill>
                  <a:schemeClr val="tx1">
                    <a:lumMod val="75000"/>
                    <a:lumOff val="25000"/>
                  </a:schemeClr>
                </a:solidFill>
                <a:cs typeface="Arial" panose="020B0604020202020204" pitchFamily="34" charset="0"/>
              </a:rPr>
              <a:t>4. Clarifying</a:t>
            </a:r>
            <a:r>
              <a:rPr lang="en-US" sz="5600" dirty="0">
                <a:solidFill>
                  <a:schemeClr val="tx1">
                    <a:lumMod val="75000"/>
                    <a:lumOff val="25000"/>
                  </a:schemeClr>
                </a:solidFill>
                <a:cs typeface="Arial" panose="020B0604020202020204" pitchFamily="34" charset="0"/>
              </a:rPr>
              <a:t> </a:t>
            </a:r>
            <a:r>
              <a:rPr lang="en-US" sz="5600" b="1" dirty="0">
                <a:solidFill>
                  <a:schemeClr val="tx1">
                    <a:lumMod val="75000"/>
                    <a:lumOff val="25000"/>
                  </a:schemeClr>
                </a:solidFill>
                <a:cs typeface="Arial" panose="020B0604020202020204" pitchFamily="34" charset="0"/>
              </a:rPr>
              <a:t>Questions</a:t>
            </a:r>
          </a:p>
          <a:p>
            <a:r>
              <a:rPr lang="en-US" sz="5600" dirty="0">
                <a:solidFill>
                  <a:schemeClr val="tx1">
                    <a:lumMod val="75000"/>
                    <a:lumOff val="25000"/>
                  </a:schemeClr>
                </a:solidFill>
                <a:cs typeface="Arial" panose="020B0604020202020204" pitchFamily="34" charset="0"/>
              </a:rPr>
              <a:t>To avoid misunderstanding</a:t>
            </a:r>
            <a:br>
              <a:rPr lang="en-US" sz="5600" dirty="0">
                <a:solidFill>
                  <a:schemeClr val="tx1">
                    <a:lumMod val="75000"/>
                    <a:lumOff val="25000"/>
                  </a:schemeClr>
                </a:solidFill>
                <a:cs typeface="Arial" panose="020B0604020202020204" pitchFamily="34" charset="0"/>
              </a:rPr>
            </a:br>
            <a:r>
              <a:rPr lang="en-US" sz="5600" dirty="0">
                <a:solidFill>
                  <a:schemeClr val="tx1">
                    <a:lumMod val="75000"/>
                    <a:lumOff val="25000"/>
                  </a:schemeClr>
                </a:solidFill>
                <a:cs typeface="Arial" panose="020B0604020202020204" pitchFamily="34" charset="0"/>
              </a:rPr>
              <a:t>Example: </a:t>
            </a:r>
            <a:r>
              <a:rPr lang="en-US" sz="5600" i="1" dirty="0">
                <a:solidFill>
                  <a:schemeClr val="tx1">
                    <a:lumMod val="75000"/>
                    <a:lumOff val="25000"/>
                  </a:schemeClr>
                </a:solidFill>
                <a:cs typeface="Arial" panose="020B0604020202020204" pitchFamily="34" charset="0"/>
              </a:rPr>
              <a:t>“</a:t>
            </a:r>
            <a:r>
              <a:rPr lang="en-US" sz="5600" dirty="0">
                <a:solidFill>
                  <a:schemeClr val="tx1">
                    <a:lumMod val="75000"/>
                    <a:lumOff val="25000"/>
                  </a:schemeClr>
                </a:solidFill>
                <a:cs typeface="Arial" panose="020B0604020202020204" pitchFamily="34" charset="0"/>
              </a:rPr>
              <a:t>Can you explain what you mean by helping with medication?</a:t>
            </a:r>
          </a:p>
          <a:p>
            <a:endParaRPr lang="en-US" sz="600" dirty="0">
              <a:solidFill>
                <a:schemeClr val="tx1">
                  <a:lumMod val="75000"/>
                  <a:lumOff val="25000"/>
                </a:schemeClr>
              </a:solidFill>
            </a:endParaRPr>
          </a:p>
        </p:txBody>
      </p:sp>
      <p:pic>
        <p:nvPicPr>
          <p:cNvPr id="5" name="Картина 4">
            <a:extLst>
              <a:ext uri="{FF2B5EF4-FFF2-40B4-BE49-F238E27FC236}">
                <a16:creationId xmlns:a16="http://schemas.microsoft.com/office/drawing/2014/main" id="{1514C05A-0A0F-E574-3A18-04067F5889B6}"/>
              </a:ext>
            </a:extLst>
          </p:cNvPr>
          <p:cNvPicPr>
            <a:picLocks noChangeAspect="1"/>
          </p:cNvPicPr>
          <p:nvPr/>
        </p:nvPicPr>
        <p:blipFill>
          <a:blip r:embed="rId3">
            <a:extLst>
              <a:ext uri="{28A0092B-C50C-407E-A947-70E740481C1C}">
                <a14:useLocalDpi xmlns:a14="http://schemas.microsoft.com/office/drawing/2010/main" val="0"/>
              </a:ext>
            </a:extLst>
          </a:blip>
          <a:srcRect l="28472"/>
          <a:stretch>
            <a:fillRect/>
          </a:stretch>
        </p:blipFill>
        <p:spPr>
          <a:xfrm>
            <a:off x="7260960" y="2256519"/>
            <a:ext cx="4930889" cy="4601483"/>
          </a:xfrm>
          <a:custGeom>
            <a:avLst/>
            <a:gdLst/>
            <a:ahLst/>
            <a:cxnLst/>
            <a:rect l="l" t="t" r="r" b="b"/>
            <a:pathLst>
              <a:path w="4930889" h="4601483">
                <a:moveTo>
                  <a:pt x="2486925" y="1243"/>
                </a:moveTo>
                <a:cubicBezTo>
                  <a:pt x="2843347" y="13472"/>
                  <a:pt x="3209341" y="116316"/>
                  <a:pt x="3569374" y="324181"/>
                </a:cubicBezTo>
                <a:cubicBezTo>
                  <a:pt x="4132718" y="649428"/>
                  <a:pt x="4585943" y="1173553"/>
                  <a:pt x="4856238" y="1766524"/>
                </a:cubicBezTo>
                <a:lnTo>
                  <a:pt x="4930889" y="1950930"/>
                </a:lnTo>
                <a:lnTo>
                  <a:pt x="4930888" y="3928933"/>
                </a:lnTo>
                <a:lnTo>
                  <a:pt x="4836868" y="4118750"/>
                </a:lnTo>
                <a:cubicBezTo>
                  <a:pt x="4733861" y="4297163"/>
                  <a:pt x="4611785" y="4422507"/>
                  <a:pt x="4475082" y="4521220"/>
                </a:cubicBezTo>
                <a:lnTo>
                  <a:pt x="4350095" y="4601483"/>
                </a:lnTo>
                <a:lnTo>
                  <a:pt x="997316" y="4601483"/>
                </a:lnTo>
                <a:lnTo>
                  <a:pt x="892840" y="4484501"/>
                </a:lnTo>
                <a:cubicBezTo>
                  <a:pt x="678469" y="4214961"/>
                  <a:pt x="542824" y="3894419"/>
                  <a:pt x="407191" y="3560852"/>
                </a:cubicBezTo>
                <a:cubicBezTo>
                  <a:pt x="109259" y="2828169"/>
                  <a:pt x="-222537" y="2176461"/>
                  <a:pt x="201279" y="1442391"/>
                </a:cubicBezTo>
                <a:cubicBezTo>
                  <a:pt x="727747" y="530521"/>
                  <a:pt x="1576073" y="-30011"/>
                  <a:pt x="2486925" y="1243"/>
                </a:cubicBezTo>
                <a:close/>
              </a:path>
            </a:pathLst>
          </a:custGeom>
        </p:spPr>
      </p:pic>
    </p:spTree>
    <p:extLst>
      <p:ext uri="{BB962C8B-B14F-4D97-AF65-F5344CB8AC3E}">
        <p14:creationId xmlns:p14="http://schemas.microsoft.com/office/powerpoint/2010/main" val="2396629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Заглавие 1">
            <a:extLst>
              <a:ext uri="{FF2B5EF4-FFF2-40B4-BE49-F238E27FC236}">
                <a16:creationId xmlns:a16="http://schemas.microsoft.com/office/drawing/2014/main" id="{04E180DC-343A-9097-33AC-95976A3D90D2}"/>
              </a:ext>
            </a:extLst>
          </p:cNvPr>
          <p:cNvSpPr>
            <a:spLocks noGrp="1"/>
          </p:cNvSpPr>
          <p:nvPr>
            <p:ph type="ctrTitle"/>
          </p:nvPr>
        </p:nvSpPr>
        <p:spPr>
          <a:xfrm>
            <a:off x="8389323" y="-153805"/>
            <a:ext cx="3978934" cy="764126"/>
          </a:xfrm>
        </p:spPr>
        <p:txBody>
          <a:bodyPr vert="horz" lIns="109728" tIns="109728" rIns="109728" bIns="91440" rtlCol="0" anchor="b">
            <a:normAutofit fontScale="90000"/>
          </a:bodyPr>
          <a:lstStyle/>
          <a:p>
            <a:pPr>
              <a:lnSpc>
                <a:spcPct val="130000"/>
              </a:lnSpc>
            </a:pPr>
            <a:r>
              <a:rPr lang="en-US" sz="3200">
                <a:solidFill>
                  <a:schemeClr val="tx1">
                    <a:lumMod val="75000"/>
                    <a:lumOff val="25000"/>
                  </a:schemeClr>
                </a:solidFill>
              </a:rPr>
              <a:t>Training </a:t>
            </a:r>
          </a:p>
        </p:txBody>
      </p:sp>
      <p:pic>
        <p:nvPicPr>
          <p:cNvPr id="4" name="Картина 3">
            <a:extLst>
              <a:ext uri="{FF2B5EF4-FFF2-40B4-BE49-F238E27FC236}">
                <a16:creationId xmlns:a16="http://schemas.microsoft.com/office/drawing/2014/main" id="{BCC8464D-3014-CA02-305D-439234F313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750" y="2027207"/>
            <a:ext cx="4788670" cy="2693626"/>
          </a:xfrm>
          <a:prstGeom prst="rect">
            <a:avLst/>
          </a:prstGeom>
        </p:spPr>
      </p:pic>
      <p:sp>
        <p:nvSpPr>
          <p:cNvPr id="3" name="Подзаглавие 2">
            <a:extLst>
              <a:ext uri="{FF2B5EF4-FFF2-40B4-BE49-F238E27FC236}">
                <a16:creationId xmlns:a16="http://schemas.microsoft.com/office/drawing/2014/main" id="{3331A8F0-E08B-B7CD-9EAE-58F4FC0F5044}"/>
              </a:ext>
            </a:extLst>
          </p:cNvPr>
          <p:cNvSpPr>
            <a:spLocks noGrp="1"/>
          </p:cNvSpPr>
          <p:nvPr>
            <p:ph type="subTitle" idx="1"/>
          </p:nvPr>
        </p:nvSpPr>
        <p:spPr>
          <a:xfrm>
            <a:off x="7359411" y="679330"/>
            <a:ext cx="4872626" cy="5617953"/>
          </a:xfrm>
        </p:spPr>
        <p:txBody>
          <a:bodyPr vert="horz" lIns="109728" tIns="109728" rIns="109728" bIns="91440" rtlCol="0">
            <a:noAutofit/>
          </a:bodyPr>
          <a:lstStyle/>
          <a:p>
            <a:pPr marL="285750" indent="-285750">
              <a:buFont typeface="Arial" panose="020B0604020202020204" pitchFamily="34" charset="0"/>
              <a:buChar char="•"/>
            </a:pPr>
            <a:r>
              <a:rPr lang="af-ZA" sz="1400" dirty="0"/>
              <a:t>New care assistants complete induction and the Care Certificate, the recognised minimum training standard in the UK (Skills for Care, 2023; London Care, 2026).</a:t>
            </a:r>
            <a:endParaRPr lang="en-US" sz="1400" dirty="0"/>
          </a:p>
          <a:p>
            <a:pPr marL="285750" indent="-285750">
              <a:buFont typeface="Arial" panose="020B0604020202020204" pitchFamily="34" charset="0"/>
              <a:buChar char="•"/>
            </a:pPr>
            <a:endParaRPr lang="af-ZA" sz="1400" dirty="0"/>
          </a:p>
          <a:p>
            <a:pPr marL="285750" indent="-285750">
              <a:buFont typeface="Arial" panose="020B0604020202020204" pitchFamily="34" charset="0"/>
              <a:buChar char="•"/>
            </a:pPr>
            <a:r>
              <a:rPr lang="af-ZA" sz="1400" dirty="0"/>
              <a:t>Induction training lasts 3–5 days and covers essential care and safety knowledge (Caring for Care, 2026).</a:t>
            </a:r>
            <a:endParaRPr lang="en-US" sz="1400" dirty="0"/>
          </a:p>
          <a:p>
            <a:pPr marL="285750" indent="-285750">
              <a:buFont typeface="Arial" panose="020B0604020202020204" pitchFamily="34" charset="0"/>
              <a:buChar char="•"/>
            </a:pPr>
            <a:endParaRPr lang="af-ZA" sz="1400" dirty="0"/>
          </a:p>
          <a:p>
            <a:pPr marL="285750" indent="-285750">
              <a:buFont typeface="Arial" panose="020B0604020202020204" pitchFamily="34" charset="0"/>
              <a:buChar char="•"/>
            </a:pPr>
            <a:r>
              <a:rPr lang="af-ZA" sz="1400" dirty="0"/>
              <a:t>The Care Certificate may take up to 12 weeks, including workplace assessment (Skills for Care, 2023).</a:t>
            </a:r>
            <a:endParaRPr lang="en-US" sz="1400" dirty="0"/>
          </a:p>
          <a:p>
            <a:pPr marL="285750" indent="-285750">
              <a:buFont typeface="Arial" panose="020B0604020202020204" pitchFamily="34" charset="0"/>
              <a:buChar char="•"/>
            </a:pPr>
            <a:endParaRPr lang="af-ZA" sz="1400" dirty="0"/>
          </a:p>
          <a:p>
            <a:pPr marL="285750" indent="-285750">
              <a:buFont typeface="Arial" panose="020B0604020202020204" pitchFamily="34" charset="0"/>
              <a:buChar char="•"/>
            </a:pPr>
            <a:r>
              <a:rPr lang="af-ZA" sz="1400" dirty="0"/>
              <a:t>Practical skills are developed through shadowing experienced carers and supervised practice.</a:t>
            </a:r>
          </a:p>
          <a:p>
            <a:pPr algn="just"/>
            <a:endParaRPr lang="en-US" sz="12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90095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 name="Текстово поле 8">
            <a:extLst>
              <a:ext uri="{FF2B5EF4-FFF2-40B4-BE49-F238E27FC236}">
                <a16:creationId xmlns:a16="http://schemas.microsoft.com/office/drawing/2014/main" id="{4925039F-FE94-20B2-B759-F52323883CEF}"/>
              </a:ext>
            </a:extLst>
          </p:cNvPr>
          <p:cNvSpPr txBox="1"/>
          <p:nvPr/>
        </p:nvSpPr>
        <p:spPr>
          <a:xfrm>
            <a:off x="1019309" y="-37741"/>
            <a:ext cx="5274860" cy="854578"/>
          </a:xfrm>
          <a:prstGeom prst="rect">
            <a:avLst/>
          </a:prstGeom>
        </p:spPr>
        <p:txBody>
          <a:bodyPr vert="horz" lIns="109728" tIns="109728" rIns="109728" bIns="91440" rtlCol="0" anchor="b">
            <a:noAutofit/>
          </a:bodyPr>
          <a:lstStyle/>
          <a:p>
            <a:pPr>
              <a:lnSpc>
                <a:spcPct val="120000"/>
              </a:lnSpc>
              <a:spcBef>
                <a:spcPct val="0"/>
              </a:spcBef>
              <a:spcAft>
                <a:spcPts val="600"/>
              </a:spcAft>
            </a:pPr>
            <a:r>
              <a:rPr lang="en-US" sz="2800" b="1" spc="150" dirty="0">
                <a:solidFill>
                  <a:schemeClr val="tx1">
                    <a:lumMod val="85000"/>
                    <a:lumOff val="15000"/>
                  </a:schemeClr>
                </a:solidFill>
                <a:latin typeface="+mj-lt"/>
                <a:ea typeface="+mj-ea"/>
                <a:cs typeface="+mj-cs"/>
              </a:rPr>
              <a:t>CAREER DEVELOPMENT</a:t>
            </a:r>
            <a:r>
              <a:rPr lang="en-US" sz="5400" b="1" spc="150" dirty="0">
                <a:solidFill>
                  <a:schemeClr val="tx1">
                    <a:lumMod val="85000"/>
                    <a:lumOff val="15000"/>
                  </a:schemeClr>
                </a:solidFill>
                <a:latin typeface="+mj-lt"/>
                <a:ea typeface="+mj-ea"/>
                <a:cs typeface="+mj-cs"/>
              </a:rPr>
              <a:t> </a:t>
            </a:r>
          </a:p>
        </p:txBody>
      </p:sp>
      <p:sp>
        <p:nvSpPr>
          <p:cNvPr id="3" name="Подзаглавие 2">
            <a:extLst>
              <a:ext uri="{FF2B5EF4-FFF2-40B4-BE49-F238E27FC236}">
                <a16:creationId xmlns:a16="http://schemas.microsoft.com/office/drawing/2014/main" id="{D3C0937F-E2DD-E608-2C7C-18BE4E67140A}"/>
              </a:ext>
            </a:extLst>
          </p:cNvPr>
          <p:cNvSpPr>
            <a:spLocks noGrp="1"/>
          </p:cNvSpPr>
          <p:nvPr>
            <p:ph type="subTitle" idx="1"/>
          </p:nvPr>
        </p:nvSpPr>
        <p:spPr>
          <a:xfrm>
            <a:off x="48524" y="1461099"/>
            <a:ext cx="6504956" cy="4297033"/>
          </a:xfrm>
        </p:spPr>
        <p:txBody>
          <a:bodyPr vert="horz" lIns="109728" tIns="109728" rIns="109728" bIns="91440" rtlCol="0" anchor="t">
            <a:normAutofit fontScale="40000" lnSpcReduction="20000"/>
          </a:bodyPr>
          <a:lstStyle/>
          <a:p>
            <a:pPr algn="just">
              <a:lnSpc>
                <a:spcPct val="120000"/>
              </a:lnSpc>
            </a:pPr>
            <a:endParaRPr lang="en-US" sz="2200" dirty="0"/>
          </a:p>
          <a:p>
            <a:endParaRPr lang="en-US" sz="3500" dirty="0"/>
          </a:p>
          <a:p>
            <a:pPr marL="457200" indent="-457200">
              <a:buFont typeface="Arial" panose="020B0604020202020204" pitchFamily="34" charset="0"/>
              <a:buChar char="•"/>
            </a:pPr>
            <a:r>
              <a:rPr lang="af-ZA" sz="3500" dirty="0"/>
              <a:t>With further training, care assistants can complete </a:t>
            </a:r>
            <a:r>
              <a:rPr lang="af-ZA" sz="3500" b="1" dirty="0"/>
              <a:t>NVQ Level 3 or 4 in Health and Social Care</a:t>
            </a:r>
            <a:r>
              <a:rPr lang="af-ZA" sz="3500" dirty="0"/>
              <a:t>, preparing them for advanced responsibilities (Differ, 2026).</a:t>
            </a:r>
          </a:p>
          <a:p>
            <a:pPr marL="457200" indent="-457200">
              <a:buFont typeface="Arial" panose="020B0604020202020204" pitchFamily="34" charset="0"/>
              <a:buChar char="•"/>
            </a:pPr>
            <a:r>
              <a:rPr lang="af-ZA" sz="3500" b="1" dirty="0"/>
              <a:t>Senior Care Assistant</a:t>
            </a:r>
            <a:r>
              <a:rPr lang="af-ZA" sz="3500" dirty="0"/>
              <a:t> – supervise and support junior staff (National Careers Service, 2026).</a:t>
            </a:r>
          </a:p>
          <a:p>
            <a:pPr marL="457200" indent="-457200">
              <a:buFont typeface="Arial" panose="020B0604020202020204" pitchFamily="34" charset="0"/>
              <a:buChar char="•"/>
            </a:pPr>
            <a:r>
              <a:rPr lang="af-ZA" sz="3500" b="1" dirty="0"/>
              <a:t>Team Leader / Supervisor</a:t>
            </a:r>
            <a:r>
              <a:rPr lang="af-ZA" sz="3500" dirty="0"/>
              <a:t> – coordinate shifts and manage small teams (CV-Library, 2026).</a:t>
            </a:r>
          </a:p>
          <a:p>
            <a:pPr marL="457200" indent="-457200">
              <a:buFont typeface="Arial" panose="020B0604020202020204" pitchFamily="34" charset="0"/>
              <a:buChar char="•"/>
            </a:pPr>
            <a:r>
              <a:rPr lang="af-ZA" sz="3500" b="1" dirty="0"/>
              <a:t>Care Coordinator</a:t>
            </a:r>
            <a:r>
              <a:rPr lang="af-ZA" sz="3500" dirty="0"/>
              <a:t> – organise care schedules and communicate with families and professionals (Right at Home, 2026).</a:t>
            </a:r>
          </a:p>
          <a:p>
            <a:endParaRPr lang="af-ZA" sz="3500" dirty="0"/>
          </a:p>
          <a:p>
            <a:pPr>
              <a:lnSpc>
                <a:spcPct val="120000"/>
              </a:lnSpc>
            </a:pPr>
            <a:endParaRPr lang="en-US" sz="600" dirty="0"/>
          </a:p>
        </p:txBody>
      </p:sp>
      <p:sp>
        <p:nvSpPr>
          <p:cNvPr id="55" name="Freeform: Shape 54">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9" name="Freeform: Shape 58">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 name="Картина 1">
            <a:extLst>
              <a:ext uri="{FF2B5EF4-FFF2-40B4-BE49-F238E27FC236}">
                <a16:creationId xmlns:a16="http://schemas.microsoft.com/office/drawing/2014/main" id="{38D2C203-0334-1A89-FC7D-174511913FF7}"/>
              </a:ext>
            </a:extLst>
          </p:cNvPr>
          <p:cNvPicPr>
            <a:picLocks noChangeAspect="1"/>
          </p:cNvPicPr>
          <p:nvPr/>
        </p:nvPicPr>
        <p:blipFill>
          <a:blip r:embed="rId2">
            <a:extLst>
              <a:ext uri="{28A0092B-C50C-407E-A947-70E740481C1C}">
                <a14:useLocalDpi xmlns:a14="http://schemas.microsoft.com/office/drawing/2010/main" val="0"/>
              </a:ext>
            </a:extLst>
          </a:blip>
          <a:srcRect l="14152" r="12882"/>
          <a:stretch>
            <a:fillRect/>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5" name="Текстово поле 4">
            <a:extLst>
              <a:ext uri="{FF2B5EF4-FFF2-40B4-BE49-F238E27FC236}">
                <a16:creationId xmlns:a16="http://schemas.microsoft.com/office/drawing/2014/main" id="{2FD09CDA-9F64-36B1-FE69-3E3271DB3A2F}"/>
              </a:ext>
            </a:extLst>
          </p:cNvPr>
          <p:cNvSpPr txBox="1"/>
          <p:nvPr/>
        </p:nvSpPr>
        <p:spPr>
          <a:xfrm>
            <a:off x="9589024" y="6442857"/>
            <a:ext cx="2156604" cy="553998"/>
          </a:xfrm>
          <a:prstGeom prst="rect">
            <a:avLst/>
          </a:prstGeom>
          <a:noFill/>
        </p:spPr>
        <p:txBody>
          <a:bodyPr wrap="square" rtlCol="0">
            <a:spAutoFit/>
          </a:bodyPr>
          <a:lstStyle/>
          <a:p>
            <a:pPr algn="l"/>
            <a:r>
              <a:rPr lang="en-US" sz="900" b="1" dirty="0"/>
              <a:t>Source: Helping Hands</a:t>
            </a:r>
          </a:p>
          <a:p>
            <a:pPr algn="l"/>
            <a:r>
              <a:rPr lang="en-US" sz="900" b="1" dirty="0" err="1"/>
              <a:t>www.helpinghands.com</a:t>
            </a:r>
            <a:endParaRPr lang="en-US" sz="900" b="1" dirty="0"/>
          </a:p>
          <a:p>
            <a:pPr algn="l"/>
            <a:endParaRPr lang="bg-BG" sz="1200" b="1" dirty="0"/>
          </a:p>
        </p:txBody>
      </p:sp>
    </p:spTree>
    <p:extLst>
      <p:ext uri="{BB962C8B-B14F-4D97-AF65-F5344CB8AC3E}">
        <p14:creationId xmlns:p14="http://schemas.microsoft.com/office/powerpoint/2010/main" val="3628414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Подзаглавие 2">
            <a:extLst>
              <a:ext uri="{FF2B5EF4-FFF2-40B4-BE49-F238E27FC236}">
                <a16:creationId xmlns:a16="http://schemas.microsoft.com/office/drawing/2014/main" id="{0F868D7D-D14C-1558-88A1-E8FA9E24018E}"/>
              </a:ext>
            </a:extLst>
          </p:cNvPr>
          <p:cNvSpPr>
            <a:spLocks noGrp="1"/>
          </p:cNvSpPr>
          <p:nvPr>
            <p:ph type="subTitle" idx="1"/>
          </p:nvPr>
        </p:nvSpPr>
        <p:spPr>
          <a:xfrm>
            <a:off x="210269" y="0"/>
            <a:ext cx="5769112" cy="5989162"/>
          </a:xfrm>
        </p:spPr>
        <p:txBody>
          <a:bodyPr anchor="t">
            <a:normAutofit fontScale="92500" lnSpcReduction="10000"/>
          </a:bodyPr>
          <a:lstStyle/>
          <a:p>
            <a:pPr algn="just"/>
            <a:endParaRPr lang="en-US" sz="1500" b="1" dirty="0"/>
          </a:p>
          <a:p>
            <a:pPr algn="just"/>
            <a:r>
              <a:rPr lang="en-US" sz="1500" b="1" dirty="0"/>
              <a:t>   </a:t>
            </a:r>
            <a:r>
              <a:rPr lang="af-ZA" sz="1900" b="1" dirty="0"/>
              <a:t>Behaviourist Learning Theory</a:t>
            </a:r>
          </a:p>
          <a:p>
            <a:pPr marL="285750" indent="-285750" algn="just">
              <a:buFont typeface="Arial" panose="020B0604020202020204" pitchFamily="34" charset="0"/>
              <a:buChar char="•"/>
            </a:pPr>
            <a:r>
              <a:rPr lang="af-ZA" sz="1400" dirty="0"/>
              <a:t>Care assistants learn through practice and repetition.</a:t>
            </a:r>
          </a:p>
          <a:p>
            <a:pPr marL="285750" indent="-285750" algn="just">
              <a:buFont typeface="Arial" panose="020B0604020202020204" pitchFamily="34" charset="0"/>
              <a:buChar char="•"/>
            </a:pPr>
            <a:r>
              <a:rPr lang="af-ZA" sz="1400" dirty="0"/>
              <a:t>Repeated training in moving and handling, medication support, and hygiene helps develop safe working habits.</a:t>
            </a:r>
          </a:p>
          <a:p>
            <a:pPr marL="285750" indent="-285750" algn="just">
              <a:buFont typeface="Arial" panose="020B0604020202020204" pitchFamily="34" charset="0"/>
              <a:buChar char="•"/>
            </a:pPr>
            <a:r>
              <a:rPr lang="af-ZA" sz="1400" dirty="0"/>
              <a:t>Feedback from supervisors reinforces correct practice and reduces risks to clients (Skinner, 1953).</a:t>
            </a:r>
          </a:p>
          <a:p>
            <a:pPr algn="just"/>
            <a:br>
              <a:rPr lang="af-ZA" sz="1400" dirty="0"/>
            </a:br>
            <a:endParaRPr lang="af-ZA" sz="1400" dirty="0"/>
          </a:p>
          <a:p>
            <a:pPr algn="just"/>
            <a:r>
              <a:rPr lang="en-US" sz="1400" dirty="0"/>
              <a:t>      </a:t>
            </a:r>
            <a:r>
              <a:rPr lang="af-ZA" sz="1900" b="1" dirty="0"/>
              <a:t>Cognitivist</a:t>
            </a:r>
            <a:r>
              <a:rPr lang="af-ZA" sz="1400" dirty="0"/>
              <a:t> </a:t>
            </a:r>
            <a:r>
              <a:rPr lang="af-ZA" sz="1900" b="1" dirty="0"/>
              <a:t>Learning</a:t>
            </a:r>
            <a:r>
              <a:rPr lang="af-ZA" sz="1400" dirty="0"/>
              <a:t> </a:t>
            </a:r>
            <a:r>
              <a:rPr lang="af-ZA" sz="1900" b="1" dirty="0"/>
              <a:t>Theory</a:t>
            </a:r>
          </a:p>
          <a:p>
            <a:pPr marL="285750" indent="-285750" algn="just">
              <a:buFont typeface="Arial" panose="020B0604020202020204" pitchFamily="34" charset="0"/>
              <a:buChar char="•"/>
            </a:pPr>
            <a:r>
              <a:rPr lang="af-ZA" sz="1400" dirty="0"/>
              <a:t>Care assistants need to understand why procedures are important, not just follow them.</a:t>
            </a:r>
          </a:p>
          <a:p>
            <a:pPr marL="285750" indent="-285750" algn="just">
              <a:buFont typeface="Arial" panose="020B0604020202020204" pitchFamily="34" charset="0"/>
              <a:buChar char="•"/>
            </a:pPr>
            <a:r>
              <a:rPr lang="af-ZA" sz="1400" dirty="0"/>
              <a:t>Training in safeguarding, dementia care, and infection control improves decision-making and problem-solving.</a:t>
            </a:r>
          </a:p>
          <a:p>
            <a:pPr marL="285750" indent="-285750" algn="just">
              <a:buFont typeface="Arial" panose="020B0604020202020204" pitchFamily="34" charset="0"/>
              <a:buChar char="•"/>
            </a:pPr>
            <a:r>
              <a:rPr lang="af-ZA" sz="1400" dirty="0"/>
              <a:t>This supports independent working and higher-quality care delivery (Piaget, 1976).</a:t>
            </a:r>
          </a:p>
          <a:p>
            <a:pPr>
              <a:lnSpc>
                <a:spcPct val="120000"/>
              </a:lnSpc>
            </a:pPr>
            <a:endParaRPr lang="bg-BG" sz="600" dirty="0"/>
          </a:p>
        </p:txBody>
      </p:sp>
      <p:sp>
        <p:nvSpPr>
          <p:cNvPr id="10" name="Freeform: Shape 13">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5">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7">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 name="Картина 1">
            <a:extLst>
              <a:ext uri="{FF2B5EF4-FFF2-40B4-BE49-F238E27FC236}">
                <a16:creationId xmlns:a16="http://schemas.microsoft.com/office/drawing/2014/main" id="{0625C036-34E4-16C4-315D-0641113CF9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0886" y="1966503"/>
            <a:ext cx="4881113" cy="2924993"/>
          </a:xfrm>
          <a:prstGeom prst="rect">
            <a:avLst/>
          </a:prstGeom>
        </p:spPr>
      </p:pic>
    </p:spTree>
    <p:extLst>
      <p:ext uri="{BB962C8B-B14F-4D97-AF65-F5344CB8AC3E}">
        <p14:creationId xmlns:p14="http://schemas.microsoft.com/office/powerpoint/2010/main" val="16163701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Подзаглавие 2">
            <a:extLst>
              <a:ext uri="{FF2B5EF4-FFF2-40B4-BE49-F238E27FC236}">
                <a16:creationId xmlns:a16="http://schemas.microsoft.com/office/drawing/2014/main" id="{0FCE3BF7-EE25-6B7F-4EDD-BA56BB037921}"/>
              </a:ext>
            </a:extLst>
          </p:cNvPr>
          <p:cNvSpPr>
            <a:spLocks noGrp="1"/>
          </p:cNvSpPr>
          <p:nvPr>
            <p:ph type="subTitle" idx="1"/>
          </p:nvPr>
        </p:nvSpPr>
        <p:spPr>
          <a:xfrm>
            <a:off x="6166636" y="-37741"/>
            <a:ext cx="5617794" cy="6642340"/>
          </a:xfrm>
        </p:spPr>
        <p:txBody>
          <a:bodyPr anchor="t">
            <a:normAutofit fontScale="92500" lnSpcReduction="20000"/>
          </a:bodyPr>
          <a:lstStyle/>
          <a:p>
            <a:endParaRPr lang="en-US" sz="1500" b="1" dirty="0"/>
          </a:p>
          <a:p>
            <a:r>
              <a:rPr lang="en-US" sz="1500" b="1" dirty="0"/>
              <a:t>  </a:t>
            </a:r>
            <a:r>
              <a:rPr lang="af-ZA" sz="1900" b="1" dirty="0"/>
              <a:t>Humanist Learning Theory</a:t>
            </a:r>
          </a:p>
          <a:p>
            <a:pPr marL="285750" indent="-285750">
              <a:buFont typeface="Arial" panose="020B0604020202020204" pitchFamily="34" charset="0"/>
              <a:buChar char="•"/>
            </a:pPr>
            <a:r>
              <a:rPr lang="af-ZA" sz="1400" dirty="0"/>
              <a:t>Focuses on personal growth and motivation in care work.</a:t>
            </a:r>
          </a:p>
          <a:p>
            <a:pPr marL="285750" indent="-285750">
              <a:buFont typeface="Arial" panose="020B0604020202020204" pitchFamily="34" charset="0"/>
              <a:buChar char="•"/>
            </a:pPr>
            <a:r>
              <a:rPr lang="af-ZA" sz="1400" dirty="0"/>
              <a:t>Helping Hands supports development through NVQ qualifications and apprenticeships.</a:t>
            </a:r>
          </a:p>
          <a:p>
            <a:pPr marL="285750" indent="-285750">
              <a:buFont typeface="Arial" panose="020B0604020202020204" pitchFamily="34" charset="0"/>
              <a:buChar char="•"/>
            </a:pPr>
            <a:r>
              <a:rPr lang="af-ZA" sz="1400" dirty="0"/>
              <a:t>Encourages career progression into roles like Senior Care Assistant or Care Coordinator.</a:t>
            </a:r>
          </a:p>
          <a:p>
            <a:pPr marL="285750" indent="-285750">
              <a:buFont typeface="Arial" panose="020B0604020202020204" pitchFamily="34" charset="0"/>
              <a:buChar char="•"/>
            </a:pPr>
            <a:r>
              <a:rPr lang="af-ZA" sz="1400" dirty="0"/>
              <a:t>Improves job satisfaction and staff retention (Maslow, 1943).</a:t>
            </a:r>
          </a:p>
          <a:p>
            <a:br>
              <a:rPr lang="af-ZA" sz="1400" dirty="0"/>
            </a:br>
            <a:endParaRPr lang="af-ZA" sz="1400" dirty="0"/>
          </a:p>
          <a:p>
            <a:r>
              <a:rPr lang="en-US" sz="1400" b="1" dirty="0"/>
              <a:t>  </a:t>
            </a:r>
            <a:r>
              <a:rPr lang="af-ZA" sz="1900" b="1" dirty="0"/>
              <a:t>Experiential</a:t>
            </a:r>
            <a:r>
              <a:rPr lang="af-ZA" sz="1900" dirty="0"/>
              <a:t> </a:t>
            </a:r>
            <a:r>
              <a:rPr lang="af-ZA" sz="1900" b="1" dirty="0"/>
              <a:t>Learning</a:t>
            </a:r>
            <a:r>
              <a:rPr lang="af-ZA" sz="1900" dirty="0"/>
              <a:t> </a:t>
            </a:r>
            <a:r>
              <a:rPr lang="af-ZA" sz="1900" b="1" dirty="0"/>
              <a:t>Theory</a:t>
            </a:r>
          </a:p>
          <a:p>
            <a:pPr marL="285750" indent="-285750">
              <a:buFont typeface="Arial" panose="020B0604020202020204" pitchFamily="34" charset="0"/>
              <a:buChar char="•"/>
            </a:pPr>
            <a:r>
              <a:rPr lang="af-ZA" sz="1400" dirty="0"/>
              <a:t>Care assistants learn best through real-life experience.</a:t>
            </a:r>
          </a:p>
          <a:p>
            <a:pPr marL="285750" indent="-285750">
              <a:buFont typeface="Arial" panose="020B0604020202020204" pitchFamily="34" charset="0"/>
              <a:buChar char="•"/>
            </a:pPr>
            <a:r>
              <a:rPr lang="af-ZA" sz="1400" dirty="0"/>
              <a:t>Shadowing experienced carers builds practical skills.</a:t>
            </a:r>
          </a:p>
          <a:p>
            <a:pPr marL="285750" indent="-285750">
              <a:buFont typeface="Arial" panose="020B0604020202020204" pitchFamily="34" charset="0"/>
              <a:buChar char="•"/>
            </a:pPr>
            <a:r>
              <a:rPr lang="af-ZA" sz="1400" dirty="0"/>
              <a:t>Reflection during supervision increases confidence and competence.</a:t>
            </a:r>
          </a:p>
          <a:p>
            <a:pPr marL="285750" indent="-285750">
              <a:buFont typeface="Arial" panose="020B0604020202020204" pitchFamily="34" charset="0"/>
              <a:buChar char="•"/>
            </a:pPr>
            <a:r>
              <a:rPr lang="af-ZA" sz="1400" dirty="0"/>
              <a:t>Supports adaptation to different client needs (Kolb, 1984).</a:t>
            </a:r>
          </a:p>
          <a:p>
            <a:pPr>
              <a:lnSpc>
                <a:spcPct val="120000"/>
              </a:lnSpc>
            </a:pPr>
            <a:endParaRPr lang="bg-BG" sz="600" dirty="0"/>
          </a:p>
        </p:txBody>
      </p:sp>
      <p:sp>
        <p:nvSpPr>
          <p:cNvPr id="10" name="Freeform: Shape 9">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 name="Картина 1">
            <a:extLst>
              <a:ext uri="{FF2B5EF4-FFF2-40B4-BE49-F238E27FC236}">
                <a16:creationId xmlns:a16="http://schemas.microsoft.com/office/drawing/2014/main" id="{722ACFEF-032F-815D-46C5-04EA5D4C05F5}"/>
              </a:ext>
            </a:extLst>
          </p:cNvPr>
          <p:cNvPicPr>
            <a:picLocks noChangeAspect="1"/>
          </p:cNvPicPr>
          <p:nvPr/>
        </p:nvPicPr>
        <p:blipFill>
          <a:blip r:embed="rId2">
            <a:extLst>
              <a:ext uri="{28A0092B-C50C-407E-A947-70E740481C1C}">
                <a14:useLocalDpi xmlns:a14="http://schemas.microsoft.com/office/drawing/2010/main" val="0"/>
              </a:ext>
            </a:extLst>
          </a:blip>
          <a:srcRect l="26382" r="24630" b="-1"/>
          <a:stretch>
            <a:fillRect/>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14" name="Freeform: Shape 13">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0028657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20">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2">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Freeform: Shape 24">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6">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28">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Подзаглавие 2">
            <a:extLst>
              <a:ext uri="{FF2B5EF4-FFF2-40B4-BE49-F238E27FC236}">
                <a16:creationId xmlns:a16="http://schemas.microsoft.com/office/drawing/2014/main" id="{CC02F350-6FCC-4CBF-848B-BBF1287EEC9B}"/>
              </a:ext>
            </a:extLst>
          </p:cNvPr>
          <p:cNvSpPr>
            <a:spLocks noGrp="1"/>
          </p:cNvSpPr>
          <p:nvPr>
            <p:ph type="subTitle" idx="1"/>
          </p:nvPr>
        </p:nvSpPr>
        <p:spPr>
          <a:xfrm>
            <a:off x="1642754" y="2718400"/>
            <a:ext cx="8488034" cy="4703550"/>
          </a:xfrm>
        </p:spPr>
        <p:txBody>
          <a:bodyPr anchor="t">
            <a:noAutofit/>
          </a:bodyPr>
          <a:lstStyle/>
          <a:p>
            <a:pPr algn="just"/>
            <a:r>
              <a:rPr lang="af-ZA" sz="1400" dirty="0"/>
              <a:t>Career development in health and social care helps maintain high standards and supports staff motivation and retention. Starting as a care assistant allows individuals to develop practical skills and experience in person-centred care. With further training and qualifications, employees can progress into senior roles with greater responsibility. Organisations such as Helping Hands support this progression through structured training and career pathways, improving both staff development and service quality (Helping Hands, </a:t>
            </a:r>
            <a:r>
              <a:rPr lang="en-US" sz="1400" dirty="0"/>
              <a:t>2024).</a:t>
            </a:r>
            <a:endParaRPr lang="bg-BG" sz="1400" dirty="0"/>
          </a:p>
        </p:txBody>
      </p:sp>
      <p:pic>
        <p:nvPicPr>
          <p:cNvPr id="4" name="Картина 3">
            <a:extLst>
              <a:ext uri="{FF2B5EF4-FFF2-40B4-BE49-F238E27FC236}">
                <a16:creationId xmlns:a16="http://schemas.microsoft.com/office/drawing/2014/main" id="{0E51A925-B7E6-190B-A2B0-B66C56BE9923}"/>
              </a:ext>
            </a:extLst>
          </p:cNvPr>
          <p:cNvPicPr>
            <a:picLocks noChangeAspect="1"/>
          </p:cNvPicPr>
          <p:nvPr/>
        </p:nvPicPr>
        <p:blipFill>
          <a:blip r:embed="rId2">
            <a:extLst>
              <a:ext uri="{28A0092B-C50C-407E-A947-70E740481C1C}">
                <a14:useLocalDpi xmlns:a14="http://schemas.microsoft.com/office/drawing/2010/main" val="0"/>
              </a:ext>
            </a:extLst>
          </a:blip>
          <a:srcRect l="25"/>
          <a:stretch>
            <a:fillRect/>
          </a:stretch>
        </p:blipFill>
        <p:spPr>
          <a:xfrm>
            <a:off x="2534010" y="21566"/>
            <a:ext cx="6744778" cy="2068184"/>
          </a:xfrm>
          <a:prstGeom prst="rect">
            <a:avLst/>
          </a:prstGeom>
        </p:spPr>
      </p:pic>
    </p:spTree>
    <p:extLst>
      <p:ext uri="{BB962C8B-B14F-4D97-AF65-F5344CB8AC3E}">
        <p14:creationId xmlns:p14="http://schemas.microsoft.com/office/powerpoint/2010/main" val="42731363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Подзаглавие 2">
            <a:extLst>
              <a:ext uri="{FF2B5EF4-FFF2-40B4-BE49-F238E27FC236}">
                <a16:creationId xmlns:a16="http://schemas.microsoft.com/office/drawing/2014/main" id="{A3623941-442D-F1CA-A70F-0E3C02D2D787}"/>
              </a:ext>
            </a:extLst>
          </p:cNvPr>
          <p:cNvSpPr>
            <a:spLocks noGrp="1"/>
          </p:cNvSpPr>
          <p:nvPr>
            <p:ph type="subTitle" idx="1"/>
          </p:nvPr>
        </p:nvSpPr>
        <p:spPr>
          <a:xfrm>
            <a:off x="4527525" y="1541972"/>
            <a:ext cx="7052117" cy="5048430"/>
          </a:xfrm>
        </p:spPr>
        <p:txBody>
          <a:bodyPr>
            <a:normAutofit fontScale="47500" lnSpcReduction="20000"/>
          </a:bodyPr>
          <a:lstStyle/>
          <a:p>
            <a:r>
              <a:rPr lang="af-ZA" sz="2500" dirty="0"/>
              <a:t>Armstrong</a:t>
            </a:r>
            <a:r>
              <a:rPr lang="af-ZA" sz="2500" dirty="0">
                <a:solidFill>
                  <a:schemeClr val="tx1"/>
                </a:solidFill>
              </a:rPr>
              <a:t>, M. (2020) </a:t>
            </a:r>
            <a:r>
              <a:rPr lang="af-ZA" sz="2500" i="1" dirty="0">
                <a:solidFill>
                  <a:schemeClr val="tx1"/>
                </a:solidFill>
              </a:rPr>
              <a:t>Armstrong’s Handbook of Human Resource Management Practice</a:t>
            </a:r>
            <a:r>
              <a:rPr lang="af-ZA" sz="2500" dirty="0">
                <a:solidFill>
                  <a:schemeClr val="tx1"/>
                </a:solidFill>
              </a:rPr>
              <a:t>. 15th edn. London: Kogan Page.</a:t>
            </a:r>
            <a:endParaRPr lang="en-US" sz="2500" dirty="0">
              <a:solidFill>
                <a:schemeClr val="tx1"/>
              </a:solidFill>
            </a:endParaRPr>
          </a:p>
          <a:p>
            <a:br>
              <a:rPr lang="af-ZA" sz="2500" dirty="0">
                <a:solidFill>
                  <a:schemeClr val="tx1"/>
                </a:solidFill>
              </a:rPr>
            </a:br>
            <a:r>
              <a:rPr lang="af-ZA" sz="2500" dirty="0">
                <a:solidFill>
                  <a:schemeClr val="tx1"/>
                </a:solidFill>
              </a:rPr>
              <a:t>Carefound Home Care (2025) </a:t>
            </a:r>
            <a:r>
              <a:rPr lang="af-ZA" sz="2500" i="1" dirty="0">
                <a:solidFill>
                  <a:schemeClr val="tx1"/>
                </a:solidFill>
              </a:rPr>
              <a:t>Career Paths | Career Progression for Carers</a:t>
            </a:r>
            <a:r>
              <a:rPr lang="af-ZA" sz="2500" dirty="0">
                <a:solidFill>
                  <a:schemeClr val="tx1"/>
                </a:solidFill>
              </a:rPr>
              <a:t>. Available at: </a:t>
            </a:r>
            <a:r>
              <a:rPr lang="af-ZA" sz="2500" dirty="0">
                <a:solidFill>
                  <a:schemeClr val="tx1"/>
                </a:solidFill>
                <a:hlinkClick r:id="rId2">
                  <a:extLst>
                    <a:ext uri="{A12FA001-AC4F-418D-AE19-62706E023703}">
                      <ahyp:hlinkClr xmlns:ahyp="http://schemas.microsoft.com/office/drawing/2018/hyperlinkcolor" val="tx"/>
                    </a:ext>
                  </a:extLst>
                </a:hlinkClick>
              </a:rPr>
              <a:t>https://www.carefound.co.uk/jobs/career-paths/</a:t>
            </a:r>
            <a:r>
              <a:rPr lang="af-ZA" sz="2500" dirty="0">
                <a:solidFill>
                  <a:schemeClr val="tx1"/>
                </a:solidFill>
              </a:rPr>
              <a:t> (Accessed: 27 January 2026).</a:t>
            </a:r>
          </a:p>
          <a:p>
            <a:r>
              <a:rPr lang="af-ZA" sz="2500" dirty="0">
                <a:solidFill>
                  <a:schemeClr val="tx1"/>
                </a:solidFill>
              </a:rPr>
              <a:t>Caring for Care (2026) </a:t>
            </a:r>
            <a:r>
              <a:rPr lang="af-ZA" sz="2500" i="1" dirty="0">
                <a:solidFill>
                  <a:schemeClr val="tx1"/>
                </a:solidFill>
              </a:rPr>
              <a:t>The 3-day Care Certificate Training</a:t>
            </a:r>
            <a:r>
              <a:rPr lang="af-ZA" sz="2500" dirty="0">
                <a:solidFill>
                  <a:schemeClr val="tx1"/>
                </a:solidFill>
              </a:rPr>
              <a:t>. Available at: </a:t>
            </a:r>
            <a:r>
              <a:rPr lang="af-ZA" sz="2500" dirty="0">
                <a:solidFill>
                  <a:schemeClr val="tx1"/>
                </a:solidFill>
                <a:hlinkClick r:id="rId3">
                  <a:extLst>
                    <a:ext uri="{A12FA001-AC4F-418D-AE19-62706E023703}">
                      <ahyp:hlinkClr xmlns:ahyp="http://schemas.microsoft.com/office/drawing/2018/hyperlinkcolor" val="tx"/>
                    </a:ext>
                  </a:extLst>
                </a:hlinkClick>
              </a:rPr>
              <a:t>https://caringforcare.co.uk/courses/the-care-certificate-training/</a:t>
            </a:r>
            <a:r>
              <a:rPr lang="af-ZA" sz="2500" dirty="0">
                <a:solidFill>
                  <a:schemeClr val="tx1"/>
                </a:solidFill>
              </a:rPr>
              <a:t> (Accessed: 27 January 2026).</a:t>
            </a:r>
          </a:p>
          <a:p>
            <a:r>
              <a:rPr lang="af-ZA" sz="2500" dirty="0">
                <a:solidFill>
                  <a:schemeClr val="tx1"/>
                </a:solidFill>
              </a:rPr>
              <a:t>Care Quality Commission (CQC) (2023) </a:t>
            </a:r>
            <a:r>
              <a:rPr lang="af-ZA" sz="2500" i="1" dirty="0">
                <a:solidFill>
                  <a:schemeClr val="tx1"/>
                </a:solidFill>
              </a:rPr>
              <a:t>Safeguarding people</a:t>
            </a:r>
            <a:r>
              <a:rPr lang="af-ZA" sz="2500" dirty="0">
                <a:solidFill>
                  <a:schemeClr val="tx1"/>
                </a:solidFill>
              </a:rPr>
              <a:t>. Available at: </a:t>
            </a:r>
            <a:r>
              <a:rPr lang="af-ZA" sz="2500" dirty="0">
                <a:solidFill>
                  <a:schemeClr val="tx1"/>
                </a:solidFill>
                <a:hlinkClick r:id="rId4">
                  <a:extLst>
                    <a:ext uri="{A12FA001-AC4F-418D-AE19-62706E023703}">
                      <ahyp:hlinkClr xmlns:ahyp="http://schemas.microsoft.com/office/drawing/2018/hyperlinkcolor" val="tx"/>
                    </a:ext>
                  </a:extLst>
                </a:hlinkClick>
              </a:rPr>
              <a:t>https://www.cqc.org.uk</a:t>
            </a:r>
            <a:r>
              <a:rPr lang="af-ZA" sz="2500" dirty="0">
                <a:solidFill>
                  <a:schemeClr val="tx1"/>
                </a:solidFill>
              </a:rPr>
              <a:t> (Accessed: 1 February 2026).</a:t>
            </a:r>
          </a:p>
          <a:p>
            <a:r>
              <a:rPr lang="af-ZA" sz="2500" dirty="0">
                <a:solidFill>
                  <a:schemeClr val="tx1"/>
                </a:solidFill>
              </a:rPr>
              <a:t>CV-Library (2026) </a:t>
            </a:r>
            <a:r>
              <a:rPr lang="af-ZA" sz="2500" i="1" dirty="0">
                <a:solidFill>
                  <a:schemeClr val="tx1"/>
                </a:solidFill>
              </a:rPr>
              <a:t>How to Become a Care Team Leader</a:t>
            </a:r>
            <a:r>
              <a:rPr lang="af-ZA" sz="2500" dirty="0">
                <a:solidFill>
                  <a:schemeClr val="tx1"/>
                </a:solidFill>
              </a:rPr>
              <a:t>. Available at: </a:t>
            </a:r>
            <a:r>
              <a:rPr lang="af-ZA" sz="2500" dirty="0">
                <a:solidFill>
                  <a:schemeClr val="tx1"/>
                </a:solidFill>
                <a:hlinkClick r:id="rId5">
                  <a:extLst>
                    <a:ext uri="{A12FA001-AC4F-418D-AE19-62706E023703}">
                      <ahyp:hlinkClr xmlns:ahyp="http://schemas.microsoft.com/office/drawing/2018/hyperlinkcolor" val="tx"/>
                    </a:ext>
                  </a:extLst>
                </a:hlinkClick>
              </a:rPr>
              <a:t>https://www.cv-library.co.uk/career-advice/job-profile/care-team-leader/become-care-team-leader/</a:t>
            </a:r>
            <a:r>
              <a:rPr lang="af-ZA" sz="2500" dirty="0">
                <a:solidFill>
                  <a:schemeClr val="tx1"/>
                </a:solidFill>
              </a:rPr>
              <a:t> (Accessed: 27 January 2026).</a:t>
            </a:r>
          </a:p>
          <a:p>
            <a:r>
              <a:rPr lang="af-ZA" sz="2500" dirty="0">
                <a:solidFill>
                  <a:schemeClr val="tx1"/>
                </a:solidFill>
              </a:rPr>
              <a:t>Differ (2026) </a:t>
            </a:r>
            <a:r>
              <a:rPr lang="af-ZA" sz="2500" i="1" dirty="0">
                <a:solidFill>
                  <a:schemeClr val="tx1"/>
                </a:solidFill>
              </a:rPr>
              <a:t>NVQ Level 3 Health and Social Care Career Guide</a:t>
            </a:r>
            <a:r>
              <a:rPr lang="af-ZA" sz="2500" dirty="0">
                <a:solidFill>
                  <a:schemeClr val="tx1"/>
                </a:solidFill>
              </a:rPr>
              <a:t>. Available at: </a:t>
            </a:r>
            <a:r>
              <a:rPr lang="af-ZA" sz="2500" dirty="0">
                <a:solidFill>
                  <a:schemeClr val="tx1"/>
                </a:solidFill>
                <a:hlinkClick r:id="rId6">
                  <a:extLst>
                    <a:ext uri="{A12FA001-AC4F-418D-AE19-62706E023703}">
                      <ahyp:hlinkClr xmlns:ahyp="http://schemas.microsoft.com/office/drawing/2018/hyperlinkcolor" val="tx"/>
                    </a:ext>
                  </a:extLst>
                </a:hlinkClick>
              </a:rPr>
              <a:t>https://differ.blog/p/nvq-level-3-health-and-social-care-your-pathway-to-professional-growt-c13ea6</a:t>
            </a:r>
            <a:r>
              <a:rPr lang="af-ZA" sz="2500" dirty="0">
                <a:solidFill>
                  <a:schemeClr val="tx1"/>
                </a:solidFill>
              </a:rPr>
              <a:t> (Accessed: 27 January 2026).</a:t>
            </a:r>
          </a:p>
          <a:p>
            <a:r>
              <a:rPr lang="af-ZA" sz="2500" dirty="0">
                <a:solidFill>
                  <a:schemeClr val="tx1"/>
                </a:solidFill>
              </a:rPr>
              <a:t>Helping Hands Home Care (2026a) </a:t>
            </a:r>
            <a:r>
              <a:rPr lang="af-ZA" sz="2500" i="1" dirty="0">
                <a:solidFill>
                  <a:schemeClr val="tx1"/>
                </a:solidFill>
              </a:rPr>
              <a:t>About Helping Hands Home Care</a:t>
            </a:r>
            <a:r>
              <a:rPr lang="af-ZA" sz="2500" dirty="0">
                <a:solidFill>
                  <a:schemeClr val="tx1"/>
                </a:solidFill>
              </a:rPr>
              <a:t>. Available at: </a:t>
            </a:r>
            <a:r>
              <a:rPr lang="af-ZA" sz="2500" dirty="0">
                <a:solidFill>
                  <a:schemeClr val="tx1"/>
                </a:solidFill>
                <a:hlinkClick r:id="rId7">
                  <a:extLst>
                    <a:ext uri="{A12FA001-AC4F-418D-AE19-62706E023703}">
                      <ahyp:hlinkClr xmlns:ahyp="http://schemas.microsoft.com/office/drawing/2018/hyperlinkcolor" val="tx"/>
                    </a:ext>
                  </a:extLst>
                </a:hlinkClick>
              </a:rPr>
              <a:t>https://www.helpinghandshomecare.co.uk/about-us/</a:t>
            </a:r>
            <a:r>
              <a:rPr lang="af-ZA" sz="2500" dirty="0">
                <a:solidFill>
                  <a:schemeClr val="tx1"/>
                </a:solidFill>
              </a:rPr>
              <a:t> (Accessed: 24 January 2026)</a:t>
            </a:r>
            <a:r>
              <a:rPr lang="en-US" sz="2500" dirty="0">
                <a:solidFill>
                  <a:schemeClr val="tx1"/>
                </a:solidFill>
              </a:rPr>
              <a:t>.</a:t>
            </a:r>
            <a:endParaRPr lang="af-ZA" sz="2500" dirty="0">
              <a:solidFill>
                <a:schemeClr val="tx1"/>
              </a:solidFill>
            </a:endParaRPr>
          </a:p>
          <a:p>
            <a:endParaRPr lang="bg-BG" dirty="0"/>
          </a:p>
        </p:txBody>
      </p:sp>
      <p:sp>
        <p:nvSpPr>
          <p:cNvPr id="4" name="Текстово поле 3">
            <a:extLst>
              <a:ext uri="{FF2B5EF4-FFF2-40B4-BE49-F238E27FC236}">
                <a16:creationId xmlns:a16="http://schemas.microsoft.com/office/drawing/2014/main" id="{AD4632EA-C3A5-9F54-8CA8-3E989A774071}"/>
              </a:ext>
            </a:extLst>
          </p:cNvPr>
          <p:cNvSpPr txBox="1"/>
          <p:nvPr/>
        </p:nvSpPr>
        <p:spPr>
          <a:xfrm>
            <a:off x="5940904" y="341822"/>
            <a:ext cx="3424148" cy="584775"/>
          </a:xfrm>
          <a:prstGeom prst="rect">
            <a:avLst/>
          </a:prstGeom>
          <a:noFill/>
        </p:spPr>
        <p:txBody>
          <a:bodyPr wrap="square" rtlCol="0">
            <a:spAutoFit/>
          </a:bodyPr>
          <a:lstStyle/>
          <a:p>
            <a:pPr algn="l"/>
            <a:r>
              <a:rPr lang="en-US" sz="3200" b="1" dirty="0"/>
              <a:t>REFERENCES</a:t>
            </a:r>
            <a:endParaRPr lang="bg-BG" sz="3200" dirty="0"/>
          </a:p>
        </p:txBody>
      </p:sp>
    </p:spTree>
    <p:extLst>
      <p:ext uri="{BB962C8B-B14F-4D97-AF65-F5344CB8AC3E}">
        <p14:creationId xmlns:p14="http://schemas.microsoft.com/office/powerpoint/2010/main" val="10622646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Подзаглавие 2">
            <a:extLst>
              <a:ext uri="{FF2B5EF4-FFF2-40B4-BE49-F238E27FC236}">
                <a16:creationId xmlns:a16="http://schemas.microsoft.com/office/drawing/2014/main" id="{9FFC542D-9B9F-78AB-AFC7-4C1792008F57}"/>
              </a:ext>
            </a:extLst>
          </p:cNvPr>
          <p:cNvSpPr>
            <a:spLocks noGrp="1"/>
          </p:cNvSpPr>
          <p:nvPr>
            <p:ph type="subTitle" idx="1"/>
          </p:nvPr>
        </p:nvSpPr>
        <p:spPr>
          <a:xfrm>
            <a:off x="4419694" y="1250998"/>
            <a:ext cx="7052117" cy="4755144"/>
          </a:xfrm>
        </p:spPr>
        <p:txBody>
          <a:bodyPr>
            <a:noAutofit/>
          </a:bodyPr>
          <a:lstStyle/>
          <a:p>
            <a:r>
              <a:rPr lang="af-ZA" sz="1200" dirty="0"/>
              <a:t>Ittner, C.D. and Douds, D. (1997) </a:t>
            </a:r>
            <a:r>
              <a:rPr lang="af-ZA" sz="1200" i="1" dirty="0"/>
              <a:t>Training and Development: Methods and Applications</a:t>
            </a:r>
            <a:r>
              <a:rPr lang="af-ZA" sz="1200" dirty="0"/>
              <a:t>. New </a:t>
            </a:r>
            <a:r>
              <a:rPr lang="af-ZA" sz="1200" dirty="0">
                <a:solidFill>
                  <a:schemeClr val="tx1"/>
                </a:solidFill>
              </a:rPr>
              <a:t>York: McGraw-Hill.</a:t>
            </a:r>
          </a:p>
          <a:p>
            <a:r>
              <a:rPr lang="af-ZA" sz="1200" dirty="0">
                <a:solidFill>
                  <a:schemeClr val="tx1"/>
                </a:solidFill>
              </a:rPr>
              <a:t>Kolb, D.A. (1984) </a:t>
            </a:r>
            <a:r>
              <a:rPr lang="af-ZA" sz="1200" i="1" dirty="0">
                <a:solidFill>
                  <a:schemeClr val="tx1"/>
                </a:solidFill>
              </a:rPr>
              <a:t>Experiential Learning: Experience as the Source of Learning and Development</a:t>
            </a:r>
            <a:r>
              <a:rPr lang="af-ZA" sz="1200" dirty="0">
                <a:solidFill>
                  <a:schemeClr val="tx1"/>
                </a:solidFill>
              </a:rPr>
              <a:t>. New Jersey: Prentice Hall.</a:t>
            </a:r>
          </a:p>
          <a:p>
            <a:r>
              <a:rPr lang="af-ZA" sz="1200" dirty="0">
                <a:solidFill>
                  <a:schemeClr val="tx1"/>
                </a:solidFill>
              </a:rPr>
              <a:t>LinkedIn (2026) </a:t>
            </a:r>
            <a:r>
              <a:rPr lang="af-ZA" sz="1200" i="1" dirty="0">
                <a:solidFill>
                  <a:schemeClr val="tx1"/>
                </a:solidFill>
              </a:rPr>
              <a:t>Helping Hands Home Care Company Profile</a:t>
            </a:r>
            <a:r>
              <a:rPr lang="af-ZA" sz="1200" dirty="0">
                <a:solidFill>
                  <a:schemeClr val="tx1"/>
                </a:solidFill>
              </a:rPr>
              <a:t>. Available at: </a:t>
            </a:r>
            <a:r>
              <a:rPr lang="af-ZA" sz="1200" dirty="0">
                <a:solidFill>
                  <a:schemeClr val="tx1"/>
                </a:solidFill>
                <a:hlinkClick r:id="rId2">
                  <a:extLst>
                    <a:ext uri="{A12FA001-AC4F-418D-AE19-62706E023703}">
                      <ahyp:hlinkClr xmlns:ahyp="http://schemas.microsoft.com/office/drawing/2018/hyperlinkcolor" val="tx"/>
                    </a:ext>
                  </a:extLst>
                </a:hlinkClick>
              </a:rPr>
              <a:t>https://uk.linkedin.com/company/helping-hands-homecare</a:t>
            </a:r>
            <a:r>
              <a:rPr lang="af-ZA" sz="1200" dirty="0">
                <a:solidFill>
                  <a:schemeClr val="tx1"/>
                </a:solidFill>
              </a:rPr>
              <a:t> (Accessed: 24 January 2026).</a:t>
            </a:r>
          </a:p>
          <a:p>
            <a:r>
              <a:rPr lang="af-ZA" sz="1200" dirty="0">
                <a:solidFill>
                  <a:schemeClr val="tx1"/>
                </a:solidFill>
              </a:rPr>
              <a:t>London Care (2026) </a:t>
            </a:r>
            <a:r>
              <a:rPr lang="af-ZA" sz="1200" i="1" dirty="0">
                <a:solidFill>
                  <a:schemeClr val="tx1"/>
                </a:solidFill>
              </a:rPr>
              <a:t>Care Assistant Training</a:t>
            </a:r>
            <a:r>
              <a:rPr lang="af-ZA" sz="1200" dirty="0">
                <a:solidFill>
                  <a:schemeClr val="tx1"/>
                </a:solidFill>
              </a:rPr>
              <a:t>. Available at: </a:t>
            </a:r>
            <a:r>
              <a:rPr lang="af-ZA" sz="1200" dirty="0">
                <a:solidFill>
                  <a:schemeClr val="tx1"/>
                </a:solidFill>
                <a:hlinkClick r:id="rId3">
                  <a:extLst>
                    <a:ext uri="{A12FA001-AC4F-418D-AE19-62706E023703}">
                      <ahyp:hlinkClr xmlns:ahyp="http://schemas.microsoft.com/office/drawing/2018/hyperlinkcolor" val="tx"/>
                    </a:ext>
                  </a:extLst>
                </a:hlinkClick>
              </a:rPr>
              <a:t>https://londoncare.co.uk/care-assistant-training/</a:t>
            </a:r>
            <a:r>
              <a:rPr lang="af-ZA" sz="1200" dirty="0">
                <a:solidFill>
                  <a:schemeClr val="tx1"/>
                </a:solidFill>
              </a:rPr>
              <a:t> (Accessed: 27 January 2026).</a:t>
            </a:r>
          </a:p>
          <a:p>
            <a:r>
              <a:rPr lang="af-ZA" sz="1200" dirty="0">
                <a:solidFill>
                  <a:schemeClr val="tx1"/>
                </a:solidFill>
              </a:rPr>
              <a:t>Maslow, A.H. (1943) ‘A theory of human motivation’, </a:t>
            </a:r>
            <a:r>
              <a:rPr lang="af-ZA" sz="1200" i="1" dirty="0">
                <a:solidFill>
                  <a:schemeClr val="tx1"/>
                </a:solidFill>
              </a:rPr>
              <a:t>Psychological Review</a:t>
            </a:r>
            <a:r>
              <a:rPr lang="af-ZA" sz="1200" dirty="0">
                <a:solidFill>
                  <a:schemeClr val="tx1"/>
                </a:solidFill>
              </a:rPr>
              <a:t>, 50(4), pp. 370–396.</a:t>
            </a:r>
          </a:p>
          <a:p>
            <a:r>
              <a:rPr lang="af-ZA" sz="1200" dirty="0">
                <a:solidFill>
                  <a:schemeClr val="tx1"/>
                </a:solidFill>
              </a:rPr>
              <a:t>Mergr (2026) </a:t>
            </a:r>
            <a:r>
              <a:rPr lang="af-ZA" sz="1200" i="1" dirty="0">
                <a:solidFill>
                  <a:schemeClr val="tx1"/>
                </a:solidFill>
              </a:rPr>
              <a:t>Helping Hands Home Care – Ownership and Business Overview</a:t>
            </a:r>
            <a:r>
              <a:rPr lang="af-ZA" sz="1200" dirty="0">
                <a:solidFill>
                  <a:schemeClr val="tx1"/>
                </a:solidFill>
              </a:rPr>
              <a:t>. Available at: </a:t>
            </a:r>
            <a:r>
              <a:rPr lang="af-ZA" sz="1200" dirty="0">
                <a:solidFill>
                  <a:schemeClr val="tx1"/>
                </a:solidFill>
                <a:hlinkClick r:id="rId4">
                  <a:extLst>
                    <a:ext uri="{A12FA001-AC4F-418D-AE19-62706E023703}">
                      <ahyp:hlinkClr xmlns:ahyp="http://schemas.microsoft.com/office/drawing/2018/hyperlinkcolor" val="tx"/>
                    </a:ext>
                  </a:extLst>
                </a:hlinkClick>
              </a:rPr>
              <a:t>https://mergr.com/company/helping-hands-home-care</a:t>
            </a:r>
            <a:r>
              <a:rPr lang="af-ZA" sz="1200" dirty="0">
                <a:solidFill>
                  <a:schemeClr val="tx1"/>
                </a:solidFill>
              </a:rPr>
              <a:t> (Accessed: 24 January 2026).</a:t>
            </a:r>
          </a:p>
          <a:p>
            <a:r>
              <a:rPr lang="af-ZA" sz="1200" dirty="0">
                <a:solidFill>
                  <a:schemeClr val="tx1"/>
                </a:solidFill>
              </a:rPr>
              <a:t>National Careers Service (2026) </a:t>
            </a:r>
            <a:r>
              <a:rPr lang="af-ZA" sz="1200" i="1" dirty="0">
                <a:solidFill>
                  <a:schemeClr val="tx1"/>
                </a:solidFill>
              </a:rPr>
              <a:t>Senior Care Worker Job Profile</a:t>
            </a:r>
            <a:r>
              <a:rPr lang="af-ZA" sz="1200" dirty="0">
                <a:solidFill>
                  <a:schemeClr val="tx1"/>
                </a:solidFill>
              </a:rPr>
              <a:t>. Available at: </a:t>
            </a:r>
            <a:r>
              <a:rPr lang="af-ZA" sz="1200" dirty="0">
                <a:solidFill>
                  <a:schemeClr val="tx1"/>
                </a:solidFill>
                <a:hlinkClick r:id="rId5">
                  <a:extLst>
                    <a:ext uri="{A12FA001-AC4F-418D-AE19-62706E023703}">
                      <ahyp:hlinkClr xmlns:ahyp="http://schemas.microsoft.com/office/drawing/2018/hyperlinkcolor" val="tx"/>
                    </a:ext>
                  </a:extLst>
                </a:hlinkClick>
              </a:rPr>
              <a:t>https://nationalcare.service.gov.uk/job-profiles/senior-care-worker</a:t>
            </a:r>
            <a:r>
              <a:rPr lang="af-ZA" sz="1200" dirty="0">
                <a:solidFill>
                  <a:schemeClr val="tx1"/>
                </a:solidFill>
              </a:rPr>
              <a:t> (Accessed: 27 January 2026).</a:t>
            </a:r>
            <a:endParaRPr lang="bg-BG" sz="1200" dirty="0"/>
          </a:p>
        </p:txBody>
      </p:sp>
      <p:sp>
        <p:nvSpPr>
          <p:cNvPr id="4" name="Текстово поле 3">
            <a:extLst>
              <a:ext uri="{FF2B5EF4-FFF2-40B4-BE49-F238E27FC236}">
                <a16:creationId xmlns:a16="http://schemas.microsoft.com/office/drawing/2014/main" id="{A6B3736D-D525-D9B0-56C1-9AF09B36CD3E}"/>
              </a:ext>
            </a:extLst>
          </p:cNvPr>
          <p:cNvSpPr txBox="1"/>
          <p:nvPr/>
        </p:nvSpPr>
        <p:spPr>
          <a:xfrm>
            <a:off x="5661086" y="442102"/>
            <a:ext cx="3455956" cy="584775"/>
          </a:xfrm>
          <a:prstGeom prst="rect">
            <a:avLst/>
          </a:prstGeom>
          <a:noFill/>
        </p:spPr>
        <p:txBody>
          <a:bodyPr wrap="square" rtlCol="0">
            <a:spAutoFit/>
          </a:bodyPr>
          <a:lstStyle/>
          <a:p>
            <a:pPr algn="l"/>
            <a:r>
              <a:rPr lang="en-US" sz="3200" b="1" dirty="0"/>
              <a:t>REFERENCES</a:t>
            </a:r>
            <a:endParaRPr lang="bg-BG" sz="3200" dirty="0"/>
          </a:p>
        </p:txBody>
      </p:sp>
    </p:spTree>
    <p:extLst>
      <p:ext uri="{BB962C8B-B14F-4D97-AF65-F5344CB8AC3E}">
        <p14:creationId xmlns:p14="http://schemas.microsoft.com/office/powerpoint/2010/main" val="2667451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Подзаглавие 2">
            <a:extLst>
              <a:ext uri="{FF2B5EF4-FFF2-40B4-BE49-F238E27FC236}">
                <a16:creationId xmlns:a16="http://schemas.microsoft.com/office/drawing/2014/main" id="{9308948E-8DB4-A6E0-B0BE-B3FFBFE2AC6A}"/>
              </a:ext>
            </a:extLst>
          </p:cNvPr>
          <p:cNvSpPr>
            <a:spLocks noGrp="1"/>
          </p:cNvSpPr>
          <p:nvPr>
            <p:ph type="subTitle" idx="1"/>
          </p:nvPr>
        </p:nvSpPr>
        <p:spPr>
          <a:xfrm>
            <a:off x="4032850" y="1461099"/>
            <a:ext cx="8108830" cy="5984575"/>
          </a:xfrm>
        </p:spPr>
        <p:txBody>
          <a:bodyPr>
            <a:normAutofit/>
          </a:bodyPr>
          <a:lstStyle/>
          <a:p>
            <a:endParaRPr lang="af-ZA" sz="1300" dirty="0">
              <a:solidFill>
                <a:schemeClr val="tx1"/>
              </a:solidFill>
            </a:endParaRPr>
          </a:p>
          <a:p>
            <a:r>
              <a:rPr lang="af-ZA" sz="1200" dirty="0">
                <a:solidFill>
                  <a:schemeClr val="tx1"/>
                </a:solidFill>
              </a:rPr>
              <a:t>NHS England (2022) </a:t>
            </a:r>
            <a:r>
              <a:rPr lang="af-ZA" sz="1200" i="1" dirty="0">
                <a:solidFill>
                  <a:schemeClr val="tx1"/>
                </a:solidFill>
              </a:rPr>
              <a:t>Person-centred care framework</a:t>
            </a:r>
            <a:r>
              <a:rPr lang="af-ZA" sz="1200" dirty="0">
                <a:solidFill>
                  <a:schemeClr val="tx1"/>
                </a:solidFill>
              </a:rPr>
              <a:t>. Available at: </a:t>
            </a:r>
            <a:r>
              <a:rPr lang="af-ZA" sz="1200" dirty="0">
                <a:solidFill>
                  <a:schemeClr val="tx1"/>
                </a:solidFill>
                <a:hlinkClick r:id="rId2">
                  <a:extLst>
                    <a:ext uri="{A12FA001-AC4F-418D-AE19-62706E023703}">
                      <ahyp:hlinkClr xmlns:ahyp="http://schemas.microsoft.com/office/drawing/2018/hyperlinkcolor" val="tx"/>
                    </a:ext>
                  </a:extLst>
                </a:hlinkClick>
              </a:rPr>
              <a:t>https://www.england.nhs.uk</a:t>
            </a:r>
            <a:r>
              <a:rPr lang="af-ZA" sz="1200" dirty="0">
                <a:solidFill>
                  <a:schemeClr val="tx1"/>
                </a:solidFill>
              </a:rPr>
              <a:t> (Accessed: 1 February 2026).</a:t>
            </a:r>
          </a:p>
          <a:p>
            <a:r>
              <a:rPr lang="af-ZA" sz="1200" dirty="0">
                <a:solidFill>
                  <a:schemeClr val="tx1"/>
                </a:solidFill>
              </a:rPr>
              <a:t>Piaget, J. (1976) </a:t>
            </a:r>
            <a:r>
              <a:rPr lang="af-ZA" sz="1200" i="1" dirty="0">
                <a:solidFill>
                  <a:schemeClr val="tx1"/>
                </a:solidFill>
              </a:rPr>
              <a:t>The Psychology of Intelligence</a:t>
            </a:r>
            <a:r>
              <a:rPr lang="af-ZA" sz="1200" dirty="0">
                <a:solidFill>
                  <a:schemeClr val="tx1"/>
                </a:solidFill>
              </a:rPr>
              <a:t>. London: Routledge.</a:t>
            </a:r>
          </a:p>
          <a:p>
            <a:r>
              <a:rPr lang="af-ZA" sz="1200" dirty="0">
                <a:solidFill>
                  <a:schemeClr val="tx1"/>
                </a:solidFill>
              </a:rPr>
              <a:t>Right at Home (2026) </a:t>
            </a:r>
            <a:r>
              <a:rPr lang="af-ZA" sz="1200" i="1" dirty="0">
                <a:solidFill>
                  <a:schemeClr val="tx1"/>
                </a:solidFill>
              </a:rPr>
              <a:t>Homecare Career Progression</a:t>
            </a:r>
            <a:r>
              <a:rPr lang="af-ZA" sz="1200" dirty="0">
                <a:solidFill>
                  <a:schemeClr val="tx1"/>
                </a:solidFill>
              </a:rPr>
              <a:t>. Available at: </a:t>
            </a:r>
            <a:r>
              <a:rPr lang="af-ZA" sz="1200" dirty="0">
                <a:solidFill>
                  <a:schemeClr val="tx1"/>
                </a:solidFill>
                <a:hlinkClick r:id="rId3">
                  <a:extLst>
                    <a:ext uri="{A12FA001-AC4F-418D-AE19-62706E023703}">
                      <ahyp:hlinkClr xmlns:ahyp="http://schemas.microsoft.com/office/drawing/2018/hyperlinkcolor" val="tx"/>
                    </a:ext>
                  </a:extLst>
                </a:hlinkClick>
              </a:rPr>
              <a:t>https://www.rightathome.co.uk/careers/carer-career-progression/</a:t>
            </a:r>
            <a:r>
              <a:rPr lang="af-ZA" sz="1200" dirty="0">
                <a:solidFill>
                  <a:schemeClr val="tx1"/>
                </a:solidFill>
              </a:rPr>
              <a:t> (Accessed: 27 January 2026).</a:t>
            </a:r>
          </a:p>
          <a:p>
            <a:r>
              <a:rPr lang="af-ZA" sz="1200" dirty="0">
                <a:solidFill>
                  <a:schemeClr val="tx1"/>
                </a:solidFill>
              </a:rPr>
              <a:t>Skills for Care (2023) </a:t>
            </a:r>
            <a:r>
              <a:rPr lang="af-ZA" sz="1200" i="1" dirty="0">
                <a:solidFill>
                  <a:schemeClr val="tx1"/>
                </a:solidFill>
              </a:rPr>
              <a:t>Care Assistant job roles and responsibilities</a:t>
            </a:r>
            <a:r>
              <a:rPr lang="af-ZA" sz="1200" dirty="0">
                <a:solidFill>
                  <a:schemeClr val="tx1"/>
                </a:solidFill>
              </a:rPr>
              <a:t>. Available at: </a:t>
            </a:r>
            <a:r>
              <a:rPr lang="af-ZA" sz="1200" dirty="0">
                <a:solidFill>
                  <a:schemeClr val="tx1"/>
                </a:solidFill>
                <a:hlinkClick r:id="rId4">
                  <a:extLst>
                    <a:ext uri="{A12FA001-AC4F-418D-AE19-62706E023703}">
                      <ahyp:hlinkClr xmlns:ahyp="http://schemas.microsoft.com/office/drawing/2018/hyperlinkcolor" val="tx"/>
                    </a:ext>
                  </a:extLst>
                </a:hlinkClick>
              </a:rPr>
              <a:t>https://www.skillsforcare.org.uk</a:t>
            </a:r>
            <a:r>
              <a:rPr lang="af-ZA" sz="1200" dirty="0">
                <a:solidFill>
                  <a:schemeClr val="tx1"/>
                </a:solidFill>
              </a:rPr>
              <a:t> (Accessed: 1 February 2026).</a:t>
            </a:r>
          </a:p>
          <a:p>
            <a:r>
              <a:rPr lang="af-ZA" sz="1200" dirty="0">
                <a:solidFill>
                  <a:schemeClr val="tx1"/>
                </a:solidFill>
              </a:rPr>
              <a:t>Skills for Care (2023b) </a:t>
            </a:r>
            <a:r>
              <a:rPr lang="af-ZA" sz="1200" i="1" dirty="0">
                <a:solidFill>
                  <a:schemeClr val="tx1"/>
                </a:solidFill>
              </a:rPr>
              <a:t>Care Certificate</a:t>
            </a:r>
            <a:r>
              <a:rPr lang="af-ZA" sz="1200" dirty="0">
                <a:solidFill>
                  <a:schemeClr val="tx1"/>
                </a:solidFill>
              </a:rPr>
              <a:t>. Available at: </a:t>
            </a:r>
            <a:r>
              <a:rPr lang="af-ZA" sz="1200" dirty="0">
                <a:solidFill>
                  <a:schemeClr val="tx1"/>
                </a:solidFill>
                <a:hlinkClick r:id="rId5">
                  <a:extLst>
                    <a:ext uri="{A12FA001-AC4F-418D-AE19-62706E023703}">
                      <ahyp:hlinkClr xmlns:ahyp="http://schemas.microsoft.com/office/drawing/2018/hyperlinkcolor" val="tx"/>
                    </a:ext>
                  </a:extLst>
                </a:hlinkClick>
              </a:rPr>
              <a:t>https://highspeedtraining.co.uk/courses/health-and-social-care/care-certificate/</a:t>
            </a:r>
            <a:r>
              <a:rPr lang="af-ZA" sz="1200" dirty="0">
                <a:solidFill>
                  <a:schemeClr val="tx1"/>
                </a:solidFill>
              </a:rPr>
              <a:t> (Accessed: 27 January 2026).</a:t>
            </a:r>
          </a:p>
          <a:p>
            <a:r>
              <a:rPr lang="af-ZA" sz="1200" dirty="0">
                <a:solidFill>
                  <a:schemeClr val="tx1"/>
                </a:solidFill>
              </a:rPr>
              <a:t>Skills for Care (2026) </a:t>
            </a:r>
            <a:r>
              <a:rPr lang="af-ZA" sz="1200" i="1" dirty="0">
                <a:solidFill>
                  <a:schemeClr val="tx1"/>
                </a:solidFill>
              </a:rPr>
              <a:t>Career Progression in Adult Social Care</a:t>
            </a:r>
            <a:r>
              <a:rPr lang="af-ZA" sz="1200" dirty="0">
                <a:solidFill>
                  <a:schemeClr val="tx1"/>
                </a:solidFill>
              </a:rPr>
              <a:t>. Available at: </a:t>
            </a:r>
            <a:r>
              <a:rPr lang="af-ZA" sz="1200" dirty="0">
                <a:solidFill>
                  <a:schemeClr val="tx1"/>
                </a:solidFill>
                <a:hlinkClick r:id="rId6">
                  <a:extLst>
                    <a:ext uri="{A12FA001-AC4F-418D-AE19-62706E023703}">
                      <ahyp:hlinkClr xmlns:ahyp="http://schemas.microsoft.com/office/drawing/2018/hyperlinkcolor" val="tx"/>
                    </a:ext>
                  </a:extLst>
                </a:hlinkClick>
              </a:rPr>
              <a:t>https://www.skillsforcare.org.uk/Careers-in-care/Career-progression/Career-progression.aspx</a:t>
            </a:r>
            <a:r>
              <a:rPr lang="af-ZA" sz="1200" dirty="0">
                <a:solidFill>
                  <a:schemeClr val="tx1"/>
                </a:solidFill>
              </a:rPr>
              <a:t> (Accessed: 27 January 2026).</a:t>
            </a:r>
          </a:p>
          <a:p>
            <a:endParaRPr lang="bg-BG" dirty="0"/>
          </a:p>
        </p:txBody>
      </p:sp>
      <p:sp>
        <p:nvSpPr>
          <p:cNvPr id="2" name="Текстово поле 1">
            <a:extLst>
              <a:ext uri="{FF2B5EF4-FFF2-40B4-BE49-F238E27FC236}">
                <a16:creationId xmlns:a16="http://schemas.microsoft.com/office/drawing/2014/main" id="{ADCD35A5-268D-12B6-7CF9-9F353F786535}"/>
              </a:ext>
            </a:extLst>
          </p:cNvPr>
          <p:cNvSpPr txBox="1"/>
          <p:nvPr/>
        </p:nvSpPr>
        <p:spPr>
          <a:xfrm>
            <a:off x="5757591" y="614093"/>
            <a:ext cx="4297573" cy="584775"/>
          </a:xfrm>
          <a:prstGeom prst="rect">
            <a:avLst/>
          </a:prstGeom>
          <a:noFill/>
        </p:spPr>
        <p:txBody>
          <a:bodyPr wrap="square" rtlCol="0">
            <a:spAutoFit/>
          </a:bodyPr>
          <a:lstStyle/>
          <a:p>
            <a:pPr algn="l"/>
            <a:r>
              <a:rPr lang="en-US" sz="3200" b="1" dirty="0"/>
              <a:t>REFERENCES</a:t>
            </a:r>
            <a:endParaRPr lang="bg-BG" sz="3200" dirty="0"/>
          </a:p>
        </p:txBody>
      </p:sp>
    </p:spTree>
    <p:extLst>
      <p:ext uri="{BB962C8B-B14F-4D97-AF65-F5344CB8AC3E}">
        <p14:creationId xmlns:p14="http://schemas.microsoft.com/office/powerpoint/2010/main" val="37575684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Широк екран</PresentationFormat>
  <Slides>18</Slides>
  <Notes>0</Notes>
  <HiddenSlides>0</HiddenSlides>
  <ScaleCrop>false</ScaleCrop>
  <HeadingPairs>
    <vt:vector size="4" baseType="variant">
      <vt:variant>
        <vt:lpstr>Тема</vt:lpstr>
      </vt:variant>
      <vt:variant>
        <vt:i4>1</vt:i4>
      </vt:variant>
      <vt:variant>
        <vt:lpstr>Заглавия на слайдовете</vt:lpstr>
      </vt:variant>
      <vt:variant>
        <vt:i4>18</vt:i4>
      </vt:variant>
    </vt:vector>
  </HeadingPairs>
  <TitlesOfParts>
    <vt:vector size="19" baseType="lpstr">
      <vt:lpstr>SketchLinesVTI</vt:lpstr>
      <vt:lpstr>The Role of HR in Recruiting and Developing Care Assistants at Helping Hands</vt:lpstr>
      <vt:lpstr>OUTLINE </vt:lpstr>
      <vt:lpstr>Introduction </vt:lpstr>
      <vt:lpstr>Презентация на PowerPoint</vt:lpstr>
      <vt:lpstr>Презентация на PowerPoint</vt:lpstr>
      <vt:lpstr>Care Assistant Job Analysis </vt:lpstr>
      <vt:lpstr>JOB DESCRIPTIONS </vt:lpstr>
      <vt:lpstr>Презентация на PowerPoint</vt:lpstr>
      <vt:lpstr>Interview Types  for Care Assistants</vt:lpstr>
      <vt:lpstr>Question Types</vt:lpstr>
      <vt:lpstr>Training </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HR in Recruiting and Developing Care Assistants at Helping Hands</dc:title>
  <dc:creator>Plamena Petrowa</dc:creator>
  <cp:lastModifiedBy>Plamena Petrowa</cp:lastModifiedBy>
  <cp:revision>19</cp:revision>
  <dcterms:created xsi:type="dcterms:W3CDTF">2026-01-25T12:11:47Z</dcterms:created>
  <dcterms:modified xsi:type="dcterms:W3CDTF">2026-02-15T17:36:20Z</dcterms:modified>
</cp:coreProperties>
</file>