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3.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 id="2147483708" r:id="rId2"/>
    <p:sldMasterId id="2147483720" r:id="rId3"/>
    <p:sldMasterId id="2147483648" r:id="rId4"/>
  </p:sldMasterIdLst>
  <p:notesMasterIdLst>
    <p:notesMasterId r:id="rId25"/>
  </p:notesMasterIdLst>
  <p:sldIdLst>
    <p:sldId id="256" r:id="rId5"/>
    <p:sldId id="257" r:id="rId6"/>
    <p:sldId id="258" r:id="rId7"/>
    <p:sldId id="260" r:id="rId8"/>
    <p:sldId id="259" r:id="rId9"/>
    <p:sldId id="262" r:id="rId10"/>
    <p:sldId id="263" r:id="rId11"/>
    <p:sldId id="264" r:id="rId12"/>
    <p:sldId id="261" r:id="rId13"/>
    <p:sldId id="265" r:id="rId14"/>
    <p:sldId id="266" r:id="rId15"/>
    <p:sldId id="267" r:id="rId16"/>
    <p:sldId id="268" r:id="rId17"/>
    <p:sldId id="269" r:id="rId18"/>
    <p:sldId id="270" r:id="rId19"/>
    <p:sldId id="271" r:id="rId20"/>
    <p:sldId id="272" r:id="rId21"/>
    <p:sldId id="273" r:id="rId22"/>
    <p:sldId id="274" r:id="rId23"/>
    <p:sldId id="275"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161BE4-EA06-A439-39FC-CD71ADE1D951}" v="24" dt="2025-10-11T21:02:09.975"/>
    <p1510:client id="{A9895584-5430-4175-B4F3-41A37853A9CC}" v="3" dt="2025-10-11T20:22:25.7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4"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AF19AAB-C7FE-431F-A019-FEE73446E928}" type="doc">
      <dgm:prSet loTypeId="urn:microsoft.com/office/officeart/2008/layout/LinedList" loCatId="list" qsTypeId="urn:microsoft.com/office/officeart/2005/8/quickstyle/simple2" qsCatId="simple" csTypeId="urn:microsoft.com/office/officeart/2005/8/colors/accent5_2" csCatId="accent5" phldr="1"/>
      <dgm:spPr/>
      <dgm:t>
        <a:bodyPr/>
        <a:lstStyle/>
        <a:p>
          <a:endParaRPr lang="en-US"/>
        </a:p>
      </dgm:t>
    </dgm:pt>
    <dgm:pt modelId="{65501FE2-C688-4733-A806-384D9FFBFB1C}">
      <dgm:prSet/>
      <dgm:spPr/>
      <dgm:t>
        <a:bodyPr/>
        <a:lstStyle/>
        <a:p>
          <a:r>
            <a:rPr lang="en-GB" dirty="0"/>
            <a:t>Reliable communication : Outlook is fundamental in health organisations as they rely on effective and secure communication systems.</a:t>
          </a:r>
          <a:endParaRPr lang="en-US" dirty="0"/>
        </a:p>
      </dgm:t>
    </dgm:pt>
    <dgm:pt modelId="{7AAF8144-E6AF-401F-BD56-4404A18C1C23}" type="parTrans" cxnId="{030C0608-E835-4219-8D27-1ADA2382C1FF}">
      <dgm:prSet/>
      <dgm:spPr/>
      <dgm:t>
        <a:bodyPr/>
        <a:lstStyle/>
        <a:p>
          <a:endParaRPr lang="en-US"/>
        </a:p>
      </dgm:t>
    </dgm:pt>
    <dgm:pt modelId="{B5E571E9-299D-4635-AA09-259186732CB1}" type="sibTrans" cxnId="{030C0608-E835-4219-8D27-1ADA2382C1FF}">
      <dgm:prSet/>
      <dgm:spPr/>
      <dgm:t>
        <a:bodyPr/>
        <a:lstStyle/>
        <a:p>
          <a:endParaRPr lang="en-US"/>
        </a:p>
      </dgm:t>
    </dgm:pt>
    <dgm:pt modelId="{166E41E2-79A5-41AB-B439-3C111527297D}">
      <dgm:prSet/>
      <dgm:spPr/>
      <dgm:t>
        <a:bodyPr/>
        <a:lstStyle/>
        <a:p>
          <a:r>
            <a:rPr lang="en-GB" dirty="0"/>
            <a:t>Calendar and scheduling: staff schedule, training sessions, and residents’ activities are all facilitated by shared calendar and calendar sharing. One way this could be beneficial is that it allows individuals to delegate tasks based on the availability shown in the calendar. </a:t>
          </a:r>
        </a:p>
      </dgm:t>
    </dgm:pt>
    <dgm:pt modelId="{698B1000-E0B6-4BDA-A8CB-FDAE39867427}" type="parTrans" cxnId="{B69C1448-4827-44B6-994A-5F9E8F4FAFB0}">
      <dgm:prSet/>
      <dgm:spPr/>
      <dgm:t>
        <a:bodyPr/>
        <a:lstStyle/>
        <a:p>
          <a:endParaRPr lang="en-US"/>
        </a:p>
      </dgm:t>
    </dgm:pt>
    <dgm:pt modelId="{B20F345B-58B4-4AC5-BFE2-56F9672AB9D4}" type="sibTrans" cxnId="{B69C1448-4827-44B6-994A-5F9E8F4FAFB0}">
      <dgm:prSet/>
      <dgm:spPr/>
      <dgm:t>
        <a:bodyPr/>
        <a:lstStyle/>
        <a:p>
          <a:endParaRPr lang="en-US"/>
        </a:p>
      </dgm:t>
    </dgm:pt>
    <dgm:pt modelId="{5080F214-A38A-474D-87DB-C5454FA5F34E}">
      <dgm:prSet/>
      <dgm:spPr/>
      <dgm:t>
        <a:bodyPr/>
        <a:lstStyle/>
        <a:p>
          <a:r>
            <a:rPr lang="en-GB" dirty="0"/>
            <a:t>Ability to use Outlook on smartphones: Staff do not need to go out of their way to access outlook on devices such as a laptop. They can access outlook and receive notifications on their mobile phone. This makes it convenient and accessible for many staff members. </a:t>
          </a:r>
          <a:endParaRPr lang="en-US" dirty="0"/>
        </a:p>
      </dgm:t>
    </dgm:pt>
    <dgm:pt modelId="{684D12FA-AA01-4447-8B1A-E491190A4882}" type="parTrans" cxnId="{40404900-D82F-460A-A55A-74FA6B9FD985}">
      <dgm:prSet/>
      <dgm:spPr/>
      <dgm:t>
        <a:bodyPr/>
        <a:lstStyle/>
        <a:p>
          <a:endParaRPr lang="en-US"/>
        </a:p>
      </dgm:t>
    </dgm:pt>
    <dgm:pt modelId="{6A1F00C9-ABD9-44BB-B92B-3DDDE77AADEB}" type="sibTrans" cxnId="{40404900-D82F-460A-A55A-74FA6B9FD985}">
      <dgm:prSet/>
      <dgm:spPr/>
      <dgm:t>
        <a:bodyPr/>
        <a:lstStyle/>
        <a:p>
          <a:endParaRPr lang="en-US"/>
        </a:p>
      </dgm:t>
    </dgm:pt>
    <dgm:pt modelId="{7B1098EA-9025-4227-9DA6-D11B56752441}">
      <dgm:prSet/>
      <dgm:spPr/>
      <dgm:t>
        <a:bodyPr/>
        <a:lstStyle/>
        <a:p>
          <a:r>
            <a:rPr lang="en-GB"/>
            <a:t>Security and compliance: encryption and protection measures protect sensitive resident information, essential for GDPR compliance. Individuals can decide their permissions levels in Outlook by marking information as private and restrict sharing. </a:t>
          </a:r>
          <a:endParaRPr lang="en-US" dirty="0"/>
        </a:p>
      </dgm:t>
    </dgm:pt>
    <dgm:pt modelId="{8268D24B-A311-4627-8907-331A84BC630C}" type="parTrans" cxnId="{CBE0F838-5AB7-428C-93EE-1AE7545D7E9C}">
      <dgm:prSet/>
      <dgm:spPr/>
      <dgm:t>
        <a:bodyPr/>
        <a:lstStyle/>
        <a:p>
          <a:endParaRPr lang="en-US"/>
        </a:p>
      </dgm:t>
    </dgm:pt>
    <dgm:pt modelId="{FB457DE1-004A-49D0-8AF5-103E2402CF59}" type="sibTrans" cxnId="{CBE0F838-5AB7-428C-93EE-1AE7545D7E9C}">
      <dgm:prSet/>
      <dgm:spPr/>
      <dgm:t>
        <a:bodyPr/>
        <a:lstStyle/>
        <a:p>
          <a:endParaRPr lang="en-US"/>
        </a:p>
      </dgm:t>
    </dgm:pt>
    <dgm:pt modelId="{45D1BD5A-A682-48A0-AC87-E992306C5A87}" type="pres">
      <dgm:prSet presAssocID="{8AF19AAB-C7FE-431F-A019-FEE73446E928}" presName="vert0" presStyleCnt="0">
        <dgm:presLayoutVars>
          <dgm:dir/>
          <dgm:animOne val="branch"/>
          <dgm:animLvl val="lvl"/>
        </dgm:presLayoutVars>
      </dgm:prSet>
      <dgm:spPr/>
    </dgm:pt>
    <dgm:pt modelId="{6EFB7370-6EB9-4062-B501-31DB33257F1A}" type="pres">
      <dgm:prSet presAssocID="{65501FE2-C688-4733-A806-384D9FFBFB1C}" presName="thickLine" presStyleLbl="alignNode1" presStyleIdx="0" presStyleCnt="4"/>
      <dgm:spPr/>
    </dgm:pt>
    <dgm:pt modelId="{C1512433-BF03-45C8-B893-76A058F97228}" type="pres">
      <dgm:prSet presAssocID="{65501FE2-C688-4733-A806-384D9FFBFB1C}" presName="horz1" presStyleCnt="0"/>
      <dgm:spPr/>
    </dgm:pt>
    <dgm:pt modelId="{AF7A3572-597A-4285-AD20-C258AEB44C05}" type="pres">
      <dgm:prSet presAssocID="{65501FE2-C688-4733-A806-384D9FFBFB1C}" presName="tx1" presStyleLbl="revTx" presStyleIdx="0" presStyleCnt="4"/>
      <dgm:spPr/>
    </dgm:pt>
    <dgm:pt modelId="{D5FC5EA9-62DF-4E1A-A669-D61074D48312}" type="pres">
      <dgm:prSet presAssocID="{65501FE2-C688-4733-A806-384D9FFBFB1C}" presName="vert1" presStyleCnt="0"/>
      <dgm:spPr/>
    </dgm:pt>
    <dgm:pt modelId="{E3DB43D2-DE03-4868-9DF4-A30E57A3FB01}" type="pres">
      <dgm:prSet presAssocID="{166E41E2-79A5-41AB-B439-3C111527297D}" presName="thickLine" presStyleLbl="alignNode1" presStyleIdx="1" presStyleCnt="4"/>
      <dgm:spPr/>
    </dgm:pt>
    <dgm:pt modelId="{28E99F69-C9B9-42A2-A015-8CF5329BF2D1}" type="pres">
      <dgm:prSet presAssocID="{166E41E2-79A5-41AB-B439-3C111527297D}" presName="horz1" presStyleCnt="0"/>
      <dgm:spPr/>
    </dgm:pt>
    <dgm:pt modelId="{F6F6D176-235C-4CAA-9711-78A9BB82CCF9}" type="pres">
      <dgm:prSet presAssocID="{166E41E2-79A5-41AB-B439-3C111527297D}" presName="tx1" presStyleLbl="revTx" presStyleIdx="1" presStyleCnt="4"/>
      <dgm:spPr/>
    </dgm:pt>
    <dgm:pt modelId="{ED79761F-59C1-4EDB-9B89-C30365AE9B58}" type="pres">
      <dgm:prSet presAssocID="{166E41E2-79A5-41AB-B439-3C111527297D}" presName="vert1" presStyleCnt="0"/>
      <dgm:spPr/>
    </dgm:pt>
    <dgm:pt modelId="{ADB84AC7-74C0-467A-8641-FC22BB74B78A}" type="pres">
      <dgm:prSet presAssocID="{5080F214-A38A-474D-87DB-C5454FA5F34E}" presName="thickLine" presStyleLbl="alignNode1" presStyleIdx="2" presStyleCnt="4"/>
      <dgm:spPr/>
    </dgm:pt>
    <dgm:pt modelId="{EE63EEAC-27AC-41E5-AB9D-51710BBB2B47}" type="pres">
      <dgm:prSet presAssocID="{5080F214-A38A-474D-87DB-C5454FA5F34E}" presName="horz1" presStyleCnt="0"/>
      <dgm:spPr/>
    </dgm:pt>
    <dgm:pt modelId="{7AD0E078-4E21-4768-B14B-F75DAF35D246}" type="pres">
      <dgm:prSet presAssocID="{5080F214-A38A-474D-87DB-C5454FA5F34E}" presName="tx1" presStyleLbl="revTx" presStyleIdx="2" presStyleCnt="4"/>
      <dgm:spPr/>
    </dgm:pt>
    <dgm:pt modelId="{2BBD3926-D172-4F4E-A2F4-AE02EF0800B6}" type="pres">
      <dgm:prSet presAssocID="{5080F214-A38A-474D-87DB-C5454FA5F34E}" presName="vert1" presStyleCnt="0"/>
      <dgm:spPr/>
    </dgm:pt>
    <dgm:pt modelId="{0CABB7F6-7C67-4510-8F7A-E83BC83FB7D7}" type="pres">
      <dgm:prSet presAssocID="{7B1098EA-9025-4227-9DA6-D11B56752441}" presName="thickLine" presStyleLbl="alignNode1" presStyleIdx="3" presStyleCnt="4"/>
      <dgm:spPr/>
    </dgm:pt>
    <dgm:pt modelId="{3A4DDBB8-BB80-4CEB-9E12-839D563306CF}" type="pres">
      <dgm:prSet presAssocID="{7B1098EA-9025-4227-9DA6-D11B56752441}" presName="horz1" presStyleCnt="0"/>
      <dgm:spPr/>
    </dgm:pt>
    <dgm:pt modelId="{CEE43CCC-2F10-4864-834C-0FCDF89410F2}" type="pres">
      <dgm:prSet presAssocID="{7B1098EA-9025-4227-9DA6-D11B56752441}" presName="tx1" presStyleLbl="revTx" presStyleIdx="3" presStyleCnt="4"/>
      <dgm:spPr/>
    </dgm:pt>
    <dgm:pt modelId="{D9673679-0355-431D-852F-A75A1BCCFBA9}" type="pres">
      <dgm:prSet presAssocID="{7B1098EA-9025-4227-9DA6-D11B56752441}" presName="vert1" presStyleCnt="0"/>
      <dgm:spPr/>
    </dgm:pt>
  </dgm:ptLst>
  <dgm:cxnLst>
    <dgm:cxn modelId="{40404900-D82F-460A-A55A-74FA6B9FD985}" srcId="{8AF19AAB-C7FE-431F-A019-FEE73446E928}" destId="{5080F214-A38A-474D-87DB-C5454FA5F34E}" srcOrd="2" destOrd="0" parTransId="{684D12FA-AA01-4447-8B1A-E491190A4882}" sibTransId="{6A1F00C9-ABD9-44BB-B92B-3DDDE77AADEB}"/>
    <dgm:cxn modelId="{030C0608-E835-4219-8D27-1ADA2382C1FF}" srcId="{8AF19AAB-C7FE-431F-A019-FEE73446E928}" destId="{65501FE2-C688-4733-A806-384D9FFBFB1C}" srcOrd="0" destOrd="0" parTransId="{7AAF8144-E6AF-401F-BD56-4404A18C1C23}" sibTransId="{B5E571E9-299D-4635-AA09-259186732CB1}"/>
    <dgm:cxn modelId="{CBE0F838-5AB7-428C-93EE-1AE7545D7E9C}" srcId="{8AF19AAB-C7FE-431F-A019-FEE73446E928}" destId="{7B1098EA-9025-4227-9DA6-D11B56752441}" srcOrd="3" destOrd="0" parTransId="{8268D24B-A311-4627-8907-331A84BC630C}" sibTransId="{FB457DE1-004A-49D0-8AF5-103E2402CF59}"/>
    <dgm:cxn modelId="{B69C1448-4827-44B6-994A-5F9E8F4FAFB0}" srcId="{8AF19AAB-C7FE-431F-A019-FEE73446E928}" destId="{166E41E2-79A5-41AB-B439-3C111527297D}" srcOrd="1" destOrd="0" parTransId="{698B1000-E0B6-4BDA-A8CB-FDAE39867427}" sibTransId="{B20F345B-58B4-4AC5-BFE2-56F9672AB9D4}"/>
    <dgm:cxn modelId="{46BB474B-4158-4EBE-AF08-41CA5BABFEAE}" type="presOf" srcId="{5080F214-A38A-474D-87DB-C5454FA5F34E}" destId="{7AD0E078-4E21-4768-B14B-F75DAF35D246}" srcOrd="0" destOrd="0" presId="urn:microsoft.com/office/officeart/2008/layout/LinedList"/>
    <dgm:cxn modelId="{C4F0DC82-C446-459C-83FD-B205488FA2AC}" type="presOf" srcId="{65501FE2-C688-4733-A806-384D9FFBFB1C}" destId="{AF7A3572-597A-4285-AD20-C258AEB44C05}" srcOrd="0" destOrd="0" presId="urn:microsoft.com/office/officeart/2008/layout/LinedList"/>
    <dgm:cxn modelId="{20C753B4-5AAF-4EA0-8F8E-C82D450E081B}" type="presOf" srcId="{166E41E2-79A5-41AB-B439-3C111527297D}" destId="{F6F6D176-235C-4CAA-9711-78A9BB82CCF9}" srcOrd="0" destOrd="0" presId="urn:microsoft.com/office/officeart/2008/layout/LinedList"/>
    <dgm:cxn modelId="{40C1CBBB-42F9-4F84-B148-CDBB461479BF}" type="presOf" srcId="{8AF19AAB-C7FE-431F-A019-FEE73446E928}" destId="{45D1BD5A-A682-48A0-AC87-E992306C5A87}" srcOrd="0" destOrd="0" presId="urn:microsoft.com/office/officeart/2008/layout/LinedList"/>
    <dgm:cxn modelId="{6A0170E8-0798-44C0-88B4-E59FFAA930A3}" type="presOf" srcId="{7B1098EA-9025-4227-9DA6-D11B56752441}" destId="{CEE43CCC-2F10-4864-834C-0FCDF89410F2}" srcOrd="0" destOrd="0" presId="urn:microsoft.com/office/officeart/2008/layout/LinedList"/>
    <dgm:cxn modelId="{9355B203-53AA-4B62-9BC0-42E5D1BEB731}" type="presParOf" srcId="{45D1BD5A-A682-48A0-AC87-E992306C5A87}" destId="{6EFB7370-6EB9-4062-B501-31DB33257F1A}" srcOrd="0" destOrd="0" presId="urn:microsoft.com/office/officeart/2008/layout/LinedList"/>
    <dgm:cxn modelId="{B6DC2841-E1B7-47EA-A23D-CB0C035DBB90}" type="presParOf" srcId="{45D1BD5A-A682-48A0-AC87-E992306C5A87}" destId="{C1512433-BF03-45C8-B893-76A058F97228}" srcOrd="1" destOrd="0" presId="urn:microsoft.com/office/officeart/2008/layout/LinedList"/>
    <dgm:cxn modelId="{95751319-FDAE-4724-AAC1-525350178518}" type="presParOf" srcId="{C1512433-BF03-45C8-B893-76A058F97228}" destId="{AF7A3572-597A-4285-AD20-C258AEB44C05}" srcOrd="0" destOrd="0" presId="urn:microsoft.com/office/officeart/2008/layout/LinedList"/>
    <dgm:cxn modelId="{671E829F-521B-4E5A-AE33-6EE76F096C33}" type="presParOf" srcId="{C1512433-BF03-45C8-B893-76A058F97228}" destId="{D5FC5EA9-62DF-4E1A-A669-D61074D48312}" srcOrd="1" destOrd="0" presId="urn:microsoft.com/office/officeart/2008/layout/LinedList"/>
    <dgm:cxn modelId="{B3FFEF5B-D1DF-42D3-BA38-AC851D799384}" type="presParOf" srcId="{45D1BD5A-A682-48A0-AC87-E992306C5A87}" destId="{E3DB43D2-DE03-4868-9DF4-A30E57A3FB01}" srcOrd="2" destOrd="0" presId="urn:microsoft.com/office/officeart/2008/layout/LinedList"/>
    <dgm:cxn modelId="{F98C15E6-A492-4B15-AFD6-BCAED50417F5}" type="presParOf" srcId="{45D1BD5A-A682-48A0-AC87-E992306C5A87}" destId="{28E99F69-C9B9-42A2-A015-8CF5329BF2D1}" srcOrd="3" destOrd="0" presId="urn:microsoft.com/office/officeart/2008/layout/LinedList"/>
    <dgm:cxn modelId="{8D26D392-9BA3-4C74-A013-D3D94CA03DC2}" type="presParOf" srcId="{28E99F69-C9B9-42A2-A015-8CF5329BF2D1}" destId="{F6F6D176-235C-4CAA-9711-78A9BB82CCF9}" srcOrd="0" destOrd="0" presId="urn:microsoft.com/office/officeart/2008/layout/LinedList"/>
    <dgm:cxn modelId="{D598F2A7-121C-4287-97B1-897784CC2763}" type="presParOf" srcId="{28E99F69-C9B9-42A2-A015-8CF5329BF2D1}" destId="{ED79761F-59C1-4EDB-9B89-C30365AE9B58}" srcOrd="1" destOrd="0" presId="urn:microsoft.com/office/officeart/2008/layout/LinedList"/>
    <dgm:cxn modelId="{49DE5DC5-2B54-421F-9E26-F7EF93EFD4E1}" type="presParOf" srcId="{45D1BD5A-A682-48A0-AC87-E992306C5A87}" destId="{ADB84AC7-74C0-467A-8641-FC22BB74B78A}" srcOrd="4" destOrd="0" presId="urn:microsoft.com/office/officeart/2008/layout/LinedList"/>
    <dgm:cxn modelId="{0FF9491D-5960-495C-963E-6DEA4373B46F}" type="presParOf" srcId="{45D1BD5A-A682-48A0-AC87-E992306C5A87}" destId="{EE63EEAC-27AC-41E5-AB9D-51710BBB2B47}" srcOrd="5" destOrd="0" presId="urn:microsoft.com/office/officeart/2008/layout/LinedList"/>
    <dgm:cxn modelId="{79899746-A0B7-477E-B4C2-D227079A71DC}" type="presParOf" srcId="{EE63EEAC-27AC-41E5-AB9D-51710BBB2B47}" destId="{7AD0E078-4E21-4768-B14B-F75DAF35D246}" srcOrd="0" destOrd="0" presId="urn:microsoft.com/office/officeart/2008/layout/LinedList"/>
    <dgm:cxn modelId="{D14532D8-544B-42DF-920D-A72E24E260BA}" type="presParOf" srcId="{EE63EEAC-27AC-41E5-AB9D-51710BBB2B47}" destId="{2BBD3926-D172-4F4E-A2F4-AE02EF0800B6}" srcOrd="1" destOrd="0" presId="urn:microsoft.com/office/officeart/2008/layout/LinedList"/>
    <dgm:cxn modelId="{71F1454A-278F-46D4-A89E-6781EAC8028F}" type="presParOf" srcId="{45D1BD5A-A682-48A0-AC87-E992306C5A87}" destId="{0CABB7F6-7C67-4510-8F7A-E83BC83FB7D7}" srcOrd="6" destOrd="0" presId="urn:microsoft.com/office/officeart/2008/layout/LinedList"/>
    <dgm:cxn modelId="{BD5B858E-5AE1-4D1D-83F5-8B432A2C8A8C}" type="presParOf" srcId="{45D1BD5A-A682-48A0-AC87-E992306C5A87}" destId="{3A4DDBB8-BB80-4CEB-9E12-839D563306CF}" srcOrd="7" destOrd="0" presId="urn:microsoft.com/office/officeart/2008/layout/LinedList"/>
    <dgm:cxn modelId="{D8FCAB25-3DDE-4D71-ABF9-A64951E662F9}" type="presParOf" srcId="{3A4DDBB8-BB80-4CEB-9E12-839D563306CF}" destId="{CEE43CCC-2F10-4864-834C-0FCDF89410F2}" srcOrd="0" destOrd="0" presId="urn:microsoft.com/office/officeart/2008/layout/LinedList"/>
    <dgm:cxn modelId="{8AD2038E-6F4A-4F1F-84CE-DF3DC696FCC3}" type="presParOf" srcId="{3A4DDBB8-BB80-4CEB-9E12-839D563306CF}" destId="{D9673679-0355-431D-852F-A75A1BCCFBA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6CA3230-7DAE-47A4-9D1A-85FF1077519B}"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8C2E5CDF-D061-4C81-8BC1-FC9E04F42780}">
      <dgm:prSet/>
      <dgm:spPr/>
      <dgm:t>
        <a:bodyPr/>
        <a:lstStyle/>
        <a:p>
          <a:r>
            <a:rPr lang="en-GB" dirty="0"/>
            <a:t>Training required: to use Outlook efficiently certain employees may required training because of its many features.</a:t>
          </a:r>
          <a:endParaRPr lang="en-US" dirty="0"/>
        </a:p>
      </dgm:t>
    </dgm:pt>
    <dgm:pt modelId="{BEBEE4CA-8D00-4249-8820-D6364E67CAF2}" type="parTrans" cxnId="{04B7DD4F-0309-4EAD-B7DD-7F70F6C053F9}">
      <dgm:prSet/>
      <dgm:spPr/>
      <dgm:t>
        <a:bodyPr/>
        <a:lstStyle/>
        <a:p>
          <a:endParaRPr lang="en-US"/>
        </a:p>
      </dgm:t>
    </dgm:pt>
    <dgm:pt modelId="{840D7D29-39C1-4489-9E8D-67FE597010D8}" type="sibTrans" cxnId="{04B7DD4F-0309-4EAD-B7DD-7F70F6C053F9}">
      <dgm:prSet/>
      <dgm:spPr/>
      <dgm:t>
        <a:bodyPr/>
        <a:lstStyle/>
        <a:p>
          <a:endParaRPr lang="en-US"/>
        </a:p>
      </dgm:t>
    </dgm:pt>
    <dgm:pt modelId="{F8658071-944C-419B-8348-55983847ABA1}">
      <dgm:prSet/>
      <dgm:spPr/>
      <dgm:t>
        <a:bodyPr/>
        <a:lstStyle/>
        <a:p>
          <a:r>
            <a:rPr lang="en-GB" dirty="0"/>
            <a:t>Limited storage: sending and receiving a lot of emails may limit the amount of data within outlook. Crucial information about patients may get lost or unable to be stored.</a:t>
          </a:r>
          <a:endParaRPr lang="en-US" dirty="0"/>
        </a:p>
      </dgm:t>
    </dgm:pt>
    <dgm:pt modelId="{AC5DCD28-1B6B-4B76-8BEB-D78BC646BEBC}" type="parTrans" cxnId="{5934B582-E19C-48C6-8E1E-935A9754B3EF}">
      <dgm:prSet/>
      <dgm:spPr/>
      <dgm:t>
        <a:bodyPr/>
        <a:lstStyle/>
        <a:p>
          <a:endParaRPr lang="en-US"/>
        </a:p>
      </dgm:t>
    </dgm:pt>
    <dgm:pt modelId="{3F1BC006-3008-42FA-A2FD-D06BFEC243D9}" type="sibTrans" cxnId="{5934B582-E19C-48C6-8E1E-935A9754B3EF}">
      <dgm:prSet/>
      <dgm:spPr/>
      <dgm:t>
        <a:bodyPr/>
        <a:lstStyle/>
        <a:p>
          <a:endParaRPr lang="en-US"/>
        </a:p>
      </dgm:t>
    </dgm:pt>
    <dgm:pt modelId="{71ADF098-2FDE-4349-8B37-C089049EEB39}">
      <dgm:prSet/>
      <dgm:spPr/>
      <dgm:t>
        <a:bodyPr/>
        <a:lstStyle/>
        <a:p>
          <a:r>
            <a:rPr lang="en-GB" dirty="0"/>
            <a:t>Dependant on Internet :outlook’s ability to work fully depends on having internet access which may be a drawback if connectivity is inadequate.</a:t>
          </a:r>
          <a:endParaRPr lang="en-US" dirty="0"/>
        </a:p>
      </dgm:t>
    </dgm:pt>
    <dgm:pt modelId="{D59CA0E3-68F1-4CB6-8A46-19D0F33CE811}" type="parTrans" cxnId="{4F193107-AF0A-4657-967F-2AD354F2830A}">
      <dgm:prSet/>
      <dgm:spPr/>
      <dgm:t>
        <a:bodyPr/>
        <a:lstStyle/>
        <a:p>
          <a:endParaRPr lang="en-US"/>
        </a:p>
      </dgm:t>
    </dgm:pt>
    <dgm:pt modelId="{33E9F78C-9E5D-499E-A2B9-1569B6017D35}" type="sibTrans" cxnId="{4F193107-AF0A-4657-967F-2AD354F2830A}">
      <dgm:prSet/>
      <dgm:spPr/>
      <dgm:t>
        <a:bodyPr/>
        <a:lstStyle/>
        <a:p>
          <a:endParaRPr lang="en-US"/>
        </a:p>
      </dgm:t>
    </dgm:pt>
    <dgm:pt modelId="{0366FE0E-C86D-4958-8FD5-BD03A4FDE54A}">
      <dgm:prSet/>
      <dgm:spPr/>
      <dgm:t>
        <a:bodyPr/>
        <a:lstStyle/>
        <a:p>
          <a:r>
            <a:rPr lang="en-US" dirty="0"/>
            <a:t>Compatibility issues: Outlook may not be compatible with certain non-Microsoft email platforms. This may act as a huge concern in Sunrise residential care homes.</a:t>
          </a:r>
        </a:p>
      </dgm:t>
    </dgm:pt>
    <dgm:pt modelId="{92AAE5D4-B816-424F-88D4-C7B1DFC8DA8B}" type="parTrans" cxnId="{FBFDC4DF-5172-4047-8B36-175F96DD4964}">
      <dgm:prSet/>
      <dgm:spPr/>
      <dgm:t>
        <a:bodyPr/>
        <a:lstStyle/>
        <a:p>
          <a:endParaRPr lang="en-US"/>
        </a:p>
      </dgm:t>
    </dgm:pt>
    <dgm:pt modelId="{8B05550A-F276-4094-9D1E-B71E8EED4778}" type="sibTrans" cxnId="{FBFDC4DF-5172-4047-8B36-175F96DD4964}">
      <dgm:prSet/>
      <dgm:spPr/>
      <dgm:t>
        <a:bodyPr/>
        <a:lstStyle/>
        <a:p>
          <a:endParaRPr lang="en-US"/>
        </a:p>
      </dgm:t>
    </dgm:pt>
    <dgm:pt modelId="{7EF6CD76-6DE0-4452-BD92-3A30B16CFE6E}" type="pres">
      <dgm:prSet presAssocID="{56CA3230-7DAE-47A4-9D1A-85FF1077519B}" presName="vert0" presStyleCnt="0">
        <dgm:presLayoutVars>
          <dgm:dir/>
          <dgm:animOne val="branch"/>
          <dgm:animLvl val="lvl"/>
        </dgm:presLayoutVars>
      </dgm:prSet>
      <dgm:spPr/>
    </dgm:pt>
    <dgm:pt modelId="{CD2471EF-1F86-4573-9330-7E1DAC7621B1}" type="pres">
      <dgm:prSet presAssocID="{8C2E5CDF-D061-4C81-8BC1-FC9E04F42780}" presName="thickLine" presStyleLbl="alignNode1" presStyleIdx="0" presStyleCnt="4"/>
      <dgm:spPr/>
    </dgm:pt>
    <dgm:pt modelId="{79EFB0DD-AE10-4D13-92CA-F80BF345E9F5}" type="pres">
      <dgm:prSet presAssocID="{8C2E5CDF-D061-4C81-8BC1-FC9E04F42780}" presName="horz1" presStyleCnt="0"/>
      <dgm:spPr/>
    </dgm:pt>
    <dgm:pt modelId="{1AF4DCCC-34FE-4720-873A-062B0895D22D}" type="pres">
      <dgm:prSet presAssocID="{8C2E5CDF-D061-4C81-8BC1-FC9E04F42780}" presName="tx1" presStyleLbl="revTx" presStyleIdx="0" presStyleCnt="4"/>
      <dgm:spPr/>
    </dgm:pt>
    <dgm:pt modelId="{D501A8CB-7F75-463E-805E-718C48F4A846}" type="pres">
      <dgm:prSet presAssocID="{8C2E5CDF-D061-4C81-8BC1-FC9E04F42780}" presName="vert1" presStyleCnt="0"/>
      <dgm:spPr/>
    </dgm:pt>
    <dgm:pt modelId="{7E5F4BF5-8F30-4C2A-AE89-2488B43B0D31}" type="pres">
      <dgm:prSet presAssocID="{F8658071-944C-419B-8348-55983847ABA1}" presName="thickLine" presStyleLbl="alignNode1" presStyleIdx="1" presStyleCnt="4"/>
      <dgm:spPr/>
    </dgm:pt>
    <dgm:pt modelId="{B6515E2E-7DB8-4FC0-B8AA-0215CDA06C21}" type="pres">
      <dgm:prSet presAssocID="{F8658071-944C-419B-8348-55983847ABA1}" presName="horz1" presStyleCnt="0"/>
      <dgm:spPr/>
    </dgm:pt>
    <dgm:pt modelId="{8B7BD49C-89ED-4BAD-88E6-5017A94DFB98}" type="pres">
      <dgm:prSet presAssocID="{F8658071-944C-419B-8348-55983847ABA1}" presName="tx1" presStyleLbl="revTx" presStyleIdx="1" presStyleCnt="4"/>
      <dgm:spPr/>
    </dgm:pt>
    <dgm:pt modelId="{77741EDE-0D39-4788-B740-055073F98848}" type="pres">
      <dgm:prSet presAssocID="{F8658071-944C-419B-8348-55983847ABA1}" presName="vert1" presStyleCnt="0"/>
      <dgm:spPr/>
    </dgm:pt>
    <dgm:pt modelId="{74370F98-FD6F-4406-B6C1-0CD37D742240}" type="pres">
      <dgm:prSet presAssocID="{71ADF098-2FDE-4349-8B37-C089049EEB39}" presName="thickLine" presStyleLbl="alignNode1" presStyleIdx="2" presStyleCnt="4"/>
      <dgm:spPr/>
    </dgm:pt>
    <dgm:pt modelId="{4AF4C602-F966-4E8F-8AD0-9EFE01D01593}" type="pres">
      <dgm:prSet presAssocID="{71ADF098-2FDE-4349-8B37-C089049EEB39}" presName="horz1" presStyleCnt="0"/>
      <dgm:spPr/>
    </dgm:pt>
    <dgm:pt modelId="{43E79CD1-0AD2-42F8-8739-8DDFB47CF503}" type="pres">
      <dgm:prSet presAssocID="{71ADF098-2FDE-4349-8B37-C089049EEB39}" presName="tx1" presStyleLbl="revTx" presStyleIdx="2" presStyleCnt="4"/>
      <dgm:spPr/>
    </dgm:pt>
    <dgm:pt modelId="{8283CB75-63FF-4D8A-AD05-0743D0B82A52}" type="pres">
      <dgm:prSet presAssocID="{71ADF098-2FDE-4349-8B37-C089049EEB39}" presName="vert1" presStyleCnt="0"/>
      <dgm:spPr/>
    </dgm:pt>
    <dgm:pt modelId="{CFA2D937-306E-4F59-8AD9-41F05A658120}" type="pres">
      <dgm:prSet presAssocID="{0366FE0E-C86D-4958-8FD5-BD03A4FDE54A}" presName="thickLine" presStyleLbl="alignNode1" presStyleIdx="3" presStyleCnt="4"/>
      <dgm:spPr/>
    </dgm:pt>
    <dgm:pt modelId="{9EF36142-FDD1-4D62-A5D7-501F68E5AB2F}" type="pres">
      <dgm:prSet presAssocID="{0366FE0E-C86D-4958-8FD5-BD03A4FDE54A}" presName="horz1" presStyleCnt="0"/>
      <dgm:spPr/>
    </dgm:pt>
    <dgm:pt modelId="{806DA770-9311-4547-A747-C6A892638CE6}" type="pres">
      <dgm:prSet presAssocID="{0366FE0E-C86D-4958-8FD5-BD03A4FDE54A}" presName="tx1" presStyleLbl="revTx" presStyleIdx="3" presStyleCnt="4"/>
      <dgm:spPr/>
    </dgm:pt>
    <dgm:pt modelId="{7A146071-6937-4F2B-807F-9DB831B8181D}" type="pres">
      <dgm:prSet presAssocID="{0366FE0E-C86D-4958-8FD5-BD03A4FDE54A}" presName="vert1" presStyleCnt="0"/>
      <dgm:spPr/>
    </dgm:pt>
  </dgm:ptLst>
  <dgm:cxnLst>
    <dgm:cxn modelId="{D78B7801-0760-4DF0-A332-571A26A37619}" type="presOf" srcId="{0366FE0E-C86D-4958-8FD5-BD03A4FDE54A}" destId="{806DA770-9311-4547-A747-C6A892638CE6}" srcOrd="0" destOrd="0" presId="urn:microsoft.com/office/officeart/2008/layout/LinedList"/>
    <dgm:cxn modelId="{4F193107-AF0A-4657-967F-2AD354F2830A}" srcId="{56CA3230-7DAE-47A4-9D1A-85FF1077519B}" destId="{71ADF098-2FDE-4349-8B37-C089049EEB39}" srcOrd="2" destOrd="0" parTransId="{D59CA0E3-68F1-4CB6-8A46-19D0F33CE811}" sibTransId="{33E9F78C-9E5D-499E-A2B9-1569B6017D35}"/>
    <dgm:cxn modelId="{50443E16-0D12-49E8-8742-96A388BA605F}" type="presOf" srcId="{71ADF098-2FDE-4349-8B37-C089049EEB39}" destId="{43E79CD1-0AD2-42F8-8739-8DDFB47CF503}" srcOrd="0" destOrd="0" presId="urn:microsoft.com/office/officeart/2008/layout/LinedList"/>
    <dgm:cxn modelId="{44946521-58A5-4297-A68D-C2C93C9EF998}" type="presOf" srcId="{8C2E5CDF-D061-4C81-8BC1-FC9E04F42780}" destId="{1AF4DCCC-34FE-4720-873A-062B0895D22D}" srcOrd="0" destOrd="0" presId="urn:microsoft.com/office/officeart/2008/layout/LinedList"/>
    <dgm:cxn modelId="{1A440F6C-A720-418F-8719-1781436A6240}" type="presOf" srcId="{F8658071-944C-419B-8348-55983847ABA1}" destId="{8B7BD49C-89ED-4BAD-88E6-5017A94DFB98}" srcOrd="0" destOrd="0" presId="urn:microsoft.com/office/officeart/2008/layout/LinedList"/>
    <dgm:cxn modelId="{04B7DD4F-0309-4EAD-B7DD-7F70F6C053F9}" srcId="{56CA3230-7DAE-47A4-9D1A-85FF1077519B}" destId="{8C2E5CDF-D061-4C81-8BC1-FC9E04F42780}" srcOrd="0" destOrd="0" parTransId="{BEBEE4CA-8D00-4249-8820-D6364E67CAF2}" sibTransId="{840D7D29-39C1-4489-9E8D-67FE597010D8}"/>
    <dgm:cxn modelId="{5934B582-E19C-48C6-8E1E-935A9754B3EF}" srcId="{56CA3230-7DAE-47A4-9D1A-85FF1077519B}" destId="{F8658071-944C-419B-8348-55983847ABA1}" srcOrd="1" destOrd="0" parTransId="{AC5DCD28-1B6B-4B76-8BEB-D78BC646BEBC}" sibTransId="{3F1BC006-3008-42FA-A2FD-D06BFEC243D9}"/>
    <dgm:cxn modelId="{FBFDC4DF-5172-4047-8B36-175F96DD4964}" srcId="{56CA3230-7DAE-47A4-9D1A-85FF1077519B}" destId="{0366FE0E-C86D-4958-8FD5-BD03A4FDE54A}" srcOrd="3" destOrd="0" parTransId="{92AAE5D4-B816-424F-88D4-C7B1DFC8DA8B}" sibTransId="{8B05550A-F276-4094-9D1E-B71E8EED4778}"/>
    <dgm:cxn modelId="{D3A53DF0-6F88-4281-8871-8332363D6DC6}" type="presOf" srcId="{56CA3230-7DAE-47A4-9D1A-85FF1077519B}" destId="{7EF6CD76-6DE0-4452-BD92-3A30B16CFE6E}" srcOrd="0" destOrd="0" presId="urn:microsoft.com/office/officeart/2008/layout/LinedList"/>
    <dgm:cxn modelId="{6B4448FB-EB9F-4D80-86DF-D1768F3D4F31}" type="presParOf" srcId="{7EF6CD76-6DE0-4452-BD92-3A30B16CFE6E}" destId="{CD2471EF-1F86-4573-9330-7E1DAC7621B1}" srcOrd="0" destOrd="0" presId="urn:microsoft.com/office/officeart/2008/layout/LinedList"/>
    <dgm:cxn modelId="{B27CCDD9-95C7-42B8-B350-BFCD9FD73779}" type="presParOf" srcId="{7EF6CD76-6DE0-4452-BD92-3A30B16CFE6E}" destId="{79EFB0DD-AE10-4D13-92CA-F80BF345E9F5}" srcOrd="1" destOrd="0" presId="urn:microsoft.com/office/officeart/2008/layout/LinedList"/>
    <dgm:cxn modelId="{6A442A19-E06F-44B0-BC9D-5A8BA16F4B1C}" type="presParOf" srcId="{79EFB0DD-AE10-4D13-92CA-F80BF345E9F5}" destId="{1AF4DCCC-34FE-4720-873A-062B0895D22D}" srcOrd="0" destOrd="0" presId="urn:microsoft.com/office/officeart/2008/layout/LinedList"/>
    <dgm:cxn modelId="{E81FC4A7-F646-42CA-B560-D51490C1ACC1}" type="presParOf" srcId="{79EFB0DD-AE10-4D13-92CA-F80BF345E9F5}" destId="{D501A8CB-7F75-463E-805E-718C48F4A846}" srcOrd="1" destOrd="0" presId="urn:microsoft.com/office/officeart/2008/layout/LinedList"/>
    <dgm:cxn modelId="{B02DA1FA-2219-49FC-AEEC-B543275F27AA}" type="presParOf" srcId="{7EF6CD76-6DE0-4452-BD92-3A30B16CFE6E}" destId="{7E5F4BF5-8F30-4C2A-AE89-2488B43B0D31}" srcOrd="2" destOrd="0" presId="urn:microsoft.com/office/officeart/2008/layout/LinedList"/>
    <dgm:cxn modelId="{3170F6B2-6383-4835-A0BE-D845BEB870C7}" type="presParOf" srcId="{7EF6CD76-6DE0-4452-BD92-3A30B16CFE6E}" destId="{B6515E2E-7DB8-4FC0-B8AA-0215CDA06C21}" srcOrd="3" destOrd="0" presId="urn:microsoft.com/office/officeart/2008/layout/LinedList"/>
    <dgm:cxn modelId="{44609239-2A7D-4B9C-B6EF-E8D32B4842D6}" type="presParOf" srcId="{B6515E2E-7DB8-4FC0-B8AA-0215CDA06C21}" destId="{8B7BD49C-89ED-4BAD-88E6-5017A94DFB98}" srcOrd="0" destOrd="0" presId="urn:microsoft.com/office/officeart/2008/layout/LinedList"/>
    <dgm:cxn modelId="{00789DE7-6686-41BC-874D-F18F3CB006FE}" type="presParOf" srcId="{B6515E2E-7DB8-4FC0-B8AA-0215CDA06C21}" destId="{77741EDE-0D39-4788-B740-055073F98848}" srcOrd="1" destOrd="0" presId="urn:microsoft.com/office/officeart/2008/layout/LinedList"/>
    <dgm:cxn modelId="{7F6F55B9-2CD4-466D-BFEF-0EE8F990DF2B}" type="presParOf" srcId="{7EF6CD76-6DE0-4452-BD92-3A30B16CFE6E}" destId="{74370F98-FD6F-4406-B6C1-0CD37D742240}" srcOrd="4" destOrd="0" presId="urn:microsoft.com/office/officeart/2008/layout/LinedList"/>
    <dgm:cxn modelId="{63222A92-B5CC-4150-9599-6C76379AC853}" type="presParOf" srcId="{7EF6CD76-6DE0-4452-BD92-3A30B16CFE6E}" destId="{4AF4C602-F966-4E8F-8AD0-9EFE01D01593}" srcOrd="5" destOrd="0" presId="urn:microsoft.com/office/officeart/2008/layout/LinedList"/>
    <dgm:cxn modelId="{DF869D0F-A447-4948-9BD7-DED39EC608A6}" type="presParOf" srcId="{4AF4C602-F966-4E8F-8AD0-9EFE01D01593}" destId="{43E79CD1-0AD2-42F8-8739-8DDFB47CF503}" srcOrd="0" destOrd="0" presId="urn:microsoft.com/office/officeart/2008/layout/LinedList"/>
    <dgm:cxn modelId="{D9E11A1F-A5A7-4000-A19B-CB9C772C6B2D}" type="presParOf" srcId="{4AF4C602-F966-4E8F-8AD0-9EFE01D01593}" destId="{8283CB75-63FF-4D8A-AD05-0743D0B82A52}" srcOrd="1" destOrd="0" presId="urn:microsoft.com/office/officeart/2008/layout/LinedList"/>
    <dgm:cxn modelId="{EF39B33E-666F-4501-B21F-D21120ACC785}" type="presParOf" srcId="{7EF6CD76-6DE0-4452-BD92-3A30B16CFE6E}" destId="{CFA2D937-306E-4F59-8AD9-41F05A658120}" srcOrd="6" destOrd="0" presId="urn:microsoft.com/office/officeart/2008/layout/LinedList"/>
    <dgm:cxn modelId="{B90C6CD7-ABDD-4033-8A52-DFD173E849D0}" type="presParOf" srcId="{7EF6CD76-6DE0-4452-BD92-3A30B16CFE6E}" destId="{9EF36142-FDD1-4D62-A5D7-501F68E5AB2F}" srcOrd="7" destOrd="0" presId="urn:microsoft.com/office/officeart/2008/layout/LinedList"/>
    <dgm:cxn modelId="{0D68B73C-D4F8-469A-B889-B0346C9F817D}" type="presParOf" srcId="{9EF36142-FDD1-4D62-A5D7-501F68E5AB2F}" destId="{806DA770-9311-4547-A747-C6A892638CE6}" srcOrd="0" destOrd="0" presId="urn:microsoft.com/office/officeart/2008/layout/LinedList"/>
    <dgm:cxn modelId="{6D949E2E-B0C0-479F-84F9-38608C6FC792}" type="presParOf" srcId="{9EF36142-FDD1-4D62-A5D7-501F68E5AB2F}" destId="{7A146071-6937-4F2B-807F-9DB831B8181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FB7370-6EB9-4062-B501-31DB33257F1A}">
      <dsp:nvSpPr>
        <dsp:cNvPr id="0" name=""/>
        <dsp:cNvSpPr/>
      </dsp:nvSpPr>
      <dsp:spPr>
        <a:xfrm>
          <a:off x="0" y="0"/>
          <a:ext cx="10515600"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AF7A3572-597A-4285-AD20-C258AEB44C05}">
      <dsp:nvSpPr>
        <dsp:cNvPr id="0" name=""/>
        <dsp:cNvSpPr/>
      </dsp:nvSpPr>
      <dsp:spPr>
        <a:xfrm>
          <a:off x="0" y="0"/>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Reliable communication : Outlook is fundamental in health organisations as they rely on effective and secure communication systems.</a:t>
          </a:r>
          <a:endParaRPr lang="en-US" sz="2100" kern="1200" dirty="0"/>
        </a:p>
      </dsp:txBody>
      <dsp:txXfrm>
        <a:off x="0" y="0"/>
        <a:ext cx="10515600" cy="1087834"/>
      </dsp:txXfrm>
    </dsp:sp>
    <dsp:sp modelId="{E3DB43D2-DE03-4868-9DF4-A30E57A3FB01}">
      <dsp:nvSpPr>
        <dsp:cNvPr id="0" name=""/>
        <dsp:cNvSpPr/>
      </dsp:nvSpPr>
      <dsp:spPr>
        <a:xfrm>
          <a:off x="0" y="1087834"/>
          <a:ext cx="10515600"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6F6D176-235C-4CAA-9711-78A9BB82CCF9}">
      <dsp:nvSpPr>
        <dsp:cNvPr id="0" name=""/>
        <dsp:cNvSpPr/>
      </dsp:nvSpPr>
      <dsp:spPr>
        <a:xfrm>
          <a:off x="0" y="1087834"/>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Calendar and scheduling: staff schedule, training sessions, and residents’ activities are all facilitated by shared calendar and calendar sharing. One way this could be beneficial is that it allows individuals to delegate tasks based on the availability shown in the calendar. </a:t>
          </a:r>
        </a:p>
      </dsp:txBody>
      <dsp:txXfrm>
        <a:off x="0" y="1087834"/>
        <a:ext cx="10515600" cy="1087834"/>
      </dsp:txXfrm>
    </dsp:sp>
    <dsp:sp modelId="{ADB84AC7-74C0-467A-8641-FC22BB74B78A}">
      <dsp:nvSpPr>
        <dsp:cNvPr id="0" name=""/>
        <dsp:cNvSpPr/>
      </dsp:nvSpPr>
      <dsp:spPr>
        <a:xfrm>
          <a:off x="0" y="2175669"/>
          <a:ext cx="10515600"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7AD0E078-4E21-4768-B14B-F75DAF35D246}">
      <dsp:nvSpPr>
        <dsp:cNvPr id="0" name=""/>
        <dsp:cNvSpPr/>
      </dsp:nvSpPr>
      <dsp:spPr>
        <a:xfrm>
          <a:off x="0" y="2175669"/>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Ability to use Outlook on smartphones: Staff do not need to go out of their way to access outlook on devices such as a laptop. They can access outlook and receive notifications on their mobile phone. This makes it convenient and accessible for many staff members. </a:t>
          </a:r>
          <a:endParaRPr lang="en-US" sz="2100" kern="1200" dirty="0"/>
        </a:p>
      </dsp:txBody>
      <dsp:txXfrm>
        <a:off x="0" y="2175669"/>
        <a:ext cx="10515600" cy="1087834"/>
      </dsp:txXfrm>
    </dsp:sp>
    <dsp:sp modelId="{0CABB7F6-7C67-4510-8F7A-E83BC83FB7D7}">
      <dsp:nvSpPr>
        <dsp:cNvPr id="0" name=""/>
        <dsp:cNvSpPr/>
      </dsp:nvSpPr>
      <dsp:spPr>
        <a:xfrm>
          <a:off x="0" y="3263503"/>
          <a:ext cx="10515600"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EE43CCC-2F10-4864-834C-0FCDF89410F2}">
      <dsp:nvSpPr>
        <dsp:cNvPr id="0" name=""/>
        <dsp:cNvSpPr/>
      </dsp:nvSpPr>
      <dsp:spPr>
        <a:xfrm>
          <a:off x="0" y="3263503"/>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Security and compliance: encryption and protection measures protect sensitive resident information, essential for GDPR compliance. Individuals can decide their permissions levels in Outlook by marking information as private and restrict sharing. </a:t>
          </a:r>
          <a:endParaRPr lang="en-US" sz="2100" kern="1200" dirty="0"/>
        </a:p>
      </dsp:txBody>
      <dsp:txXfrm>
        <a:off x="0" y="3263503"/>
        <a:ext cx="10515600" cy="10878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2471EF-1F86-4573-9330-7E1DAC7621B1}">
      <dsp:nvSpPr>
        <dsp:cNvPr id="0" name=""/>
        <dsp:cNvSpPr/>
      </dsp:nvSpPr>
      <dsp:spPr>
        <a:xfrm>
          <a:off x="0" y="0"/>
          <a:ext cx="1051560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F4DCCC-34FE-4720-873A-062B0895D22D}">
      <dsp:nvSpPr>
        <dsp:cNvPr id="0" name=""/>
        <dsp:cNvSpPr/>
      </dsp:nvSpPr>
      <dsp:spPr>
        <a:xfrm>
          <a:off x="0" y="0"/>
          <a:ext cx="10515600" cy="10881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Training required: to use Outlook efficiently certain employees may required training because of its many features.</a:t>
          </a:r>
          <a:endParaRPr lang="en-US" sz="2200" kern="1200" dirty="0"/>
        </a:p>
      </dsp:txBody>
      <dsp:txXfrm>
        <a:off x="0" y="0"/>
        <a:ext cx="10515600" cy="1088136"/>
      </dsp:txXfrm>
    </dsp:sp>
    <dsp:sp modelId="{7E5F4BF5-8F30-4C2A-AE89-2488B43B0D31}">
      <dsp:nvSpPr>
        <dsp:cNvPr id="0" name=""/>
        <dsp:cNvSpPr/>
      </dsp:nvSpPr>
      <dsp:spPr>
        <a:xfrm>
          <a:off x="0" y="1088136"/>
          <a:ext cx="10515600"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7BD49C-89ED-4BAD-88E6-5017A94DFB98}">
      <dsp:nvSpPr>
        <dsp:cNvPr id="0" name=""/>
        <dsp:cNvSpPr/>
      </dsp:nvSpPr>
      <dsp:spPr>
        <a:xfrm>
          <a:off x="0" y="1088136"/>
          <a:ext cx="10515600" cy="10881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Limited storage: sending and receiving a lot of emails may limit the amount of data within outlook. Crucial information about patients may get lost or unable to be stored.</a:t>
          </a:r>
          <a:endParaRPr lang="en-US" sz="2200" kern="1200" dirty="0"/>
        </a:p>
      </dsp:txBody>
      <dsp:txXfrm>
        <a:off x="0" y="1088136"/>
        <a:ext cx="10515600" cy="1088136"/>
      </dsp:txXfrm>
    </dsp:sp>
    <dsp:sp modelId="{74370F98-FD6F-4406-B6C1-0CD37D742240}">
      <dsp:nvSpPr>
        <dsp:cNvPr id="0" name=""/>
        <dsp:cNvSpPr/>
      </dsp:nvSpPr>
      <dsp:spPr>
        <a:xfrm>
          <a:off x="0" y="2176272"/>
          <a:ext cx="10515600"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E79CD1-0AD2-42F8-8739-8DDFB47CF503}">
      <dsp:nvSpPr>
        <dsp:cNvPr id="0" name=""/>
        <dsp:cNvSpPr/>
      </dsp:nvSpPr>
      <dsp:spPr>
        <a:xfrm>
          <a:off x="0" y="2176272"/>
          <a:ext cx="10515600" cy="10881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Dependant on Internet :outlook’s ability to work fully depends on having internet access which may be a drawback if connectivity is inadequate.</a:t>
          </a:r>
          <a:endParaRPr lang="en-US" sz="2200" kern="1200" dirty="0"/>
        </a:p>
      </dsp:txBody>
      <dsp:txXfrm>
        <a:off x="0" y="2176272"/>
        <a:ext cx="10515600" cy="1088136"/>
      </dsp:txXfrm>
    </dsp:sp>
    <dsp:sp modelId="{CFA2D937-306E-4F59-8AD9-41F05A658120}">
      <dsp:nvSpPr>
        <dsp:cNvPr id="0" name=""/>
        <dsp:cNvSpPr/>
      </dsp:nvSpPr>
      <dsp:spPr>
        <a:xfrm>
          <a:off x="0" y="3264408"/>
          <a:ext cx="10515600"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6DA770-9311-4547-A747-C6A892638CE6}">
      <dsp:nvSpPr>
        <dsp:cNvPr id="0" name=""/>
        <dsp:cNvSpPr/>
      </dsp:nvSpPr>
      <dsp:spPr>
        <a:xfrm>
          <a:off x="0" y="3264408"/>
          <a:ext cx="10515600" cy="10881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Compatibility issues: Outlook may not be compatible with certain non-Microsoft email platforms. This may act as a huge concern in Sunrise residential care homes.</a:t>
          </a:r>
        </a:p>
      </dsp:txBody>
      <dsp:txXfrm>
        <a:off x="0" y="3264408"/>
        <a:ext cx="10515600" cy="108813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C9C4AF-77C7-4337-8852-6361E74884BA}" type="datetimeFigureOut">
              <a:t>10/11/2025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92D2FE6-62F6-4C37-B524-9832ADDD626B}" type="slidenum">
              <a:t>‹#›</a:t>
            </a:fld>
            <a:endParaRPr lang="en-US"/>
          </a:p>
        </p:txBody>
      </p:sp>
    </p:spTree>
    <p:extLst>
      <p:ext uri="{BB962C8B-B14F-4D97-AF65-F5344CB8AC3E}">
        <p14:creationId xmlns:p14="http://schemas.microsoft.com/office/powerpoint/2010/main" val="16248642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31CF91E-1CE6-491C-A268-C0C852B92721}" type="slidenum">
              <a:rPr lang="en-GB" smtClean="0"/>
              <a:t>15</a:t>
            </a:fld>
            <a:endParaRPr lang="en-GB"/>
          </a:p>
        </p:txBody>
      </p:sp>
    </p:spTree>
    <p:extLst>
      <p:ext uri="{BB962C8B-B14F-4D97-AF65-F5344CB8AC3E}">
        <p14:creationId xmlns:p14="http://schemas.microsoft.com/office/powerpoint/2010/main" val="27994328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31CF91E-1CE6-491C-A268-C0C852B92721}" type="slidenum">
              <a:rPr lang="en-GB" smtClean="0"/>
              <a:t>17</a:t>
            </a:fld>
            <a:endParaRPr lang="en-GB"/>
          </a:p>
        </p:txBody>
      </p:sp>
    </p:spTree>
    <p:extLst>
      <p:ext uri="{BB962C8B-B14F-4D97-AF65-F5344CB8AC3E}">
        <p14:creationId xmlns:p14="http://schemas.microsoft.com/office/powerpoint/2010/main" val="27222638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31CF91E-1CE6-491C-A268-C0C852B92721}" type="slidenum">
              <a:rPr lang="en-GB" smtClean="0"/>
              <a:t>18</a:t>
            </a:fld>
            <a:endParaRPr lang="en-GB"/>
          </a:p>
        </p:txBody>
      </p:sp>
    </p:spTree>
    <p:extLst>
      <p:ext uri="{BB962C8B-B14F-4D97-AF65-F5344CB8AC3E}">
        <p14:creationId xmlns:p14="http://schemas.microsoft.com/office/powerpoint/2010/main" val="226215049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GB"/>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A58236F6-90AD-4687-83A6-46F8A1F7CB3F}" type="datetimeFigureOut">
              <a:rPr lang="en-GB" smtClean="0"/>
              <a:t>11/10/2025</a:t>
            </a:fld>
            <a:endParaRPr lang="en-GB"/>
          </a:p>
        </p:txBody>
      </p:sp>
      <p:sp>
        <p:nvSpPr>
          <p:cNvPr id="5" name="Footer Placeholder 4"/>
          <p:cNvSpPr>
            <a:spLocks noGrp="1"/>
          </p:cNvSpPr>
          <p:nvPr>
            <p:ph type="ftr" sz="quarter" idx="11"/>
          </p:nvPr>
        </p:nvSpPr>
        <p:spPr>
          <a:xfrm>
            <a:off x="3962399" y="5870575"/>
            <a:ext cx="4893958" cy="377825"/>
          </a:xfrm>
        </p:spPr>
        <p:txBody>
          <a:bodyPr/>
          <a:lstStyle/>
          <a:p>
            <a:endParaRPr lang="en-GB"/>
          </a:p>
        </p:txBody>
      </p:sp>
      <p:sp>
        <p:nvSpPr>
          <p:cNvPr id="6" name="Slide Number Placeholder 5"/>
          <p:cNvSpPr>
            <a:spLocks noGrp="1"/>
          </p:cNvSpPr>
          <p:nvPr>
            <p:ph type="sldNum" sz="quarter" idx="12"/>
          </p:nvPr>
        </p:nvSpPr>
        <p:spPr>
          <a:xfrm>
            <a:off x="10608958" y="5870575"/>
            <a:ext cx="551167" cy="377825"/>
          </a:xfrm>
        </p:spPr>
        <p:txBody>
          <a:bodyPr/>
          <a:lstStyle/>
          <a:p>
            <a:fld id="{43B73738-5CA2-4BBA-9A45-DD361E3C8A12}" type="slidenum">
              <a:rPr lang="en-GB" smtClean="0"/>
              <a:t>‹#›</a:t>
            </a:fld>
            <a:endParaRPr lang="en-GB"/>
          </a:p>
        </p:txBody>
      </p:sp>
    </p:spTree>
    <p:extLst>
      <p:ext uri="{BB962C8B-B14F-4D97-AF65-F5344CB8AC3E}">
        <p14:creationId xmlns:p14="http://schemas.microsoft.com/office/powerpoint/2010/main" val="2822504980"/>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58236F6-90AD-4687-83A6-46F8A1F7CB3F}" type="datetimeFigureOut">
              <a:rPr lang="en-GB" smtClean="0"/>
              <a:t>11/10/2025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B73738-5CA2-4BBA-9A45-DD361E3C8A12}" type="slidenum">
              <a:rPr lang="en-GB" smtClean="0"/>
              <a:t>‹#›</a:t>
            </a:fld>
            <a:endParaRPr lang="en-GB"/>
          </a:p>
        </p:txBody>
      </p:sp>
    </p:spTree>
    <p:extLst>
      <p:ext uri="{BB962C8B-B14F-4D97-AF65-F5344CB8AC3E}">
        <p14:creationId xmlns:p14="http://schemas.microsoft.com/office/powerpoint/2010/main" val="39743152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GB"/>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58236F6-90AD-4687-83A6-46F8A1F7CB3F}" type="datetimeFigureOut">
              <a:rPr lang="en-GB" smtClean="0"/>
              <a:t>11/10/2025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B73738-5CA2-4BBA-9A45-DD361E3C8A12}" type="slidenum">
              <a:rPr lang="en-GB" smtClean="0"/>
              <a:t>‹#›</a:t>
            </a:fld>
            <a:endParaRPr lang="en-GB"/>
          </a:p>
        </p:txBody>
      </p:sp>
    </p:spTree>
    <p:extLst>
      <p:ext uri="{BB962C8B-B14F-4D97-AF65-F5344CB8AC3E}">
        <p14:creationId xmlns:p14="http://schemas.microsoft.com/office/powerpoint/2010/main" val="1429689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A58236F6-90AD-4687-83A6-46F8A1F7CB3F}" type="datetimeFigureOut">
              <a:rPr lang="en-GB" smtClean="0"/>
              <a:t>11/10/2025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3B73738-5CA2-4BBA-9A45-DD361E3C8A12}" type="slidenum">
              <a:rPr lang="en-GB" smtClean="0"/>
              <a:t>‹#›</a:t>
            </a:fld>
            <a:endParaRPr lang="en-GB"/>
          </a:p>
        </p:txBody>
      </p:sp>
    </p:spTree>
    <p:extLst>
      <p:ext uri="{BB962C8B-B14F-4D97-AF65-F5344CB8AC3E}">
        <p14:creationId xmlns:p14="http://schemas.microsoft.com/office/powerpoint/2010/main" val="11460521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A58236F6-90AD-4687-83A6-46F8A1F7CB3F}" type="datetimeFigureOut">
              <a:rPr lang="en-GB" smtClean="0"/>
              <a:t>11/10/2025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3B73738-5CA2-4BBA-9A45-DD361E3C8A12}" type="slidenum">
              <a:rPr lang="en-GB" smtClean="0"/>
              <a:t>‹#›</a:t>
            </a:fld>
            <a:endParaRPr lang="en-GB"/>
          </a:p>
        </p:txBody>
      </p:sp>
    </p:spTree>
    <p:extLst>
      <p:ext uri="{BB962C8B-B14F-4D97-AF65-F5344CB8AC3E}">
        <p14:creationId xmlns:p14="http://schemas.microsoft.com/office/powerpoint/2010/main" val="18216209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58236F6-90AD-4687-83A6-46F8A1F7CB3F}" type="datetimeFigureOut">
              <a:rPr lang="en-GB" smtClean="0"/>
              <a:t>11/10/2025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3B73738-5CA2-4BBA-9A45-DD361E3C8A12}" type="slidenum">
              <a:rPr lang="en-GB" smtClean="0"/>
              <a:t>‹#›</a:t>
            </a:fld>
            <a:endParaRPr lang="en-GB"/>
          </a:p>
        </p:txBody>
      </p:sp>
    </p:spTree>
    <p:extLst>
      <p:ext uri="{BB962C8B-B14F-4D97-AF65-F5344CB8AC3E}">
        <p14:creationId xmlns:p14="http://schemas.microsoft.com/office/powerpoint/2010/main" val="25555059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A58236F6-90AD-4687-83A6-46F8A1F7CB3F}" type="datetimeFigureOut">
              <a:rPr lang="en-GB" smtClean="0"/>
              <a:t>11/10/2025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3B73738-5CA2-4BBA-9A45-DD361E3C8A12}" type="slidenum">
              <a:rPr lang="en-GB" smtClean="0"/>
              <a:t>‹#›</a:t>
            </a:fld>
            <a:endParaRPr lang="en-GB"/>
          </a:p>
        </p:txBody>
      </p:sp>
    </p:spTree>
    <p:extLst>
      <p:ext uri="{BB962C8B-B14F-4D97-AF65-F5344CB8AC3E}">
        <p14:creationId xmlns:p14="http://schemas.microsoft.com/office/powerpoint/2010/main" val="446710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58236F6-90AD-4687-83A6-46F8A1F7CB3F}" type="datetimeFigureOut">
              <a:rPr lang="en-GB" smtClean="0"/>
              <a:t>11/10/2025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3B73738-5CA2-4BBA-9A45-DD361E3C8A12}" type="slidenum">
              <a:rPr lang="en-GB" smtClean="0"/>
              <a:t>‹#›</a:t>
            </a:fld>
            <a:endParaRPr lang="en-GB"/>
          </a:p>
        </p:txBody>
      </p:sp>
    </p:spTree>
    <p:extLst>
      <p:ext uri="{BB962C8B-B14F-4D97-AF65-F5344CB8AC3E}">
        <p14:creationId xmlns:p14="http://schemas.microsoft.com/office/powerpoint/2010/main" val="9594063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58236F6-90AD-4687-83A6-46F8A1F7CB3F}" type="datetimeFigureOut">
              <a:rPr lang="en-GB" smtClean="0"/>
              <a:t>11/10/2025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3B73738-5CA2-4BBA-9A45-DD361E3C8A12}" type="slidenum">
              <a:rPr lang="en-GB" smtClean="0"/>
              <a:t>‹#›</a:t>
            </a:fld>
            <a:endParaRPr lang="en-GB"/>
          </a:p>
        </p:txBody>
      </p:sp>
    </p:spTree>
    <p:extLst>
      <p:ext uri="{BB962C8B-B14F-4D97-AF65-F5344CB8AC3E}">
        <p14:creationId xmlns:p14="http://schemas.microsoft.com/office/powerpoint/2010/main" val="32417458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58236F6-90AD-4687-83A6-46F8A1F7CB3F}" type="datetimeFigureOut">
              <a:rPr lang="en-GB" smtClean="0"/>
              <a:t>11/10/2025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3B73738-5CA2-4BBA-9A45-DD361E3C8A12}" type="slidenum">
              <a:rPr lang="en-GB" smtClean="0"/>
              <a:t>‹#›</a:t>
            </a:fld>
            <a:endParaRPr lang="en-GB"/>
          </a:p>
        </p:txBody>
      </p:sp>
    </p:spTree>
    <p:extLst>
      <p:ext uri="{BB962C8B-B14F-4D97-AF65-F5344CB8AC3E}">
        <p14:creationId xmlns:p14="http://schemas.microsoft.com/office/powerpoint/2010/main" val="10528207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58236F6-90AD-4687-83A6-46F8A1F7CB3F}" type="datetimeFigureOut">
              <a:rPr lang="en-GB" smtClean="0"/>
              <a:t>11/10/2025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B73738-5CA2-4BBA-9A45-DD361E3C8A12}" type="slidenum">
              <a:rPr lang="en-GB" smtClean="0"/>
              <a:t>‹#›</a:t>
            </a:fld>
            <a:endParaRPr lang="en-GB"/>
          </a:p>
        </p:txBody>
      </p:sp>
    </p:spTree>
    <p:extLst>
      <p:ext uri="{BB962C8B-B14F-4D97-AF65-F5344CB8AC3E}">
        <p14:creationId xmlns:p14="http://schemas.microsoft.com/office/powerpoint/2010/main" val="8988217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58236F6-90AD-4687-83A6-46F8A1F7CB3F}" type="datetimeFigureOut">
              <a:rPr lang="en-GB" smtClean="0"/>
              <a:t>11/10/2025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B73738-5CA2-4BBA-9A45-DD361E3C8A12}" type="slidenum">
              <a:rPr lang="en-GB" smtClean="0"/>
              <a:t>‹#›</a:t>
            </a:fld>
            <a:endParaRPr lang="en-GB"/>
          </a:p>
        </p:txBody>
      </p:sp>
    </p:spTree>
    <p:extLst>
      <p:ext uri="{BB962C8B-B14F-4D97-AF65-F5344CB8AC3E}">
        <p14:creationId xmlns:p14="http://schemas.microsoft.com/office/powerpoint/2010/main" val="13406053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58236F6-90AD-4687-83A6-46F8A1F7CB3F}" type="datetimeFigureOut">
              <a:rPr lang="en-GB" smtClean="0"/>
              <a:t>11/10/2025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B73738-5CA2-4BBA-9A45-DD361E3C8A12}" type="slidenum">
              <a:rPr lang="en-GB" smtClean="0"/>
              <a:t>‹#›</a:t>
            </a:fld>
            <a:endParaRPr lang="en-GB"/>
          </a:p>
        </p:txBody>
      </p:sp>
    </p:spTree>
    <p:extLst>
      <p:ext uri="{BB962C8B-B14F-4D97-AF65-F5344CB8AC3E}">
        <p14:creationId xmlns:p14="http://schemas.microsoft.com/office/powerpoint/2010/main" val="9209801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58236F6-90AD-4687-83A6-46F8A1F7CB3F}" type="datetimeFigureOut">
              <a:rPr lang="en-GB" smtClean="0"/>
              <a:t>11/10/2025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B73738-5CA2-4BBA-9A45-DD361E3C8A12}" type="slidenum">
              <a:rPr lang="en-GB" smtClean="0"/>
              <a:t>‹#›</a:t>
            </a:fld>
            <a:endParaRPr lang="en-GB"/>
          </a:p>
        </p:txBody>
      </p:sp>
    </p:spTree>
    <p:extLst>
      <p:ext uri="{BB962C8B-B14F-4D97-AF65-F5344CB8AC3E}">
        <p14:creationId xmlns:p14="http://schemas.microsoft.com/office/powerpoint/2010/main" val="37392979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58236F6-90AD-4687-83A6-46F8A1F7CB3F}" type="datetimeFigureOut">
              <a:rPr lang="en-GB" smtClean="0"/>
              <a:t>11/10/2025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B73738-5CA2-4BBA-9A45-DD361E3C8A12}" type="slidenum">
              <a:rPr lang="en-GB" smtClean="0"/>
              <a:t>‹#›</a:t>
            </a:fld>
            <a:endParaRPr lang="en-GB"/>
          </a:p>
        </p:txBody>
      </p:sp>
    </p:spTree>
    <p:extLst>
      <p:ext uri="{BB962C8B-B14F-4D97-AF65-F5344CB8AC3E}">
        <p14:creationId xmlns:p14="http://schemas.microsoft.com/office/powerpoint/2010/main" val="21275729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58236F6-90AD-4687-83A6-46F8A1F7CB3F}" type="datetimeFigureOut">
              <a:rPr lang="en-GB" smtClean="0"/>
              <a:t>11/10/2025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B73738-5CA2-4BBA-9A45-DD361E3C8A12}" type="slidenum">
              <a:rPr lang="en-GB" smtClean="0"/>
              <a:t>‹#›</a:t>
            </a:fld>
            <a:endParaRPr lang="en-GB"/>
          </a:p>
        </p:txBody>
      </p:sp>
      <p:sp>
        <p:nvSpPr>
          <p:cNvPr id="8" name="Title 1"/>
          <p:cNvSpPr>
            <a:spLocks noGrp="1"/>
          </p:cNvSpPr>
          <p:nvPr>
            <p:ph type="title"/>
          </p:nvPr>
        </p:nvSpPr>
        <p:spPr>
          <a:xfrm>
            <a:off x="685801" y="609600"/>
            <a:ext cx="10131425" cy="1456267"/>
          </a:xfrm>
        </p:spPr>
        <p:txBody>
          <a:bodyPr/>
          <a:lstStyle/>
          <a:p>
            <a:r>
              <a:rPr lang="en-GB"/>
              <a:t>Click to edit Master title style</a:t>
            </a:r>
            <a:endParaRPr lang="en-US" dirty="0"/>
          </a:p>
        </p:txBody>
      </p:sp>
    </p:spTree>
    <p:extLst>
      <p:ext uri="{BB962C8B-B14F-4D97-AF65-F5344CB8AC3E}">
        <p14:creationId xmlns:p14="http://schemas.microsoft.com/office/powerpoint/2010/main" val="21640717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58236F6-90AD-4687-83A6-46F8A1F7CB3F}" type="datetimeFigureOut">
              <a:rPr lang="en-GB" smtClean="0"/>
              <a:t>11/10/2025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3B73738-5CA2-4BBA-9A45-DD361E3C8A12}" type="slidenum">
              <a:rPr lang="en-GB" smtClean="0"/>
              <a:t>‹#›</a:t>
            </a:fld>
            <a:endParaRPr lang="en-GB"/>
          </a:p>
        </p:txBody>
      </p:sp>
    </p:spTree>
    <p:extLst>
      <p:ext uri="{BB962C8B-B14F-4D97-AF65-F5344CB8AC3E}">
        <p14:creationId xmlns:p14="http://schemas.microsoft.com/office/powerpoint/2010/main" val="33768532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8D52D-8341-3F55-E467-61518831208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C4C0F1E-E1C8-9990-9D31-667EF948F37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FA98975-7C56-DF19-4365-057AC5301A32}"/>
              </a:ext>
            </a:extLst>
          </p:cNvPr>
          <p:cNvSpPr>
            <a:spLocks noGrp="1"/>
          </p:cNvSpPr>
          <p:nvPr>
            <p:ph type="dt" sz="half" idx="10"/>
          </p:nvPr>
        </p:nvSpPr>
        <p:spPr/>
        <p:txBody>
          <a:bodyPr/>
          <a:lstStyle/>
          <a:p>
            <a:fld id="{39556959-D325-4F34-9557-2F53ACDF952A}" type="datetimeFigureOut">
              <a:rPr lang="en-GB" smtClean="0"/>
              <a:t>11/10/2025</a:t>
            </a:fld>
            <a:endParaRPr lang="en-GB"/>
          </a:p>
        </p:txBody>
      </p:sp>
      <p:sp>
        <p:nvSpPr>
          <p:cNvPr id="5" name="Footer Placeholder 4">
            <a:extLst>
              <a:ext uri="{FF2B5EF4-FFF2-40B4-BE49-F238E27FC236}">
                <a16:creationId xmlns:a16="http://schemas.microsoft.com/office/drawing/2014/main" id="{9E91043B-739A-0987-EB9E-A4544582FF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720AAB-464F-4FA8-4D85-00AB8D213D19}"/>
              </a:ext>
            </a:extLst>
          </p:cNvPr>
          <p:cNvSpPr>
            <a:spLocks noGrp="1"/>
          </p:cNvSpPr>
          <p:nvPr>
            <p:ph type="sldNum" sz="quarter" idx="12"/>
          </p:nvPr>
        </p:nvSpPr>
        <p:spPr/>
        <p:txBody>
          <a:bodyPr/>
          <a:lstStyle/>
          <a:p>
            <a:fld id="{A431FAA3-4BFD-4D2A-B800-24513522982F}" type="slidenum">
              <a:rPr lang="en-GB" smtClean="0"/>
              <a:t>‹#›</a:t>
            </a:fld>
            <a:endParaRPr lang="en-GB"/>
          </a:p>
        </p:txBody>
      </p:sp>
    </p:spTree>
    <p:extLst>
      <p:ext uri="{BB962C8B-B14F-4D97-AF65-F5344CB8AC3E}">
        <p14:creationId xmlns:p14="http://schemas.microsoft.com/office/powerpoint/2010/main" val="100249061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1EC81-97CF-5882-3C65-6EC4EA5DAC4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B47F452-E2B0-37B7-102D-CB77E23D307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C3ABDE-154C-1935-C0EF-73489674E2C4}"/>
              </a:ext>
            </a:extLst>
          </p:cNvPr>
          <p:cNvSpPr>
            <a:spLocks noGrp="1"/>
          </p:cNvSpPr>
          <p:nvPr>
            <p:ph type="dt" sz="half" idx="10"/>
          </p:nvPr>
        </p:nvSpPr>
        <p:spPr/>
        <p:txBody>
          <a:bodyPr/>
          <a:lstStyle/>
          <a:p>
            <a:fld id="{39556959-D325-4F34-9557-2F53ACDF952A}" type="datetimeFigureOut">
              <a:rPr lang="en-GB" smtClean="0"/>
              <a:t>11/10/2025</a:t>
            </a:fld>
            <a:endParaRPr lang="en-GB"/>
          </a:p>
        </p:txBody>
      </p:sp>
      <p:sp>
        <p:nvSpPr>
          <p:cNvPr id="5" name="Footer Placeholder 4">
            <a:extLst>
              <a:ext uri="{FF2B5EF4-FFF2-40B4-BE49-F238E27FC236}">
                <a16:creationId xmlns:a16="http://schemas.microsoft.com/office/drawing/2014/main" id="{239E58F0-E875-3085-85AB-6150E419BF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8ADCB7-4B60-20E2-572E-65854478F3F1}"/>
              </a:ext>
            </a:extLst>
          </p:cNvPr>
          <p:cNvSpPr>
            <a:spLocks noGrp="1"/>
          </p:cNvSpPr>
          <p:nvPr>
            <p:ph type="sldNum" sz="quarter" idx="12"/>
          </p:nvPr>
        </p:nvSpPr>
        <p:spPr/>
        <p:txBody>
          <a:bodyPr/>
          <a:lstStyle/>
          <a:p>
            <a:fld id="{A431FAA3-4BFD-4D2A-B800-24513522982F}" type="slidenum">
              <a:rPr lang="en-GB" smtClean="0"/>
              <a:t>‹#›</a:t>
            </a:fld>
            <a:endParaRPr lang="en-GB"/>
          </a:p>
        </p:txBody>
      </p:sp>
    </p:spTree>
    <p:extLst>
      <p:ext uri="{BB962C8B-B14F-4D97-AF65-F5344CB8AC3E}">
        <p14:creationId xmlns:p14="http://schemas.microsoft.com/office/powerpoint/2010/main" val="212081226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92732-CE4C-260C-A20B-EA081A25A0E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EFCC064-290C-2AC4-4FE0-09A88A77660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3C7025E-D9E4-3394-2265-D44ABA65F48C}"/>
              </a:ext>
            </a:extLst>
          </p:cNvPr>
          <p:cNvSpPr>
            <a:spLocks noGrp="1"/>
          </p:cNvSpPr>
          <p:nvPr>
            <p:ph type="dt" sz="half" idx="10"/>
          </p:nvPr>
        </p:nvSpPr>
        <p:spPr/>
        <p:txBody>
          <a:bodyPr/>
          <a:lstStyle/>
          <a:p>
            <a:fld id="{39556959-D325-4F34-9557-2F53ACDF952A}" type="datetimeFigureOut">
              <a:rPr lang="en-GB" smtClean="0"/>
              <a:t>11/10/2025</a:t>
            </a:fld>
            <a:endParaRPr lang="en-GB"/>
          </a:p>
        </p:txBody>
      </p:sp>
      <p:sp>
        <p:nvSpPr>
          <p:cNvPr id="5" name="Footer Placeholder 4">
            <a:extLst>
              <a:ext uri="{FF2B5EF4-FFF2-40B4-BE49-F238E27FC236}">
                <a16:creationId xmlns:a16="http://schemas.microsoft.com/office/drawing/2014/main" id="{B7048460-F767-0CF6-0D01-374C64841B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16E7CE-249E-F23E-FCAE-3404458CAD79}"/>
              </a:ext>
            </a:extLst>
          </p:cNvPr>
          <p:cNvSpPr>
            <a:spLocks noGrp="1"/>
          </p:cNvSpPr>
          <p:nvPr>
            <p:ph type="sldNum" sz="quarter" idx="12"/>
          </p:nvPr>
        </p:nvSpPr>
        <p:spPr/>
        <p:txBody>
          <a:bodyPr/>
          <a:lstStyle/>
          <a:p>
            <a:fld id="{A431FAA3-4BFD-4D2A-B800-24513522982F}" type="slidenum">
              <a:rPr lang="en-GB" smtClean="0"/>
              <a:t>‹#›</a:t>
            </a:fld>
            <a:endParaRPr lang="en-GB"/>
          </a:p>
        </p:txBody>
      </p:sp>
    </p:spTree>
    <p:extLst>
      <p:ext uri="{BB962C8B-B14F-4D97-AF65-F5344CB8AC3E}">
        <p14:creationId xmlns:p14="http://schemas.microsoft.com/office/powerpoint/2010/main" val="187098850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72423-4E6F-EE8C-12FC-2DD0DC09F8D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579DA0-2CC1-8BF1-6AB0-1F8680A8204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6C1EEF4-880F-A5D7-400B-4EFE4C8739A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74CBC55-952F-925A-167F-09DC35BD6F59}"/>
              </a:ext>
            </a:extLst>
          </p:cNvPr>
          <p:cNvSpPr>
            <a:spLocks noGrp="1"/>
          </p:cNvSpPr>
          <p:nvPr>
            <p:ph type="dt" sz="half" idx="10"/>
          </p:nvPr>
        </p:nvSpPr>
        <p:spPr/>
        <p:txBody>
          <a:bodyPr/>
          <a:lstStyle/>
          <a:p>
            <a:fld id="{39556959-D325-4F34-9557-2F53ACDF952A}" type="datetimeFigureOut">
              <a:rPr lang="en-GB" smtClean="0"/>
              <a:t>11/10/2025</a:t>
            </a:fld>
            <a:endParaRPr lang="en-GB"/>
          </a:p>
        </p:txBody>
      </p:sp>
      <p:sp>
        <p:nvSpPr>
          <p:cNvPr id="6" name="Footer Placeholder 5">
            <a:extLst>
              <a:ext uri="{FF2B5EF4-FFF2-40B4-BE49-F238E27FC236}">
                <a16:creationId xmlns:a16="http://schemas.microsoft.com/office/drawing/2014/main" id="{24A68290-0E6E-1D74-5E77-042B4D3782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0CDA8D2-D30D-DA26-A763-82750911A40D}"/>
              </a:ext>
            </a:extLst>
          </p:cNvPr>
          <p:cNvSpPr>
            <a:spLocks noGrp="1"/>
          </p:cNvSpPr>
          <p:nvPr>
            <p:ph type="sldNum" sz="quarter" idx="12"/>
          </p:nvPr>
        </p:nvSpPr>
        <p:spPr/>
        <p:txBody>
          <a:bodyPr/>
          <a:lstStyle/>
          <a:p>
            <a:fld id="{A431FAA3-4BFD-4D2A-B800-24513522982F}" type="slidenum">
              <a:rPr lang="en-GB" smtClean="0"/>
              <a:t>‹#›</a:t>
            </a:fld>
            <a:endParaRPr lang="en-GB"/>
          </a:p>
        </p:txBody>
      </p:sp>
    </p:spTree>
    <p:extLst>
      <p:ext uri="{BB962C8B-B14F-4D97-AF65-F5344CB8AC3E}">
        <p14:creationId xmlns:p14="http://schemas.microsoft.com/office/powerpoint/2010/main" val="23681623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B4A1C-04A5-5910-0A45-C9704591E6D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3CD3202-742A-02CC-EE4B-92F8F8E7768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7CF895C-2DB9-E0CD-056B-6A7C2AFC119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B260B40-BB81-6DC5-8BEF-56068D973B4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4EE33E3-7875-B922-7C08-C06E54BAD83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6F9E591-5D4F-0362-BFE9-28BE9C14D71C}"/>
              </a:ext>
            </a:extLst>
          </p:cNvPr>
          <p:cNvSpPr>
            <a:spLocks noGrp="1"/>
          </p:cNvSpPr>
          <p:nvPr>
            <p:ph type="dt" sz="half" idx="10"/>
          </p:nvPr>
        </p:nvSpPr>
        <p:spPr/>
        <p:txBody>
          <a:bodyPr/>
          <a:lstStyle/>
          <a:p>
            <a:fld id="{39556959-D325-4F34-9557-2F53ACDF952A}" type="datetimeFigureOut">
              <a:rPr lang="en-GB" smtClean="0"/>
              <a:t>11/10/2025</a:t>
            </a:fld>
            <a:endParaRPr lang="en-GB"/>
          </a:p>
        </p:txBody>
      </p:sp>
      <p:sp>
        <p:nvSpPr>
          <p:cNvPr id="8" name="Footer Placeholder 7">
            <a:extLst>
              <a:ext uri="{FF2B5EF4-FFF2-40B4-BE49-F238E27FC236}">
                <a16:creationId xmlns:a16="http://schemas.microsoft.com/office/drawing/2014/main" id="{B955E675-7BF5-D761-06A7-5F1F0D0A5CB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56E2E4F-18DD-0896-94AE-E75F811DF632}"/>
              </a:ext>
            </a:extLst>
          </p:cNvPr>
          <p:cNvSpPr>
            <a:spLocks noGrp="1"/>
          </p:cNvSpPr>
          <p:nvPr>
            <p:ph type="sldNum" sz="quarter" idx="12"/>
          </p:nvPr>
        </p:nvSpPr>
        <p:spPr/>
        <p:txBody>
          <a:bodyPr/>
          <a:lstStyle/>
          <a:p>
            <a:fld id="{A431FAA3-4BFD-4D2A-B800-24513522982F}" type="slidenum">
              <a:rPr lang="en-GB" smtClean="0"/>
              <a:t>‹#›</a:t>
            </a:fld>
            <a:endParaRPr lang="en-GB"/>
          </a:p>
        </p:txBody>
      </p:sp>
    </p:spTree>
    <p:extLst>
      <p:ext uri="{BB962C8B-B14F-4D97-AF65-F5344CB8AC3E}">
        <p14:creationId xmlns:p14="http://schemas.microsoft.com/office/powerpoint/2010/main" val="102499006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E0E03-BC73-F86D-E031-8596A36959C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8A6F10F-EE2A-9FC5-F77B-A8FC073AE31D}"/>
              </a:ext>
            </a:extLst>
          </p:cNvPr>
          <p:cNvSpPr>
            <a:spLocks noGrp="1"/>
          </p:cNvSpPr>
          <p:nvPr>
            <p:ph type="dt" sz="half" idx="10"/>
          </p:nvPr>
        </p:nvSpPr>
        <p:spPr/>
        <p:txBody>
          <a:bodyPr/>
          <a:lstStyle/>
          <a:p>
            <a:fld id="{39556959-D325-4F34-9557-2F53ACDF952A}" type="datetimeFigureOut">
              <a:rPr lang="en-GB" smtClean="0"/>
              <a:t>11/10/2025</a:t>
            </a:fld>
            <a:endParaRPr lang="en-GB"/>
          </a:p>
        </p:txBody>
      </p:sp>
      <p:sp>
        <p:nvSpPr>
          <p:cNvPr id="4" name="Footer Placeholder 3">
            <a:extLst>
              <a:ext uri="{FF2B5EF4-FFF2-40B4-BE49-F238E27FC236}">
                <a16:creationId xmlns:a16="http://schemas.microsoft.com/office/drawing/2014/main" id="{7F6D4466-3A64-95E1-196F-888080D7973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6C153AB-211B-16B7-E0DE-7311DB130A86}"/>
              </a:ext>
            </a:extLst>
          </p:cNvPr>
          <p:cNvSpPr>
            <a:spLocks noGrp="1"/>
          </p:cNvSpPr>
          <p:nvPr>
            <p:ph type="sldNum" sz="quarter" idx="12"/>
          </p:nvPr>
        </p:nvSpPr>
        <p:spPr/>
        <p:txBody>
          <a:bodyPr/>
          <a:lstStyle/>
          <a:p>
            <a:fld id="{A431FAA3-4BFD-4D2A-B800-24513522982F}" type="slidenum">
              <a:rPr lang="en-GB" smtClean="0"/>
              <a:t>‹#›</a:t>
            </a:fld>
            <a:endParaRPr lang="en-GB"/>
          </a:p>
        </p:txBody>
      </p:sp>
    </p:spTree>
    <p:extLst>
      <p:ext uri="{BB962C8B-B14F-4D97-AF65-F5344CB8AC3E}">
        <p14:creationId xmlns:p14="http://schemas.microsoft.com/office/powerpoint/2010/main" val="82270323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64B847D-B787-6887-D47D-9BB2685A118B}"/>
              </a:ext>
            </a:extLst>
          </p:cNvPr>
          <p:cNvSpPr>
            <a:spLocks noGrp="1"/>
          </p:cNvSpPr>
          <p:nvPr>
            <p:ph type="dt" sz="half" idx="10"/>
          </p:nvPr>
        </p:nvSpPr>
        <p:spPr/>
        <p:txBody>
          <a:bodyPr/>
          <a:lstStyle/>
          <a:p>
            <a:fld id="{39556959-D325-4F34-9557-2F53ACDF952A}" type="datetimeFigureOut">
              <a:rPr lang="en-GB" smtClean="0"/>
              <a:t>11/10/2025</a:t>
            </a:fld>
            <a:endParaRPr lang="en-GB"/>
          </a:p>
        </p:txBody>
      </p:sp>
      <p:sp>
        <p:nvSpPr>
          <p:cNvPr id="3" name="Footer Placeholder 2">
            <a:extLst>
              <a:ext uri="{FF2B5EF4-FFF2-40B4-BE49-F238E27FC236}">
                <a16:creationId xmlns:a16="http://schemas.microsoft.com/office/drawing/2014/main" id="{AD996123-A110-DDE6-1216-A5EE49F9D39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7BE13A3-9960-830D-46C8-E004BFDF3D2E}"/>
              </a:ext>
            </a:extLst>
          </p:cNvPr>
          <p:cNvSpPr>
            <a:spLocks noGrp="1"/>
          </p:cNvSpPr>
          <p:nvPr>
            <p:ph type="sldNum" sz="quarter" idx="12"/>
          </p:nvPr>
        </p:nvSpPr>
        <p:spPr/>
        <p:txBody>
          <a:bodyPr/>
          <a:lstStyle/>
          <a:p>
            <a:fld id="{A431FAA3-4BFD-4D2A-B800-24513522982F}" type="slidenum">
              <a:rPr lang="en-GB" smtClean="0"/>
              <a:t>‹#›</a:t>
            </a:fld>
            <a:endParaRPr lang="en-GB"/>
          </a:p>
        </p:txBody>
      </p:sp>
    </p:spTree>
    <p:extLst>
      <p:ext uri="{BB962C8B-B14F-4D97-AF65-F5344CB8AC3E}">
        <p14:creationId xmlns:p14="http://schemas.microsoft.com/office/powerpoint/2010/main" val="236808479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C3515-4F16-DD1D-C15B-70E840B9D00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AC42E8E-3F00-42AE-8AAA-0C819E256D5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891861D-4700-76FA-EAC4-D1297C1148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DDEDA5A-3913-FFF6-DC8D-2FC780975F28}"/>
              </a:ext>
            </a:extLst>
          </p:cNvPr>
          <p:cNvSpPr>
            <a:spLocks noGrp="1"/>
          </p:cNvSpPr>
          <p:nvPr>
            <p:ph type="dt" sz="half" idx="10"/>
          </p:nvPr>
        </p:nvSpPr>
        <p:spPr/>
        <p:txBody>
          <a:bodyPr/>
          <a:lstStyle/>
          <a:p>
            <a:fld id="{39556959-D325-4F34-9557-2F53ACDF952A}" type="datetimeFigureOut">
              <a:rPr lang="en-GB" smtClean="0"/>
              <a:t>11/10/2025</a:t>
            </a:fld>
            <a:endParaRPr lang="en-GB"/>
          </a:p>
        </p:txBody>
      </p:sp>
      <p:sp>
        <p:nvSpPr>
          <p:cNvPr id="6" name="Footer Placeholder 5">
            <a:extLst>
              <a:ext uri="{FF2B5EF4-FFF2-40B4-BE49-F238E27FC236}">
                <a16:creationId xmlns:a16="http://schemas.microsoft.com/office/drawing/2014/main" id="{FE386316-0765-43AC-399E-F9B7DB29514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3DAC1AA-7BAB-AE2E-6AE1-A1EA4DDA6161}"/>
              </a:ext>
            </a:extLst>
          </p:cNvPr>
          <p:cNvSpPr>
            <a:spLocks noGrp="1"/>
          </p:cNvSpPr>
          <p:nvPr>
            <p:ph type="sldNum" sz="quarter" idx="12"/>
          </p:nvPr>
        </p:nvSpPr>
        <p:spPr/>
        <p:txBody>
          <a:bodyPr/>
          <a:lstStyle/>
          <a:p>
            <a:fld id="{A431FAA3-4BFD-4D2A-B800-24513522982F}" type="slidenum">
              <a:rPr lang="en-GB" smtClean="0"/>
              <a:t>‹#›</a:t>
            </a:fld>
            <a:endParaRPr lang="en-GB"/>
          </a:p>
        </p:txBody>
      </p:sp>
    </p:spTree>
    <p:extLst>
      <p:ext uri="{BB962C8B-B14F-4D97-AF65-F5344CB8AC3E}">
        <p14:creationId xmlns:p14="http://schemas.microsoft.com/office/powerpoint/2010/main" val="104189391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69FD52-DD97-B9C8-6158-4D8C2151A9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735192-F139-07E9-BFC6-A6DF0624609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E530A69-00AE-952A-0FFE-F42B24FCAC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C06214-150E-CCE3-0621-6C247F042D76}"/>
              </a:ext>
            </a:extLst>
          </p:cNvPr>
          <p:cNvSpPr>
            <a:spLocks noGrp="1"/>
          </p:cNvSpPr>
          <p:nvPr>
            <p:ph type="dt" sz="half" idx="10"/>
          </p:nvPr>
        </p:nvSpPr>
        <p:spPr/>
        <p:txBody>
          <a:bodyPr/>
          <a:lstStyle/>
          <a:p>
            <a:fld id="{39556959-D325-4F34-9557-2F53ACDF952A}" type="datetimeFigureOut">
              <a:rPr lang="en-GB" smtClean="0"/>
              <a:t>11/10/2025</a:t>
            </a:fld>
            <a:endParaRPr lang="en-GB"/>
          </a:p>
        </p:txBody>
      </p:sp>
      <p:sp>
        <p:nvSpPr>
          <p:cNvPr id="6" name="Footer Placeholder 5">
            <a:extLst>
              <a:ext uri="{FF2B5EF4-FFF2-40B4-BE49-F238E27FC236}">
                <a16:creationId xmlns:a16="http://schemas.microsoft.com/office/drawing/2014/main" id="{0C542ACD-E36C-5B0B-B81A-1179236251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949513-4EDB-0D87-929F-F1FC7C677D1F}"/>
              </a:ext>
            </a:extLst>
          </p:cNvPr>
          <p:cNvSpPr>
            <a:spLocks noGrp="1"/>
          </p:cNvSpPr>
          <p:nvPr>
            <p:ph type="sldNum" sz="quarter" idx="12"/>
          </p:nvPr>
        </p:nvSpPr>
        <p:spPr/>
        <p:txBody>
          <a:bodyPr/>
          <a:lstStyle/>
          <a:p>
            <a:fld id="{A431FAA3-4BFD-4D2A-B800-24513522982F}" type="slidenum">
              <a:rPr lang="en-GB" smtClean="0"/>
              <a:t>‹#›</a:t>
            </a:fld>
            <a:endParaRPr lang="en-GB"/>
          </a:p>
        </p:txBody>
      </p:sp>
    </p:spTree>
    <p:extLst>
      <p:ext uri="{BB962C8B-B14F-4D97-AF65-F5344CB8AC3E}">
        <p14:creationId xmlns:p14="http://schemas.microsoft.com/office/powerpoint/2010/main" val="204037949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7F67B-DCF2-84FF-0F17-DADA122604A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27E200F-6671-61CB-540C-D740393E738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53577E-95C0-B59C-6932-890C686A3793}"/>
              </a:ext>
            </a:extLst>
          </p:cNvPr>
          <p:cNvSpPr>
            <a:spLocks noGrp="1"/>
          </p:cNvSpPr>
          <p:nvPr>
            <p:ph type="dt" sz="half" idx="10"/>
          </p:nvPr>
        </p:nvSpPr>
        <p:spPr/>
        <p:txBody>
          <a:bodyPr/>
          <a:lstStyle/>
          <a:p>
            <a:fld id="{39556959-D325-4F34-9557-2F53ACDF952A}" type="datetimeFigureOut">
              <a:rPr lang="en-GB" smtClean="0"/>
              <a:t>11/10/2025</a:t>
            </a:fld>
            <a:endParaRPr lang="en-GB"/>
          </a:p>
        </p:txBody>
      </p:sp>
      <p:sp>
        <p:nvSpPr>
          <p:cNvPr id="5" name="Footer Placeholder 4">
            <a:extLst>
              <a:ext uri="{FF2B5EF4-FFF2-40B4-BE49-F238E27FC236}">
                <a16:creationId xmlns:a16="http://schemas.microsoft.com/office/drawing/2014/main" id="{AE3D7404-E55F-D42F-214F-7FE5783E05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1A23B9-E4DF-BE99-25B4-B955072F18FE}"/>
              </a:ext>
            </a:extLst>
          </p:cNvPr>
          <p:cNvSpPr>
            <a:spLocks noGrp="1"/>
          </p:cNvSpPr>
          <p:nvPr>
            <p:ph type="sldNum" sz="quarter" idx="12"/>
          </p:nvPr>
        </p:nvSpPr>
        <p:spPr/>
        <p:txBody>
          <a:bodyPr/>
          <a:lstStyle/>
          <a:p>
            <a:fld id="{A431FAA3-4BFD-4D2A-B800-24513522982F}" type="slidenum">
              <a:rPr lang="en-GB" smtClean="0"/>
              <a:t>‹#›</a:t>
            </a:fld>
            <a:endParaRPr lang="en-GB"/>
          </a:p>
        </p:txBody>
      </p:sp>
    </p:spTree>
    <p:extLst>
      <p:ext uri="{BB962C8B-B14F-4D97-AF65-F5344CB8AC3E}">
        <p14:creationId xmlns:p14="http://schemas.microsoft.com/office/powerpoint/2010/main" val="215632837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A23C31E-1A7A-6AD2-EDC1-EEC887D7A53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99641B6-EE7B-FC15-B03E-5C6F08A7303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A7ED51-5CDD-262F-C3D6-BE7A06346773}"/>
              </a:ext>
            </a:extLst>
          </p:cNvPr>
          <p:cNvSpPr>
            <a:spLocks noGrp="1"/>
          </p:cNvSpPr>
          <p:nvPr>
            <p:ph type="dt" sz="half" idx="10"/>
          </p:nvPr>
        </p:nvSpPr>
        <p:spPr/>
        <p:txBody>
          <a:bodyPr/>
          <a:lstStyle/>
          <a:p>
            <a:fld id="{39556959-D325-4F34-9557-2F53ACDF952A}" type="datetimeFigureOut">
              <a:rPr lang="en-GB" smtClean="0"/>
              <a:t>11/10/2025</a:t>
            </a:fld>
            <a:endParaRPr lang="en-GB"/>
          </a:p>
        </p:txBody>
      </p:sp>
      <p:sp>
        <p:nvSpPr>
          <p:cNvPr id="5" name="Footer Placeholder 4">
            <a:extLst>
              <a:ext uri="{FF2B5EF4-FFF2-40B4-BE49-F238E27FC236}">
                <a16:creationId xmlns:a16="http://schemas.microsoft.com/office/drawing/2014/main" id="{CA9F60D9-13D1-EE9D-4AFB-CA151BBFB3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B50DA1-1F6B-C093-DD63-4461F5480D16}"/>
              </a:ext>
            </a:extLst>
          </p:cNvPr>
          <p:cNvSpPr>
            <a:spLocks noGrp="1"/>
          </p:cNvSpPr>
          <p:nvPr>
            <p:ph type="sldNum" sz="quarter" idx="12"/>
          </p:nvPr>
        </p:nvSpPr>
        <p:spPr/>
        <p:txBody>
          <a:bodyPr/>
          <a:lstStyle/>
          <a:p>
            <a:fld id="{A431FAA3-4BFD-4D2A-B800-24513522982F}" type="slidenum">
              <a:rPr lang="en-GB" smtClean="0"/>
              <a:t>‹#›</a:t>
            </a:fld>
            <a:endParaRPr lang="en-GB"/>
          </a:p>
        </p:txBody>
      </p:sp>
    </p:spTree>
    <p:extLst>
      <p:ext uri="{BB962C8B-B14F-4D97-AF65-F5344CB8AC3E}">
        <p14:creationId xmlns:p14="http://schemas.microsoft.com/office/powerpoint/2010/main" val="185500301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15B94-80D2-0F81-5E3C-7CAD3A34DCB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C4BE25C-7BE7-64A1-A65E-D4F636A5630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CB0A8B10-FC93-E8A1-C125-62DBF522CB77}"/>
              </a:ext>
            </a:extLst>
          </p:cNvPr>
          <p:cNvSpPr>
            <a:spLocks noGrp="1"/>
          </p:cNvSpPr>
          <p:nvPr>
            <p:ph type="dt" sz="half" idx="10"/>
          </p:nvPr>
        </p:nvSpPr>
        <p:spPr/>
        <p:txBody>
          <a:bodyPr/>
          <a:lstStyle/>
          <a:p>
            <a:fld id="{A070C2EE-3D66-4F15-822A-F9423C837875}" type="datetimeFigureOut">
              <a:rPr lang="en-GB" smtClean="0"/>
              <a:t>11/10/2025</a:t>
            </a:fld>
            <a:endParaRPr lang="en-GB"/>
          </a:p>
        </p:txBody>
      </p:sp>
      <p:sp>
        <p:nvSpPr>
          <p:cNvPr id="5" name="Footer Placeholder 4">
            <a:extLst>
              <a:ext uri="{FF2B5EF4-FFF2-40B4-BE49-F238E27FC236}">
                <a16:creationId xmlns:a16="http://schemas.microsoft.com/office/drawing/2014/main" id="{5166662A-6779-B644-F49A-E861BCFAB1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96669E-2427-1FCC-8A59-BCA8E4F58466}"/>
              </a:ext>
            </a:extLst>
          </p:cNvPr>
          <p:cNvSpPr>
            <a:spLocks noGrp="1"/>
          </p:cNvSpPr>
          <p:nvPr>
            <p:ph type="sldNum" sz="quarter" idx="12"/>
          </p:nvPr>
        </p:nvSpPr>
        <p:spPr/>
        <p:txBody>
          <a:bodyPr/>
          <a:lstStyle/>
          <a:p>
            <a:fld id="{A016741D-703B-496F-8867-C40B270F5AEF}" type="slidenum">
              <a:rPr lang="en-GB" smtClean="0"/>
              <a:t>‹#›</a:t>
            </a:fld>
            <a:endParaRPr lang="en-GB"/>
          </a:p>
        </p:txBody>
      </p:sp>
    </p:spTree>
    <p:extLst>
      <p:ext uri="{BB962C8B-B14F-4D97-AF65-F5344CB8AC3E}">
        <p14:creationId xmlns:p14="http://schemas.microsoft.com/office/powerpoint/2010/main" val="75570915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33D5D-AA34-8F45-F14D-F1E2095B417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336310D-103C-9EAB-9710-7704088096C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056939B-E72C-F5C4-7BE9-6B74D305C61D}"/>
              </a:ext>
            </a:extLst>
          </p:cNvPr>
          <p:cNvSpPr>
            <a:spLocks noGrp="1"/>
          </p:cNvSpPr>
          <p:nvPr>
            <p:ph type="dt" sz="half" idx="10"/>
          </p:nvPr>
        </p:nvSpPr>
        <p:spPr/>
        <p:txBody>
          <a:bodyPr/>
          <a:lstStyle/>
          <a:p>
            <a:fld id="{A070C2EE-3D66-4F15-822A-F9423C837875}" type="datetimeFigureOut">
              <a:rPr lang="en-GB" smtClean="0"/>
              <a:t>11/10/2025</a:t>
            </a:fld>
            <a:endParaRPr lang="en-GB"/>
          </a:p>
        </p:txBody>
      </p:sp>
      <p:sp>
        <p:nvSpPr>
          <p:cNvPr id="5" name="Footer Placeholder 4">
            <a:extLst>
              <a:ext uri="{FF2B5EF4-FFF2-40B4-BE49-F238E27FC236}">
                <a16:creationId xmlns:a16="http://schemas.microsoft.com/office/drawing/2014/main" id="{63ABB393-1F8D-5252-651D-49B3E2A4D5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41CBF9-2240-BDDE-EF29-D65B9C5D6479}"/>
              </a:ext>
            </a:extLst>
          </p:cNvPr>
          <p:cNvSpPr>
            <a:spLocks noGrp="1"/>
          </p:cNvSpPr>
          <p:nvPr>
            <p:ph type="sldNum" sz="quarter" idx="12"/>
          </p:nvPr>
        </p:nvSpPr>
        <p:spPr/>
        <p:txBody>
          <a:bodyPr/>
          <a:lstStyle/>
          <a:p>
            <a:fld id="{A016741D-703B-496F-8867-C40B270F5AEF}" type="slidenum">
              <a:rPr lang="en-GB" smtClean="0"/>
              <a:t>‹#›</a:t>
            </a:fld>
            <a:endParaRPr lang="en-GB"/>
          </a:p>
        </p:txBody>
      </p:sp>
    </p:spTree>
    <p:extLst>
      <p:ext uri="{BB962C8B-B14F-4D97-AF65-F5344CB8AC3E}">
        <p14:creationId xmlns:p14="http://schemas.microsoft.com/office/powerpoint/2010/main" val="352146925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1CA84-C948-EAD3-3736-4CE8F0D2840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7582D394-3364-575E-101C-245C025814E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3E77D34-FF0C-F0CE-F55C-25FE56099F2F}"/>
              </a:ext>
            </a:extLst>
          </p:cNvPr>
          <p:cNvSpPr>
            <a:spLocks noGrp="1"/>
          </p:cNvSpPr>
          <p:nvPr>
            <p:ph type="dt" sz="half" idx="10"/>
          </p:nvPr>
        </p:nvSpPr>
        <p:spPr/>
        <p:txBody>
          <a:bodyPr/>
          <a:lstStyle/>
          <a:p>
            <a:fld id="{A070C2EE-3D66-4F15-822A-F9423C837875}" type="datetimeFigureOut">
              <a:rPr lang="en-GB" smtClean="0"/>
              <a:t>11/10/2025</a:t>
            </a:fld>
            <a:endParaRPr lang="en-GB"/>
          </a:p>
        </p:txBody>
      </p:sp>
      <p:sp>
        <p:nvSpPr>
          <p:cNvPr id="5" name="Footer Placeholder 4">
            <a:extLst>
              <a:ext uri="{FF2B5EF4-FFF2-40B4-BE49-F238E27FC236}">
                <a16:creationId xmlns:a16="http://schemas.microsoft.com/office/drawing/2014/main" id="{68CADE5F-F8C3-E91F-D210-D3CC881AB0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194359-DDCE-B338-0302-D31F4B16BE39}"/>
              </a:ext>
            </a:extLst>
          </p:cNvPr>
          <p:cNvSpPr>
            <a:spLocks noGrp="1"/>
          </p:cNvSpPr>
          <p:nvPr>
            <p:ph type="sldNum" sz="quarter" idx="12"/>
          </p:nvPr>
        </p:nvSpPr>
        <p:spPr/>
        <p:txBody>
          <a:bodyPr/>
          <a:lstStyle/>
          <a:p>
            <a:fld id="{A016741D-703B-496F-8867-C40B270F5AEF}" type="slidenum">
              <a:rPr lang="en-GB" smtClean="0"/>
              <a:t>‹#›</a:t>
            </a:fld>
            <a:endParaRPr lang="en-GB"/>
          </a:p>
        </p:txBody>
      </p:sp>
    </p:spTree>
    <p:extLst>
      <p:ext uri="{BB962C8B-B14F-4D97-AF65-F5344CB8AC3E}">
        <p14:creationId xmlns:p14="http://schemas.microsoft.com/office/powerpoint/2010/main" val="68527304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A0B59-5EA9-3816-41B9-A45C48647C1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6B339DE-25DB-3272-A91B-8C3BE2E8651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A66DB1BE-EA26-132E-EC9B-BCA5708E721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85504DD0-36C9-BE10-D80D-CF25E4296586}"/>
              </a:ext>
            </a:extLst>
          </p:cNvPr>
          <p:cNvSpPr>
            <a:spLocks noGrp="1"/>
          </p:cNvSpPr>
          <p:nvPr>
            <p:ph type="dt" sz="half" idx="10"/>
          </p:nvPr>
        </p:nvSpPr>
        <p:spPr/>
        <p:txBody>
          <a:bodyPr/>
          <a:lstStyle/>
          <a:p>
            <a:fld id="{A070C2EE-3D66-4F15-822A-F9423C837875}" type="datetimeFigureOut">
              <a:rPr lang="en-GB" smtClean="0"/>
              <a:t>11/10/2025</a:t>
            </a:fld>
            <a:endParaRPr lang="en-GB"/>
          </a:p>
        </p:txBody>
      </p:sp>
      <p:sp>
        <p:nvSpPr>
          <p:cNvPr id="6" name="Footer Placeholder 5">
            <a:extLst>
              <a:ext uri="{FF2B5EF4-FFF2-40B4-BE49-F238E27FC236}">
                <a16:creationId xmlns:a16="http://schemas.microsoft.com/office/drawing/2014/main" id="{39D35B47-5CC4-7690-FF91-18F6475EEE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F67EB15-04FF-26D2-1EB0-CD82116F7E46}"/>
              </a:ext>
            </a:extLst>
          </p:cNvPr>
          <p:cNvSpPr>
            <a:spLocks noGrp="1"/>
          </p:cNvSpPr>
          <p:nvPr>
            <p:ph type="sldNum" sz="quarter" idx="12"/>
          </p:nvPr>
        </p:nvSpPr>
        <p:spPr/>
        <p:txBody>
          <a:bodyPr/>
          <a:lstStyle/>
          <a:p>
            <a:fld id="{A016741D-703B-496F-8867-C40B270F5AEF}" type="slidenum">
              <a:rPr lang="en-GB" smtClean="0"/>
              <a:t>‹#›</a:t>
            </a:fld>
            <a:endParaRPr lang="en-GB"/>
          </a:p>
        </p:txBody>
      </p:sp>
    </p:spTree>
    <p:extLst>
      <p:ext uri="{BB962C8B-B14F-4D97-AF65-F5344CB8AC3E}">
        <p14:creationId xmlns:p14="http://schemas.microsoft.com/office/powerpoint/2010/main" val="313209390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E2B95-0D1D-3FF3-157F-3C34BDD3F80A}"/>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5BE5F5C7-0811-7D85-8E81-BAA2037F629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464EAEC-E58F-28DC-1CAC-42C687EB06E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CB69502F-16F4-47BF-EE63-090EB6EA7CD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3B21943-9264-7AEE-C43D-FF6D79F91EF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9F30EEA-5AD1-A3BF-24DE-6D7F4556A39E}"/>
              </a:ext>
            </a:extLst>
          </p:cNvPr>
          <p:cNvSpPr>
            <a:spLocks noGrp="1"/>
          </p:cNvSpPr>
          <p:nvPr>
            <p:ph type="dt" sz="half" idx="10"/>
          </p:nvPr>
        </p:nvSpPr>
        <p:spPr/>
        <p:txBody>
          <a:bodyPr/>
          <a:lstStyle/>
          <a:p>
            <a:fld id="{A070C2EE-3D66-4F15-822A-F9423C837875}" type="datetimeFigureOut">
              <a:rPr lang="en-GB" smtClean="0"/>
              <a:t>11/10/2025</a:t>
            </a:fld>
            <a:endParaRPr lang="en-GB"/>
          </a:p>
        </p:txBody>
      </p:sp>
      <p:sp>
        <p:nvSpPr>
          <p:cNvPr id="8" name="Footer Placeholder 7">
            <a:extLst>
              <a:ext uri="{FF2B5EF4-FFF2-40B4-BE49-F238E27FC236}">
                <a16:creationId xmlns:a16="http://schemas.microsoft.com/office/drawing/2014/main" id="{93CCB4E4-D802-1640-4112-317AEC3C3C3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E17FEA9-C3DB-23FC-B8B4-ACAC8F6F1005}"/>
              </a:ext>
            </a:extLst>
          </p:cNvPr>
          <p:cNvSpPr>
            <a:spLocks noGrp="1"/>
          </p:cNvSpPr>
          <p:nvPr>
            <p:ph type="sldNum" sz="quarter" idx="12"/>
          </p:nvPr>
        </p:nvSpPr>
        <p:spPr/>
        <p:txBody>
          <a:bodyPr/>
          <a:lstStyle/>
          <a:p>
            <a:fld id="{A016741D-703B-496F-8867-C40B270F5AEF}" type="slidenum">
              <a:rPr lang="en-GB" smtClean="0"/>
              <a:t>‹#›</a:t>
            </a:fld>
            <a:endParaRPr lang="en-GB"/>
          </a:p>
        </p:txBody>
      </p:sp>
    </p:spTree>
    <p:extLst>
      <p:ext uri="{BB962C8B-B14F-4D97-AF65-F5344CB8AC3E}">
        <p14:creationId xmlns:p14="http://schemas.microsoft.com/office/powerpoint/2010/main" val="337260666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19E5CB-4B7B-73C5-6362-5387130A395C}"/>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19708BF7-57E6-9C1A-AF69-D2ACBA2106F3}"/>
              </a:ext>
            </a:extLst>
          </p:cNvPr>
          <p:cNvSpPr>
            <a:spLocks noGrp="1"/>
          </p:cNvSpPr>
          <p:nvPr>
            <p:ph type="dt" sz="half" idx="10"/>
          </p:nvPr>
        </p:nvSpPr>
        <p:spPr/>
        <p:txBody>
          <a:bodyPr/>
          <a:lstStyle/>
          <a:p>
            <a:fld id="{A070C2EE-3D66-4F15-822A-F9423C837875}" type="datetimeFigureOut">
              <a:rPr lang="en-GB" smtClean="0"/>
              <a:t>11/10/2025</a:t>
            </a:fld>
            <a:endParaRPr lang="en-GB"/>
          </a:p>
        </p:txBody>
      </p:sp>
      <p:sp>
        <p:nvSpPr>
          <p:cNvPr id="4" name="Footer Placeholder 3">
            <a:extLst>
              <a:ext uri="{FF2B5EF4-FFF2-40B4-BE49-F238E27FC236}">
                <a16:creationId xmlns:a16="http://schemas.microsoft.com/office/drawing/2014/main" id="{CF9B31D6-BA40-B395-D380-EA174007A3A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698A413-F19F-7195-D946-9B30DEE8E6DC}"/>
              </a:ext>
            </a:extLst>
          </p:cNvPr>
          <p:cNvSpPr>
            <a:spLocks noGrp="1"/>
          </p:cNvSpPr>
          <p:nvPr>
            <p:ph type="sldNum" sz="quarter" idx="12"/>
          </p:nvPr>
        </p:nvSpPr>
        <p:spPr/>
        <p:txBody>
          <a:bodyPr/>
          <a:lstStyle/>
          <a:p>
            <a:fld id="{A016741D-703B-496F-8867-C40B270F5AEF}" type="slidenum">
              <a:rPr lang="en-GB" smtClean="0"/>
              <a:t>‹#›</a:t>
            </a:fld>
            <a:endParaRPr lang="en-GB"/>
          </a:p>
        </p:txBody>
      </p:sp>
    </p:spTree>
    <p:extLst>
      <p:ext uri="{BB962C8B-B14F-4D97-AF65-F5344CB8AC3E}">
        <p14:creationId xmlns:p14="http://schemas.microsoft.com/office/powerpoint/2010/main" val="141904516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8748005-9EBB-2370-7AE9-D9B9724B3EDB}"/>
              </a:ext>
            </a:extLst>
          </p:cNvPr>
          <p:cNvSpPr>
            <a:spLocks noGrp="1"/>
          </p:cNvSpPr>
          <p:nvPr>
            <p:ph type="dt" sz="half" idx="10"/>
          </p:nvPr>
        </p:nvSpPr>
        <p:spPr/>
        <p:txBody>
          <a:bodyPr/>
          <a:lstStyle/>
          <a:p>
            <a:fld id="{A070C2EE-3D66-4F15-822A-F9423C837875}" type="datetimeFigureOut">
              <a:rPr lang="en-GB" smtClean="0"/>
              <a:t>11/10/2025</a:t>
            </a:fld>
            <a:endParaRPr lang="en-GB"/>
          </a:p>
        </p:txBody>
      </p:sp>
      <p:sp>
        <p:nvSpPr>
          <p:cNvPr id="3" name="Footer Placeholder 2">
            <a:extLst>
              <a:ext uri="{FF2B5EF4-FFF2-40B4-BE49-F238E27FC236}">
                <a16:creationId xmlns:a16="http://schemas.microsoft.com/office/drawing/2014/main" id="{81411F7B-992F-F37D-622B-49F797171D7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DFF4E5C-7FC8-0EA3-AD61-A1F6683826F8}"/>
              </a:ext>
            </a:extLst>
          </p:cNvPr>
          <p:cNvSpPr>
            <a:spLocks noGrp="1"/>
          </p:cNvSpPr>
          <p:nvPr>
            <p:ph type="sldNum" sz="quarter" idx="12"/>
          </p:nvPr>
        </p:nvSpPr>
        <p:spPr/>
        <p:txBody>
          <a:bodyPr/>
          <a:lstStyle/>
          <a:p>
            <a:fld id="{A016741D-703B-496F-8867-C40B270F5AEF}" type="slidenum">
              <a:rPr lang="en-GB" smtClean="0"/>
              <a:t>‹#›</a:t>
            </a:fld>
            <a:endParaRPr lang="en-GB"/>
          </a:p>
        </p:txBody>
      </p:sp>
    </p:spTree>
    <p:extLst>
      <p:ext uri="{BB962C8B-B14F-4D97-AF65-F5344CB8AC3E}">
        <p14:creationId xmlns:p14="http://schemas.microsoft.com/office/powerpoint/2010/main" val="420068969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72273-9B14-4D71-A0F9-7954DD388D1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5BD1E1DF-4520-EDAE-5AE8-990782AFAFD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13F41D89-027C-93FC-C28F-9734727B31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E062F37-0C15-9D0A-BC45-66F0716417DD}"/>
              </a:ext>
            </a:extLst>
          </p:cNvPr>
          <p:cNvSpPr>
            <a:spLocks noGrp="1"/>
          </p:cNvSpPr>
          <p:nvPr>
            <p:ph type="dt" sz="half" idx="10"/>
          </p:nvPr>
        </p:nvSpPr>
        <p:spPr/>
        <p:txBody>
          <a:bodyPr/>
          <a:lstStyle/>
          <a:p>
            <a:fld id="{A070C2EE-3D66-4F15-822A-F9423C837875}" type="datetimeFigureOut">
              <a:rPr lang="en-GB" smtClean="0"/>
              <a:t>11/10/2025</a:t>
            </a:fld>
            <a:endParaRPr lang="en-GB"/>
          </a:p>
        </p:txBody>
      </p:sp>
      <p:sp>
        <p:nvSpPr>
          <p:cNvPr id="6" name="Footer Placeholder 5">
            <a:extLst>
              <a:ext uri="{FF2B5EF4-FFF2-40B4-BE49-F238E27FC236}">
                <a16:creationId xmlns:a16="http://schemas.microsoft.com/office/drawing/2014/main" id="{1810EB31-6201-DE7F-FCA6-332F228A207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632191-30F4-591D-AE3C-A3E533253909}"/>
              </a:ext>
            </a:extLst>
          </p:cNvPr>
          <p:cNvSpPr>
            <a:spLocks noGrp="1"/>
          </p:cNvSpPr>
          <p:nvPr>
            <p:ph type="sldNum" sz="quarter" idx="12"/>
          </p:nvPr>
        </p:nvSpPr>
        <p:spPr/>
        <p:txBody>
          <a:bodyPr/>
          <a:lstStyle/>
          <a:p>
            <a:fld id="{A016741D-703B-496F-8867-C40B270F5AEF}" type="slidenum">
              <a:rPr lang="en-GB" smtClean="0"/>
              <a:t>‹#›</a:t>
            </a:fld>
            <a:endParaRPr lang="en-GB"/>
          </a:p>
        </p:txBody>
      </p:sp>
    </p:spTree>
    <p:extLst>
      <p:ext uri="{BB962C8B-B14F-4D97-AF65-F5344CB8AC3E}">
        <p14:creationId xmlns:p14="http://schemas.microsoft.com/office/powerpoint/2010/main" val="274155289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DB0D3-2051-9EC0-E285-85F69FBD297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B6AAE365-0D30-9407-054E-B43829E4195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F72F84D-2A3E-7CD8-AD00-6997D92A82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3163253-0E47-0495-23EC-27D4CE0E1AA3}"/>
              </a:ext>
            </a:extLst>
          </p:cNvPr>
          <p:cNvSpPr>
            <a:spLocks noGrp="1"/>
          </p:cNvSpPr>
          <p:nvPr>
            <p:ph type="dt" sz="half" idx="10"/>
          </p:nvPr>
        </p:nvSpPr>
        <p:spPr/>
        <p:txBody>
          <a:bodyPr/>
          <a:lstStyle/>
          <a:p>
            <a:fld id="{A070C2EE-3D66-4F15-822A-F9423C837875}" type="datetimeFigureOut">
              <a:rPr lang="en-GB" smtClean="0"/>
              <a:t>11/10/2025</a:t>
            </a:fld>
            <a:endParaRPr lang="en-GB"/>
          </a:p>
        </p:txBody>
      </p:sp>
      <p:sp>
        <p:nvSpPr>
          <p:cNvPr id="6" name="Footer Placeholder 5">
            <a:extLst>
              <a:ext uri="{FF2B5EF4-FFF2-40B4-BE49-F238E27FC236}">
                <a16:creationId xmlns:a16="http://schemas.microsoft.com/office/drawing/2014/main" id="{2BFE0E6D-CEC7-E7BE-0FF9-7AE500092F0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3D76C2E-C4DA-BF23-25C0-F6658A302BCC}"/>
              </a:ext>
            </a:extLst>
          </p:cNvPr>
          <p:cNvSpPr>
            <a:spLocks noGrp="1"/>
          </p:cNvSpPr>
          <p:nvPr>
            <p:ph type="sldNum" sz="quarter" idx="12"/>
          </p:nvPr>
        </p:nvSpPr>
        <p:spPr/>
        <p:txBody>
          <a:bodyPr/>
          <a:lstStyle/>
          <a:p>
            <a:fld id="{A016741D-703B-496F-8867-C40B270F5AEF}" type="slidenum">
              <a:rPr lang="en-GB" smtClean="0"/>
              <a:t>‹#›</a:t>
            </a:fld>
            <a:endParaRPr lang="en-GB"/>
          </a:p>
        </p:txBody>
      </p:sp>
    </p:spTree>
    <p:extLst>
      <p:ext uri="{BB962C8B-B14F-4D97-AF65-F5344CB8AC3E}">
        <p14:creationId xmlns:p14="http://schemas.microsoft.com/office/powerpoint/2010/main" val="162136221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07506-934D-D5DE-F2D4-ADD1A1A50B43}"/>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83625FF3-A898-A5F9-3B2B-7C96EBEB90C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6415D66-D8CC-DC98-36AB-90680E2C42C6}"/>
              </a:ext>
            </a:extLst>
          </p:cNvPr>
          <p:cNvSpPr>
            <a:spLocks noGrp="1"/>
          </p:cNvSpPr>
          <p:nvPr>
            <p:ph type="dt" sz="half" idx="10"/>
          </p:nvPr>
        </p:nvSpPr>
        <p:spPr/>
        <p:txBody>
          <a:bodyPr/>
          <a:lstStyle/>
          <a:p>
            <a:fld id="{A070C2EE-3D66-4F15-822A-F9423C837875}" type="datetimeFigureOut">
              <a:rPr lang="en-GB" smtClean="0"/>
              <a:t>11/10/2025</a:t>
            </a:fld>
            <a:endParaRPr lang="en-GB"/>
          </a:p>
        </p:txBody>
      </p:sp>
      <p:sp>
        <p:nvSpPr>
          <p:cNvPr id="5" name="Footer Placeholder 4">
            <a:extLst>
              <a:ext uri="{FF2B5EF4-FFF2-40B4-BE49-F238E27FC236}">
                <a16:creationId xmlns:a16="http://schemas.microsoft.com/office/drawing/2014/main" id="{5A408944-11D2-D7EA-5054-FBF52E695A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6864CE-24D8-8453-6C49-3E90270E8C7A}"/>
              </a:ext>
            </a:extLst>
          </p:cNvPr>
          <p:cNvSpPr>
            <a:spLocks noGrp="1"/>
          </p:cNvSpPr>
          <p:nvPr>
            <p:ph type="sldNum" sz="quarter" idx="12"/>
          </p:nvPr>
        </p:nvSpPr>
        <p:spPr/>
        <p:txBody>
          <a:bodyPr/>
          <a:lstStyle/>
          <a:p>
            <a:fld id="{A016741D-703B-496F-8867-C40B270F5AEF}" type="slidenum">
              <a:rPr lang="en-GB" smtClean="0"/>
              <a:t>‹#›</a:t>
            </a:fld>
            <a:endParaRPr lang="en-GB"/>
          </a:p>
        </p:txBody>
      </p:sp>
    </p:spTree>
    <p:extLst>
      <p:ext uri="{BB962C8B-B14F-4D97-AF65-F5344CB8AC3E}">
        <p14:creationId xmlns:p14="http://schemas.microsoft.com/office/powerpoint/2010/main" val="383977280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5C9E79-BD04-6705-1D36-CDE249A45029}"/>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EACC855A-4595-7209-873A-BAED3087BB4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FEDFFA6-8E51-F594-00DE-D0C1C2D733FD}"/>
              </a:ext>
            </a:extLst>
          </p:cNvPr>
          <p:cNvSpPr>
            <a:spLocks noGrp="1"/>
          </p:cNvSpPr>
          <p:nvPr>
            <p:ph type="dt" sz="half" idx="10"/>
          </p:nvPr>
        </p:nvSpPr>
        <p:spPr/>
        <p:txBody>
          <a:bodyPr/>
          <a:lstStyle/>
          <a:p>
            <a:fld id="{A070C2EE-3D66-4F15-822A-F9423C837875}" type="datetimeFigureOut">
              <a:rPr lang="en-GB" smtClean="0"/>
              <a:t>11/10/2025</a:t>
            </a:fld>
            <a:endParaRPr lang="en-GB"/>
          </a:p>
        </p:txBody>
      </p:sp>
      <p:sp>
        <p:nvSpPr>
          <p:cNvPr id="5" name="Footer Placeholder 4">
            <a:extLst>
              <a:ext uri="{FF2B5EF4-FFF2-40B4-BE49-F238E27FC236}">
                <a16:creationId xmlns:a16="http://schemas.microsoft.com/office/drawing/2014/main" id="{64E38B74-60E6-E54F-27CF-BFED5948C5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F5A03A-D9FA-45F7-2B7C-D64E588F8A44}"/>
              </a:ext>
            </a:extLst>
          </p:cNvPr>
          <p:cNvSpPr>
            <a:spLocks noGrp="1"/>
          </p:cNvSpPr>
          <p:nvPr>
            <p:ph type="sldNum" sz="quarter" idx="12"/>
          </p:nvPr>
        </p:nvSpPr>
        <p:spPr/>
        <p:txBody>
          <a:bodyPr/>
          <a:lstStyle/>
          <a:p>
            <a:fld id="{A016741D-703B-496F-8867-C40B270F5AEF}" type="slidenum">
              <a:rPr lang="en-GB" smtClean="0"/>
              <a:t>‹#›</a:t>
            </a:fld>
            <a:endParaRPr lang="en-GB"/>
          </a:p>
        </p:txBody>
      </p:sp>
    </p:spTree>
    <p:extLst>
      <p:ext uri="{BB962C8B-B14F-4D97-AF65-F5344CB8AC3E}">
        <p14:creationId xmlns:p14="http://schemas.microsoft.com/office/powerpoint/2010/main" val="203709831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2E3D8-958D-A0D3-DB2E-B8E4E843BD4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6DF5697D-A163-D67A-250F-BF93184C397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3EB3A4C5-7415-327D-DBB4-B11540BECE4F}"/>
              </a:ext>
            </a:extLst>
          </p:cNvPr>
          <p:cNvSpPr>
            <a:spLocks noGrp="1"/>
          </p:cNvSpPr>
          <p:nvPr>
            <p:ph type="dt" sz="half" idx="10"/>
          </p:nvPr>
        </p:nvSpPr>
        <p:spPr/>
        <p:txBody>
          <a:bodyPr/>
          <a:lstStyle/>
          <a:p>
            <a:fld id="{942DBE8A-D2FE-4862-9FEA-B2342D6B147D}" type="datetimeFigureOut">
              <a:rPr lang="en-GB" smtClean="0"/>
              <a:t>11/10/2025</a:t>
            </a:fld>
            <a:endParaRPr lang="en-GB"/>
          </a:p>
        </p:txBody>
      </p:sp>
      <p:sp>
        <p:nvSpPr>
          <p:cNvPr id="5" name="Footer Placeholder 4">
            <a:extLst>
              <a:ext uri="{FF2B5EF4-FFF2-40B4-BE49-F238E27FC236}">
                <a16:creationId xmlns:a16="http://schemas.microsoft.com/office/drawing/2014/main" id="{ED6D42BD-4542-443B-7DF9-6220685A48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C27F12-9F4B-BBB2-89E9-D7170ECFA91E}"/>
              </a:ext>
            </a:extLst>
          </p:cNvPr>
          <p:cNvSpPr>
            <a:spLocks noGrp="1"/>
          </p:cNvSpPr>
          <p:nvPr>
            <p:ph type="sldNum" sz="quarter" idx="12"/>
          </p:nvPr>
        </p:nvSpPr>
        <p:spPr/>
        <p:txBody>
          <a:bodyPr/>
          <a:lstStyle/>
          <a:p>
            <a:fld id="{717DB2DC-27FD-42DC-897A-7F4E6BF2DAF5}" type="slidenum">
              <a:rPr lang="en-GB" smtClean="0"/>
              <a:t>‹#›</a:t>
            </a:fld>
            <a:endParaRPr lang="en-GB"/>
          </a:p>
        </p:txBody>
      </p:sp>
    </p:spTree>
    <p:extLst>
      <p:ext uri="{BB962C8B-B14F-4D97-AF65-F5344CB8AC3E}">
        <p14:creationId xmlns:p14="http://schemas.microsoft.com/office/powerpoint/2010/main" val="58607366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ADF19-1A7A-EA4B-BA0F-1638652E508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4C7617C-30C2-2556-A364-C5163F29858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5BB6099-A548-CBD2-F628-9F692A06555A}"/>
              </a:ext>
            </a:extLst>
          </p:cNvPr>
          <p:cNvSpPr>
            <a:spLocks noGrp="1"/>
          </p:cNvSpPr>
          <p:nvPr>
            <p:ph type="dt" sz="half" idx="10"/>
          </p:nvPr>
        </p:nvSpPr>
        <p:spPr/>
        <p:txBody>
          <a:bodyPr/>
          <a:lstStyle/>
          <a:p>
            <a:fld id="{942DBE8A-D2FE-4862-9FEA-B2342D6B147D}" type="datetimeFigureOut">
              <a:rPr lang="en-GB" smtClean="0"/>
              <a:t>11/10/2025</a:t>
            </a:fld>
            <a:endParaRPr lang="en-GB"/>
          </a:p>
        </p:txBody>
      </p:sp>
      <p:sp>
        <p:nvSpPr>
          <p:cNvPr id="5" name="Footer Placeholder 4">
            <a:extLst>
              <a:ext uri="{FF2B5EF4-FFF2-40B4-BE49-F238E27FC236}">
                <a16:creationId xmlns:a16="http://schemas.microsoft.com/office/drawing/2014/main" id="{033D541A-CAF3-E31D-ECB9-B14DD60885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56BE6C-A3BF-7044-0826-2AEE2CD65094}"/>
              </a:ext>
            </a:extLst>
          </p:cNvPr>
          <p:cNvSpPr>
            <a:spLocks noGrp="1"/>
          </p:cNvSpPr>
          <p:nvPr>
            <p:ph type="sldNum" sz="quarter" idx="12"/>
          </p:nvPr>
        </p:nvSpPr>
        <p:spPr/>
        <p:txBody>
          <a:bodyPr/>
          <a:lstStyle/>
          <a:p>
            <a:fld id="{717DB2DC-27FD-42DC-897A-7F4E6BF2DAF5}" type="slidenum">
              <a:rPr lang="en-GB" smtClean="0"/>
              <a:t>‹#›</a:t>
            </a:fld>
            <a:endParaRPr lang="en-GB"/>
          </a:p>
        </p:txBody>
      </p:sp>
    </p:spTree>
    <p:extLst>
      <p:ext uri="{BB962C8B-B14F-4D97-AF65-F5344CB8AC3E}">
        <p14:creationId xmlns:p14="http://schemas.microsoft.com/office/powerpoint/2010/main" val="420921303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35ABB-7F9E-58C1-69B3-1BAE413D7AA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886AEEF0-7DFD-E444-FB4F-AF4CB281561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84E95B3-A4C0-F7BC-C0F8-98C3AAD189C7}"/>
              </a:ext>
            </a:extLst>
          </p:cNvPr>
          <p:cNvSpPr>
            <a:spLocks noGrp="1"/>
          </p:cNvSpPr>
          <p:nvPr>
            <p:ph type="dt" sz="half" idx="10"/>
          </p:nvPr>
        </p:nvSpPr>
        <p:spPr/>
        <p:txBody>
          <a:bodyPr/>
          <a:lstStyle/>
          <a:p>
            <a:fld id="{942DBE8A-D2FE-4862-9FEA-B2342D6B147D}" type="datetimeFigureOut">
              <a:rPr lang="en-GB" smtClean="0"/>
              <a:t>11/10/2025</a:t>
            </a:fld>
            <a:endParaRPr lang="en-GB"/>
          </a:p>
        </p:txBody>
      </p:sp>
      <p:sp>
        <p:nvSpPr>
          <p:cNvPr id="5" name="Footer Placeholder 4">
            <a:extLst>
              <a:ext uri="{FF2B5EF4-FFF2-40B4-BE49-F238E27FC236}">
                <a16:creationId xmlns:a16="http://schemas.microsoft.com/office/drawing/2014/main" id="{9A3E9EA2-9C3F-8275-4380-39C0B97DA0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5DA713-9113-DC3E-422D-C461EA40E830}"/>
              </a:ext>
            </a:extLst>
          </p:cNvPr>
          <p:cNvSpPr>
            <a:spLocks noGrp="1"/>
          </p:cNvSpPr>
          <p:nvPr>
            <p:ph type="sldNum" sz="quarter" idx="12"/>
          </p:nvPr>
        </p:nvSpPr>
        <p:spPr/>
        <p:txBody>
          <a:bodyPr/>
          <a:lstStyle/>
          <a:p>
            <a:fld id="{717DB2DC-27FD-42DC-897A-7F4E6BF2DAF5}" type="slidenum">
              <a:rPr lang="en-GB" smtClean="0"/>
              <a:t>‹#›</a:t>
            </a:fld>
            <a:endParaRPr lang="en-GB"/>
          </a:p>
        </p:txBody>
      </p:sp>
    </p:spTree>
    <p:extLst>
      <p:ext uri="{BB962C8B-B14F-4D97-AF65-F5344CB8AC3E}">
        <p14:creationId xmlns:p14="http://schemas.microsoft.com/office/powerpoint/2010/main" val="400412224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CF7A9-7B36-95D5-322E-694C688FC9F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C1DBF2F-8602-8D8A-1E9D-57C8E5EB4A1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903F2D16-C975-7BF9-A73F-BAB14B671B2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4A10B9E8-2577-036F-5822-E1069E1A0411}"/>
              </a:ext>
            </a:extLst>
          </p:cNvPr>
          <p:cNvSpPr>
            <a:spLocks noGrp="1"/>
          </p:cNvSpPr>
          <p:nvPr>
            <p:ph type="dt" sz="half" idx="10"/>
          </p:nvPr>
        </p:nvSpPr>
        <p:spPr/>
        <p:txBody>
          <a:bodyPr/>
          <a:lstStyle/>
          <a:p>
            <a:fld id="{942DBE8A-D2FE-4862-9FEA-B2342D6B147D}" type="datetimeFigureOut">
              <a:rPr lang="en-GB" smtClean="0"/>
              <a:t>11/10/2025</a:t>
            </a:fld>
            <a:endParaRPr lang="en-GB"/>
          </a:p>
        </p:txBody>
      </p:sp>
      <p:sp>
        <p:nvSpPr>
          <p:cNvPr id="6" name="Footer Placeholder 5">
            <a:extLst>
              <a:ext uri="{FF2B5EF4-FFF2-40B4-BE49-F238E27FC236}">
                <a16:creationId xmlns:a16="http://schemas.microsoft.com/office/drawing/2014/main" id="{A788758C-BCBD-9839-4E19-DFC2C521D07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949800-5158-D1CC-62C0-25B59AB6A1B7}"/>
              </a:ext>
            </a:extLst>
          </p:cNvPr>
          <p:cNvSpPr>
            <a:spLocks noGrp="1"/>
          </p:cNvSpPr>
          <p:nvPr>
            <p:ph type="sldNum" sz="quarter" idx="12"/>
          </p:nvPr>
        </p:nvSpPr>
        <p:spPr/>
        <p:txBody>
          <a:bodyPr/>
          <a:lstStyle/>
          <a:p>
            <a:fld id="{717DB2DC-27FD-42DC-897A-7F4E6BF2DAF5}" type="slidenum">
              <a:rPr lang="en-GB" smtClean="0"/>
              <a:t>‹#›</a:t>
            </a:fld>
            <a:endParaRPr lang="en-GB"/>
          </a:p>
        </p:txBody>
      </p:sp>
    </p:spTree>
    <p:extLst>
      <p:ext uri="{BB962C8B-B14F-4D97-AF65-F5344CB8AC3E}">
        <p14:creationId xmlns:p14="http://schemas.microsoft.com/office/powerpoint/2010/main" val="233387906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8AE90-A6DD-71D0-51BF-F9C8DF4629E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ED5DEC17-FFF4-53D5-9537-A9E77344B14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B09AF7C-8598-B602-F129-DE3DE1A867B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FC7E42DF-6740-D23C-656A-209842FAF3B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72937F2-86A5-346E-6854-6A221A10944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3D8122FF-A617-0520-CB3F-02F39020F332}"/>
              </a:ext>
            </a:extLst>
          </p:cNvPr>
          <p:cNvSpPr>
            <a:spLocks noGrp="1"/>
          </p:cNvSpPr>
          <p:nvPr>
            <p:ph type="dt" sz="half" idx="10"/>
          </p:nvPr>
        </p:nvSpPr>
        <p:spPr/>
        <p:txBody>
          <a:bodyPr/>
          <a:lstStyle/>
          <a:p>
            <a:fld id="{942DBE8A-D2FE-4862-9FEA-B2342D6B147D}" type="datetimeFigureOut">
              <a:rPr lang="en-GB" smtClean="0"/>
              <a:t>11/10/2025</a:t>
            </a:fld>
            <a:endParaRPr lang="en-GB"/>
          </a:p>
        </p:txBody>
      </p:sp>
      <p:sp>
        <p:nvSpPr>
          <p:cNvPr id="8" name="Footer Placeholder 7">
            <a:extLst>
              <a:ext uri="{FF2B5EF4-FFF2-40B4-BE49-F238E27FC236}">
                <a16:creationId xmlns:a16="http://schemas.microsoft.com/office/drawing/2014/main" id="{A55A6AB1-0F5F-11F7-F9F5-EAB2E50A9BA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F1E5FBC-AF09-279D-4075-39A8AC53D3B7}"/>
              </a:ext>
            </a:extLst>
          </p:cNvPr>
          <p:cNvSpPr>
            <a:spLocks noGrp="1"/>
          </p:cNvSpPr>
          <p:nvPr>
            <p:ph type="sldNum" sz="quarter" idx="12"/>
          </p:nvPr>
        </p:nvSpPr>
        <p:spPr/>
        <p:txBody>
          <a:bodyPr/>
          <a:lstStyle/>
          <a:p>
            <a:fld id="{717DB2DC-27FD-42DC-897A-7F4E6BF2DAF5}" type="slidenum">
              <a:rPr lang="en-GB" smtClean="0"/>
              <a:t>‹#›</a:t>
            </a:fld>
            <a:endParaRPr lang="en-GB"/>
          </a:p>
        </p:txBody>
      </p:sp>
    </p:spTree>
    <p:extLst>
      <p:ext uri="{BB962C8B-B14F-4D97-AF65-F5344CB8AC3E}">
        <p14:creationId xmlns:p14="http://schemas.microsoft.com/office/powerpoint/2010/main" val="164002085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32635-DAD2-C02D-C0D8-0FA8F6D0AFBB}"/>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2325E621-4369-B332-A096-5B3E5EE84C45}"/>
              </a:ext>
            </a:extLst>
          </p:cNvPr>
          <p:cNvSpPr>
            <a:spLocks noGrp="1"/>
          </p:cNvSpPr>
          <p:nvPr>
            <p:ph type="dt" sz="half" idx="10"/>
          </p:nvPr>
        </p:nvSpPr>
        <p:spPr/>
        <p:txBody>
          <a:bodyPr/>
          <a:lstStyle/>
          <a:p>
            <a:fld id="{942DBE8A-D2FE-4862-9FEA-B2342D6B147D}" type="datetimeFigureOut">
              <a:rPr lang="en-GB" smtClean="0"/>
              <a:t>11/10/2025</a:t>
            </a:fld>
            <a:endParaRPr lang="en-GB"/>
          </a:p>
        </p:txBody>
      </p:sp>
      <p:sp>
        <p:nvSpPr>
          <p:cNvPr id="4" name="Footer Placeholder 3">
            <a:extLst>
              <a:ext uri="{FF2B5EF4-FFF2-40B4-BE49-F238E27FC236}">
                <a16:creationId xmlns:a16="http://schemas.microsoft.com/office/drawing/2014/main" id="{CACAEF85-8AEB-CDAC-5E93-81DB8384D4D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F49ED43-ACF9-21D8-65FC-2721B3588F85}"/>
              </a:ext>
            </a:extLst>
          </p:cNvPr>
          <p:cNvSpPr>
            <a:spLocks noGrp="1"/>
          </p:cNvSpPr>
          <p:nvPr>
            <p:ph type="sldNum" sz="quarter" idx="12"/>
          </p:nvPr>
        </p:nvSpPr>
        <p:spPr/>
        <p:txBody>
          <a:bodyPr/>
          <a:lstStyle/>
          <a:p>
            <a:fld id="{717DB2DC-27FD-42DC-897A-7F4E6BF2DAF5}" type="slidenum">
              <a:rPr lang="en-GB" smtClean="0"/>
              <a:t>‹#›</a:t>
            </a:fld>
            <a:endParaRPr lang="en-GB"/>
          </a:p>
        </p:txBody>
      </p:sp>
    </p:spTree>
    <p:extLst>
      <p:ext uri="{BB962C8B-B14F-4D97-AF65-F5344CB8AC3E}">
        <p14:creationId xmlns:p14="http://schemas.microsoft.com/office/powerpoint/2010/main" val="266994386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4751D0-5FE5-C260-B28C-E05588811435}"/>
              </a:ext>
            </a:extLst>
          </p:cNvPr>
          <p:cNvSpPr>
            <a:spLocks noGrp="1"/>
          </p:cNvSpPr>
          <p:nvPr>
            <p:ph type="dt" sz="half" idx="10"/>
          </p:nvPr>
        </p:nvSpPr>
        <p:spPr/>
        <p:txBody>
          <a:bodyPr/>
          <a:lstStyle/>
          <a:p>
            <a:fld id="{942DBE8A-D2FE-4862-9FEA-B2342D6B147D}" type="datetimeFigureOut">
              <a:rPr lang="en-GB" smtClean="0"/>
              <a:t>11/10/2025</a:t>
            </a:fld>
            <a:endParaRPr lang="en-GB"/>
          </a:p>
        </p:txBody>
      </p:sp>
      <p:sp>
        <p:nvSpPr>
          <p:cNvPr id="3" name="Footer Placeholder 2">
            <a:extLst>
              <a:ext uri="{FF2B5EF4-FFF2-40B4-BE49-F238E27FC236}">
                <a16:creationId xmlns:a16="http://schemas.microsoft.com/office/drawing/2014/main" id="{12EDC50B-F3BF-7B66-F661-E280ACF30D9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515DCDF-A318-B492-D294-419F7772708D}"/>
              </a:ext>
            </a:extLst>
          </p:cNvPr>
          <p:cNvSpPr>
            <a:spLocks noGrp="1"/>
          </p:cNvSpPr>
          <p:nvPr>
            <p:ph type="sldNum" sz="quarter" idx="12"/>
          </p:nvPr>
        </p:nvSpPr>
        <p:spPr/>
        <p:txBody>
          <a:bodyPr/>
          <a:lstStyle/>
          <a:p>
            <a:fld id="{717DB2DC-27FD-42DC-897A-7F4E6BF2DAF5}" type="slidenum">
              <a:rPr lang="en-GB" smtClean="0"/>
              <a:t>‹#›</a:t>
            </a:fld>
            <a:endParaRPr lang="en-GB"/>
          </a:p>
        </p:txBody>
      </p:sp>
    </p:spTree>
    <p:extLst>
      <p:ext uri="{BB962C8B-B14F-4D97-AF65-F5344CB8AC3E}">
        <p14:creationId xmlns:p14="http://schemas.microsoft.com/office/powerpoint/2010/main" val="45901761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019C3-74E9-9893-DE4B-490301E530E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02E630B-B8FA-1BAB-427D-3D4822D8AA8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3178E237-C55C-6DE9-0089-37F02B0C93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D9DF830-ECED-26AB-C26F-E97C61D55B34}"/>
              </a:ext>
            </a:extLst>
          </p:cNvPr>
          <p:cNvSpPr>
            <a:spLocks noGrp="1"/>
          </p:cNvSpPr>
          <p:nvPr>
            <p:ph type="dt" sz="half" idx="10"/>
          </p:nvPr>
        </p:nvSpPr>
        <p:spPr/>
        <p:txBody>
          <a:bodyPr/>
          <a:lstStyle/>
          <a:p>
            <a:fld id="{942DBE8A-D2FE-4862-9FEA-B2342D6B147D}" type="datetimeFigureOut">
              <a:rPr lang="en-GB" smtClean="0"/>
              <a:t>11/10/2025</a:t>
            </a:fld>
            <a:endParaRPr lang="en-GB"/>
          </a:p>
        </p:txBody>
      </p:sp>
      <p:sp>
        <p:nvSpPr>
          <p:cNvPr id="6" name="Footer Placeholder 5">
            <a:extLst>
              <a:ext uri="{FF2B5EF4-FFF2-40B4-BE49-F238E27FC236}">
                <a16:creationId xmlns:a16="http://schemas.microsoft.com/office/drawing/2014/main" id="{17751A46-47C2-4D34-2C14-A48B384072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D77F3B-76AC-6259-43A1-9A19CE2375FE}"/>
              </a:ext>
            </a:extLst>
          </p:cNvPr>
          <p:cNvSpPr>
            <a:spLocks noGrp="1"/>
          </p:cNvSpPr>
          <p:nvPr>
            <p:ph type="sldNum" sz="quarter" idx="12"/>
          </p:nvPr>
        </p:nvSpPr>
        <p:spPr/>
        <p:txBody>
          <a:bodyPr/>
          <a:lstStyle/>
          <a:p>
            <a:fld id="{717DB2DC-27FD-42DC-897A-7F4E6BF2DAF5}" type="slidenum">
              <a:rPr lang="en-GB" smtClean="0"/>
              <a:t>‹#›</a:t>
            </a:fld>
            <a:endParaRPr lang="en-GB"/>
          </a:p>
        </p:txBody>
      </p:sp>
    </p:spTree>
    <p:extLst>
      <p:ext uri="{BB962C8B-B14F-4D97-AF65-F5344CB8AC3E}">
        <p14:creationId xmlns:p14="http://schemas.microsoft.com/office/powerpoint/2010/main" val="358379175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950AC-00AB-4792-2EE0-E8DC6FFF656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F83A28F6-4E51-662E-BA86-BDF946304B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5FBA565-4E44-A903-E7FF-7B8C8A3222F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3D7F00F-FEE9-49D3-4BFC-9B09344EC487}"/>
              </a:ext>
            </a:extLst>
          </p:cNvPr>
          <p:cNvSpPr>
            <a:spLocks noGrp="1"/>
          </p:cNvSpPr>
          <p:nvPr>
            <p:ph type="dt" sz="half" idx="10"/>
          </p:nvPr>
        </p:nvSpPr>
        <p:spPr/>
        <p:txBody>
          <a:bodyPr/>
          <a:lstStyle/>
          <a:p>
            <a:fld id="{942DBE8A-D2FE-4862-9FEA-B2342D6B147D}" type="datetimeFigureOut">
              <a:rPr lang="en-GB" smtClean="0"/>
              <a:t>11/10/2025</a:t>
            </a:fld>
            <a:endParaRPr lang="en-GB"/>
          </a:p>
        </p:txBody>
      </p:sp>
      <p:sp>
        <p:nvSpPr>
          <p:cNvPr id="6" name="Footer Placeholder 5">
            <a:extLst>
              <a:ext uri="{FF2B5EF4-FFF2-40B4-BE49-F238E27FC236}">
                <a16:creationId xmlns:a16="http://schemas.microsoft.com/office/drawing/2014/main" id="{375F28A7-7D48-DB6A-9532-E16EFA9FBC8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EC250C-EEFB-33CB-DE11-63BC06F7F92F}"/>
              </a:ext>
            </a:extLst>
          </p:cNvPr>
          <p:cNvSpPr>
            <a:spLocks noGrp="1"/>
          </p:cNvSpPr>
          <p:nvPr>
            <p:ph type="sldNum" sz="quarter" idx="12"/>
          </p:nvPr>
        </p:nvSpPr>
        <p:spPr/>
        <p:txBody>
          <a:bodyPr/>
          <a:lstStyle/>
          <a:p>
            <a:fld id="{717DB2DC-27FD-42DC-897A-7F4E6BF2DAF5}" type="slidenum">
              <a:rPr lang="en-GB" smtClean="0"/>
              <a:t>‹#›</a:t>
            </a:fld>
            <a:endParaRPr lang="en-GB"/>
          </a:p>
        </p:txBody>
      </p:sp>
    </p:spTree>
    <p:extLst>
      <p:ext uri="{BB962C8B-B14F-4D97-AF65-F5344CB8AC3E}">
        <p14:creationId xmlns:p14="http://schemas.microsoft.com/office/powerpoint/2010/main" val="306069655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7617B-E739-6FCC-C739-6BA350A2571D}"/>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9957DB57-A10A-CF47-EA64-1E1BC853515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F2ED3EE-2119-8A41-054B-24BB14ACFCE5}"/>
              </a:ext>
            </a:extLst>
          </p:cNvPr>
          <p:cNvSpPr>
            <a:spLocks noGrp="1"/>
          </p:cNvSpPr>
          <p:nvPr>
            <p:ph type="dt" sz="half" idx="10"/>
          </p:nvPr>
        </p:nvSpPr>
        <p:spPr/>
        <p:txBody>
          <a:bodyPr/>
          <a:lstStyle/>
          <a:p>
            <a:fld id="{942DBE8A-D2FE-4862-9FEA-B2342D6B147D}" type="datetimeFigureOut">
              <a:rPr lang="en-GB" smtClean="0"/>
              <a:t>11/10/2025</a:t>
            </a:fld>
            <a:endParaRPr lang="en-GB"/>
          </a:p>
        </p:txBody>
      </p:sp>
      <p:sp>
        <p:nvSpPr>
          <p:cNvPr id="5" name="Footer Placeholder 4">
            <a:extLst>
              <a:ext uri="{FF2B5EF4-FFF2-40B4-BE49-F238E27FC236}">
                <a16:creationId xmlns:a16="http://schemas.microsoft.com/office/drawing/2014/main" id="{86113EC4-A04B-B986-C211-DB3A2D49A5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264BF5-DC77-83E7-9130-04D838F4F343}"/>
              </a:ext>
            </a:extLst>
          </p:cNvPr>
          <p:cNvSpPr>
            <a:spLocks noGrp="1"/>
          </p:cNvSpPr>
          <p:nvPr>
            <p:ph type="sldNum" sz="quarter" idx="12"/>
          </p:nvPr>
        </p:nvSpPr>
        <p:spPr/>
        <p:txBody>
          <a:bodyPr/>
          <a:lstStyle/>
          <a:p>
            <a:fld id="{717DB2DC-27FD-42DC-897A-7F4E6BF2DAF5}" type="slidenum">
              <a:rPr lang="en-GB" smtClean="0"/>
              <a:t>‹#›</a:t>
            </a:fld>
            <a:endParaRPr lang="en-GB"/>
          </a:p>
        </p:txBody>
      </p:sp>
    </p:spTree>
    <p:extLst>
      <p:ext uri="{BB962C8B-B14F-4D97-AF65-F5344CB8AC3E}">
        <p14:creationId xmlns:p14="http://schemas.microsoft.com/office/powerpoint/2010/main" val="104377697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67C46A3-38BC-4ED7-F919-BEA303497BE4}"/>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8A1576A8-1601-3315-7235-ADC6936FD71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B22C615-6DE9-58D3-69C0-524937350FDE}"/>
              </a:ext>
            </a:extLst>
          </p:cNvPr>
          <p:cNvSpPr>
            <a:spLocks noGrp="1"/>
          </p:cNvSpPr>
          <p:nvPr>
            <p:ph type="dt" sz="half" idx="10"/>
          </p:nvPr>
        </p:nvSpPr>
        <p:spPr/>
        <p:txBody>
          <a:bodyPr/>
          <a:lstStyle/>
          <a:p>
            <a:fld id="{942DBE8A-D2FE-4862-9FEA-B2342D6B147D}" type="datetimeFigureOut">
              <a:rPr lang="en-GB" smtClean="0"/>
              <a:t>11/10/2025</a:t>
            </a:fld>
            <a:endParaRPr lang="en-GB"/>
          </a:p>
        </p:txBody>
      </p:sp>
      <p:sp>
        <p:nvSpPr>
          <p:cNvPr id="5" name="Footer Placeholder 4">
            <a:extLst>
              <a:ext uri="{FF2B5EF4-FFF2-40B4-BE49-F238E27FC236}">
                <a16:creationId xmlns:a16="http://schemas.microsoft.com/office/drawing/2014/main" id="{68991AAA-11D5-D891-B7DE-FD13C83D27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50EB33-45EA-4B2A-98FB-563598AA2D3C}"/>
              </a:ext>
            </a:extLst>
          </p:cNvPr>
          <p:cNvSpPr>
            <a:spLocks noGrp="1"/>
          </p:cNvSpPr>
          <p:nvPr>
            <p:ph type="sldNum" sz="quarter" idx="12"/>
          </p:nvPr>
        </p:nvSpPr>
        <p:spPr/>
        <p:txBody>
          <a:bodyPr/>
          <a:lstStyle/>
          <a:p>
            <a:fld id="{717DB2DC-27FD-42DC-897A-7F4E6BF2DAF5}" type="slidenum">
              <a:rPr lang="en-GB" smtClean="0"/>
              <a:t>‹#›</a:t>
            </a:fld>
            <a:endParaRPr lang="en-GB"/>
          </a:p>
        </p:txBody>
      </p:sp>
    </p:spTree>
    <p:extLst>
      <p:ext uri="{BB962C8B-B14F-4D97-AF65-F5344CB8AC3E}">
        <p14:creationId xmlns:p14="http://schemas.microsoft.com/office/powerpoint/2010/main" val="28822494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2.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6.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theme" Target="../theme/theme3.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7.xml"/><Relationship Id="rId3" Type="http://schemas.openxmlformats.org/officeDocument/2006/relationships/slideLayout" Target="../slideLayouts/slideLayout42.xml"/><Relationship Id="rId7" Type="http://schemas.openxmlformats.org/officeDocument/2006/relationships/slideLayout" Target="../slideLayouts/slideLayout46.xml"/><Relationship Id="rId12" Type="http://schemas.openxmlformats.org/officeDocument/2006/relationships/theme" Target="../theme/theme4.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5" Type="http://schemas.openxmlformats.org/officeDocument/2006/relationships/slideLayout" Target="../slideLayouts/slideLayout44.xml"/><Relationship Id="rId10" Type="http://schemas.openxmlformats.org/officeDocument/2006/relationships/slideLayout" Target="../slideLayouts/slideLayout49.xml"/><Relationship Id="rId4" Type="http://schemas.openxmlformats.org/officeDocument/2006/relationships/slideLayout" Target="../slideLayouts/slideLayout43.xml"/><Relationship Id="rId9" Type="http://schemas.openxmlformats.org/officeDocument/2006/relationships/slideLayout" Target="../slideLayouts/slideLayout4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58236F6-90AD-4687-83A6-46F8A1F7CB3F}" type="datetimeFigureOut">
              <a:rPr lang="en-GB" smtClean="0"/>
              <a:t>11/10/2025</a:t>
            </a:fld>
            <a:endParaRPr lang="en-GB"/>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3B73738-5CA2-4BBA-9A45-DD361E3C8A12}" type="slidenum">
              <a:rPr lang="en-GB" smtClean="0"/>
              <a:t>‹#›</a:t>
            </a:fld>
            <a:endParaRPr lang="en-GB"/>
          </a:p>
        </p:txBody>
      </p:sp>
    </p:spTree>
    <p:extLst>
      <p:ext uri="{BB962C8B-B14F-4D97-AF65-F5344CB8AC3E}">
        <p14:creationId xmlns:p14="http://schemas.microsoft.com/office/powerpoint/2010/main" val="100696837"/>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51E892D-4AF9-65E8-5F81-69552527469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53E6DB-39C9-A9D9-1F98-52664DBBEF0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A40BCB-8259-C79C-751A-EE9800825A4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9556959-D325-4F34-9557-2F53ACDF952A}" type="datetimeFigureOut">
              <a:rPr lang="en-GB" smtClean="0"/>
              <a:t>11/10/2025</a:t>
            </a:fld>
            <a:endParaRPr lang="en-GB"/>
          </a:p>
        </p:txBody>
      </p:sp>
      <p:sp>
        <p:nvSpPr>
          <p:cNvPr id="5" name="Footer Placeholder 4">
            <a:extLst>
              <a:ext uri="{FF2B5EF4-FFF2-40B4-BE49-F238E27FC236}">
                <a16:creationId xmlns:a16="http://schemas.microsoft.com/office/drawing/2014/main" id="{D70B0571-AF53-4AF7-6EC8-770BF0462E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2F9B50E-BB2C-A397-858A-2E1E15FC3EE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431FAA3-4BFD-4D2A-B800-24513522982F}" type="slidenum">
              <a:rPr lang="en-GB" smtClean="0"/>
              <a:t>‹#›</a:t>
            </a:fld>
            <a:endParaRPr lang="en-GB"/>
          </a:p>
        </p:txBody>
      </p:sp>
    </p:spTree>
    <p:extLst>
      <p:ext uri="{BB962C8B-B14F-4D97-AF65-F5344CB8AC3E}">
        <p14:creationId xmlns:p14="http://schemas.microsoft.com/office/powerpoint/2010/main" val="1349719099"/>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8FE5422-6BEF-D5B1-B7B4-11195432281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47C62633-1FDD-486D-2E18-9E8C47DBEFF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B46C265-0A44-CE44-97B5-68409B13E7C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070C2EE-3D66-4F15-822A-F9423C837875}" type="datetimeFigureOut">
              <a:rPr lang="en-GB" smtClean="0"/>
              <a:t>11/10/2025</a:t>
            </a:fld>
            <a:endParaRPr lang="en-GB"/>
          </a:p>
        </p:txBody>
      </p:sp>
      <p:sp>
        <p:nvSpPr>
          <p:cNvPr id="5" name="Footer Placeholder 4">
            <a:extLst>
              <a:ext uri="{FF2B5EF4-FFF2-40B4-BE49-F238E27FC236}">
                <a16:creationId xmlns:a16="http://schemas.microsoft.com/office/drawing/2014/main" id="{366B8AB3-83BB-299E-A443-8047E843150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D2A9EAE-3BD8-B802-38E1-D48F31CF61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016741D-703B-496F-8867-C40B270F5AEF}" type="slidenum">
              <a:rPr lang="en-GB" smtClean="0"/>
              <a:t>‹#›</a:t>
            </a:fld>
            <a:endParaRPr lang="en-GB"/>
          </a:p>
        </p:txBody>
      </p:sp>
    </p:spTree>
    <p:extLst>
      <p:ext uri="{BB962C8B-B14F-4D97-AF65-F5344CB8AC3E}">
        <p14:creationId xmlns:p14="http://schemas.microsoft.com/office/powerpoint/2010/main" val="3695725188"/>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A6CC70-0B3C-B15E-E2F2-F2B1CC03AB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8D288CD-6F3C-89A6-D5D3-97F52315633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5E7B2D5-4CE9-6498-3389-200B8AB05E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42DBE8A-D2FE-4862-9FEA-B2342D6B147D}" type="datetimeFigureOut">
              <a:rPr lang="en-GB" smtClean="0"/>
              <a:t>11/10/2025</a:t>
            </a:fld>
            <a:endParaRPr lang="en-GB"/>
          </a:p>
        </p:txBody>
      </p:sp>
      <p:sp>
        <p:nvSpPr>
          <p:cNvPr id="5" name="Footer Placeholder 4">
            <a:extLst>
              <a:ext uri="{FF2B5EF4-FFF2-40B4-BE49-F238E27FC236}">
                <a16:creationId xmlns:a16="http://schemas.microsoft.com/office/drawing/2014/main" id="{8816F67E-26AA-D5A3-E9D1-3AC8B97E5A3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4A703E7-CF87-2CA6-17BC-BA37E3AB4C1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17DB2DC-27FD-42DC-897A-7F4E6BF2DAF5}" type="slidenum">
              <a:rPr lang="en-GB" smtClean="0"/>
              <a:t>‹#›</a:t>
            </a:fld>
            <a:endParaRPr lang="en-GB"/>
          </a:p>
        </p:txBody>
      </p:sp>
    </p:spTree>
    <p:extLst>
      <p:ext uri="{BB962C8B-B14F-4D97-AF65-F5344CB8AC3E}">
        <p14:creationId xmlns:p14="http://schemas.microsoft.com/office/powerpoint/2010/main" val="23953855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chartexpo.com/blog/attendance-tracking-in-excel" TargetMode="External"/><Relationship Id="rId2" Type="http://schemas.openxmlformats.org/officeDocument/2006/relationships/hyperlink" Target="https://best-excel-tutorial.com/rota/" TargetMode="External"/><Relationship Id="rId1" Type="http://schemas.openxmlformats.org/officeDocument/2006/relationships/slideLayout" Target="../slideLayouts/slideLayout2.xml"/><Relationship Id="rId5" Type="http://schemas.openxmlformats.org/officeDocument/2006/relationships/hyperlink" Target="https://northstaranalytics.co.uk/track-employee-attendance-excel-google-sheets/" TargetMode="External"/><Relationship Id="rId4" Type="http://schemas.openxmlformats.org/officeDocument/2006/relationships/hyperlink" Target="https://www.solveyourtech.com/the-excel-formula-for-wages-overtime-a-step-by-step-guide/"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8.jpeg"/><Relationship Id="rId1" Type="http://schemas.openxmlformats.org/officeDocument/2006/relationships/slideLayout" Target="../slideLayouts/slideLayout1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hyperlink" Target="https://barrazacarlos.com/advantages-and-disadvantages-of-microsoft-outlook/" TargetMode="External"/><Relationship Id="rId2" Type="http://schemas.openxmlformats.org/officeDocument/2006/relationships/diagramData" Target="../diagrams/data2.xml"/><Relationship Id="rId1" Type="http://schemas.openxmlformats.org/officeDocument/2006/relationships/slideLayout" Target="../slideLayouts/slideLayout19.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14.xml.rels><?xml version="1.0" encoding="UTF-8" standalone="yes"?>
<Relationships xmlns="http://schemas.openxmlformats.org/package/2006/relationships"><Relationship Id="rId3" Type="http://schemas.openxmlformats.org/officeDocument/2006/relationships/hyperlink" Target="https://digital.nhs.uk" TargetMode="External"/><Relationship Id="rId2" Type="http://schemas.openxmlformats.org/officeDocument/2006/relationships/hyperlink" Target="https://www.gov.uk/government/publications/a-plan-for-digital-health-and-social-care" TargetMode="External"/><Relationship Id="rId1" Type="http://schemas.openxmlformats.org/officeDocument/2006/relationships/slideLayout" Target="../slideLayouts/slideLayout30.xml"/><Relationship Id="rId4" Type="http://schemas.openxmlformats.org/officeDocument/2006/relationships/hyperlink" Target="https://www.skillsforcare.org.uk"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40.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hyperlink" Target="https://www.ncsc.gov.uk/" TargetMode="External"/><Relationship Id="rId1" Type="http://schemas.openxmlformats.org/officeDocument/2006/relationships/slideLayout" Target="../slideLayouts/slideLayout41.xml"/></Relationships>
</file>

<file path=ppt/slides/_rels/slide17.xml.rels><?xml version="1.0" encoding="UTF-8" standalone="yes"?>
<Relationships xmlns="http://schemas.openxmlformats.org/package/2006/relationships"><Relationship Id="rId3" Type="http://schemas.openxmlformats.org/officeDocument/2006/relationships/hyperlink" Target="https://www.ncsc.gov.uk/" TargetMode="External"/><Relationship Id="rId2" Type="http://schemas.openxmlformats.org/officeDocument/2006/relationships/notesSlide" Target="../notesSlides/notesSlide2.xml"/><Relationship Id="rId1" Type="http://schemas.openxmlformats.org/officeDocument/2006/relationships/slideLayout" Target="../slideLayouts/slideLayout41.xml"/><Relationship Id="rId4" Type="http://schemas.openxmlformats.org/officeDocument/2006/relationships/image" Target="../media/image12.jpeg"/></Relationships>
</file>

<file path=ppt/slides/_rels/slide1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xml"/><Relationship Id="rId1" Type="http://schemas.openxmlformats.org/officeDocument/2006/relationships/slideLayout" Target="../slideLayouts/slideLayout41.xml"/></Relationships>
</file>

<file path=ppt/slides/_rels/slide1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hyperlink" Target="https://ico.org.uk/" TargetMode="External"/><Relationship Id="rId1" Type="http://schemas.openxmlformats.org/officeDocument/2006/relationships/slideLayout" Target="../slideLayouts/slideLayout41.xml"/></Relationships>
</file>

<file path=ppt/slides/_rels/slide20.xml.rels><?xml version="1.0" encoding="UTF-8" standalone="yes"?>
<Relationships xmlns="http://schemas.openxmlformats.org/package/2006/relationships"><Relationship Id="rId3" Type="http://schemas.openxmlformats.org/officeDocument/2006/relationships/hyperlink" Target="https://www.england.nhs.uk/long-read/information-governance-and-data-protection/" TargetMode="External"/><Relationship Id="rId2" Type="http://schemas.openxmlformats.org/officeDocument/2006/relationships/hyperlink" Target="https://www.ncsc.gov.uk/" TargetMode="External"/><Relationship Id="rId1" Type="http://schemas.openxmlformats.org/officeDocument/2006/relationships/slideLayout" Target="../slideLayouts/slideLayout4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B6B3B-B5E1-7F2F-F8D5-3B2D57A67F47}"/>
              </a:ext>
            </a:extLst>
          </p:cNvPr>
          <p:cNvSpPr>
            <a:spLocks noGrp="1"/>
          </p:cNvSpPr>
          <p:nvPr>
            <p:ph type="ctrTitle"/>
          </p:nvPr>
        </p:nvSpPr>
        <p:spPr/>
        <p:txBody>
          <a:bodyPr>
            <a:normAutofit fontScale="90000"/>
          </a:bodyPr>
          <a:lstStyle/>
          <a:p>
            <a:r>
              <a:rPr lang="en-GB" dirty="0"/>
              <a:t>LCHS4007</a:t>
            </a:r>
            <a:br>
              <a:rPr lang="en-GB" dirty="0"/>
            </a:br>
            <a:r>
              <a:rPr lang="en-GB" dirty="0"/>
              <a:t>DIGITAL SKILLS &amp; RESEARCH METHODS</a:t>
            </a:r>
            <a:br>
              <a:rPr lang="en-GB" dirty="0"/>
            </a:br>
            <a:r>
              <a:rPr lang="en-GB" dirty="0"/>
              <a:t>GROUP PRESENTATION</a:t>
            </a:r>
          </a:p>
        </p:txBody>
      </p:sp>
      <p:sp>
        <p:nvSpPr>
          <p:cNvPr id="4" name="TextBox 3">
            <a:extLst>
              <a:ext uri="{FF2B5EF4-FFF2-40B4-BE49-F238E27FC236}">
                <a16:creationId xmlns:a16="http://schemas.microsoft.com/office/drawing/2014/main" id="{9E39629E-CE17-8A52-04C3-459525C56DE5}"/>
              </a:ext>
            </a:extLst>
          </p:cNvPr>
          <p:cNvSpPr txBox="1"/>
          <p:nvPr/>
        </p:nvSpPr>
        <p:spPr>
          <a:xfrm>
            <a:off x="250371" y="4767943"/>
            <a:ext cx="3603171" cy="1754326"/>
          </a:xfrm>
          <a:prstGeom prst="rect">
            <a:avLst/>
          </a:prstGeom>
          <a:noFill/>
        </p:spPr>
        <p:txBody>
          <a:bodyPr wrap="square" rtlCol="0">
            <a:spAutoFit/>
          </a:bodyPr>
          <a:lstStyle/>
          <a:p>
            <a:r>
              <a:rPr lang="en-GB" dirty="0"/>
              <a:t>SAIRA AZAM- 2515555</a:t>
            </a:r>
          </a:p>
          <a:p>
            <a:r>
              <a:rPr lang="en-GB" dirty="0"/>
              <a:t>NIMRA ALI- 2507357</a:t>
            </a:r>
          </a:p>
          <a:p>
            <a:r>
              <a:rPr lang="en-GB" dirty="0"/>
              <a:t>HINA ILYAS- 2511486</a:t>
            </a:r>
          </a:p>
          <a:p>
            <a:r>
              <a:rPr lang="en-GB" dirty="0"/>
              <a:t>ASMA BIBI- 2225758</a:t>
            </a:r>
          </a:p>
          <a:p>
            <a:endParaRPr lang="en-GB" dirty="0"/>
          </a:p>
          <a:p>
            <a:r>
              <a:rPr lang="en-GB" dirty="0"/>
              <a:t>LECTURER- MASUD SIDDIQUI</a:t>
            </a:r>
          </a:p>
        </p:txBody>
      </p:sp>
    </p:spTree>
    <p:extLst>
      <p:ext uri="{BB962C8B-B14F-4D97-AF65-F5344CB8AC3E}">
        <p14:creationId xmlns:p14="http://schemas.microsoft.com/office/powerpoint/2010/main" val="38827400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A62C9-031E-7121-4AF6-843FC0BF3C7D}"/>
              </a:ext>
            </a:extLst>
          </p:cNvPr>
          <p:cNvSpPr>
            <a:spLocks noGrp="1"/>
          </p:cNvSpPr>
          <p:nvPr>
            <p:ph type="title"/>
          </p:nvPr>
        </p:nvSpPr>
        <p:spPr/>
        <p:txBody>
          <a:bodyPr>
            <a:normAutofit fontScale="90000"/>
          </a:bodyPr>
          <a:lstStyle/>
          <a:p>
            <a:r>
              <a:rPr lang="en-GB" dirty="0"/>
              <a:t>HOW CAN EXCEL BE USED BY SUNRISE RESIDENTIAL CARE HOME TO COMPLETE TASKS MORE EFFICIENTLY?</a:t>
            </a:r>
          </a:p>
        </p:txBody>
      </p:sp>
      <p:sp>
        <p:nvSpPr>
          <p:cNvPr id="4" name="TextBox 3">
            <a:extLst>
              <a:ext uri="{FF2B5EF4-FFF2-40B4-BE49-F238E27FC236}">
                <a16:creationId xmlns:a16="http://schemas.microsoft.com/office/drawing/2014/main" id="{5E78A1AD-0513-1174-304C-71C2D6B9587E}"/>
              </a:ext>
            </a:extLst>
          </p:cNvPr>
          <p:cNvSpPr txBox="1"/>
          <p:nvPr/>
        </p:nvSpPr>
        <p:spPr>
          <a:xfrm>
            <a:off x="685801" y="2065867"/>
            <a:ext cx="10602685" cy="2308324"/>
          </a:xfrm>
          <a:prstGeom prst="rect">
            <a:avLst/>
          </a:prstGeom>
          <a:noFill/>
        </p:spPr>
        <p:txBody>
          <a:bodyPr wrap="square" rtlCol="0">
            <a:spAutoFit/>
          </a:bodyPr>
          <a:lstStyle/>
          <a:p>
            <a:r>
              <a:rPr lang="en-GB" dirty="0"/>
              <a:t>Microsoft excel can be used in various ways to complete day to day tasks more efficiently at the sunrise care home, it can save time for the staff, it can also save money as well as increasing </a:t>
            </a:r>
            <a:r>
              <a:rPr lang="en-GB" dirty="0" err="1"/>
              <a:t>productiivty</a:t>
            </a:r>
            <a:r>
              <a:rPr lang="en-GB" dirty="0"/>
              <a:t>. This is something which is beneficial to the care home as they can use that extra time and money in different places </a:t>
            </a:r>
            <a:r>
              <a:rPr lang="en-GB"/>
              <a:t>where it is needed more.</a:t>
            </a:r>
            <a:endParaRPr lang="en-GB" dirty="0"/>
          </a:p>
          <a:p>
            <a:endParaRPr lang="en-GB" dirty="0"/>
          </a:p>
          <a:p>
            <a:r>
              <a:rPr lang="en-GB" dirty="0"/>
              <a:t>Here are some of the ways that excel can be used at sunrise residential care home to complete tasks more efficiently:</a:t>
            </a:r>
          </a:p>
          <a:p>
            <a:endParaRPr lang="en-GB" dirty="0"/>
          </a:p>
        </p:txBody>
      </p:sp>
      <p:sp>
        <p:nvSpPr>
          <p:cNvPr id="5" name="TextBox 4">
            <a:extLst>
              <a:ext uri="{FF2B5EF4-FFF2-40B4-BE49-F238E27FC236}">
                <a16:creationId xmlns:a16="http://schemas.microsoft.com/office/drawing/2014/main" id="{12154CB9-29FF-F0E9-4816-24266C7D9EB7}"/>
              </a:ext>
            </a:extLst>
          </p:cNvPr>
          <p:cNvSpPr txBox="1"/>
          <p:nvPr/>
        </p:nvSpPr>
        <p:spPr>
          <a:xfrm>
            <a:off x="391885" y="3934527"/>
            <a:ext cx="4931229" cy="2862322"/>
          </a:xfrm>
          <a:prstGeom prst="rect">
            <a:avLst/>
          </a:prstGeom>
          <a:noFill/>
        </p:spPr>
        <p:txBody>
          <a:bodyPr wrap="square" rtlCol="0">
            <a:spAutoFit/>
          </a:bodyPr>
          <a:lstStyle/>
          <a:p>
            <a:pPr marL="285750" indent="-285750">
              <a:buFont typeface="Arial" panose="020B0604020202020204" pitchFamily="34" charset="0"/>
              <a:buChar char="•"/>
            </a:pPr>
            <a:r>
              <a:rPr lang="en-GB" dirty="0"/>
              <a:t>Can be used to schedule staff rotas</a:t>
            </a:r>
          </a:p>
          <a:p>
            <a:pPr marL="285750" indent="-285750">
              <a:buFont typeface="Arial" panose="020B0604020202020204" pitchFamily="34" charset="0"/>
              <a:buChar char="•"/>
            </a:pPr>
            <a:r>
              <a:rPr lang="en-GB" dirty="0"/>
              <a:t>Can be used to monitor the attendance and record of residents</a:t>
            </a:r>
          </a:p>
          <a:p>
            <a:pPr marL="285750" indent="-285750">
              <a:buFont typeface="Arial" panose="020B0604020202020204" pitchFamily="34" charset="0"/>
              <a:buChar char="•"/>
            </a:pPr>
            <a:r>
              <a:rPr lang="en-GB" dirty="0"/>
              <a:t>Using it to pay staff (pay roll)</a:t>
            </a:r>
          </a:p>
          <a:p>
            <a:pPr marL="285750" indent="-285750">
              <a:buFont typeface="Arial" panose="020B0604020202020204" pitchFamily="34" charset="0"/>
              <a:buChar char="•"/>
            </a:pPr>
            <a:r>
              <a:rPr lang="en-GB" dirty="0"/>
              <a:t>Using it to calculate budget and wages</a:t>
            </a:r>
          </a:p>
          <a:p>
            <a:pPr marL="285750" indent="-285750">
              <a:buFont typeface="Arial" panose="020B0604020202020204" pitchFamily="34" charset="0"/>
              <a:buChar char="•"/>
            </a:pPr>
            <a:r>
              <a:rPr lang="en-GB" dirty="0"/>
              <a:t>Using it to log medication </a:t>
            </a:r>
          </a:p>
          <a:p>
            <a:pPr marL="285750" indent="-285750">
              <a:buFont typeface="Arial" panose="020B0604020202020204" pitchFamily="34" charset="0"/>
              <a:buChar char="•"/>
            </a:pPr>
            <a:endParaRPr lang="en-GB" dirty="0"/>
          </a:p>
          <a:p>
            <a:r>
              <a:rPr lang="en-GB" dirty="0"/>
              <a:t>And much more, today I will be speaking about a few of these and their benefits as well as some limitations they may have.</a:t>
            </a:r>
          </a:p>
        </p:txBody>
      </p:sp>
      <p:pic>
        <p:nvPicPr>
          <p:cNvPr id="7" name="Picture 6" descr="Close-up of woman's hands typing and using a trackpad on a laptop with mug">
            <a:extLst>
              <a:ext uri="{FF2B5EF4-FFF2-40B4-BE49-F238E27FC236}">
                <a16:creationId xmlns:a16="http://schemas.microsoft.com/office/drawing/2014/main" id="{C032073B-70A6-E89A-55B2-3ED95E4B346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38911" y="3770759"/>
            <a:ext cx="5078315" cy="2347011"/>
          </a:xfrm>
          <a:prstGeom prst="rect">
            <a:avLst/>
          </a:prstGeom>
        </p:spPr>
      </p:pic>
    </p:spTree>
    <p:extLst>
      <p:ext uri="{BB962C8B-B14F-4D97-AF65-F5344CB8AC3E}">
        <p14:creationId xmlns:p14="http://schemas.microsoft.com/office/powerpoint/2010/main" val="3246226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1E5991D-9727-F26D-37F2-2FC69CC100F2}"/>
              </a:ext>
            </a:extLst>
          </p:cNvPr>
          <p:cNvSpPr txBox="1"/>
          <p:nvPr/>
        </p:nvSpPr>
        <p:spPr>
          <a:xfrm>
            <a:off x="446314" y="435429"/>
            <a:ext cx="11364686" cy="1754326"/>
          </a:xfrm>
          <a:prstGeom prst="rect">
            <a:avLst/>
          </a:prstGeom>
          <a:noFill/>
        </p:spPr>
        <p:txBody>
          <a:bodyPr wrap="square" rtlCol="0">
            <a:spAutoFit/>
          </a:bodyPr>
          <a:lstStyle/>
          <a:p>
            <a:r>
              <a:rPr lang="en-GB" dirty="0"/>
              <a:t>Firstly Sunrise care home can use Microsoft excel to schedule staff rotas, this makes it much more easier and efficient because you have everything on one platform, it is easier to change a rota on excel than on paper (Best Excel </a:t>
            </a:r>
            <a:r>
              <a:rPr lang="en-GB" dirty="0" err="1"/>
              <a:t>Tuorial</a:t>
            </a:r>
            <a:r>
              <a:rPr lang="en-GB" dirty="0"/>
              <a:t>, </a:t>
            </a:r>
            <a:r>
              <a:rPr lang="en-GB" dirty="0" err="1"/>
              <a:t>n.d</a:t>
            </a:r>
            <a:r>
              <a:rPr lang="en-GB" dirty="0"/>
              <a:t>) you don’t have to waste paper as well as you can easily set the schedule and send it out to staff members who can also view these. The only problem with this is that anyone who has ill </a:t>
            </a:r>
            <a:r>
              <a:rPr lang="en-GB" dirty="0" err="1"/>
              <a:t>inentions</a:t>
            </a:r>
            <a:r>
              <a:rPr lang="en-GB" dirty="0"/>
              <a:t> can access this data (even though you have the option to password protect it a person may forget to do this) which can be a breach of GDPR, as well as this it may be possible you can lose info via excel or the computer crashing causing data to be lost if not saved. </a:t>
            </a:r>
          </a:p>
        </p:txBody>
      </p:sp>
      <p:sp>
        <p:nvSpPr>
          <p:cNvPr id="5" name="TextBox 4">
            <a:extLst>
              <a:ext uri="{FF2B5EF4-FFF2-40B4-BE49-F238E27FC236}">
                <a16:creationId xmlns:a16="http://schemas.microsoft.com/office/drawing/2014/main" id="{EC26CCC4-188D-A7E7-D89D-0C9D22AE30C8}"/>
              </a:ext>
            </a:extLst>
          </p:cNvPr>
          <p:cNvSpPr txBox="1"/>
          <p:nvPr/>
        </p:nvSpPr>
        <p:spPr>
          <a:xfrm>
            <a:off x="446314" y="2560570"/>
            <a:ext cx="11157857" cy="1477328"/>
          </a:xfrm>
          <a:prstGeom prst="rect">
            <a:avLst/>
          </a:prstGeom>
          <a:noFill/>
        </p:spPr>
        <p:txBody>
          <a:bodyPr wrap="square" rtlCol="0">
            <a:spAutoFit/>
          </a:bodyPr>
          <a:lstStyle/>
          <a:p>
            <a:r>
              <a:rPr lang="en-GB" dirty="0"/>
              <a:t>Sunrise care home can also use it to monitor attendance and the record of the residents. This also makes it easier for the care home because you can easily find what you are looking for in the data base, for example if a resident is missing then you can easily find data by searching there name where as doing it manually on paper you may miss it and waste time. It also gives you data in various ways such as pie charts to see attendance and absences of staff, as well as being password protected so no one else can access it. (</a:t>
            </a:r>
            <a:r>
              <a:rPr lang="en-GB" dirty="0" err="1"/>
              <a:t>Chartexpo</a:t>
            </a:r>
            <a:r>
              <a:rPr lang="en-GB" dirty="0"/>
              <a:t>, </a:t>
            </a:r>
            <a:r>
              <a:rPr lang="en-GB" dirty="0" err="1"/>
              <a:t>n.d</a:t>
            </a:r>
            <a:r>
              <a:rPr lang="en-GB" dirty="0"/>
              <a:t>)</a:t>
            </a:r>
          </a:p>
        </p:txBody>
      </p:sp>
      <p:sp>
        <p:nvSpPr>
          <p:cNvPr id="6" name="TextBox 5">
            <a:extLst>
              <a:ext uri="{FF2B5EF4-FFF2-40B4-BE49-F238E27FC236}">
                <a16:creationId xmlns:a16="http://schemas.microsoft.com/office/drawing/2014/main" id="{C08CD233-DA9E-8FBF-9D09-16CA7B957E4D}"/>
              </a:ext>
            </a:extLst>
          </p:cNvPr>
          <p:cNvSpPr txBox="1"/>
          <p:nvPr/>
        </p:nvSpPr>
        <p:spPr>
          <a:xfrm>
            <a:off x="446314" y="4408714"/>
            <a:ext cx="11038114" cy="2308324"/>
          </a:xfrm>
          <a:prstGeom prst="rect">
            <a:avLst/>
          </a:prstGeom>
          <a:noFill/>
        </p:spPr>
        <p:txBody>
          <a:bodyPr wrap="square" rtlCol="0">
            <a:spAutoFit/>
          </a:bodyPr>
          <a:lstStyle/>
          <a:p>
            <a:r>
              <a:rPr lang="en-GB" dirty="0"/>
              <a:t>As well as this Excel can be used to calculate wages and pay staff you can use excel to put down each staff member and how much hours they work in a table on the spreadsheet, then you can use formulas to easily calculate this in an instance for example. If you in put the hourly rate into cell A1 And enter hours worked A2 you can use A1	*A2 as the formula to calculate wages. (Burleigh, 2024) The benefits of doing this is that it makes it much easier to calculate without human error as it is done automatically, which also saves time which is another benefit to this. (Burleigh, 2024) It can also allow employee productivity to go up as it means that you can easily bring up employees that don’t show up which means you can address the situation and it won’t be missed like the way it would on paper. (</a:t>
            </a:r>
            <a:r>
              <a:rPr lang="en-GB" dirty="0" err="1"/>
              <a:t>Mulbay</a:t>
            </a:r>
            <a:r>
              <a:rPr lang="en-GB" dirty="0"/>
              <a:t>, 2023)</a:t>
            </a:r>
          </a:p>
        </p:txBody>
      </p:sp>
    </p:spTree>
    <p:extLst>
      <p:ext uri="{BB962C8B-B14F-4D97-AF65-F5344CB8AC3E}">
        <p14:creationId xmlns:p14="http://schemas.microsoft.com/office/powerpoint/2010/main" val="19422464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A04C6-C7FA-6C44-0A12-31B067B00085}"/>
              </a:ext>
            </a:extLst>
          </p:cNvPr>
          <p:cNvSpPr>
            <a:spLocks noGrp="1"/>
          </p:cNvSpPr>
          <p:nvPr>
            <p:ph type="title"/>
          </p:nvPr>
        </p:nvSpPr>
        <p:spPr/>
        <p:txBody>
          <a:bodyPr/>
          <a:lstStyle/>
          <a:p>
            <a:r>
              <a:rPr lang="en-GB" dirty="0"/>
              <a:t>summary</a:t>
            </a:r>
          </a:p>
        </p:txBody>
      </p:sp>
      <p:sp>
        <p:nvSpPr>
          <p:cNvPr id="4" name="TextBox 3">
            <a:extLst>
              <a:ext uri="{FF2B5EF4-FFF2-40B4-BE49-F238E27FC236}">
                <a16:creationId xmlns:a16="http://schemas.microsoft.com/office/drawing/2014/main" id="{C60CEB11-E57E-B8DB-BBA8-6FB7024CBA16}"/>
              </a:ext>
            </a:extLst>
          </p:cNvPr>
          <p:cNvSpPr txBox="1"/>
          <p:nvPr/>
        </p:nvSpPr>
        <p:spPr>
          <a:xfrm>
            <a:off x="293914" y="1796143"/>
            <a:ext cx="11386457" cy="1477328"/>
          </a:xfrm>
          <a:prstGeom prst="rect">
            <a:avLst/>
          </a:prstGeom>
          <a:noFill/>
        </p:spPr>
        <p:txBody>
          <a:bodyPr wrap="square" rtlCol="0">
            <a:spAutoFit/>
          </a:bodyPr>
          <a:lstStyle/>
          <a:p>
            <a:r>
              <a:rPr lang="en-GB" dirty="0"/>
              <a:t>In conclusion using excel would be a big benefit to Sunrise care home as there are many benefits to it such as saving cost meaning less paper or any other material like that would be wasted as well as this make it is much efficient for the care home to use excel as it can take on pretty much most of the daily tasks all in one platform. This means the care home will be able to save money, time and productivity, excel is a powerful tool and It can make life much easier for the employers at the care home.</a:t>
            </a:r>
          </a:p>
        </p:txBody>
      </p:sp>
      <p:pic>
        <p:nvPicPr>
          <p:cNvPr id="10" name="Picture 9" descr="Doctor smiling">
            <a:extLst>
              <a:ext uri="{FF2B5EF4-FFF2-40B4-BE49-F238E27FC236}">
                <a16:creationId xmlns:a16="http://schemas.microsoft.com/office/drawing/2014/main" id="{23E999AE-582C-0115-C2BD-407422490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31214" y="3429000"/>
            <a:ext cx="4686755" cy="3124200"/>
          </a:xfrm>
          <a:prstGeom prst="rect">
            <a:avLst/>
          </a:prstGeom>
        </p:spPr>
      </p:pic>
    </p:spTree>
    <p:extLst>
      <p:ext uri="{BB962C8B-B14F-4D97-AF65-F5344CB8AC3E}">
        <p14:creationId xmlns:p14="http://schemas.microsoft.com/office/powerpoint/2010/main" val="23566617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0E212-D762-5586-D701-AFBED22080D7}"/>
              </a:ext>
            </a:extLst>
          </p:cNvPr>
          <p:cNvSpPr>
            <a:spLocks noGrp="1"/>
          </p:cNvSpPr>
          <p:nvPr>
            <p:ph type="title"/>
          </p:nvPr>
        </p:nvSpPr>
        <p:spPr/>
        <p:txBody>
          <a:bodyPr/>
          <a:lstStyle/>
          <a:p>
            <a:r>
              <a:rPr lang="en-GB" dirty="0" err="1"/>
              <a:t>Refrences</a:t>
            </a:r>
            <a:endParaRPr lang="en-GB" dirty="0"/>
          </a:p>
        </p:txBody>
      </p:sp>
      <p:sp>
        <p:nvSpPr>
          <p:cNvPr id="3" name="Content Placeholder 2">
            <a:extLst>
              <a:ext uri="{FF2B5EF4-FFF2-40B4-BE49-F238E27FC236}">
                <a16:creationId xmlns:a16="http://schemas.microsoft.com/office/drawing/2014/main" id="{E40A5F1A-1C99-4C9A-5D95-0566C1EFBD0D}"/>
              </a:ext>
            </a:extLst>
          </p:cNvPr>
          <p:cNvSpPr>
            <a:spLocks noGrp="1"/>
          </p:cNvSpPr>
          <p:nvPr>
            <p:ph idx="1"/>
          </p:nvPr>
        </p:nvSpPr>
        <p:spPr/>
        <p:txBody>
          <a:bodyPr>
            <a:normAutofit fontScale="85000" lnSpcReduction="10000"/>
          </a:bodyPr>
          <a:lstStyle/>
          <a:p>
            <a:r>
              <a:rPr lang="en-GB" b="1" dirty="0"/>
              <a:t>Best Excel Tutorial. (n.d.) </a:t>
            </a:r>
            <a:r>
              <a:rPr lang="en-GB" b="1" i="1" dirty="0"/>
              <a:t>How to make a rota</a:t>
            </a:r>
            <a:r>
              <a:rPr lang="en-GB" b="1" dirty="0"/>
              <a:t>. Best Excel Tutorial. Available at: </a:t>
            </a:r>
            <a:r>
              <a:rPr lang="en-GB" b="1" dirty="0">
                <a:hlinkClick r:id="rId2"/>
              </a:rPr>
              <a:t>https://best-excel-tutorial.com/rota/</a:t>
            </a:r>
            <a:r>
              <a:rPr lang="en-GB" b="1" dirty="0"/>
              <a:t> (Accessed: 09 October 2025).</a:t>
            </a:r>
          </a:p>
          <a:p>
            <a:endParaRPr lang="en-GB" b="1" dirty="0"/>
          </a:p>
          <a:p>
            <a:r>
              <a:rPr lang="en-GB" b="1" dirty="0" err="1"/>
              <a:t>ChartExpo</a:t>
            </a:r>
            <a:r>
              <a:rPr lang="en-GB" b="1" dirty="0"/>
              <a:t>. (n.d.)</a:t>
            </a:r>
            <a:r>
              <a:rPr lang="en-GB" dirty="0"/>
              <a:t> </a:t>
            </a:r>
            <a:r>
              <a:rPr lang="en-GB" i="1" dirty="0"/>
              <a:t>Attendance Tracking in Excel with Visuals</a:t>
            </a:r>
            <a:r>
              <a:rPr lang="en-GB" dirty="0"/>
              <a:t>. </a:t>
            </a:r>
            <a:r>
              <a:rPr lang="en-GB" dirty="0" err="1"/>
              <a:t>ChartExpo</a:t>
            </a:r>
            <a:r>
              <a:rPr lang="en-GB" dirty="0"/>
              <a:t> Blog. Available at: </a:t>
            </a:r>
            <a:r>
              <a:rPr lang="en-GB" dirty="0">
                <a:hlinkClick r:id="rId3"/>
              </a:rPr>
              <a:t>https://chartexpo.com/blog/attendance-tracking-in-excel</a:t>
            </a:r>
            <a:r>
              <a:rPr lang="en-GB" dirty="0"/>
              <a:t> (Accessed: 09 October 2025).</a:t>
            </a:r>
          </a:p>
          <a:p>
            <a:endParaRPr lang="en-GB" dirty="0"/>
          </a:p>
          <a:p>
            <a:r>
              <a:rPr lang="en-GB" b="1" dirty="0"/>
              <a:t>Burleigh, M. (2024)</a:t>
            </a:r>
            <a:r>
              <a:rPr lang="en-GB" dirty="0"/>
              <a:t> </a:t>
            </a:r>
            <a:r>
              <a:rPr lang="en-GB" i="1" dirty="0"/>
              <a:t>The Excel Formula for Wages &amp; Overtime: A Step-by-Step Guide</a:t>
            </a:r>
            <a:r>
              <a:rPr lang="en-GB" dirty="0"/>
              <a:t>. Solve Your Tech. Available at: </a:t>
            </a:r>
            <a:r>
              <a:rPr lang="en-GB" dirty="0">
                <a:hlinkClick r:id="rId4"/>
              </a:rPr>
              <a:t>https://www.solveyourtech.com/the-excel-formula-for-wages-overtime-a-step-by-step-guide/</a:t>
            </a:r>
            <a:r>
              <a:rPr lang="en-GB" dirty="0"/>
              <a:t> (Accessed: 10 October 2025).</a:t>
            </a:r>
          </a:p>
          <a:p>
            <a:endParaRPr lang="en-GB" dirty="0"/>
          </a:p>
          <a:p>
            <a:r>
              <a:rPr lang="en-GB" dirty="0" err="1"/>
              <a:t>Mulbay</a:t>
            </a:r>
            <a:r>
              <a:rPr lang="en-GB" dirty="0"/>
              <a:t>, Z. (2023) </a:t>
            </a:r>
            <a:r>
              <a:rPr lang="en-GB" i="1" dirty="0"/>
              <a:t>Track Employee Attendance: Excel/Google Sheets</a:t>
            </a:r>
            <a:r>
              <a:rPr lang="en-GB" dirty="0"/>
              <a:t>. NorthStar Analytics. Available at: </a:t>
            </a:r>
            <a:r>
              <a:rPr lang="en-GB" dirty="0">
                <a:hlinkClick r:id="rId5"/>
              </a:rPr>
              <a:t>https://northstaranalytics.co.uk/track-employee-attendance-excel-google-sheets/</a:t>
            </a:r>
            <a:r>
              <a:rPr lang="en-GB" dirty="0"/>
              <a:t> (Accessed: 11 October 2025).</a:t>
            </a:r>
          </a:p>
          <a:p>
            <a:endParaRPr lang="en-GB" dirty="0"/>
          </a:p>
          <a:p>
            <a:endParaRPr lang="en-GB" dirty="0"/>
          </a:p>
          <a:p>
            <a:endParaRPr lang="en-GB" b="1" dirty="0"/>
          </a:p>
          <a:p>
            <a:endParaRPr lang="en-GB" dirty="0"/>
          </a:p>
        </p:txBody>
      </p:sp>
    </p:spTree>
    <p:extLst>
      <p:ext uri="{BB962C8B-B14F-4D97-AF65-F5344CB8AC3E}">
        <p14:creationId xmlns:p14="http://schemas.microsoft.com/office/powerpoint/2010/main" val="41980162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9" name="Rectangle 88">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unset over a valley&#10;&#10;AI-generated content may be incorrect.">
            <a:extLst>
              <a:ext uri="{FF2B5EF4-FFF2-40B4-BE49-F238E27FC236}">
                <a16:creationId xmlns:a16="http://schemas.microsoft.com/office/drawing/2014/main" id="{41254861-2D79-B9C6-21CC-A5D847B3C43C}"/>
              </a:ext>
            </a:extLst>
          </p:cNvPr>
          <p:cNvPicPr>
            <a:picLocks noChangeAspect="1"/>
          </p:cNvPicPr>
          <p:nvPr/>
        </p:nvPicPr>
        <p:blipFill>
          <a:blip r:embed="rId2">
            <a:extLst>
              <a:ext uri="{28A0092B-C50C-407E-A947-70E740481C1C}">
                <a14:useLocalDpi xmlns:a14="http://schemas.microsoft.com/office/drawing/2010/main" val="0"/>
              </a:ext>
            </a:extLst>
          </a:blip>
          <a:srcRect l="5162" t="9091" r="30194"/>
          <a:stretch>
            <a:fillRect/>
          </a:stretch>
        </p:blipFill>
        <p:spPr>
          <a:xfrm>
            <a:off x="5507420" y="10"/>
            <a:ext cx="6684579" cy="6857990"/>
          </a:xfrm>
          <a:prstGeom prst="rect">
            <a:avLst/>
          </a:prstGeom>
        </p:spPr>
      </p:pic>
      <p:sp>
        <p:nvSpPr>
          <p:cNvPr id="91" name="Rectangle 90">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FF31683-F6C3-D3DD-50B1-922E6FE0F8A0}"/>
              </a:ext>
            </a:extLst>
          </p:cNvPr>
          <p:cNvSpPr>
            <a:spLocks noGrp="1"/>
          </p:cNvSpPr>
          <p:nvPr>
            <p:ph type="ctrTitle"/>
          </p:nvPr>
        </p:nvSpPr>
        <p:spPr>
          <a:xfrm>
            <a:off x="371094" y="1161288"/>
            <a:ext cx="3438144" cy="1124712"/>
          </a:xfrm>
        </p:spPr>
        <p:txBody>
          <a:bodyPr vert="horz" lIns="91440" tIns="45720" rIns="91440" bIns="45720" rtlCol="0" anchor="b">
            <a:normAutofit/>
          </a:bodyPr>
          <a:lstStyle/>
          <a:p>
            <a:pPr algn="l"/>
            <a:r>
              <a:rPr lang="en-US" sz="2400">
                <a:solidFill>
                  <a:schemeClr val="bg1"/>
                </a:solidFill>
              </a:rPr>
              <a:t>Digital Skills And Research Methods</a:t>
            </a:r>
            <a:br>
              <a:rPr lang="en-US" sz="2400">
                <a:solidFill>
                  <a:schemeClr val="bg1"/>
                </a:solidFill>
              </a:rPr>
            </a:br>
            <a:endParaRPr lang="en-US" sz="2400">
              <a:solidFill>
                <a:schemeClr val="bg1"/>
              </a:solidFill>
            </a:endParaRPr>
          </a:p>
        </p:txBody>
      </p:sp>
      <p:sp>
        <p:nvSpPr>
          <p:cNvPr id="93" name="Rectangle 9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95" name="Rectangle 9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Subtitle 6">
            <a:extLst>
              <a:ext uri="{FF2B5EF4-FFF2-40B4-BE49-F238E27FC236}">
                <a16:creationId xmlns:a16="http://schemas.microsoft.com/office/drawing/2014/main" id="{7C1C1FBE-0399-41EE-EAF2-DE543D499BE1}"/>
              </a:ext>
            </a:extLst>
          </p:cNvPr>
          <p:cNvSpPr>
            <a:spLocks noGrp="1"/>
          </p:cNvSpPr>
          <p:nvPr>
            <p:ph type="subTitle" idx="1"/>
          </p:nvPr>
        </p:nvSpPr>
        <p:spPr>
          <a:xfrm>
            <a:off x="371093" y="2886246"/>
            <a:ext cx="4221927" cy="3039066"/>
          </a:xfrm>
        </p:spPr>
        <p:txBody>
          <a:bodyPr vert="horz" lIns="91440" tIns="45720" rIns="91440" bIns="45720" rtlCol="0" anchor="t">
            <a:normAutofit lnSpcReduction="10000"/>
          </a:bodyPr>
          <a:lstStyle/>
          <a:p>
            <a:pPr indent="-228600" algn="l">
              <a:buFont typeface="Arial" panose="020B0604020202020204" pitchFamily="34" charset="0"/>
              <a:buChar char="•"/>
            </a:pPr>
            <a:r>
              <a:rPr lang="en-US" sz="1700">
                <a:solidFill>
                  <a:schemeClr val="bg1"/>
                </a:solidFill>
              </a:rPr>
              <a:t>Module code:(LCHS4007)</a:t>
            </a:r>
          </a:p>
          <a:p>
            <a:pPr indent="-228600" algn="l">
              <a:buFont typeface="Arial" panose="020B0604020202020204" pitchFamily="34" charset="0"/>
              <a:buChar char="•"/>
            </a:pPr>
            <a:r>
              <a:rPr lang="en-US" sz="1700">
                <a:solidFill>
                  <a:schemeClr val="bg1"/>
                </a:solidFill>
              </a:rPr>
              <a:t>Component 1: Group presentation.</a:t>
            </a:r>
          </a:p>
          <a:p>
            <a:pPr indent="-228600" algn="l">
              <a:buFont typeface="Arial" panose="020B0604020202020204" pitchFamily="34" charset="0"/>
              <a:buChar char="•"/>
            </a:pPr>
            <a:r>
              <a:rPr lang="en-US" sz="1700">
                <a:solidFill>
                  <a:schemeClr val="bg1"/>
                </a:solidFill>
              </a:rPr>
              <a:t>Research report </a:t>
            </a:r>
          </a:p>
          <a:p>
            <a:pPr indent="-228600" algn="l">
              <a:buFont typeface="Arial" panose="020B0604020202020204" pitchFamily="34" charset="0"/>
              <a:buChar char="•"/>
            </a:pPr>
            <a:r>
              <a:rPr lang="en-US" sz="1700">
                <a:solidFill>
                  <a:schemeClr val="bg1"/>
                </a:solidFill>
              </a:rPr>
              <a:t>Submitted by</a:t>
            </a:r>
          </a:p>
          <a:p>
            <a:pPr indent="-228600" algn="l">
              <a:buFont typeface="Arial" panose="020B0604020202020204" pitchFamily="34" charset="0"/>
              <a:buChar char="•"/>
            </a:pPr>
            <a:r>
              <a:rPr lang="en-US" sz="1700">
                <a:solidFill>
                  <a:schemeClr val="bg1"/>
                </a:solidFill>
              </a:rPr>
              <a:t>Nimra ali (2507357)</a:t>
            </a:r>
          </a:p>
          <a:p>
            <a:pPr indent="-228600" algn="l">
              <a:buFont typeface="Arial" panose="020B0604020202020204" pitchFamily="34" charset="0"/>
              <a:buChar char="•"/>
            </a:pPr>
            <a:r>
              <a:rPr lang="en-US" sz="1700">
                <a:solidFill>
                  <a:schemeClr val="bg1"/>
                </a:solidFill>
              </a:rPr>
              <a:t>Saira Azam (2515555)</a:t>
            </a:r>
          </a:p>
          <a:p>
            <a:pPr indent="-228600" algn="l">
              <a:buFont typeface="Arial" panose="020B0604020202020204" pitchFamily="34" charset="0"/>
              <a:buChar char="•"/>
            </a:pPr>
            <a:r>
              <a:rPr lang="en-US" sz="1700">
                <a:solidFill>
                  <a:schemeClr val="bg1"/>
                </a:solidFill>
              </a:rPr>
              <a:t>Hina ilyas (2511486)</a:t>
            </a:r>
          </a:p>
          <a:p>
            <a:pPr indent="-228600" algn="l">
              <a:buFont typeface="Arial" panose="020B0604020202020204" pitchFamily="34" charset="0"/>
              <a:buChar char="•"/>
            </a:pPr>
            <a:r>
              <a:rPr lang="en-US" sz="1700">
                <a:solidFill>
                  <a:schemeClr val="bg1"/>
                </a:solidFill>
              </a:rPr>
              <a:t>Asima bibi (2225758)</a:t>
            </a:r>
          </a:p>
          <a:p>
            <a:pPr indent="-228600" algn="l">
              <a:buFont typeface="Arial" panose="020B0604020202020204" pitchFamily="34" charset="0"/>
              <a:buChar char="•"/>
            </a:pPr>
            <a:r>
              <a:rPr lang="en-US" sz="1700">
                <a:solidFill>
                  <a:schemeClr val="bg1"/>
                </a:solidFill>
              </a:rPr>
              <a:t>LECTURE:MASUD SIDDIUI</a:t>
            </a:r>
            <a:endParaRPr lang="en-US" sz="1700" dirty="0">
              <a:solidFill>
                <a:schemeClr val="bg1"/>
              </a:solidFill>
            </a:endParaRPr>
          </a:p>
        </p:txBody>
      </p:sp>
    </p:spTree>
    <p:extLst>
      <p:ext uri="{BB962C8B-B14F-4D97-AF65-F5344CB8AC3E}">
        <p14:creationId xmlns:p14="http://schemas.microsoft.com/office/powerpoint/2010/main" val="10664243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41D84-624A-5A8B-D45D-D65BAADB2B95}"/>
              </a:ext>
            </a:extLst>
          </p:cNvPr>
          <p:cNvSpPr>
            <a:spLocks noGrp="1"/>
          </p:cNvSpPr>
          <p:nvPr>
            <p:ph type="title"/>
          </p:nvPr>
        </p:nvSpPr>
        <p:spPr>
          <a:xfrm>
            <a:off x="761840" y="1138265"/>
            <a:ext cx="4544762" cy="1401183"/>
          </a:xfrm>
        </p:spPr>
        <p:txBody>
          <a:bodyPr anchor="t">
            <a:normAutofit/>
          </a:bodyPr>
          <a:lstStyle/>
          <a:p>
            <a:r>
              <a:rPr lang="en-GB" sz="3200" dirty="0"/>
              <a:t>Ms 365:outlook</a:t>
            </a:r>
          </a:p>
        </p:txBody>
      </p:sp>
      <p:cxnSp>
        <p:nvCxnSpPr>
          <p:cNvPr id="242" name="Straight Connector 241">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04" name="Content Placeholder 24">
            <a:extLst>
              <a:ext uri="{FF2B5EF4-FFF2-40B4-BE49-F238E27FC236}">
                <a16:creationId xmlns:a16="http://schemas.microsoft.com/office/drawing/2014/main" id="{31AF6B5D-416E-96A8-3493-C6B9D2823A38}"/>
              </a:ext>
            </a:extLst>
          </p:cNvPr>
          <p:cNvSpPr>
            <a:spLocks noGrp="1"/>
          </p:cNvSpPr>
          <p:nvPr>
            <p:ph idx="1"/>
          </p:nvPr>
        </p:nvSpPr>
        <p:spPr>
          <a:xfrm>
            <a:off x="761840" y="2035278"/>
            <a:ext cx="4544762" cy="4118834"/>
          </a:xfrm>
        </p:spPr>
        <p:txBody>
          <a:bodyPr>
            <a:normAutofit/>
          </a:bodyPr>
          <a:lstStyle/>
          <a:p>
            <a:pPr marL="0" indent="0">
              <a:buNone/>
            </a:pPr>
            <a:br>
              <a:rPr lang="en-GB" sz="1400" dirty="0"/>
            </a:br>
            <a:endParaRPr lang="en-GB" sz="14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Sunrise residential care homes use Microsoft outlook serves as a hub for email communication calendar management and task coordination.</a:t>
            </a:r>
          </a:p>
          <a:p>
            <a:pPr marL="0" indent="0">
              <a:buNone/>
            </a:pPr>
            <a:r>
              <a:rPr lang="en-GB" sz="1200" dirty="0">
                <a:latin typeface="Arial" panose="020B0604020202020204" pitchFamily="34" charset="0"/>
                <a:cs typeface="Arial" panose="020B0604020202020204" pitchFamily="34" charset="0"/>
              </a:rPr>
              <a:t>It is a component of the Microsoft 365 suite. Employees at sunrise residential care home could use outlook to share information with the management teams other professionals and carers ( such as social worker doctors and families). </a:t>
            </a:r>
          </a:p>
          <a:p>
            <a:pPr marL="0" indent="0">
              <a:buNone/>
            </a:pPr>
            <a:r>
              <a:rPr lang="en-GB" sz="1200" dirty="0">
                <a:latin typeface="Arial" panose="020B0604020202020204" pitchFamily="34" charset="0"/>
                <a:cs typeface="Arial" panose="020B0604020202020204" pitchFamily="34" charset="0"/>
              </a:rPr>
              <a:t>Use the shared calendar to schedule shifts meetings and resident activities.</a:t>
            </a:r>
          </a:p>
          <a:p>
            <a:pPr marL="0" indent="0">
              <a:buNone/>
            </a:pPr>
            <a:r>
              <a:rPr lang="en-GB" sz="1200" dirty="0">
                <a:latin typeface="Arial" panose="020B0604020202020204" pitchFamily="34" charset="0"/>
                <a:cs typeface="Arial" panose="020B0604020202020204" pitchFamily="34" charset="0"/>
              </a:rPr>
              <a:t>Outlook has integration with Teams, which allows accessibility for chat and calls from your Outlook inbox. This facilitates better communication and collaboration. </a:t>
            </a:r>
          </a:p>
          <a:p>
            <a:pPr marL="0" indent="0">
              <a:buNone/>
            </a:pPr>
            <a:r>
              <a:rPr lang="en-GB" sz="1200" dirty="0">
                <a:latin typeface="Arial" panose="020B0604020202020204" pitchFamily="34" charset="0"/>
                <a:cs typeface="Arial" panose="020B0604020202020204" pitchFamily="34" charset="0"/>
              </a:rPr>
              <a:t>This is beneficial as having all meetings and call in one place allows excellent time management and makes sure no important meetings are missed</a:t>
            </a:r>
          </a:p>
          <a:p>
            <a:pPr marL="0" indent="0">
              <a:buNone/>
            </a:pPr>
            <a:endParaRPr lang="en-GB" sz="1300" dirty="0">
              <a:latin typeface="Arial" panose="020B0604020202020204" pitchFamily="34" charset="0"/>
              <a:cs typeface="Arial" panose="020B0604020202020204" pitchFamily="34" charset="0"/>
            </a:endParaRPr>
          </a:p>
        </p:txBody>
      </p:sp>
      <p:sp>
        <p:nvSpPr>
          <p:cNvPr id="4" name="Rectangle 1">
            <a:extLst>
              <a:ext uri="{FF2B5EF4-FFF2-40B4-BE49-F238E27FC236}">
                <a16:creationId xmlns:a16="http://schemas.microsoft.com/office/drawing/2014/main" id="{10C64A5B-474E-0D42-D352-50EB8DBE64E2}"/>
              </a:ext>
            </a:extLst>
          </p:cNvPr>
          <p:cNvSpPr>
            <a:spLocks noChangeArrowheads="1"/>
          </p:cNvSpPr>
          <p:nvPr/>
        </p:nvSpPr>
        <p:spPr bwMode="auto">
          <a:xfrm>
            <a:off x="6053855" y="4203262"/>
            <a:ext cx="6138145" cy="10772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Microsoft.com. (2024).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How does Teams integrate with Outlook to synchronize meeting scheduling? What are the advantages of using this integration? - Microsoft Q&amp;A</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Available at: https://learn.microsoft.com/en-us/answers/questions/4422844/how-does-teams-integrate-with-outlook-to-synchroni?forum=msteams-all&amp;referrer=answers [Accessed 8 Oct. 2025].</a:t>
            </a: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pic>
        <p:nvPicPr>
          <p:cNvPr id="1027" name="Picture 3">
            <a:extLst>
              <a:ext uri="{FF2B5EF4-FFF2-40B4-BE49-F238E27FC236}">
                <a16:creationId xmlns:a16="http://schemas.microsoft.com/office/drawing/2014/main" id="{1B6D47CC-57A0-5778-2752-201FA52F31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89585" y="503003"/>
            <a:ext cx="5715000" cy="32194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63681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olored pins pinned on a calendar">
            <a:extLst>
              <a:ext uri="{FF2B5EF4-FFF2-40B4-BE49-F238E27FC236}">
                <a16:creationId xmlns:a16="http://schemas.microsoft.com/office/drawing/2014/main" id="{0E428AAF-3E3F-EAC3-F708-58E8D47C60A6}"/>
              </a:ext>
            </a:extLst>
          </p:cNvPr>
          <p:cNvPicPr>
            <a:picLocks noChangeAspect="1"/>
          </p:cNvPicPr>
          <p:nvPr/>
        </p:nvPicPr>
        <p:blipFill>
          <a:blip r:embed="rId2">
            <a:duotone>
              <a:schemeClr val="bg2">
                <a:shade val="45000"/>
                <a:satMod val="135000"/>
              </a:schemeClr>
              <a:prstClr val="white"/>
            </a:duotone>
          </a:blip>
          <a:srcRect t="15235" r="9091" b="8156"/>
          <a:stretch>
            <a:fillRect/>
          </a:stretch>
        </p:blipFill>
        <p:spPr>
          <a:xfrm>
            <a:off x="0" y="0"/>
            <a:ext cx="12191980" cy="6857990"/>
          </a:xfrm>
          <a:prstGeom prst="rect">
            <a:avLst/>
          </a:prstGeom>
        </p:spPr>
      </p:pic>
      <p:sp>
        <p:nvSpPr>
          <p:cNvPr id="69" name="Rectangle 68">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DEC692-9DF1-A805-2E69-B45E2F776AAA}"/>
              </a:ext>
            </a:extLst>
          </p:cNvPr>
          <p:cNvSpPr>
            <a:spLocks noGrp="1"/>
          </p:cNvSpPr>
          <p:nvPr>
            <p:ph type="title"/>
          </p:nvPr>
        </p:nvSpPr>
        <p:spPr>
          <a:xfrm>
            <a:off x="0" y="104576"/>
            <a:ext cx="10515600" cy="1325563"/>
          </a:xfrm>
        </p:spPr>
        <p:txBody>
          <a:bodyPr>
            <a:normAutofit/>
          </a:bodyPr>
          <a:lstStyle/>
          <a:p>
            <a:r>
              <a:rPr lang="en-GB" dirty="0"/>
              <a:t>Discuss the Benefits:</a:t>
            </a:r>
          </a:p>
        </p:txBody>
      </p:sp>
      <p:graphicFrame>
        <p:nvGraphicFramePr>
          <p:cNvPr id="36" name="Content Placeholder 2">
            <a:extLst>
              <a:ext uri="{FF2B5EF4-FFF2-40B4-BE49-F238E27FC236}">
                <a16:creationId xmlns:a16="http://schemas.microsoft.com/office/drawing/2014/main" id="{0EF45C23-E090-B5FC-B0A8-9B8ACA590253}"/>
              </a:ext>
            </a:extLst>
          </p:cNvPr>
          <p:cNvGraphicFramePr>
            <a:graphicFrameLocks noGrp="1"/>
          </p:cNvGraphicFramePr>
          <p:nvPr>
            <p:ph idx="1"/>
          </p:nvPr>
        </p:nvGraphicFramePr>
        <p:xfrm>
          <a:off x="0" y="2117229"/>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5" name="Rectangle 1">
            <a:extLst>
              <a:ext uri="{FF2B5EF4-FFF2-40B4-BE49-F238E27FC236}">
                <a16:creationId xmlns:a16="http://schemas.microsoft.com/office/drawing/2014/main" id="{E5B7C5D5-A336-5EBB-9E92-E0CAD90DC7B4}"/>
              </a:ext>
            </a:extLst>
          </p:cNvPr>
          <p:cNvSpPr>
            <a:spLocks noChangeArrowheads="1"/>
          </p:cNvSpPr>
          <p:nvPr/>
        </p:nvSpPr>
        <p:spPr bwMode="auto">
          <a:xfrm>
            <a:off x="5774247" y="-10"/>
            <a:ext cx="5740400" cy="15696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Williams, E. (2019).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New capabilities in Microsoft 365 empower healthcare professionals | Microsoft 365 Blog</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Microsoft 365 Blog. Available at: https://www.microsoft.com/en-us/microsoft-365/blog/2019/02/07/new-capabilities-in-microsoft-365-empower-healthcare-professionals/?msockid=110d191b31c069ac03800f73307b689e [Accessed 11 Oct. 2025].</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7" name="Rectangle 2">
            <a:extLst>
              <a:ext uri="{FF2B5EF4-FFF2-40B4-BE49-F238E27FC236}">
                <a16:creationId xmlns:a16="http://schemas.microsoft.com/office/drawing/2014/main" id="{C3609D63-AC04-930C-0BAF-E5C5659530FB}"/>
              </a:ext>
            </a:extLst>
          </p:cNvPr>
          <p:cNvSpPr>
            <a:spLocks noChangeArrowheads="1"/>
          </p:cNvSpPr>
          <p:nvPr/>
        </p:nvSpPr>
        <p:spPr bwMode="auto">
          <a:xfrm>
            <a:off x="5774267" y="1342797"/>
            <a:ext cx="6299200" cy="8617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As</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haIyengar21 (2025).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Managing devices for Outlook for iOS and Android for Exchange Server</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Microsoft.com. Available at: https://learn.microsoft.com/en-us/exchange/clients/outlook-for-ios-and-android/manage-devices [Accessed 11 Oct. 2025].</a:t>
            </a: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4851072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DE2AF4-186D-01EC-8FE2-9A06DF041B06}"/>
              </a:ext>
            </a:extLst>
          </p:cNvPr>
          <p:cNvSpPr>
            <a:spLocks noGrp="1"/>
          </p:cNvSpPr>
          <p:nvPr>
            <p:ph type="title"/>
          </p:nvPr>
        </p:nvSpPr>
        <p:spPr>
          <a:xfrm>
            <a:off x="-1227666" y="546236"/>
            <a:ext cx="10515600" cy="1133499"/>
          </a:xfrm>
        </p:spPr>
        <p:txBody>
          <a:bodyPr>
            <a:normAutofit/>
          </a:bodyPr>
          <a:lstStyle/>
          <a:p>
            <a:pPr algn="ctr"/>
            <a:r>
              <a:rPr lang="en-GB" sz="5200" dirty="0"/>
              <a:t>Limitations:</a:t>
            </a:r>
          </a:p>
        </p:txBody>
      </p:sp>
      <p:graphicFrame>
        <p:nvGraphicFramePr>
          <p:cNvPr id="54" name="Content Placeholder 2">
            <a:extLst>
              <a:ext uri="{FF2B5EF4-FFF2-40B4-BE49-F238E27FC236}">
                <a16:creationId xmlns:a16="http://schemas.microsoft.com/office/drawing/2014/main" id="{2F38986C-7A95-5483-8B15-82C307D8D8A3}"/>
              </a:ext>
            </a:extLst>
          </p:cNvPr>
          <p:cNvGraphicFramePr>
            <a:graphicFrameLocks noGrp="1"/>
          </p:cNvGraphicFramePr>
          <p:nvPr>
            <p:ph idx="1"/>
          </p:nvPr>
        </p:nvGraphicFramePr>
        <p:xfrm>
          <a:off x="836675" y="1809221"/>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708E6825-AA48-DA4F-D6A5-D8B74587168A}"/>
              </a:ext>
            </a:extLst>
          </p:cNvPr>
          <p:cNvSpPr txBox="1"/>
          <p:nvPr/>
        </p:nvSpPr>
        <p:spPr>
          <a:xfrm>
            <a:off x="6592063" y="4369"/>
            <a:ext cx="5391742" cy="954107"/>
          </a:xfrm>
          <a:prstGeom prst="rect">
            <a:avLst/>
          </a:prstGeom>
          <a:noFill/>
        </p:spPr>
        <p:txBody>
          <a:bodyPr wrap="square" rtlCol="0">
            <a:spAutoFit/>
          </a:bodyPr>
          <a:lstStyle/>
          <a:p>
            <a:r>
              <a:rPr lang="en-GB" sz="1400" dirty="0"/>
              <a:t>Redaction Team. (2023). Advantages and Disadvantages of Microsoft Outlook. Barraza Carlos. Available at: </a:t>
            </a:r>
            <a:r>
              <a:rPr lang="en-GB" sz="1400" dirty="0">
                <a:hlinkClick r:id="rId7">
                  <a:extLst>
                    <a:ext uri="{A12FA001-AC4F-418D-AE19-62706E023703}">
                      <ahyp:hlinkClr xmlns:ahyp="http://schemas.microsoft.com/office/drawing/2018/hyperlinkcolor" val="tx"/>
                    </a:ext>
                  </a:extLst>
                </a:hlinkClick>
              </a:rPr>
              <a:t>https://barrazacarlos.com/advantages-and-disadvantages-of-microsoft-outlook/</a:t>
            </a:r>
            <a:r>
              <a:rPr lang="en-GB" sz="1400" dirty="0"/>
              <a:t> [Accessed 11 Oct. 2025].</a:t>
            </a:r>
          </a:p>
        </p:txBody>
      </p:sp>
    </p:spTree>
    <p:extLst>
      <p:ext uri="{BB962C8B-B14F-4D97-AF65-F5344CB8AC3E}">
        <p14:creationId xmlns:p14="http://schemas.microsoft.com/office/powerpoint/2010/main" val="15568081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8" name="Rectangle 73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9" name="Rectangle 738">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0" name="Rectangle 739">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1" name="Rectangle 740">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42" name="Rectangle 741">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3" name="Oval 742">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863A034-B171-9CF9-B36F-A6F3B5DDFD03}"/>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conclusion</a:t>
            </a:r>
          </a:p>
        </p:txBody>
      </p:sp>
      <p:sp>
        <p:nvSpPr>
          <p:cNvPr id="3" name="Content Placeholder 2">
            <a:extLst>
              <a:ext uri="{FF2B5EF4-FFF2-40B4-BE49-F238E27FC236}">
                <a16:creationId xmlns:a16="http://schemas.microsoft.com/office/drawing/2014/main" id="{57FA1D66-9FCB-6E2D-F4AB-B1E72831080F}"/>
              </a:ext>
            </a:extLst>
          </p:cNvPr>
          <p:cNvSpPr>
            <a:spLocks noGrp="1"/>
          </p:cNvSpPr>
          <p:nvPr>
            <p:ph idx="1"/>
          </p:nvPr>
        </p:nvSpPr>
        <p:spPr>
          <a:xfrm>
            <a:off x="6503158" y="649480"/>
            <a:ext cx="4862447" cy="5546047"/>
          </a:xfrm>
        </p:spPr>
        <p:txBody>
          <a:bodyPr anchor="ctr">
            <a:normAutofit/>
          </a:bodyPr>
          <a:lstStyle/>
          <a:p>
            <a:r>
              <a:rPr lang="en-GB" sz="1800" dirty="0">
                <a:latin typeface="Arial" panose="020B0604020202020204" pitchFamily="34" charset="0"/>
                <a:cs typeface="Arial" panose="020B0604020202020204" pitchFamily="34" charset="0"/>
              </a:rPr>
              <a:t>In conclusion and collaboration makes it a necessary. Microsoft outlook is an effective tool for improving communication, organisation, and professionalism in a residential care home. While it requires proper training and data management regulations, its ability to integrates messaging, </a:t>
            </a:r>
          </a:p>
          <a:p>
            <a:r>
              <a:rPr lang="en-GB" sz="1800" dirty="0">
                <a:latin typeface="Arial" panose="020B0604020202020204" pitchFamily="34" charset="0"/>
                <a:cs typeface="Arial" panose="020B0604020202020204" pitchFamily="34" charset="0"/>
              </a:rPr>
              <a:t>Work best when combined with others  Microsoft.</a:t>
            </a:r>
          </a:p>
        </p:txBody>
      </p:sp>
    </p:spTree>
    <p:extLst>
      <p:ext uri="{BB962C8B-B14F-4D97-AF65-F5344CB8AC3E}">
        <p14:creationId xmlns:p14="http://schemas.microsoft.com/office/powerpoint/2010/main" val="28313263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DF6041-F348-4615-09FB-077CBD2E70C0}"/>
              </a:ext>
            </a:extLst>
          </p:cNvPr>
          <p:cNvSpPr>
            <a:spLocks noGrp="1"/>
          </p:cNvSpPr>
          <p:nvPr>
            <p:ph type="ctrTitle"/>
          </p:nvPr>
        </p:nvSpPr>
        <p:spPr>
          <a:xfrm>
            <a:off x="645064" y="525982"/>
            <a:ext cx="4282983" cy="1200361"/>
          </a:xfrm>
        </p:spPr>
        <p:txBody>
          <a:bodyPr vert="horz" lIns="91440" tIns="45720" rIns="91440" bIns="45720" rtlCol="0" anchor="b">
            <a:normAutofit/>
          </a:bodyPr>
          <a:lstStyle/>
          <a:p>
            <a:pPr algn="l"/>
            <a:r>
              <a:rPr lang="en-US" sz="3600" b="1" kern="1200">
                <a:latin typeface="Arial"/>
                <a:cs typeface="Arial"/>
              </a:rPr>
              <a:t>Digital Skill and Research method</a:t>
            </a:r>
            <a:r>
              <a:rPr lang="en-US" sz="3600" b="1" kern="1200">
                <a:latin typeface="+mj-lt"/>
                <a:ea typeface="+mj-ea"/>
                <a:cs typeface="+mj-cs"/>
              </a:rPr>
              <a:t>s</a:t>
            </a:r>
            <a:endParaRPr lang="en-US" sz="3600" kern="1200">
              <a:latin typeface="+mj-lt"/>
              <a:ea typeface="+mj-ea"/>
              <a:cs typeface="+mj-cs"/>
            </a:endParaRPr>
          </a:p>
        </p:txBody>
      </p:sp>
      <p:sp>
        <p:nvSpPr>
          <p:cNvPr id="34" name="Rectangle 33">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26218D54-8F2A-426D-B936-5A1D956E016B}"/>
              </a:ext>
            </a:extLst>
          </p:cNvPr>
          <p:cNvSpPr>
            <a:spLocks noGrp="1"/>
          </p:cNvSpPr>
          <p:nvPr>
            <p:ph type="subTitle" idx="1"/>
          </p:nvPr>
        </p:nvSpPr>
        <p:spPr>
          <a:xfrm>
            <a:off x="645066" y="1982721"/>
            <a:ext cx="4585364" cy="4165084"/>
          </a:xfrm>
        </p:spPr>
        <p:txBody>
          <a:bodyPr vert="horz" lIns="91440" tIns="45720" rIns="91440" bIns="45720" rtlCol="0" anchor="ctr">
            <a:normAutofit/>
          </a:bodyPr>
          <a:lstStyle/>
          <a:p>
            <a:pPr marL="285750" indent="-228600" algn="l">
              <a:buFont typeface="Arial" panose="020B0604020202020204" pitchFamily="34" charset="0"/>
              <a:buChar char="•"/>
            </a:pPr>
            <a:r>
              <a:rPr lang="en-US" sz="1800" b="1">
                <a:latin typeface="Arial"/>
                <a:cs typeface="Arial"/>
              </a:rPr>
              <a:t>Digital skill and Research Methods</a:t>
            </a:r>
            <a:endParaRPr lang="en-US" sz="1800">
              <a:latin typeface="Arial"/>
              <a:cs typeface="Arial"/>
            </a:endParaRPr>
          </a:p>
          <a:p>
            <a:pPr marL="285750" indent="-228600" algn="l">
              <a:buFont typeface="Arial" panose="020B0604020202020204" pitchFamily="34" charset="0"/>
              <a:buChar char="•"/>
            </a:pPr>
            <a:r>
              <a:rPr lang="en-US" sz="1800" b="1">
                <a:latin typeface="Arial"/>
                <a:cs typeface="Arial"/>
              </a:rPr>
              <a:t>Module code:LCHS4007</a:t>
            </a:r>
            <a:endParaRPr lang="en-US" sz="1800">
              <a:latin typeface="Arial"/>
              <a:cs typeface="Arial"/>
            </a:endParaRPr>
          </a:p>
          <a:p>
            <a:pPr marL="285750" indent="-228600" algn="l">
              <a:buFont typeface="Arial" panose="020B0604020202020204" pitchFamily="34" charset="0"/>
              <a:buChar char="•"/>
            </a:pPr>
            <a:r>
              <a:rPr lang="en-US" sz="1800" b="1">
                <a:latin typeface="Arial"/>
                <a:cs typeface="Arial"/>
              </a:rPr>
              <a:t>Component 1:Grop presentation</a:t>
            </a:r>
            <a:endParaRPr lang="en-US" sz="1800">
              <a:latin typeface="Arial"/>
              <a:cs typeface="Arial"/>
            </a:endParaRPr>
          </a:p>
          <a:p>
            <a:pPr marL="285750" indent="-228600" algn="l">
              <a:buFont typeface="Arial" panose="020B0604020202020204" pitchFamily="34" charset="0"/>
              <a:buChar char="•"/>
            </a:pPr>
            <a:r>
              <a:rPr lang="en-US" sz="1800">
                <a:latin typeface="Arial"/>
                <a:cs typeface="Arial"/>
              </a:rPr>
              <a:t>Asima Bibi (2225758)</a:t>
            </a:r>
          </a:p>
          <a:p>
            <a:pPr marL="285750" indent="-228600" algn="l">
              <a:buFont typeface="Arial" panose="020B0604020202020204" pitchFamily="34" charset="0"/>
              <a:buChar char="•"/>
            </a:pPr>
            <a:r>
              <a:rPr lang="en-US" sz="1800">
                <a:latin typeface="Arial"/>
                <a:cs typeface="Arial"/>
              </a:rPr>
              <a:t>Hina Ilyas (2511486)</a:t>
            </a:r>
          </a:p>
          <a:p>
            <a:pPr marL="285750" indent="-228600" algn="l">
              <a:buFont typeface="Arial" panose="020B0604020202020204" pitchFamily="34" charset="0"/>
              <a:buChar char="•"/>
            </a:pPr>
            <a:r>
              <a:rPr lang="en-US" sz="1800">
                <a:latin typeface="Arial"/>
                <a:cs typeface="Arial"/>
              </a:rPr>
              <a:t>Nimra Ali (2507357)</a:t>
            </a:r>
          </a:p>
          <a:p>
            <a:pPr marL="285750" indent="-228600" algn="l">
              <a:buFont typeface="Arial" panose="020B0604020202020204" pitchFamily="34" charset="0"/>
              <a:buChar char="•"/>
            </a:pPr>
            <a:r>
              <a:rPr lang="en-US" sz="1800">
                <a:latin typeface="Arial"/>
                <a:cs typeface="Arial"/>
              </a:rPr>
              <a:t>Saira Azam(2515555) </a:t>
            </a:r>
          </a:p>
          <a:p>
            <a:pPr marL="285750" indent="-228600" algn="l">
              <a:buFont typeface="Arial" panose="020B0604020202020204" pitchFamily="34" charset="0"/>
              <a:buChar char="•"/>
            </a:pPr>
            <a:endParaRPr lang="en-US" sz="1800">
              <a:latin typeface="Arial"/>
              <a:cs typeface="Arial"/>
            </a:endParaRPr>
          </a:p>
          <a:p>
            <a:pPr marL="285750" indent="-228600" algn="l">
              <a:buFont typeface="Arial" panose="020B0604020202020204" pitchFamily="34" charset="0"/>
              <a:buChar char="•"/>
            </a:pPr>
            <a:r>
              <a:rPr lang="en-US" sz="1800">
                <a:latin typeface="Arial"/>
                <a:cs typeface="Arial"/>
              </a:rPr>
              <a:t>Lecturer : Masud Siddiqui</a:t>
            </a:r>
          </a:p>
        </p:txBody>
      </p:sp>
      <p:sp>
        <p:nvSpPr>
          <p:cNvPr id="35" name="Rectangle 34">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6" descr="Digital Transformation Benefits | East London NHS Foundation Trust">
            <a:extLst>
              <a:ext uri="{FF2B5EF4-FFF2-40B4-BE49-F238E27FC236}">
                <a16:creationId xmlns:a16="http://schemas.microsoft.com/office/drawing/2014/main" id="{F7B90FD1-FC07-DD6E-2C76-95070D9BA32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987738" y="1729685"/>
            <a:ext cx="5628018" cy="31657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70068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575CB4-0343-707B-2346-2981425A7E0F}"/>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latin typeface="Arial" panose="020B0604020202020204" pitchFamily="34" charset="0"/>
                <a:cs typeface="Arial" panose="020B0604020202020204" pitchFamily="34" charset="0"/>
              </a:rPr>
              <a:t>Impact of limited digital skill:</a:t>
            </a:r>
            <a:endParaRPr lang="en-GB" sz="4000">
              <a:solidFill>
                <a:srgbClr val="FFFFFF"/>
              </a:solidFill>
            </a:endParaRPr>
          </a:p>
        </p:txBody>
      </p:sp>
      <p:sp>
        <p:nvSpPr>
          <p:cNvPr id="3" name="Content Placeholder 2">
            <a:extLst>
              <a:ext uri="{FF2B5EF4-FFF2-40B4-BE49-F238E27FC236}">
                <a16:creationId xmlns:a16="http://schemas.microsoft.com/office/drawing/2014/main" id="{544EED58-02CE-68F1-BC74-B43C529F70B9}"/>
              </a:ext>
            </a:extLst>
          </p:cNvPr>
          <p:cNvSpPr>
            <a:spLocks noGrp="1"/>
          </p:cNvSpPr>
          <p:nvPr>
            <p:ph idx="1"/>
          </p:nvPr>
        </p:nvSpPr>
        <p:spPr>
          <a:xfrm>
            <a:off x="4810259" y="1036527"/>
            <a:ext cx="6555347" cy="5159000"/>
          </a:xfrm>
        </p:spPr>
        <p:txBody>
          <a:bodyPr vert="horz" lIns="91440" tIns="45720" rIns="91440" bIns="45720" rtlCol="0" anchor="ctr">
            <a:noAutofit/>
          </a:bodyPr>
          <a:lstStyle/>
          <a:p>
            <a:r>
              <a:rPr lang="en-GB" sz="1800">
                <a:latin typeface="Arial"/>
                <a:cs typeface="Arial"/>
              </a:rPr>
              <a:t>Without digital tools or with poor digital skill , many tasks remain manual . This takes more time and effort. Sunrise staff with limited digital literacy may struggle to use electronic care plans medication administration systems. </a:t>
            </a:r>
            <a:endParaRPr lang="en-US" sz="1800"/>
          </a:p>
          <a:p>
            <a:pPr marL="0" indent="0">
              <a:buNone/>
            </a:pPr>
            <a:r>
              <a:rPr lang="en-GB" sz="1800">
                <a:latin typeface="Arial"/>
                <a:cs typeface="Arial"/>
              </a:rPr>
              <a:t>It slows down communication because staff may not be able to use digital communication tools confidently .</a:t>
            </a:r>
          </a:p>
          <a:p>
            <a:pPr marL="0" indent="0">
              <a:buNone/>
            </a:pPr>
            <a:r>
              <a:rPr lang="en-GB" sz="1800">
                <a:latin typeface="Arial"/>
                <a:cs typeface="Arial"/>
              </a:rPr>
              <a:t>Digital transformation like electronic care records , remote consultation , monitoring , often depends on staff  being confident and competent digital .If sunrise staff  skill are low implementation is patchy or delayed . If sunrise staff enter data incorrectly or fail to long important update’s it compromise resident’s safety .Poor understanding of digital systems also increases the chance of overlooking alerts reminders, or updates from other  professionals  Residents may also miss out on digital opportunities like video calls with relatives, online activities , or telephone consultations.</a:t>
            </a:r>
          </a:p>
          <a:p>
            <a:pPr marL="0" indent="0">
              <a:buNone/>
            </a:pPr>
            <a:r>
              <a:rPr lang="en-GB" sz="1800">
                <a:latin typeface="Arial"/>
                <a:cs typeface="Arial"/>
              </a:rPr>
              <a:t>Sunrise staff who find technology  challenging may feel embarrassed or anxious about making mistakes. Sunrise staff with better digital skill may have to do extra computer work. Some sunrise staff with low digital skills  may  resist new systems or cha</a:t>
            </a:r>
          </a:p>
          <a:p>
            <a:pPr marL="0" indent="0">
              <a:buNone/>
            </a:pPr>
            <a:endParaRPr lang="en-GB" sz="1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022851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64BCE4C5-3064-6D92-96AA-93D8130FA1DE}"/>
              </a:ext>
            </a:extLst>
          </p:cNvPr>
          <p:cNvSpPr>
            <a:spLocks noGrp="1"/>
          </p:cNvSpPr>
          <p:nvPr>
            <p:ph type="title"/>
          </p:nvPr>
        </p:nvSpPr>
        <p:spPr>
          <a:xfrm>
            <a:off x="1143000" y="1676400"/>
            <a:ext cx="3810000" cy="3505200"/>
          </a:xfrm>
        </p:spPr>
        <p:txBody>
          <a:bodyPr anchor="t">
            <a:normAutofit/>
          </a:bodyPr>
          <a:lstStyle/>
          <a:p>
            <a:r>
              <a:rPr lang="en-GB" sz="4000"/>
              <a:t>Overall Consequences :</a:t>
            </a:r>
          </a:p>
        </p:txBody>
      </p:sp>
      <p:sp>
        <p:nvSpPr>
          <p:cNvPr id="3" name="Content Placeholder 2">
            <a:extLst>
              <a:ext uri="{FF2B5EF4-FFF2-40B4-BE49-F238E27FC236}">
                <a16:creationId xmlns:a16="http://schemas.microsoft.com/office/drawing/2014/main" id="{3EF06E8A-2FF6-0B23-7940-EE811C0CF63E}"/>
              </a:ext>
            </a:extLst>
          </p:cNvPr>
          <p:cNvSpPr>
            <a:spLocks noGrp="1"/>
          </p:cNvSpPr>
          <p:nvPr>
            <p:ph idx="1"/>
          </p:nvPr>
        </p:nvSpPr>
        <p:spPr>
          <a:xfrm>
            <a:off x="5181604" y="1676400"/>
            <a:ext cx="5638796" cy="3505200"/>
          </a:xfrm>
        </p:spPr>
        <p:txBody>
          <a:bodyPr vert="horz" lIns="91440" tIns="45720" rIns="91440" bIns="45720" rtlCol="0">
            <a:normAutofit/>
          </a:bodyPr>
          <a:lstStyle/>
          <a:p>
            <a:pPr marL="0" indent="0">
              <a:buNone/>
            </a:pPr>
            <a:r>
              <a:rPr lang="en-GB" sz="2000">
                <a:solidFill>
                  <a:schemeClr val="tx1">
                    <a:alpha val="55000"/>
                  </a:schemeClr>
                </a:solidFill>
              </a:rPr>
              <a:t>When sunrise staff have poor digital skills; </a:t>
            </a:r>
          </a:p>
          <a:p>
            <a:pPr marL="0" indent="0">
              <a:buNone/>
            </a:pPr>
            <a:r>
              <a:rPr lang="en-GB" sz="2000">
                <a:solidFill>
                  <a:schemeClr val="tx1">
                    <a:alpha val="55000"/>
                  </a:schemeClr>
                </a:solidFill>
              </a:rPr>
              <a:t>Mistakes can happen in care records or medication .</a:t>
            </a:r>
          </a:p>
          <a:p>
            <a:pPr marL="0" indent="0">
              <a:buNone/>
            </a:pPr>
            <a:r>
              <a:rPr lang="en-GB" sz="2000">
                <a:solidFill>
                  <a:schemeClr val="tx1">
                    <a:alpha val="55000"/>
                  </a:schemeClr>
                </a:solidFill>
              </a:rPr>
              <a:t>Information may be lost or shared too late .</a:t>
            </a:r>
          </a:p>
          <a:p>
            <a:pPr marL="0" indent="0">
              <a:buNone/>
            </a:pPr>
            <a:r>
              <a:rPr lang="en-GB" sz="2000">
                <a:solidFill>
                  <a:schemeClr val="tx1">
                    <a:alpha val="55000"/>
                  </a:schemeClr>
                </a:solidFill>
              </a:rPr>
              <a:t>Teamwork can get weaker because some sunrise staff feel left out .</a:t>
            </a:r>
          </a:p>
          <a:p>
            <a:pPr marL="0" indent="0">
              <a:buNone/>
            </a:pPr>
            <a:r>
              <a:rPr lang="en-GB" sz="2000">
                <a:solidFill>
                  <a:schemeClr val="tx1">
                    <a:alpha val="55000"/>
                  </a:schemeClr>
                </a:solidFill>
              </a:rPr>
              <a:t>Families may not get updates about their loved ones.</a:t>
            </a:r>
          </a:p>
          <a:p>
            <a:pPr marL="0" indent="0">
              <a:buNone/>
            </a:pPr>
            <a:r>
              <a:rPr lang="en-GB" sz="2000">
                <a:solidFill>
                  <a:schemeClr val="tx1">
                    <a:alpha val="55000"/>
                  </a:schemeClr>
                </a:solidFill>
              </a:rPr>
              <a:t>Care quality can go down, and residents may not get the best support.</a:t>
            </a:r>
          </a:p>
        </p:txBody>
      </p:sp>
    </p:spTree>
    <p:extLst>
      <p:ext uri="{BB962C8B-B14F-4D97-AF65-F5344CB8AC3E}">
        <p14:creationId xmlns:p14="http://schemas.microsoft.com/office/powerpoint/2010/main" val="7022052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2E2E25-2BCC-9AFE-4F59-454F4BD9657D}"/>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rPr>
              <a:t>References :</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FF1EDD5-3C8B-8A3B-4AD9-FD3107E35350}"/>
              </a:ext>
            </a:extLst>
          </p:cNvPr>
          <p:cNvSpPr>
            <a:spLocks noGrp="1"/>
          </p:cNvSpPr>
          <p:nvPr>
            <p:ph idx="1"/>
          </p:nvPr>
        </p:nvSpPr>
        <p:spPr>
          <a:xfrm>
            <a:off x="1155548" y="2217343"/>
            <a:ext cx="9880893" cy="3959619"/>
          </a:xfrm>
        </p:spPr>
        <p:txBody>
          <a:bodyPr vert="horz" lIns="91440" tIns="45720" rIns="91440" bIns="45720" rtlCol="0">
            <a:normAutofit/>
          </a:bodyPr>
          <a:lstStyle/>
          <a:p>
            <a:r>
              <a:rPr lang="en-GB" sz="2400"/>
              <a:t>Department of Health and Social Care (DHSC)(2022) A plan for digital health and social care. London : DHSC .Available at :</a:t>
            </a:r>
          </a:p>
          <a:p>
            <a:pPr marL="0" indent="0">
              <a:buNone/>
            </a:pPr>
            <a:r>
              <a:rPr lang="en-GB" sz="2400">
                <a:hlinkClick r:id="rId2"/>
              </a:rPr>
              <a:t>https://www.gov.uk/government/publications/a-plan-for-digital-health-and-social-care</a:t>
            </a:r>
            <a:r>
              <a:rPr lang="en-GB" sz="2400"/>
              <a:t>  (Accessed :10 October 2025).</a:t>
            </a:r>
          </a:p>
          <a:p>
            <a:r>
              <a:rPr lang="en-GB" sz="2400"/>
              <a:t>NHS Digital (2021)Digital literacy in the health and care workforce .Leeds: NHS Digital . Available at: </a:t>
            </a:r>
            <a:r>
              <a:rPr lang="en-GB" sz="2400">
                <a:hlinkClick r:id="rId3"/>
              </a:rPr>
              <a:t>https://digital.nhs.uk</a:t>
            </a:r>
            <a:r>
              <a:rPr lang="en-GB" sz="2400"/>
              <a:t> </a:t>
            </a:r>
          </a:p>
          <a:p>
            <a:pPr marL="0" indent="0">
              <a:buNone/>
            </a:pPr>
            <a:r>
              <a:rPr lang="en-GB" sz="2400"/>
              <a:t> (Accessed :10 October 2025)</a:t>
            </a:r>
          </a:p>
          <a:p>
            <a:pPr marL="0" indent="0">
              <a:buNone/>
            </a:pPr>
            <a:r>
              <a:rPr lang="en-GB" sz="2400"/>
              <a:t>Skills for care (2023) Digital working in adult social care. Leeds: Skills for care. Available at : </a:t>
            </a:r>
            <a:r>
              <a:rPr lang="en-GB" sz="2400">
                <a:hlinkClick r:id="rId4"/>
              </a:rPr>
              <a:t>https://www.skillsforcare.org.uk</a:t>
            </a:r>
            <a:r>
              <a:rPr lang="en-GB" sz="2400"/>
              <a:t>  (Accessed : 10 October 2025).</a:t>
            </a:r>
          </a:p>
        </p:txBody>
      </p:sp>
    </p:spTree>
    <p:extLst>
      <p:ext uri="{BB962C8B-B14F-4D97-AF65-F5344CB8AC3E}">
        <p14:creationId xmlns:p14="http://schemas.microsoft.com/office/powerpoint/2010/main" val="9346707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A254D376-7060-4491-9779-FC35E62F3F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1AA675-752F-7AAF-1973-E5041738A23F}"/>
              </a:ext>
            </a:extLst>
          </p:cNvPr>
          <p:cNvSpPr>
            <a:spLocks noGrp="1"/>
          </p:cNvSpPr>
          <p:nvPr>
            <p:ph type="ctrTitle"/>
          </p:nvPr>
        </p:nvSpPr>
        <p:spPr>
          <a:xfrm rot="10800000" flipV="1">
            <a:off x="108851" y="3037113"/>
            <a:ext cx="11244943" cy="3331030"/>
          </a:xfrm>
        </p:spPr>
        <p:txBody>
          <a:bodyPr vert="horz" lIns="91440" tIns="45720" rIns="91440" bIns="45720" rtlCol="0" anchor="ctr">
            <a:normAutofit/>
          </a:bodyPr>
          <a:lstStyle/>
          <a:p>
            <a:r>
              <a:rPr lang="en-US" sz="2000" b="1">
                <a:latin typeface="Arial" panose="020B0604020202020204" pitchFamily="34" charset="0"/>
                <a:cs typeface="Arial" panose="020B0604020202020204" pitchFamily="34" charset="0"/>
              </a:rPr>
              <a:t>Digital skill and Research Methods</a:t>
            </a:r>
            <a:br>
              <a:rPr lang="en-US" sz="2000" b="1">
                <a:latin typeface="Arial" panose="020B0604020202020204" pitchFamily="34" charset="0"/>
                <a:cs typeface="Arial" panose="020B0604020202020204" pitchFamily="34" charset="0"/>
              </a:rPr>
            </a:br>
            <a:r>
              <a:rPr lang="en-US" sz="2000" b="1">
                <a:latin typeface="Arial" panose="020B0604020202020204" pitchFamily="34" charset="0"/>
                <a:cs typeface="Arial" panose="020B0604020202020204" pitchFamily="34" charset="0"/>
              </a:rPr>
              <a:t>Module code : LCHS4007</a:t>
            </a:r>
            <a:br>
              <a:rPr lang="en-US" sz="2000" b="1">
                <a:latin typeface="Arial" panose="020B0604020202020204" pitchFamily="34" charset="0"/>
                <a:cs typeface="Arial" panose="020B0604020202020204" pitchFamily="34" charset="0"/>
              </a:rPr>
            </a:br>
            <a:r>
              <a:rPr lang="en-US" sz="2000" b="1">
                <a:latin typeface="Arial" panose="020B0604020202020204" pitchFamily="34" charset="0"/>
                <a:cs typeface="Arial" panose="020B0604020202020204" pitchFamily="34" charset="0"/>
              </a:rPr>
              <a:t>Component 1 : Group  presentation</a:t>
            </a:r>
            <a:br>
              <a:rPr lang="en-US" sz="1800">
                <a:latin typeface="Arial" panose="020B0604020202020204" pitchFamily="34" charset="0"/>
                <a:cs typeface="Arial" panose="020B0604020202020204" pitchFamily="34" charset="0"/>
              </a:rPr>
            </a:br>
            <a:br>
              <a:rPr lang="en-US" sz="1800">
                <a:latin typeface="Arial" panose="020B0604020202020204" pitchFamily="34" charset="0"/>
                <a:cs typeface="Arial" panose="020B0604020202020204" pitchFamily="34" charset="0"/>
              </a:rPr>
            </a:br>
            <a:r>
              <a:rPr lang="en-US" sz="2000">
                <a:latin typeface="Arial" panose="020B0604020202020204" pitchFamily="34" charset="0"/>
                <a:cs typeface="Arial" panose="020B0604020202020204" pitchFamily="34" charset="0"/>
              </a:rPr>
              <a:t>Hina Ilyas (2511486)</a:t>
            </a:r>
            <a:br>
              <a:rPr lang="en-US" sz="2000">
                <a:latin typeface="Arial" panose="020B0604020202020204" pitchFamily="34" charset="0"/>
                <a:cs typeface="Arial" panose="020B0604020202020204" pitchFamily="34" charset="0"/>
              </a:rPr>
            </a:br>
            <a:r>
              <a:rPr lang="en-US" sz="2000">
                <a:latin typeface="Arial" panose="020B0604020202020204" pitchFamily="34" charset="0"/>
                <a:cs typeface="Arial" panose="020B0604020202020204" pitchFamily="34" charset="0"/>
              </a:rPr>
              <a:t>Asima Bibi (2225758)</a:t>
            </a:r>
            <a:br>
              <a:rPr lang="en-US" sz="2000">
                <a:latin typeface="Arial" panose="020B0604020202020204" pitchFamily="34" charset="0"/>
                <a:cs typeface="Arial" panose="020B0604020202020204" pitchFamily="34" charset="0"/>
              </a:rPr>
            </a:br>
            <a:r>
              <a:rPr lang="en-US" sz="2000">
                <a:latin typeface="Arial" panose="020B0604020202020204" pitchFamily="34" charset="0"/>
                <a:cs typeface="Arial" panose="020B0604020202020204" pitchFamily="34" charset="0"/>
              </a:rPr>
              <a:t>Nimra Ali (2507357)</a:t>
            </a:r>
            <a:br>
              <a:rPr lang="en-US" sz="2000">
                <a:latin typeface="Arial" panose="020B0604020202020204" pitchFamily="34" charset="0"/>
                <a:cs typeface="Arial" panose="020B0604020202020204" pitchFamily="34" charset="0"/>
              </a:rPr>
            </a:br>
            <a:r>
              <a:rPr lang="en-US" sz="2000">
                <a:latin typeface="Arial" panose="020B0604020202020204" pitchFamily="34" charset="0"/>
                <a:cs typeface="Arial" panose="020B0604020202020204" pitchFamily="34" charset="0"/>
              </a:rPr>
              <a:t>Saira Azam (2515555)</a:t>
            </a:r>
            <a:br>
              <a:rPr lang="en-US" sz="2000">
                <a:latin typeface="Arial" panose="020B0604020202020204" pitchFamily="34" charset="0"/>
                <a:cs typeface="Arial" panose="020B0604020202020204" pitchFamily="34" charset="0"/>
              </a:rPr>
            </a:br>
            <a:br>
              <a:rPr lang="en-US" sz="2000">
                <a:latin typeface="Arial" panose="020B0604020202020204" pitchFamily="34" charset="0"/>
                <a:cs typeface="Arial" panose="020B0604020202020204" pitchFamily="34" charset="0"/>
              </a:rPr>
            </a:br>
            <a:r>
              <a:rPr lang="en-US" sz="2000">
                <a:latin typeface="Arial" panose="020B0604020202020204" pitchFamily="34" charset="0"/>
                <a:cs typeface="Arial" panose="020B0604020202020204" pitchFamily="34" charset="0"/>
              </a:rPr>
              <a:t>Lecturer : Masud Siddiqui</a:t>
            </a:r>
          </a:p>
        </p:txBody>
      </p:sp>
      <p:pic>
        <p:nvPicPr>
          <p:cNvPr id="4" name="Picture 2" descr="Running a Business 101: Digital Safety - Ravish Magazine">
            <a:extLst>
              <a:ext uri="{FF2B5EF4-FFF2-40B4-BE49-F238E27FC236}">
                <a16:creationId xmlns:a16="http://schemas.microsoft.com/office/drawing/2014/main" id="{CDE09AD7-89F1-F3B3-3314-397B421A1B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3787"/>
          <a:stretch>
            <a:fillRect/>
          </a:stretch>
        </p:blipFill>
        <p:spPr bwMode="auto">
          <a:xfrm>
            <a:off x="0" y="0"/>
            <a:ext cx="11593285" cy="28847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864924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9" name="Rectangle 2058">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TextBox 10">
            <a:extLst>
              <a:ext uri="{FF2B5EF4-FFF2-40B4-BE49-F238E27FC236}">
                <a16:creationId xmlns:a16="http://schemas.microsoft.com/office/drawing/2014/main" id="{3BC0041C-A590-274F-1495-CD3004F16178}"/>
              </a:ext>
            </a:extLst>
          </p:cNvPr>
          <p:cNvSpPr txBox="1"/>
          <p:nvPr/>
        </p:nvSpPr>
        <p:spPr>
          <a:xfrm>
            <a:off x="838200" y="365125"/>
            <a:ext cx="5393361"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a:solidFill>
                  <a:schemeClr val="tx1"/>
                </a:solidFill>
                <a:latin typeface="+mj-lt"/>
                <a:ea typeface="+mj-ea"/>
                <a:cs typeface="+mj-cs"/>
              </a:rPr>
              <a:t>1 Secure Logins :</a:t>
            </a:r>
            <a:endParaRPr lang="en-US" sz="4400" kern="1200">
              <a:solidFill>
                <a:schemeClr val="tx1"/>
              </a:solidFill>
              <a:latin typeface="+mj-lt"/>
              <a:ea typeface="+mj-ea"/>
              <a:cs typeface="+mj-cs"/>
            </a:endParaRPr>
          </a:p>
        </p:txBody>
      </p:sp>
      <p:sp>
        <p:nvSpPr>
          <p:cNvPr id="2061" name="Freeform: Shape 2060">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7278FFC9-2453-CF65-F452-9C7E0B371423}"/>
              </a:ext>
            </a:extLst>
          </p:cNvPr>
          <p:cNvSpPr>
            <a:spLocks noGrp="1"/>
          </p:cNvSpPr>
          <p:nvPr>
            <p:ph idx="1"/>
          </p:nvPr>
        </p:nvSpPr>
        <p:spPr>
          <a:xfrm>
            <a:off x="838200" y="1825625"/>
            <a:ext cx="5393361" cy="4351338"/>
          </a:xfrm>
        </p:spPr>
        <p:txBody>
          <a:bodyPr vert="horz" lIns="91440" tIns="45720" rIns="91440" bIns="45720" rtlCol="0" anchor="t">
            <a:noAutofit/>
          </a:bodyPr>
          <a:lstStyle/>
          <a:p>
            <a:pPr marL="0"/>
            <a:endParaRPr lang="en-US" sz="1400" b="1" dirty="0"/>
          </a:p>
          <a:p>
            <a:r>
              <a:rPr lang="en-US" sz="1400" dirty="0"/>
              <a:t>Sunrise staff should use unique username and strong passwords</a:t>
            </a:r>
          </a:p>
          <a:p>
            <a:pPr marL="0"/>
            <a:r>
              <a:rPr lang="en-US" sz="1400" dirty="0"/>
              <a:t>    minimum 10-12 characters mix  of letters numbers and symbols.</a:t>
            </a:r>
          </a:p>
          <a:p>
            <a:r>
              <a:rPr lang="en-US" sz="1400" dirty="0"/>
              <a:t>Sunrise staff can change passwords regularly .</a:t>
            </a:r>
          </a:p>
          <a:p>
            <a:r>
              <a:rPr lang="en-US" sz="1400" dirty="0"/>
              <a:t>Devices computers, tablets , phones , keep them </a:t>
            </a:r>
          </a:p>
          <a:p>
            <a:pPr marL="0"/>
            <a:r>
              <a:rPr lang="en-US" sz="1400" dirty="0"/>
              <a:t>    locked when staff are not using it .</a:t>
            </a:r>
          </a:p>
          <a:p>
            <a:r>
              <a:rPr lang="en-US" sz="1400" dirty="0"/>
              <a:t>Each staff member need they own login.</a:t>
            </a:r>
          </a:p>
          <a:p>
            <a:endParaRPr lang="en-US" sz="1400" dirty="0"/>
          </a:p>
          <a:p>
            <a:r>
              <a:rPr lang="en-US" sz="1400" b="1" dirty="0"/>
              <a:t>References:</a:t>
            </a:r>
          </a:p>
          <a:p>
            <a:r>
              <a:rPr lang="en-US" sz="1400" dirty="0"/>
              <a:t>National Cyber Security Centre(NCSC).(2023)Guidance on password policy and multi-factor authentication.UK Government. Available at : </a:t>
            </a:r>
            <a:r>
              <a:rPr lang="en-US" sz="1400" dirty="0">
                <a:hlinkClick r:id="rId2"/>
              </a:rPr>
              <a:t>https://www.ncsc.gov.uk</a:t>
            </a:r>
            <a:endParaRPr lang="en-US" sz="1400" dirty="0"/>
          </a:p>
          <a:p>
            <a:pPr marL="0"/>
            <a:r>
              <a:rPr lang="en-US" sz="1400" dirty="0"/>
              <a:t>(Accessed:9 October 2025).</a:t>
            </a:r>
          </a:p>
          <a:p>
            <a:pPr marL="0"/>
            <a:r>
              <a:rPr lang="en-US" sz="1400" b="1" dirty="0"/>
              <a:t>. </a:t>
            </a:r>
            <a:r>
              <a:rPr lang="en-US" sz="1400" dirty="0"/>
              <a:t>NHS Digital.(2023)Data security and protection toolkit : Good practice for care providers .NHS  England . Available at: https://digital.nhs.uk  ( Accessed : 9 0ct0ber 2025).</a:t>
            </a:r>
          </a:p>
          <a:p>
            <a:pPr marL="0"/>
            <a:endParaRPr lang="en-US" sz="1300"/>
          </a:p>
          <a:p>
            <a:pPr marL="0"/>
            <a:endParaRPr lang="en-US" sz="1300"/>
          </a:p>
          <a:p>
            <a:endParaRPr lang="en-US" sz="1300"/>
          </a:p>
          <a:p>
            <a:endParaRPr lang="en-US" sz="1300"/>
          </a:p>
          <a:p>
            <a:pPr marL="0"/>
            <a:endParaRPr lang="en-US" sz="1300"/>
          </a:p>
          <a:p>
            <a:endParaRPr lang="en-US" sz="1300"/>
          </a:p>
          <a:p>
            <a:endParaRPr lang="en-US" sz="1300"/>
          </a:p>
        </p:txBody>
      </p:sp>
      <p:sp>
        <p:nvSpPr>
          <p:cNvPr id="2063" name="Oval 2062">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4" name="Picture 6" descr="Premium Vector | Secure login form page with password on computer and ...">
            <a:extLst>
              <a:ext uri="{FF2B5EF4-FFF2-40B4-BE49-F238E27FC236}">
                <a16:creationId xmlns:a16="http://schemas.microsoft.com/office/drawing/2014/main" id="{49A07DC8-3544-B90C-F91F-7F522F47B77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a:extLst>
            <a:ext uri="{909E8E84-426E-40DD-AFC4-6F175D3DCCD1}">
              <a14:hiddenFill xmlns:a14="http://schemas.microsoft.com/office/drawing/2010/main">
                <a:solidFill>
                  <a:srgbClr val="FFFFFF"/>
                </a:solidFill>
              </a14:hiddenFill>
            </a:ext>
          </a:extLst>
        </p:spPr>
      </p:pic>
      <p:sp>
        <p:nvSpPr>
          <p:cNvPr id="2065" name="Freeform: Shape 2064">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2067" name="Straight Connector 2066">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69" name="Freeform: Shape 2068">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071" name="Freeform: Shape 2070">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73" name="Freeform: Shape 2072">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911457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6" name="Rectangle 308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93F732-DA4B-C8D4-91B7-5E9C497AE230}"/>
              </a:ext>
            </a:extLst>
          </p:cNvPr>
          <p:cNvSpPr>
            <a:spLocks noGrp="1"/>
          </p:cNvSpPr>
          <p:nvPr>
            <p:ph type="title"/>
          </p:nvPr>
        </p:nvSpPr>
        <p:spPr>
          <a:xfrm>
            <a:off x="572493" y="238539"/>
            <a:ext cx="11018520" cy="1434415"/>
          </a:xfrm>
        </p:spPr>
        <p:txBody>
          <a:bodyPr anchor="b">
            <a:normAutofit/>
          </a:bodyPr>
          <a:lstStyle/>
          <a:p>
            <a:r>
              <a:rPr lang="en-GB" sz="5400" b="1"/>
              <a:t>Email Safety:</a:t>
            </a:r>
          </a:p>
        </p:txBody>
      </p:sp>
      <p:sp>
        <p:nvSpPr>
          <p:cNvPr id="308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BEC6787-CAEC-9080-8C5A-BDF28BEBE261}"/>
              </a:ext>
            </a:extLst>
          </p:cNvPr>
          <p:cNvSpPr>
            <a:spLocks noGrp="1"/>
          </p:cNvSpPr>
          <p:nvPr>
            <p:ph idx="1"/>
          </p:nvPr>
        </p:nvSpPr>
        <p:spPr>
          <a:xfrm>
            <a:off x="572493" y="2071316"/>
            <a:ext cx="6713552" cy="4119172"/>
          </a:xfrm>
        </p:spPr>
        <p:txBody>
          <a:bodyPr anchor="t">
            <a:normAutofit fontScale="85000" lnSpcReduction="10000"/>
          </a:bodyPr>
          <a:lstStyle/>
          <a:p>
            <a:r>
              <a:rPr lang="en-GB" sz="2400" b="1" dirty="0">
                <a:latin typeface="Arial"/>
                <a:cs typeface="Arial"/>
              </a:rPr>
              <a:t>2 Email Safety :</a:t>
            </a:r>
          </a:p>
          <a:p>
            <a:endParaRPr lang="en-GB" sz="1500">
              <a:latin typeface="Arial" panose="020B0604020202020204" pitchFamily="34" charset="0"/>
              <a:cs typeface="Arial" panose="020B0604020202020204" pitchFamily="34" charset="0"/>
            </a:endParaRPr>
          </a:p>
          <a:p>
            <a:r>
              <a:rPr lang="en-GB" sz="1800" dirty="0">
                <a:latin typeface="Arial"/>
                <a:cs typeface="Arial"/>
              </a:rPr>
              <a:t>Sunrise staff always verify  the person before opening attachments or links.</a:t>
            </a:r>
          </a:p>
          <a:p>
            <a:pPr marL="0" indent="0">
              <a:buNone/>
            </a:pPr>
            <a:r>
              <a:rPr lang="en-GB" sz="1800" dirty="0">
                <a:latin typeface="Arial"/>
                <a:cs typeface="Arial"/>
              </a:rPr>
              <a:t> Sunrise staff should  not share patient details email unless authorised.</a:t>
            </a:r>
          </a:p>
          <a:p>
            <a:r>
              <a:rPr lang="en-GB" sz="1800" dirty="0">
                <a:latin typeface="Arial"/>
                <a:cs typeface="Arial"/>
              </a:rPr>
              <a:t> Sunrise staff report suspicious emails immediately to the IT team.</a:t>
            </a:r>
          </a:p>
          <a:p>
            <a:r>
              <a:rPr lang="en-GB" sz="1800" dirty="0">
                <a:latin typeface="Arial"/>
                <a:cs typeface="Arial"/>
              </a:rPr>
              <a:t>Avoid clicking on unknown links .</a:t>
            </a:r>
          </a:p>
          <a:p>
            <a:r>
              <a:rPr lang="en-GB" sz="1800" dirty="0">
                <a:latin typeface="Arial"/>
                <a:cs typeface="Arial"/>
              </a:rPr>
              <a:t>Do not use personal email accounts for works.</a:t>
            </a:r>
          </a:p>
          <a:p>
            <a:endParaRPr lang="en-GB" sz="1800" dirty="0">
              <a:latin typeface="Arial" panose="020B0604020202020204" pitchFamily="34" charset="0"/>
              <a:cs typeface="Arial" panose="020B0604020202020204" pitchFamily="34" charset="0"/>
            </a:endParaRPr>
          </a:p>
          <a:p>
            <a:r>
              <a:rPr lang="en-GB" sz="1800" b="1" dirty="0">
                <a:latin typeface="Arial"/>
                <a:cs typeface="Arial"/>
              </a:rPr>
              <a:t>References:</a:t>
            </a:r>
          </a:p>
          <a:p>
            <a:r>
              <a:rPr lang="en-GB" sz="1800" dirty="0">
                <a:latin typeface="Arial"/>
                <a:cs typeface="Arial"/>
              </a:rPr>
              <a:t>National Cyber Security Centre(NCSC).(2023)Guidance on password policy and multi-factor authentication.UK Government. Available at : </a:t>
            </a:r>
            <a:r>
              <a:rPr lang="en-GB" sz="1800" dirty="0">
                <a:latin typeface="Arial"/>
                <a:cs typeface="Arial"/>
                <a:hlinkClick r:id="rId3"/>
              </a:rPr>
              <a:t>https://www.ncsc.gov.uk</a:t>
            </a:r>
            <a:endParaRPr lang="en-GB" sz="1800" dirty="0">
              <a:latin typeface="Arial"/>
              <a:cs typeface="Arial"/>
            </a:endParaRPr>
          </a:p>
          <a:p>
            <a:r>
              <a:rPr lang="en-GB" sz="1800" dirty="0">
                <a:latin typeface="Arial"/>
                <a:cs typeface="Arial"/>
              </a:rPr>
              <a:t>(Accessed:9 October 2025)</a:t>
            </a:r>
          </a:p>
          <a:p>
            <a:endParaRPr lang="en-GB" sz="1500">
              <a:latin typeface="Arial" panose="020B0604020202020204" pitchFamily="34" charset="0"/>
              <a:cs typeface="Arial" panose="020B0604020202020204" pitchFamily="34" charset="0"/>
            </a:endParaRPr>
          </a:p>
          <a:p>
            <a:pPr marL="0" indent="0">
              <a:buNone/>
            </a:pPr>
            <a:endParaRPr lang="en-GB" sz="1500">
              <a:latin typeface="Arial" panose="020B0604020202020204" pitchFamily="34" charset="0"/>
              <a:cs typeface="Arial" panose="020B0604020202020204" pitchFamily="34" charset="0"/>
            </a:endParaRPr>
          </a:p>
          <a:p>
            <a:pPr marL="0" indent="0">
              <a:buNone/>
            </a:pPr>
            <a:endParaRPr lang="en-GB" sz="1500"/>
          </a:p>
          <a:p>
            <a:endParaRPr lang="en-GB" sz="1500"/>
          </a:p>
          <a:p>
            <a:endParaRPr lang="en-GB" sz="1500"/>
          </a:p>
        </p:txBody>
      </p:sp>
      <p:pic>
        <p:nvPicPr>
          <p:cNvPr id="3074" name="Picture 2" descr="9 cloud and on-premises email security suites compared | CSO Online">
            <a:extLst>
              <a:ext uri="{FF2B5EF4-FFF2-40B4-BE49-F238E27FC236}">
                <a16:creationId xmlns:a16="http://schemas.microsoft.com/office/drawing/2014/main" id="{CA3618E5-D671-B4B3-930D-1534169046E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20418" r="15366" b="2"/>
          <a:stretch>
            <a:fillRect/>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53036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098" name="Picture 2" descr="Secure document storage Stock Illustration | Adobe Stock">
            <a:extLst>
              <a:ext uri="{FF2B5EF4-FFF2-40B4-BE49-F238E27FC236}">
                <a16:creationId xmlns:a16="http://schemas.microsoft.com/office/drawing/2014/main" id="{2202284A-1210-5357-9F02-28F86CF19F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5583" r="11399" b="1"/>
          <a:stretch>
            <a:fillRect/>
          </a:stretch>
        </p:blipFill>
        <p:spPr bwMode="auto">
          <a:xfrm>
            <a:off x="748670" y="0"/>
            <a:ext cx="4846882" cy="6773861"/>
          </a:xfrm>
          <a:custGeom>
            <a:avLst/>
            <a:gdLst/>
            <a:ahLst/>
            <a:cxnLst/>
            <a:rect l="l" t="t" r="r" b="b"/>
            <a:pathLst>
              <a:path w="5110407" h="6856413">
                <a:moveTo>
                  <a:pt x="121782" y="0"/>
                </a:moveTo>
                <a:lnTo>
                  <a:pt x="4731440" y="0"/>
                </a:lnTo>
                <a:lnTo>
                  <a:pt x="4775629" y="179775"/>
                </a:lnTo>
                <a:cubicBezTo>
                  <a:pt x="5052916" y="1415453"/>
                  <a:pt x="5165791" y="2739148"/>
                  <a:pt x="5084710" y="4108260"/>
                </a:cubicBezTo>
                <a:cubicBezTo>
                  <a:pt x="5038379" y="4890611"/>
                  <a:pt x="4930907" y="5650759"/>
                  <a:pt x="4768709" y="6381464"/>
                </a:cubicBezTo>
                <a:lnTo>
                  <a:pt x="4653290" y="6856413"/>
                </a:lnTo>
                <a:lnTo>
                  <a:pt x="0" y="6856413"/>
                </a:lnTo>
                <a:lnTo>
                  <a:pt x="21062" y="6803488"/>
                </a:lnTo>
                <a:cubicBezTo>
                  <a:pt x="355644" y="5917239"/>
                  <a:pt x="573134" y="4914171"/>
                  <a:pt x="636462" y="3844830"/>
                </a:cubicBezTo>
                <a:cubicBezTo>
                  <a:pt x="713862" y="2537857"/>
                  <a:pt x="550895" y="1302013"/>
                  <a:pt x="203879" y="236924"/>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9DE5F03-9F17-E8DE-11E3-EF5C646071F7}"/>
              </a:ext>
            </a:extLst>
          </p:cNvPr>
          <p:cNvSpPr>
            <a:spLocks noGrp="1"/>
          </p:cNvSpPr>
          <p:nvPr>
            <p:ph idx="1"/>
          </p:nvPr>
        </p:nvSpPr>
        <p:spPr>
          <a:xfrm>
            <a:off x="6746789" y="0"/>
            <a:ext cx="5004487" cy="6288881"/>
          </a:xfrm>
        </p:spPr>
        <p:txBody>
          <a:bodyPr anchor="ctr">
            <a:normAutofit/>
          </a:bodyPr>
          <a:lstStyle/>
          <a:p>
            <a:r>
              <a:rPr lang="en-GB" b="1" dirty="0">
                <a:latin typeface="Arial"/>
                <a:cs typeface="Arial"/>
              </a:rPr>
              <a:t>4 Secure Document storage:</a:t>
            </a:r>
          </a:p>
          <a:p>
            <a:endParaRPr lang="en-GB" sz="1600" b="1" dirty="0">
              <a:latin typeface="Arial" panose="020B0604020202020204" pitchFamily="34" charset="0"/>
              <a:cs typeface="Arial" panose="020B0604020202020204" pitchFamily="34" charset="0"/>
            </a:endParaRPr>
          </a:p>
          <a:p>
            <a:r>
              <a:rPr lang="en-GB" sz="1600" dirty="0">
                <a:latin typeface="Arial"/>
                <a:cs typeface="Arial"/>
              </a:rPr>
              <a:t>All sunrise patient files are should be   stored in encrypted systems or secure servers.</a:t>
            </a:r>
          </a:p>
          <a:p>
            <a:r>
              <a:rPr lang="en-GB" sz="1600" dirty="0">
                <a:latin typeface="Arial"/>
                <a:cs typeface="Arial"/>
              </a:rPr>
              <a:t>Physical copies are locked in filing cabinets when not in use .</a:t>
            </a:r>
          </a:p>
          <a:p>
            <a:r>
              <a:rPr lang="en-GB" sz="1600" dirty="0">
                <a:latin typeface="Arial"/>
                <a:cs typeface="Arial"/>
              </a:rPr>
              <a:t>Do not save patients documents on your personal devices or USB drives .</a:t>
            </a:r>
          </a:p>
          <a:p>
            <a:r>
              <a:rPr lang="en-GB" sz="1600" dirty="0">
                <a:latin typeface="Arial"/>
                <a:cs typeface="Arial"/>
              </a:rPr>
              <a:t>Regular date backups carried out securely .</a:t>
            </a:r>
          </a:p>
          <a:p>
            <a:r>
              <a:rPr lang="en-GB" sz="1600" dirty="0">
                <a:latin typeface="Arial"/>
                <a:cs typeface="Arial"/>
              </a:rPr>
              <a:t>And old or unnecessary digital files should delete securely.</a:t>
            </a:r>
          </a:p>
          <a:p>
            <a:pPr marL="0" indent="0">
              <a:buNone/>
            </a:pPr>
            <a:endParaRPr lang="en-GB" sz="1600" dirty="0"/>
          </a:p>
          <a:p>
            <a:pPr marL="0" indent="0">
              <a:buNone/>
            </a:pPr>
            <a:r>
              <a:rPr lang="en-GB" sz="1600" b="1" dirty="0"/>
              <a:t>References:</a:t>
            </a:r>
          </a:p>
          <a:p>
            <a:pPr marL="0" indent="0">
              <a:buNone/>
            </a:pPr>
            <a:r>
              <a:rPr lang="en-GB" sz="1600" dirty="0"/>
              <a:t>NHS Digital.(2023)Data security and protection toolkit : Good practice for care providers .NHS  England . Available at: https://digital.nhs.uk  ( Accessed : 9 0ct0ber 2025).</a:t>
            </a:r>
          </a:p>
          <a:p>
            <a:pPr marL="0" indent="0">
              <a:buNone/>
            </a:pPr>
            <a:endParaRPr lang="en-GB" sz="1600" dirty="0"/>
          </a:p>
        </p:txBody>
      </p:sp>
    </p:spTree>
    <p:extLst>
      <p:ext uri="{BB962C8B-B14F-4D97-AF65-F5344CB8AC3E}">
        <p14:creationId xmlns:p14="http://schemas.microsoft.com/office/powerpoint/2010/main" val="10590709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87E7768-3B4B-E768-8B29-87F7DCBEAB4C}"/>
              </a:ext>
            </a:extLst>
          </p:cNvPr>
          <p:cNvSpPr txBox="1"/>
          <p:nvPr/>
        </p:nvSpPr>
        <p:spPr>
          <a:xfrm>
            <a:off x="224101" y="4670"/>
            <a:ext cx="5725595" cy="1841099"/>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600" b="1">
                <a:solidFill>
                  <a:schemeClr val="tx2"/>
                </a:solidFill>
                <a:latin typeface="+mj-lt"/>
                <a:ea typeface="+mj-ea"/>
                <a:cs typeface="+mj-cs"/>
              </a:rPr>
              <a:t>5 Maintaining patient confidentiality:</a:t>
            </a:r>
          </a:p>
        </p:txBody>
      </p:sp>
      <p:sp>
        <p:nvSpPr>
          <p:cNvPr id="3" name="Content Placeholder 2">
            <a:extLst>
              <a:ext uri="{FF2B5EF4-FFF2-40B4-BE49-F238E27FC236}">
                <a16:creationId xmlns:a16="http://schemas.microsoft.com/office/drawing/2014/main" id="{4C0EE7B7-8B58-3B53-1CFD-A00FECAD0396}"/>
              </a:ext>
            </a:extLst>
          </p:cNvPr>
          <p:cNvSpPr>
            <a:spLocks noGrp="1"/>
          </p:cNvSpPr>
          <p:nvPr>
            <p:ph idx="1"/>
          </p:nvPr>
        </p:nvSpPr>
        <p:spPr>
          <a:xfrm>
            <a:off x="804672" y="1865301"/>
            <a:ext cx="4553909" cy="4715765"/>
          </a:xfrm>
        </p:spPr>
        <p:txBody>
          <a:bodyPr vert="horz" lIns="91440" tIns="45720" rIns="91440" bIns="45720" rtlCol="0" anchor="ctr">
            <a:noAutofit/>
          </a:bodyPr>
          <a:lstStyle/>
          <a:p>
            <a:pPr marL="0"/>
            <a:endParaRPr lang="en-US" sz="1000" b="1">
              <a:solidFill>
                <a:schemeClr val="tx2"/>
              </a:solidFill>
            </a:endParaRPr>
          </a:p>
          <a:p>
            <a:endParaRPr lang="en-US" sz="1600" b="1" dirty="0">
              <a:solidFill>
                <a:schemeClr val="tx2"/>
              </a:solidFill>
            </a:endParaRPr>
          </a:p>
          <a:p>
            <a:r>
              <a:rPr lang="en-US" sz="1600" dirty="0">
                <a:solidFill>
                  <a:schemeClr val="tx2"/>
                </a:solidFill>
                <a:latin typeface="Arial"/>
                <a:cs typeface="Arial"/>
              </a:rPr>
              <a:t>Patient information is only accessed if is important.</a:t>
            </a:r>
          </a:p>
          <a:p>
            <a:r>
              <a:rPr lang="en-US" sz="1600" dirty="0">
                <a:solidFill>
                  <a:schemeClr val="tx2"/>
                </a:solidFill>
                <a:latin typeface="Arial"/>
                <a:cs typeface="Arial"/>
              </a:rPr>
              <a:t>Don’t have conversations about sunrise residents in public areas.</a:t>
            </a:r>
          </a:p>
          <a:p>
            <a:r>
              <a:rPr lang="en-US" sz="1600" dirty="0">
                <a:solidFill>
                  <a:schemeClr val="tx2"/>
                </a:solidFill>
                <a:latin typeface="Arial"/>
                <a:cs typeface="Arial"/>
              </a:rPr>
              <a:t>Computer screens should be positioned  so  they are not visible to visitors . </a:t>
            </a:r>
          </a:p>
          <a:p>
            <a:r>
              <a:rPr lang="en-US" sz="1600" dirty="0">
                <a:solidFill>
                  <a:schemeClr val="tx2"/>
                </a:solidFill>
                <a:latin typeface="Arial"/>
                <a:cs typeface="Arial"/>
              </a:rPr>
              <a:t>Always use confidential waste disposal for documents.</a:t>
            </a:r>
          </a:p>
          <a:p>
            <a:r>
              <a:rPr lang="en-US" sz="1600" dirty="0">
                <a:solidFill>
                  <a:schemeClr val="tx2"/>
                </a:solidFill>
                <a:latin typeface="Arial"/>
                <a:cs typeface="Arial"/>
              </a:rPr>
              <a:t> Sunrise Staff need regular training on GDPR and confidentiality policies.</a:t>
            </a:r>
          </a:p>
          <a:p>
            <a:pPr marL="0"/>
            <a:endParaRPr lang="en-US" sz="1600" dirty="0">
              <a:solidFill>
                <a:schemeClr val="tx2"/>
              </a:solidFill>
              <a:latin typeface="Arial"/>
              <a:cs typeface="Arial"/>
            </a:endParaRPr>
          </a:p>
          <a:p>
            <a:pPr marL="0"/>
            <a:r>
              <a:rPr lang="en-US" sz="1600" b="1" dirty="0">
                <a:solidFill>
                  <a:schemeClr val="tx2"/>
                </a:solidFill>
                <a:latin typeface="Arial"/>
                <a:cs typeface="Arial"/>
              </a:rPr>
              <a:t> References:</a:t>
            </a:r>
          </a:p>
          <a:p>
            <a:pPr marL="0"/>
            <a:r>
              <a:rPr lang="en-US" sz="1600" dirty="0">
                <a:solidFill>
                  <a:schemeClr val="tx2"/>
                </a:solidFill>
                <a:latin typeface="Arial"/>
                <a:cs typeface="Arial"/>
              </a:rPr>
              <a:t> Information Commissioner’s Office (ICO).(2021) Guide to the UK GDPR: Data security and access control. ICO. Available at: </a:t>
            </a:r>
            <a:r>
              <a:rPr lang="en-US" sz="1600" dirty="0">
                <a:solidFill>
                  <a:schemeClr val="tx2"/>
                </a:solidFill>
                <a:latin typeface="Arial"/>
                <a:cs typeface="Arial"/>
                <a:hlinkClick r:id="rId2">
                  <a:extLst>
                    <a:ext uri="{A12FA001-AC4F-418D-AE19-62706E023703}">
                      <ahyp:hlinkClr xmlns:ahyp="http://schemas.microsoft.com/office/drawing/2018/hyperlinkcolor" val="tx"/>
                    </a:ext>
                  </a:extLst>
                </a:hlinkClick>
              </a:rPr>
              <a:t>https://ico.org.uk</a:t>
            </a:r>
            <a:r>
              <a:rPr lang="en-US" sz="1600" dirty="0">
                <a:solidFill>
                  <a:schemeClr val="tx2"/>
                </a:solidFill>
                <a:latin typeface="Arial"/>
                <a:cs typeface="Arial"/>
              </a:rPr>
              <a:t>   (Accessed : 9 October 2025</a:t>
            </a:r>
          </a:p>
          <a:p>
            <a:endParaRPr lang="en-US" sz="1600" dirty="0">
              <a:solidFill>
                <a:schemeClr val="tx2"/>
              </a:solidFill>
              <a:latin typeface="Aptos" panose="02110004020202020204"/>
              <a:cs typeface="Arial"/>
            </a:endParaRPr>
          </a:p>
        </p:txBody>
      </p:sp>
      <p:pic>
        <p:nvPicPr>
          <p:cNvPr id="5122" name="Picture 2" descr="Importance Of Confidentiality In Nursery at Dorothy Judy blog">
            <a:extLst>
              <a:ext uri="{FF2B5EF4-FFF2-40B4-BE49-F238E27FC236}">
                <a16:creationId xmlns:a16="http://schemas.microsoft.com/office/drawing/2014/main" id="{8E3571E9-53CF-36C3-50AC-1D74F2BEF74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932418" y="3595816"/>
            <a:ext cx="4454909" cy="29715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89372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E73980-07B6-E689-2751-B9D926192D1E}"/>
              </a:ext>
            </a:extLst>
          </p:cNvPr>
          <p:cNvSpPr>
            <a:spLocks noGrp="1"/>
          </p:cNvSpPr>
          <p:nvPr>
            <p:ph type="title"/>
          </p:nvPr>
        </p:nvSpPr>
        <p:spPr>
          <a:xfrm>
            <a:off x="686834" y="1153572"/>
            <a:ext cx="3200400" cy="4461163"/>
          </a:xfrm>
        </p:spPr>
        <p:txBody>
          <a:bodyPr>
            <a:normAutofit/>
          </a:bodyPr>
          <a:lstStyle/>
          <a:p>
            <a:r>
              <a:rPr lang="en-GB">
                <a:solidFill>
                  <a:srgbClr val="FFFFFF"/>
                </a:solidFill>
                <a:latin typeface="Arial" panose="020B0604020202020204" pitchFamily="34" charset="0"/>
                <a:cs typeface="Arial" panose="020B0604020202020204" pitchFamily="34" charset="0"/>
              </a:rPr>
              <a:t>Reference:</a:t>
            </a:r>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F675CAA-D2A7-B91F-6CA3-DB511557C27E}"/>
              </a:ext>
            </a:extLst>
          </p:cNvPr>
          <p:cNvSpPr>
            <a:spLocks noGrp="1"/>
          </p:cNvSpPr>
          <p:nvPr>
            <p:ph idx="1"/>
          </p:nvPr>
        </p:nvSpPr>
        <p:spPr>
          <a:xfrm>
            <a:off x="4447308" y="591344"/>
            <a:ext cx="6906491" cy="5585619"/>
          </a:xfrm>
        </p:spPr>
        <p:txBody>
          <a:bodyPr anchor="ctr">
            <a:normAutofit/>
          </a:bodyPr>
          <a:lstStyle/>
          <a:p>
            <a:pPr marL="0" indent="0">
              <a:buNone/>
            </a:pPr>
            <a:r>
              <a:rPr lang="en-GB" sz="2000">
                <a:latin typeface="Arial" panose="020B0604020202020204" pitchFamily="34" charset="0"/>
                <a:cs typeface="Arial" panose="020B0604020202020204" pitchFamily="34" charset="0"/>
              </a:rPr>
              <a:t>Information Commissioner’s Office (ICO).(2021) Guide to the UK GDPR: Data security and access control. ICO. Available at: https://ico.org.uk  (Accessed : 9 October 2025).</a:t>
            </a:r>
          </a:p>
          <a:p>
            <a:pPr marL="0" indent="0">
              <a:buNone/>
            </a:pPr>
            <a:r>
              <a:rPr lang="en-GB" sz="2000">
                <a:latin typeface="Arial" panose="020B0604020202020204" pitchFamily="34" charset="0"/>
                <a:cs typeface="Arial" panose="020B0604020202020204" pitchFamily="34" charset="0"/>
              </a:rPr>
              <a:t>National Cyber Security Centre(NCSC).(2023)Guidance on password policy and multi-factor authentication.UK Government. Available at : </a:t>
            </a:r>
            <a:r>
              <a:rPr lang="en-GB" sz="2000">
                <a:latin typeface="Arial" panose="020B0604020202020204" pitchFamily="34" charset="0"/>
                <a:cs typeface="Arial" panose="020B0604020202020204" pitchFamily="34" charset="0"/>
                <a:hlinkClick r:id="rId2"/>
              </a:rPr>
              <a:t>https://www.ncsc.gov.uk</a:t>
            </a:r>
            <a:endParaRPr lang="en-GB" sz="2000">
              <a:latin typeface="Arial" panose="020B0604020202020204" pitchFamily="34" charset="0"/>
              <a:cs typeface="Arial" panose="020B0604020202020204" pitchFamily="34" charset="0"/>
            </a:endParaRPr>
          </a:p>
          <a:p>
            <a:pPr marL="0" indent="0">
              <a:buNone/>
            </a:pPr>
            <a:r>
              <a:rPr lang="en-GB" sz="2000">
                <a:latin typeface="Arial" panose="020B0604020202020204" pitchFamily="34" charset="0"/>
                <a:cs typeface="Arial" panose="020B0604020202020204" pitchFamily="34" charset="0"/>
              </a:rPr>
              <a:t>(Accessed:9 October 2025).</a:t>
            </a:r>
          </a:p>
          <a:p>
            <a:pPr marL="0" indent="0">
              <a:buNone/>
            </a:pPr>
            <a:r>
              <a:rPr lang="en-GB" sz="2000" b="1">
                <a:latin typeface="Arial" panose="020B0604020202020204" pitchFamily="34" charset="0"/>
                <a:cs typeface="Arial" panose="020B0604020202020204" pitchFamily="34" charset="0"/>
              </a:rPr>
              <a:t>. </a:t>
            </a:r>
            <a:r>
              <a:rPr lang="en-GB" sz="2000">
                <a:latin typeface="Arial" panose="020B0604020202020204" pitchFamily="34" charset="0"/>
                <a:cs typeface="Arial" panose="020B0604020202020204" pitchFamily="34" charset="0"/>
              </a:rPr>
              <a:t>NHS Digital.(2023)Data security and protection toolkit : Good   practice for care providers .NHS  England . Available at:   https://digital.nhs.uk  ( Accessed : 9 0ct0ber 2025)</a:t>
            </a:r>
          </a:p>
          <a:p>
            <a:pPr marL="0" indent="0">
              <a:buNone/>
            </a:pPr>
            <a:r>
              <a:rPr lang="en-GB" sz="2000">
                <a:latin typeface="Arial" panose="020B0604020202020204" pitchFamily="34" charset="0"/>
                <a:cs typeface="Arial" panose="020B0604020202020204" pitchFamily="34" charset="0"/>
              </a:rPr>
              <a:t>NHS England.(2023)Information governance and data protection . Available at : </a:t>
            </a:r>
            <a:r>
              <a:rPr lang="en-GB" sz="2000">
                <a:latin typeface="Arial" panose="020B0604020202020204" pitchFamily="34" charset="0"/>
                <a:cs typeface="Arial" panose="020B0604020202020204" pitchFamily="34" charset="0"/>
                <a:hlinkClick r:id="rId3"/>
              </a:rPr>
              <a:t>https://www.England.nhs.uk/long-read/information-governance-and-data-protection</a:t>
            </a:r>
            <a:r>
              <a:rPr lang="en-GB" sz="2000">
                <a:hlinkClick r:id="rId3"/>
              </a:rPr>
              <a:t>/</a:t>
            </a:r>
            <a:endParaRPr lang="en-GB" sz="2000"/>
          </a:p>
          <a:p>
            <a:pPr marL="0" indent="0">
              <a:buNone/>
            </a:pPr>
            <a:endParaRPr lang="en-GB" sz="2000"/>
          </a:p>
          <a:p>
            <a:pPr marL="0" indent="0">
              <a:buNone/>
            </a:pPr>
            <a:endParaRPr lang="en-GB" sz="2000"/>
          </a:p>
        </p:txBody>
      </p:sp>
    </p:spTree>
    <p:extLst>
      <p:ext uri="{BB962C8B-B14F-4D97-AF65-F5344CB8AC3E}">
        <p14:creationId xmlns:p14="http://schemas.microsoft.com/office/powerpoint/2010/main" val="135141465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TM03457452[[fn=Celestial]]</Template>
  <TotalTime>107</TotalTime>
  <Words>894</Words>
  <Application>Microsoft Office PowerPoint</Application>
  <PresentationFormat>Widescreen</PresentationFormat>
  <Paragraphs>33</Paragraphs>
  <Slides>20</Slides>
  <Notes>3</Notes>
  <HiddenSlides>0</HiddenSlides>
  <MMClips>0</MMClips>
  <ScaleCrop>false</ScaleCrop>
  <HeadingPairs>
    <vt:vector size="4" baseType="variant">
      <vt:variant>
        <vt:lpstr>Theme</vt:lpstr>
      </vt:variant>
      <vt:variant>
        <vt:i4>4</vt:i4>
      </vt:variant>
      <vt:variant>
        <vt:lpstr>Slide Titles</vt:lpstr>
      </vt:variant>
      <vt:variant>
        <vt:i4>20</vt:i4>
      </vt:variant>
    </vt:vector>
  </HeadingPairs>
  <TitlesOfParts>
    <vt:vector size="24" baseType="lpstr">
      <vt:lpstr>Celestial</vt:lpstr>
      <vt:lpstr>Office Theme</vt:lpstr>
      <vt:lpstr>Office Theme</vt:lpstr>
      <vt:lpstr>Office Theme</vt:lpstr>
      <vt:lpstr>LCHS4007 DIGITAL SKILLS &amp; RESEARCH METHODS GROUP PRESENTATION</vt:lpstr>
      <vt:lpstr>HOW CAN EXCEL BE USED BY SUNRISE RESIDENTIAL CARE HOME TO COMPLETE TASKS MORE EFFICIENTLY?</vt:lpstr>
      <vt:lpstr>PowerPoint Presentation</vt:lpstr>
      <vt:lpstr>summary</vt:lpstr>
      <vt:lpstr>Refrences</vt:lpstr>
      <vt:lpstr>Digital Skills And Research Methods </vt:lpstr>
      <vt:lpstr>Ms 365:outlook</vt:lpstr>
      <vt:lpstr>Discuss the Benefits:</vt:lpstr>
      <vt:lpstr>Limitations:</vt:lpstr>
      <vt:lpstr>conclusion</vt:lpstr>
      <vt:lpstr>Digital Skill and Research methods</vt:lpstr>
      <vt:lpstr>Impact of limited digital skill:</vt:lpstr>
      <vt:lpstr>Overall Consequences :</vt:lpstr>
      <vt:lpstr>References :</vt:lpstr>
      <vt:lpstr>Digital skill and Research Methods Module code : LCHS4007 Component 1 : Group  presentation  Hina Ilyas (2511486) Asima Bibi (2225758) Nimra Ali (2507357) Saira Azam (2515555)  Lecturer : Masud Siddiqui</vt:lpstr>
      <vt:lpstr>PowerPoint Presentation</vt:lpstr>
      <vt:lpstr>Email Safety:</vt:lpstr>
      <vt:lpstr>PowerPoint Presentation</vt:lpstr>
      <vt:lpstr>PowerPoint Presentation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Hamza Hussain</dc:creator>
  <cp:lastModifiedBy>Hamza Hussain</cp:lastModifiedBy>
  <cp:revision>26</cp:revision>
  <dcterms:created xsi:type="dcterms:W3CDTF">2025-10-11T18:42:48Z</dcterms:created>
  <dcterms:modified xsi:type="dcterms:W3CDTF">2025-10-11T21:03:12Z</dcterms:modified>
</cp:coreProperties>
</file>