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2"/>
  </p:handoutMasterIdLst>
  <p:sldIdLst>
    <p:sldId id="256" r:id="rId2"/>
    <p:sldId id="257" r:id="rId3"/>
    <p:sldId id="258" r:id="rId4"/>
    <p:sldId id="260" r:id="rId5"/>
    <p:sldId id="261" r:id="rId6"/>
    <p:sldId id="277" r:id="rId7"/>
    <p:sldId id="262" r:id="rId8"/>
    <p:sldId id="263" r:id="rId9"/>
    <p:sldId id="266" r:id="rId10"/>
    <p:sldId id="267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EB1604-74D2-4201-B154-5A4719B9DE47}" type="datetimeFigureOut">
              <a:rPr lang="en-GB" smtClean="0"/>
              <a:t>23/02/2024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408551-3791-4EB5-A74C-47F3A19781C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619509-429F-456B-BB52-8AE71FDD02DA}" type="datetimeFigureOut">
              <a:rPr lang="en-GB" smtClean="0"/>
              <a:pPr/>
              <a:t>23/02/2024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89D92-7E1E-4EE6-B151-0E63B74055D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619509-429F-456B-BB52-8AE71FDD02DA}" type="datetimeFigureOut">
              <a:rPr lang="en-GB" smtClean="0"/>
              <a:pPr/>
              <a:t>23/02/2024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89D92-7E1E-4EE6-B151-0E63B74055D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619509-429F-456B-BB52-8AE71FDD02DA}" type="datetimeFigureOut">
              <a:rPr lang="en-GB" smtClean="0"/>
              <a:pPr/>
              <a:t>23/02/2024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89D92-7E1E-4EE6-B151-0E63B74055D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619509-429F-456B-BB52-8AE71FDD02DA}" type="datetimeFigureOut">
              <a:rPr lang="en-GB" smtClean="0"/>
              <a:pPr/>
              <a:t>23/02/2024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89D92-7E1E-4EE6-B151-0E63B74055D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619509-429F-456B-BB52-8AE71FDD02DA}" type="datetimeFigureOut">
              <a:rPr lang="en-GB" smtClean="0"/>
              <a:pPr/>
              <a:t>23/02/2024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89D92-7E1E-4EE6-B151-0E63B74055D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619509-429F-456B-BB52-8AE71FDD02DA}" type="datetimeFigureOut">
              <a:rPr lang="en-GB" smtClean="0"/>
              <a:pPr/>
              <a:t>23/02/2024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89D92-7E1E-4EE6-B151-0E63B74055D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619509-429F-456B-BB52-8AE71FDD02DA}" type="datetimeFigureOut">
              <a:rPr lang="en-GB" smtClean="0"/>
              <a:pPr/>
              <a:t>23/02/2024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89D92-7E1E-4EE6-B151-0E63B74055D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619509-429F-456B-BB52-8AE71FDD02DA}" type="datetimeFigureOut">
              <a:rPr lang="en-GB" smtClean="0"/>
              <a:pPr/>
              <a:t>23/02/2024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89D92-7E1E-4EE6-B151-0E63B74055D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619509-429F-456B-BB52-8AE71FDD02DA}" type="datetimeFigureOut">
              <a:rPr lang="en-GB" smtClean="0"/>
              <a:pPr/>
              <a:t>23/02/2024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89D92-7E1E-4EE6-B151-0E63B74055D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619509-429F-456B-BB52-8AE71FDD02DA}" type="datetimeFigureOut">
              <a:rPr lang="en-GB" smtClean="0"/>
              <a:pPr/>
              <a:t>23/02/2024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89D92-7E1E-4EE6-B151-0E63B74055D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619509-429F-456B-BB52-8AE71FDD02DA}" type="datetimeFigureOut">
              <a:rPr lang="en-GB" smtClean="0"/>
              <a:pPr/>
              <a:t>23/02/2024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89D92-7E1E-4EE6-B151-0E63B74055D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619509-429F-456B-BB52-8AE71FDD02DA}" type="datetimeFigureOut">
              <a:rPr lang="en-GB" smtClean="0"/>
              <a:pPr/>
              <a:t>23/02/2024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989D92-7E1E-4EE6-B151-0E63B74055D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2780928"/>
            <a:ext cx="7772400" cy="1470025"/>
          </a:xfrm>
        </p:spPr>
        <p:txBody>
          <a:bodyPr>
            <a:normAutofit/>
          </a:bodyPr>
          <a:lstStyle/>
          <a:p>
            <a:r>
              <a:rPr lang="en-GB" sz="3600" dirty="0"/>
              <a:t>Spondylolisthesis, Stenosis, DDD &amp; Spinal infection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accent1"/>
                </a:solidFill>
              </a:rPr>
              <a:t>Spondylolisthesis</a:t>
            </a:r>
            <a:br>
              <a:rPr lang="en-GB" dirty="0">
                <a:solidFill>
                  <a:schemeClr val="accent1"/>
                </a:solidFill>
              </a:rPr>
            </a:b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67544" y="126876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Forward slippage of one vertebrae on another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• L4 on L5 or L5 on S1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• Dysplastic 20%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•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Lytic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(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isthmic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50%)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• Degenerative (25%)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• Post-traumatic</a:t>
            </a:r>
          </a:p>
          <a:p>
            <a:pPr>
              <a:spcBef>
                <a:spcPct val="20000"/>
              </a:spcBef>
            </a:pPr>
            <a:endParaRPr lang="en-GB" sz="1600" dirty="0"/>
          </a:p>
          <a:p>
            <a:pPr>
              <a:spcBef>
                <a:spcPct val="20000"/>
              </a:spcBef>
            </a:pPr>
            <a:r>
              <a:rPr lang="en-GB" sz="1600" dirty="0"/>
              <a:t>A hangman's fracture is a specific type of spondylolisthesis where the C2 vertebra is displaced anteriorly relative to the C3 vertebra due to fractures of the C2 vertebra's pedicles.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653136"/>
            <a:ext cx="4229100" cy="200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88640"/>
            <a:ext cx="3111624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1" algn="ctr" rtl="0">
              <a:spcBef>
                <a:spcPct val="0"/>
              </a:spcBef>
            </a:pPr>
            <a:br>
              <a:rPr lang="en-GB" sz="3600" dirty="0">
                <a:solidFill>
                  <a:schemeClr val="accent1"/>
                </a:solidFill>
              </a:rPr>
            </a:br>
            <a:r>
              <a:rPr lang="en-GB" sz="3600" dirty="0">
                <a:solidFill>
                  <a:schemeClr val="accent1"/>
                </a:solidFill>
              </a:rPr>
              <a:t>Spinal Stenosis</a:t>
            </a:r>
            <a:br>
              <a:rPr lang="en-GB" sz="3600" dirty="0">
                <a:solidFill>
                  <a:schemeClr val="accent1"/>
                </a:solidFill>
              </a:rPr>
            </a:br>
            <a:endParaRPr lang="en-GB" sz="360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sz="1400" dirty="0"/>
              <a:t>Spinal stenosis is narrowing of the spinal column that causes pressure on the spinal cord, or narrowing of the </a:t>
            </a:r>
          </a:p>
          <a:p>
            <a:pPr>
              <a:buNone/>
            </a:pPr>
            <a:r>
              <a:rPr lang="en-US" sz="1400" dirty="0"/>
              <a:t>openings (called neural foramina) where spinal nerves leave the spinal column.</a:t>
            </a:r>
          </a:p>
          <a:p>
            <a:endParaRPr lang="en-US" sz="1400" dirty="0"/>
          </a:p>
          <a:p>
            <a:r>
              <a:rPr lang="en-GB" sz="1400" dirty="0"/>
              <a:t>Lumbar stenosis can produce sciatic type symptoms</a:t>
            </a:r>
          </a:p>
          <a:p>
            <a:endParaRPr lang="en-GB" sz="1400" dirty="0"/>
          </a:p>
          <a:p>
            <a:r>
              <a:rPr lang="en-GB" sz="1400" dirty="0"/>
              <a:t>Cervical stenosis </a:t>
            </a:r>
            <a:r>
              <a:rPr lang="en-US" sz="1400" dirty="0"/>
              <a:t>is more dangerous due to the compression of the spinal cord </a:t>
            </a:r>
          </a:p>
          <a:p>
            <a:endParaRPr lang="en-US" sz="1400" dirty="0"/>
          </a:p>
          <a:p>
            <a:pPr>
              <a:buNone/>
            </a:pPr>
            <a:r>
              <a:rPr lang="en-US" sz="1400" u="sng" dirty="0"/>
              <a:t>Causes</a:t>
            </a:r>
            <a:r>
              <a:rPr lang="en-US" sz="1400" dirty="0"/>
              <a:t>:</a:t>
            </a:r>
          </a:p>
          <a:p>
            <a:endParaRPr lang="en-US" sz="1400" dirty="0"/>
          </a:p>
          <a:p>
            <a:r>
              <a:rPr lang="en-US" sz="1400" dirty="0"/>
              <a:t>Age related:</a:t>
            </a:r>
          </a:p>
          <a:p>
            <a:pPr lvl="1"/>
            <a:r>
              <a:rPr lang="en-US" sz="1400" dirty="0"/>
              <a:t>disks become drier and shrink. </a:t>
            </a:r>
          </a:p>
          <a:p>
            <a:pPr lvl="1"/>
            <a:r>
              <a:rPr lang="en-US" sz="1400" dirty="0"/>
              <a:t>bones and ligaments of the spine swell or grow larger due to chronic inflammation.</a:t>
            </a:r>
          </a:p>
          <a:p>
            <a:pPr lvl="1">
              <a:buNone/>
            </a:pPr>
            <a:endParaRPr lang="en-US" sz="1400" dirty="0"/>
          </a:p>
          <a:p>
            <a:r>
              <a:rPr lang="en-US" sz="1400" dirty="0"/>
              <a:t>Arthritis of the spine, usually in middle-aged or elderly people</a:t>
            </a:r>
          </a:p>
          <a:p>
            <a:r>
              <a:rPr lang="en-US" sz="1400" dirty="0"/>
              <a:t>Bone diseases, such as Paget's disease of bone and </a:t>
            </a:r>
            <a:r>
              <a:rPr lang="en-US" sz="1400" dirty="0" err="1"/>
              <a:t>achondroplasia</a:t>
            </a:r>
            <a:r>
              <a:rPr lang="en-US" sz="1400" dirty="0"/>
              <a:t> (dwarfism) </a:t>
            </a:r>
          </a:p>
          <a:p>
            <a:r>
              <a:rPr lang="en-US" sz="1400" dirty="0"/>
              <a:t>Congenital Defect or growth in the spine that was present from birth</a:t>
            </a:r>
          </a:p>
          <a:p>
            <a:r>
              <a:rPr lang="en-US" sz="1400" dirty="0"/>
              <a:t>Herniated or slipped disk</a:t>
            </a:r>
          </a:p>
          <a:p>
            <a:r>
              <a:rPr lang="en-US" sz="1400" dirty="0"/>
              <a:t>Injury that causes pressure on the nerve roots or the spinal cord</a:t>
            </a:r>
          </a:p>
          <a:p>
            <a:r>
              <a:rPr lang="en-US" sz="1400" dirty="0"/>
              <a:t>Tumors in the spine</a:t>
            </a:r>
            <a:endParaRPr lang="en-GB" sz="1400" dirty="0"/>
          </a:p>
          <a:p>
            <a:endParaRPr lang="en-US" sz="1400" dirty="0"/>
          </a:p>
          <a:p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accent1"/>
                </a:solidFill>
              </a:rPr>
              <a:t>Clinical Features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000" dirty="0"/>
              <a:t>Male preponderance</a:t>
            </a:r>
          </a:p>
          <a:p>
            <a:endParaRPr lang="en-GB" sz="2000" dirty="0"/>
          </a:p>
          <a:p>
            <a:r>
              <a:rPr lang="en-GB" sz="2000" dirty="0"/>
              <a:t>Over 50’s</a:t>
            </a:r>
          </a:p>
          <a:p>
            <a:endParaRPr lang="en-GB" sz="2000" dirty="0"/>
          </a:p>
          <a:p>
            <a:r>
              <a:rPr lang="en-US" sz="2000" dirty="0"/>
              <a:t>Numbness, cramping, or pain in the back, buttocks, thighs, or calves, or in the neck, shoulders, or arms</a:t>
            </a:r>
          </a:p>
          <a:p>
            <a:endParaRPr lang="en-US" sz="2000" dirty="0"/>
          </a:p>
          <a:p>
            <a:r>
              <a:rPr lang="en-US" sz="2000" dirty="0"/>
              <a:t>Weakness of part of a leg or arm</a:t>
            </a:r>
          </a:p>
          <a:p>
            <a:endParaRPr lang="en-US" sz="2000" dirty="0"/>
          </a:p>
          <a:p>
            <a:r>
              <a:rPr lang="en-GB" sz="2000" dirty="0"/>
              <a:t>Neurogenic claudication (i.e. pain upon walking)</a:t>
            </a:r>
          </a:p>
          <a:p>
            <a:endParaRPr lang="en-GB" sz="2000" dirty="0"/>
          </a:p>
          <a:p>
            <a:r>
              <a:rPr lang="en-GB" sz="2000" dirty="0"/>
              <a:t>Acute episodes (episodic) leading to chronicity</a:t>
            </a:r>
          </a:p>
          <a:p>
            <a:endParaRPr lang="en-GB" sz="2000" dirty="0"/>
          </a:p>
          <a:p>
            <a:r>
              <a:rPr lang="en-GB" sz="2000" dirty="0"/>
              <a:t>Gait abnormalities – shorten steps/cadence</a:t>
            </a:r>
          </a:p>
          <a:p>
            <a:endParaRPr lang="en-GB" sz="2000" dirty="0"/>
          </a:p>
          <a:p>
            <a:r>
              <a:rPr lang="en-GB" sz="2000" dirty="0"/>
              <a:t>Relieved by sitting/squatting/flexion – gapping</a:t>
            </a:r>
          </a:p>
          <a:p>
            <a:pPr lvl="1"/>
            <a:r>
              <a:rPr lang="en-GB" sz="2000" dirty="0"/>
              <a:t>Pain upon certain movements (sit-to-stand)</a:t>
            </a:r>
          </a:p>
          <a:p>
            <a:pPr lvl="1"/>
            <a:endParaRPr lang="en-GB" sz="2000" dirty="0"/>
          </a:p>
          <a:p>
            <a:endParaRPr lang="en-GB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accent1"/>
                </a:solidFill>
              </a:rPr>
              <a:t>Diagnosis and Treatment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3682752" cy="4525963"/>
          </a:xfrm>
        </p:spPr>
        <p:txBody>
          <a:bodyPr>
            <a:normAutofit lnSpcReduction="10000"/>
          </a:bodyPr>
          <a:lstStyle/>
          <a:p>
            <a:r>
              <a:rPr lang="en-GB" sz="1800" dirty="0"/>
              <a:t>Confirmatory imaging</a:t>
            </a:r>
          </a:p>
          <a:p>
            <a:pPr lvl="1"/>
            <a:r>
              <a:rPr lang="en-GB" sz="1800" dirty="0"/>
              <a:t>CT Scan or MRI or X-ray</a:t>
            </a:r>
          </a:p>
          <a:p>
            <a:pPr lvl="1"/>
            <a:endParaRPr lang="en-US" sz="1800" dirty="0"/>
          </a:p>
          <a:p>
            <a:r>
              <a:rPr lang="en-GB" sz="1800" dirty="0"/>
              <a:t>Symptom disappearance</a:t>
            </a:r>
          </a:p>
          <a:p>
            <a:pPr lvl="1"/>
            <a:r>
              <a:rPr lang="en-GB" sz="1800" dirty="0"/>
              <a:t>Local anaesthetic injected into nerve root</a:t>
            </a:r>
          </a:p>
          <a:p>
            <a:pPr lvl="1"/>
            <a:endParaRPr lang="en-GB" sz="1800" dirty="0"/>
          </a:p>
          <a:p>
            <a:r>
              <a:rPr lang="en-GB" sz="1800" dirty="0"/>
              <a:t>Physical Assessment</a:t>
            </a:r>
          </a:p>
          <a:p>
            <a:pPr lvl="1"/>
            <a:r>
              <a:rPr lang="en-US" sz="1800" dirty="0"/>
              <a:t>Sit, stand, and walk</a:t>
            </a:r>
          </a:p>
          <a:p>
            <a:pPr lvl="1"/>
            <a:r>
              <a:rPr lang="en-US" sz="1800" dirty="0"/>
              <a:t>walking on your toes and then your heels</a:t>
            </a:r>
          </a:p>
          <a:p>
            <a:pPr lvl="1"/>
            <a:r>
              <a:rPr lang="en-GB" sz="1800" dirty="0"/>
              <a:t>Straight Leg Raise (SLR)</a:t>
            </a:r>
          </a:p>
          <a:p>
            <a:pPr lvl="1"/>
            <a:r>
              <a:rPr lang="en-GB" sz="1800" dirty="0"/>
              <a:t>Reflex testing</a:t>
            </a:r>
          </a:p>
          <a:p>
            <a:pPr lvl="1"/>
            <a:r>
              <a:rPr lang="en-GB" sz="1800" dirty="0"/>
              <a:t>Dermatome sensory testing</a:t>
            </a:r>
          </a:p>
          <a:p>
            <a:endParaRPr lang="en-GB" sz="1800" dirty="0"/>
          </a:p>
        </p:txBody>
      </p:sp>
      <p:sp>
        <p:nvSpPr>
          <p:cNvPr id="4" name="Rectangle 3"/>
          <p:cNvSpPr/>
          <p:nvPr/>
        </p:nvSpPr>
        <p:spPr>
          <a:xfrm>
            <a:off x="4355976" y="1628800"/>
            <a:ext cx="457200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Conservative:</a:t>
            </a:r>
          </a:p>
          <a:p>
            <a:pPr lvl="1">
              <a:buFont typeface="Arial" pitchFamily="34" charset="0"/>
              <a:buChar char="•"/>
            </a:pPr>
            <a:r>
              <a:rPr lang="en-GB" dirty="0"/>
              <a:t>Massage, acupuncture, heat/cold packs, targeted muscle strengthening exercises </a:t>
            </a:r>
          </a:p>
          <a:p>
            <a:pPr lvl="1"/>
            <a:endParaRPr lang="en-GB" dirty="0"/>
          </a:p>
          <a:p>
            <a:r>
              <a:rPr lang="en-GB" dirty="0"/>
              <a:t>Pharmacological interventions:</a:t>
            </a:r>
          </a:p>
          <a:p>
            <a:pPr lvl="1">
              <a:buFont typeface="Arial" pitchFamily="34" charset="0"/>
              <a:buChar char="•"/>
            </a:pPr>
            <a:r>
              <a:rPr lang="en-GB" dirty="0"/>
              <a:t>NSAIDS, Codeine, etc</a:t>
            </a:r>
          </a:p>
          <a:p>
            <a:pPr lvl="1">
              <a:buFont typeface="Arial" pitchFamily="34" charset="0"/>
              <a:buChar char="•"/>
            </a:pPr>
            <a:r>
              <a:rPr lang="en-GB" dirty="0"/>
              <a:t>Vitamin B complex with folic acid (potential)</a:t>
            </a:r>
          </a:p>
          <a:p>
            <a:pPr lvl="1"/>
            <a:endParaRPr lang="en-GB" dirty="0"/>
          </a:p>
          <a:p>
            <a:r>
              <a:rPr lang="en-GB" dirty="0"/>
              <a:t>Operative decompression-wide laminectomy</a:t>
            </a:r>
          </a:p>
          <a:p>
            <a:endParaRPr lang="en-GB" dirty="0"/>
          </a:p>
          <a:p>
            <a:r>
              <a:rPr lang="en-GB" dirty="0"/>
              <a:t>Rehabilitation and the Osteopathic approach:</a:t>
            </a:r>
          </a:p>
          <a:p>
            <a:pPr lvl="1">
              <a:buFont typeface="Arial" pitchFamily="34" charset="0"/>
              <a:buChar char="•"/>
            </a:pPr>
            <a:r>
              <a:rPr lang="en-GB" dirty="0"/>
              <a:t>Self-management</a:t>
            </a:r>
          </a:p>
          <a:p>
            <a:pPr lvl="1">
              <a:buFont typeface="Arial" pitchFamily="34" charset="0"/>
              <a:buChar char="•"/>
            </a:pPr>
            <a:r>
              <a:rPr lang="en-GB" dirty="0"/>
              <a:t>Aggravating activities moderations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accent1"/>
                </a:solidFill>
              </a:rPr>
              <a:t>Degenerative Disk Disease (DDD)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Takes place throughout the spine but mainly in the Lumbar and Cervical region</a:t>
            </a:r>
          </a:p>
          <a:p>
            <a:endParaRPr lang="en-GB" sz="2400" dirty="0"/>
          </a:p>
          <a:p>
            <a:r>
              <a:rPr lang="en-GB" sz="2400" dirty="0"/>
              <a:t>Due to dehydration in the disks, obesity, trauma</a:t>
            </a:r>
          </a:p>
          <a:p>
            <a:pPr>
              <a:buNone/>
            </a:pPr>
            <a:endParaRPr lang="en-GB" sz="2400" dirty="0"/>
          </a:p>
          <a:p>
            <a:pPr>
              <a:buNone/>
            </a:pPr>
            <a:r>
              <a:rPr lang="en-GB" sz="2400" dirty="0"/>
              <a:t>Changes in the disk’s can cause:</a:t>
            </a:r>
          </a:p>
          <a:p>
            <a:r>
              <a:rPr lang="en-GB" sz="2400" dirty="0"/>
              <a:t>OA</a:t>
            </a:r>
          </a:p>
          <a:p>
            <a:r>
              <a:rPr lang="en-GB" sz="2400" dirty="0"/>
              <a:t>Herniated/Bulging disk</a:t>
            </a:r>
          </a:p>
          <a:p>
            <a:r>
              <a:rPr lang="en-GB" sz="2400" dirty="0"/>
              <a:t>Spinal stenosis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Arachnoiditis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dirty="0"/>
              <a:t>Aka Inflammation of the Arachnoid Matter - Chemical, spinal injury and infection</a:t>
            </a:r>
          </a:p>
          <a:p>
            <a:pPr lvl="1"/>
            <a:endParaRPr lang="en-GB" sz="1400" dirty="0"/>
          </a:p>
          <a:p>
            <a:r>
              <a:rPr lang="en-GB" sz="1400" dirty="0"/>
              <a:t>Post surgical/epidural complication</a:t>
            </a:r>
          </a:p>
          <a:p>
            <a:endParaRPr lang="en-GB" sz="1400" dirty="0"/>
          </a:p>
          <a:p>
            <a:r>
              <a:rPr lang="en-GB" sz="1400" dirty="0"/>
              <a:t>Diffuse cramps/pain/</a:t>
            </a:r>
            <a:r>
              <a:rPr lang="en-GB" sz="1400" dirty="0" err="1"/>
              <a:t>dysesthesia</a:t>
            </a:r>
            <a:r>
              <a:rPr lang="en-GB" sz="1400" dirty="0"/>
              <a:t> (abnormal sensation)</a:t>
            </a:r>
          </a:p>
          <a:p>
            <a:endParaRPr lang="en-GB" sz="1400" dirty="0"/>
          </a:p>
          <a:p>
            <a:r>
              <a:rPr lang="en-GB" sz="1400" dirty="0"/>
              <a:t>Sphincter dysfunction/impotence</a:t>
            </a:r>
          </a:p>
          <a:p>
            <a:endParaRPr lang="en-GB" sz="1400" dirty="0"/>
          </a:p>
          <a:p>
            <a:r>
              <a:rPr lang="en-GB" sz="1400" dirty="0"/>
              <a:t>Dural scarring with obliteration of the subarachnoid space =&gt; </a:t>
            </a:r>
            <a:r>
              <a:rPr lang="en-US" sz="1400" dirty="0"/>
              <a:t>adhesions</a:t>
            </a:r>
          </a:p>
          <a:p>
            <a:endParaRPr lang="en-GB" sz="1400" dirty="0"/>
          </a:p>
          <a:p>
            <a:r>
              <a:rPr lang="en-GB" sz="1400" dirty="0"/>
              <a:t>Specialist pain management required</a:t>
            </a:r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4437112"/>
            <a:ext cx="2232248" cy="22688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4437112"/>
            <a:ext cx="2236927" cy="22768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31732" y="4581128"/>
            <a:ext cx="2284683" cy="20948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algn="ctr">
              <a:buNone/>
            </a:pPr>
            <a:r>
              <a:rPr lang="en-US" dirty="0">
                <a:solidFill>
                  <a:schemeClr val="accent1"/>
                </a:solidFill>
              </a:rPr>
              <a:t>Pyogenic osteomyelitis </a:t>
            </a:r>
          </a:p>
          <a:p>
            <a:pPr algn="ctr">
              <a:buNone/>
            </a:pPr>
            <a:r>
              <a:rPr lang="en-US" dirty="0">
                <a:solidFill>
                  <a:schemeClr val="accent1"/>
                </a:solidFill>
              </a:rPr>
              <a:t>(pus producing bone infection) &amp; Discitis</a:t>
            </a:r>
          </a:p>
          <a:p>
            <a:pPr>
              <a:buNone/>
            </a:pPr>
            <a:endParaRPr lang="en-US" dirty="0">
              <a:solidFill>
                <a:schemeClr val="accent1"/>
              </a:solidFill>
            </a:endParaRPr>
          </a:p>
          <a:p>
            <a:pPr algn="ctr">
              <a:buNone/>
            </a:pPr>
            <a:endParaRPr lang="en-US" dirty="0">
              <a:solidFill>
                <a:schemeClr val="accent1"/>
              </a:solidFill>
            </a:endParaRPr>
          </a:p>
          <a:p>
            <a:pPr algn="ctr"/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83568" y="1628800"/>
            <a:ext cx="7776864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u="sng" dirty="0"/>
              <a:t>Pathology</a:t>
            </a:r>
          </a:p>
          <a:p>
            <a:endParaRPr lang="en-US" sz="1400" dirty="0"/>
          </a:p>
          <a:p>
            <a:r>
              <a:rPr lang="en-US" sz="1400" dirty="0"/>
              <a:t>Staph Aureus - 50-60% of cases</a:t>
            </a:r>
          </a:p>
          <a:p>
            <a:r>
              <a:rPr lang="en-US" sz="1400" dirty="0"/>
              <a:t>Gram negative organisms such as E coli, pseudomonas and proteus becoming more common</a:t>
            </a:r>
          </a:p>
          <a:p>
            <a:endParaRPr lang="en-US" sz="1400" dirty="0"/>
          </a:p>
          <a:p>
            <a:r>
              <a:rPr lang="en-US" sz="1400" dirty="0"/>
              <a:t>Neutrophils will go to source of infection and try and kill infection, If can not fight it, pus formed into abscess. </a:t>
            </a:r>
          </a:p>
          <a:p>
            <a:endParaRPr lang="en-US" sz="1400" dirty="0"/>
          </a:p>
          <a:p>
            <a:r>
              <a:rPr lang="en-US" sz="1400" dirty="0"/>
              <a:t>Very old, very young, immunocompromised</a:t>
            </a:r>
          </a:p>
          <a:p>
            <a:endParaRPr lang="en-US" sz="1400" dirty="0"/>
          </a:p>
          <a:p>
            <a:r>
              <a:rPr lang="en-US" sz="1400" u="sng" dirty="0"/>
              <a:t>Routes of Infection</a:t>
            </a:r>
          </a:p>
          <a:p>
            <a:endParaRPr lang="en-US" sz="1400" dirty="0"/>
          </a:p>
          <a:p>
            <a:r>
              <a:rPr lang="en-US" sz="1400" dirty="0"/>
              <a:t>Direct inoculation- invasive procedures</a:t>
            </a:r>
          </a:p>
          <a:p>
            <a:endParaRPr lang="en-US" sz="1400" dirty="0"/>
          </a:p>
          <a:p>
            <a:r>
              <a:rPr lang="en-US" sz="1400" dirty="0"/>
              <a:t>Indirect haematogenous</a:t>
            </a:r>
          </a:p>
          <a:p>
            <a:endParaRPr lang="en-US" sz="1400" dirty="0"/>
          </a:p>
          <a:p>
            <a:r>
              <a:rPr lang="en-US" sz="1400" dirty="0"/>
              <a:t>Infection may appear at IVD but more likely that initial site is adjacent vertebrae</a:t>
            </a:r>
          </a:p>
          <a:p>
            <a:endParaRPr lang="en-GB" sz="1400" dirty="0"/>
          </a:p>
          <a:p>
            <a:r>
              <a:rPr lang="en-US" sz="1400" dirty="0"/>
              <a:t>Further spread may occur along ant inter-vertebral ligament to adjacent vertebrae</a:t>
            </a:r>
          </a:p>
          <a:p>
            <a:endParaRPr lang="en-US" sz="1400" dirty="0"/>
          </a:p>
          <a:p>
            <a:r>
              <a:rPr lang="en-US" sz="1400" dirty="0"/>
              <a:t>Para-vertebral abscess (soft tissue alongside gets infected)</a:t>
            </a:r>
            <a:endParaRPr lang="en-GB" sz="1400" dirty="0"/>
          </a:p>
          <a:p>
            <a:endParaRPr lang="en-GB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accent1"/>
                </a:solidFill>
              </a:rPr>
              <a:t>Clinical Features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US" dirty="0" err="1"/>
              <a:t>Hx</a:t>
            </a:r>
            <a:r>
              <a:rPr lang="en-US" dirty="0"/>
              <a:t> of invasive procedure </a:t>
            </a:r>
          </a:p>
          <a:p>
            <a:endParaRPr lang="en-US" dirty="0"/>
          </a:p>
          <a:p>
            <a:r>
              <a:rPr lang="en-US" dirty="0"/>
              <a:t>Point tenderness</a:t>
            </a:r>
          </a:p>
          <a:p>
            <a:endParaRPr lang="en-US" dirty="0"/>
          </a:p>
          <a:p>
            <a:r>
              <a:rPr lang="en-US" dirty="0"/>
              <a:t>Local pain</a:t>
            </a:r>
          </a:p>
          <a:p>
            <a:endParaRPr lang="en-US" dirty="0"/>
          </a:p>
          <a:p>
            <a:r>
              <a:rPr lang="en-US" dirty="0"/>
              <a:t>Referred pain</a:t>
            </a:r>
          </a:p>
          <a:p>
            <a:pPr lvl="1"/>
            <a:r>
              <a:rPr lang="en-GB" dirty="0"/>
              <a:t>Deep muscle and joint Pain</a:t>
            </a:r>
          </a:p>
          <a:p>
            <a:pPr lvl="1"/>
            <a:r>
              <a:rPr lang="en-GB" dirty="0"/>
              <a:t>Burning feet</a:t>
            </a:r>
          </a:p>
          <a:p>
            <a:pPr lvl="1"/>
            <a:r>
              <a:rPr lang="en-US" dirty="0"/>
              <a:t>"throbbing", "burning" and "stabbing“</a:t>
            </a:r>
          </a:p>
          <a:p>
            <a:pPr lvl="1"/>
            <a:endParaRPr lang="en-GB" dirty="0"/>
          </a:p>
          <a:p>
            <a:r>
              <a:rPr lang="en-GB" dirty="0"/>
              <a:t>Muscle Spasms</a:t>
            </a:r>
          </a:p>
          <a:p>
            <a:endParaRPr lang="en-GB" dirty="0"/>
          </a:p>
          <a:p>
            <a:r>
              <a:rPr lang="en-GB" dirty="0"/>
              <a:t>Hypersensitivity (“ants crawling on the skin”)</a:t>
            </a:r>
          </a:p>
          <a:p>
            <a:endParaRPr lang="en-US" dirty="0"/>
          </a:p>
          <a:p>
            <a:r>
              <a:rPr lang="en-US" dirty="0"/>
              <a:t>Systemic signs of infection – pyrexia, malaise</a:t>
            </a:r>
          </a:p>
          <a:p>
            <a:endParaRPr lang="en-US" dirty="0"/>
          </a:p>
          <a:p>
            <a:r>
              <a:rPr lang="en-US" dirty="0"/>
              <a:t>WBC / erythrocyte sedimentation rate (ESR) raised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accent1"/>
                </a:solidFill>
              </a:rPr>
              <a:t>Diagnosis and Treatment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3322712" cy="4525963"/>
          </a:xfrm>
        </p:spPr>
        <p:txBody>
          <a:bodyPr>
            <a:noAutofit/>
          </a:bodyPr>
          <a:lstStyle/>
          <a:p>
            <a:r>
              <a:rPr lang="en-US" sz="1800" dirty="0"/>
              <a:t>No change for several weeks</a:t>
            </a:r>
          </a:p>
          <a:p>
            <a:endParaRPr lang="en-US" sz="1800" dirty="0"/>
          </a:p>
          <a:p>
            <a:r>
              <a:rPr lang="en-US" sz="1800" dirty="0"/>
              <a:t>Loss of disc height</a:t>
            </a:r>
          </a:p>
          <a:p>
            <a:endParaRPr lang="en-US" sz="1800" dirty="0"/>
          </a:p>
          <a:p>
            <a:r>
              <a:rPr lang="en-US" sz="1800" dirty="0"/>
              <a:t>Irregular disc space</a:t>
            </a:r>
          </a:p>
          <a:p>
            <a:endParaRPr lang="en-US" sz="1800" dirty="0"/>
          </a:p>
          <a:p>
            <a:r>
              <a:rPr lang="en-US" sz="1800" dirty="0"/>
              <a:t>Erosion of Visual Evoked Potentials (VEP)</a:t>
            </a:r>
          </a:p>
          <a:p>
            <a:endParaRPr lang="en-US" sz="1800" dirty="0"/>
          </a:p>
          <a:p>
            <a:r>
              <a:rPr lang="en-US" sz="1800" dirty="0"/>
              <a:t>Soft tissue swelling</a:t>
            </a:r>
          </a:p>
          <a:p>
            <a:endParaRPr lang="en-US" sz="1800" dirty="0"/>
          </a:p>
          <a:p>
            <a:r>
              <a:rPr lang="en-US" sz="1800" dirty="0" err="1"/>
              <a:t>Radionucleatide</a:t>
            </a:r>
            <a:r>
              <a:rPr lang="en-US" sz="1800" dirty="0"/>
              <a:t> &amp; MRI =greater sensitivity</a:t>
            </a:r>
          </a:p>
          <a:p>
            <a:endParaRPr lang="en-GB" sz="1800" dirty="0"/>
          </a:p>
        </p:txBody>
      </p:sp>
      <p:sp>
        <p:nvSpPr>
          <p:cNvPr id="4" name="Rectangle 3"/>
          <p:cNvSpPr/>
          <p:nvPr/>
        </p:nvSpPr>
        <p:spPr>
          <a:xfrm>
            <a:off x="4211960" y="1628800"/>
            <a:ext cx="457200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/>
              <a:t>Complete bed rest</a:t>
            </a:r>
          </a:p>
          <a:p>
            <a:pPr>
              <a:buFont typeface="Arial" pitchFamily="34" charset="0"/>
              <a:buChar char="•"/>
            </a:pPr>
            <a:endParaRPr lang="en-US" dirty="0"/>
          </a:p>
          <a:p>
            <a:pPr>
              <a:buFont typeface="Arial" pitchFamily="34" charset="0"/>
              <a:buChar char="•"/>
            </a:pPr>
            <a:r>
              <a:rPr lang="en-US" dirty="0"/>
              <a:t>IV antibiotics 4-6/52 - </a:t>
            </a:r>
            <a:r>
              <a:rPr lang="en-US" dirty="0" err="1"/>
              <a:t>Flucloxacillin</a:t>
            </a:r>
            <a:endParaRPr lang="en-US" dirty="0"/>
          </a:p>
          <a:p>
            <a:pPr>
              <a:buFont typeface="Arial" pitchFamily="34" charset="0"/>
              <a:buChar char="•"/>
            </a:pPr>
            <a:endParaRPr lang="en-US" dirty="0"/>
          </a:p>
          <a:p>
            <a:pPr>
              <a:buFont typeface="Arial" pitchFamily="34" charset="0"/>
              <a:buChar char="•"/>
            </a:pPr>
            <a:r>
              <a:rPr lang="en-US" dirty="0"/>
              <a:t>Response monitored via WBC and ESR</a:t>
            </a:r>
          </a:p>
          <a:p>
            <a:pPr>
              <a:buFont typeface="Arial" pitchFamily="34" charset="0"/>
              <a:buChar char="•"/>
            </a:pPr>
            <a:endParaRPr lang="en-US" dirty="0"/>
          </a:p>
          <a:p>
            <a:pPr>
              <a:buFont typeface="Arial" pitchFamily="34" charset="0"/>
              <a:buChar char="•"/>
            </a:pPr>
            <a:r>
              <a:rPr lang="en-US" dirty="0"/>
              <a:t>Oral antibiotics and spinal brace for 6-8/52</a:t>
            </a:r>
          </a:p>
          <a:p>
            <a:pPr>
              <a:buFont typeface="Arial" pitchFamily="34" charset="0"/>
              <a:buChar char="•"/>
            </a:pPr>
            <a:endParaRPr lang="en-US" dirty="0"/>
          </a:p>
          <a:p>
            <a:pPr>
              <a:buFont typeface="Arial" pitchFamily="34" charset="0"/>
              <a:buChar char="•"/>
            </a:pPr>
            <a:r>
              <a:rPr lang="en-US" dirty="0"/>
              <a:t>Operative treatment rarely required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382</TotalTime>
  <Words>696</Words>
  <Application>Microsoft Office PowerPoint</Application>
  <PresentationFormat>On-screen Show (4:3)</PresentationFormat>
  <Paragraphs>157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Spondylolisthesis, Stenosis, DDD &amp; Spinal infection</vt:lpstr>
      <vt:lpstr> Spondylolisthesis </vt:lpstr>
      <vt:lpstr> Spinal Stenosis </vt:lpstr>
      <vt:lpstr>Clinical Features</vt:lpstr>
      <vt:lpstr>Diagnosis and Treatment</vt:lpstr>
      <vt:lpstr>Degenerative Disk Disease (DDD)</vt:lpstr>
      <vt:lpstr>Arachnoiditis</vt:lpstr>
      <vt:lpstr>PowerPoint Presentation</vt:lpstr>
      <vt:lpstr>Clinical Features</vt:lpstr>
      <vt:lpstr>Diagnosis and Treatment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Degeneration</dc:title>
  <dc:creator>Siany</dc:creator>
  <cp:lastModifiedBy>Sian Bowen</cp:lastModifiedBy>
  <cp:revision>55</cp:revision>
  <dcterms:created xsi:type="dcterms:W3CDTF">2012-12-30T13:15:34Z</dcterms:created>
  <dcterms:modified xsi:type="dcterms:W3CDTF">2024-02-23T14:21:52Z</dcterms:modified>
</cp:coreProperties>
</file>