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2" r:id="rId3"/>
    <p:sldId id="941" r:id="rId4"/>
    <p:sldId id="942" r:id="rId5"/>
    <p:sldId id="937" r:id="rId6"/>
    <p:sldId id="938" r:id="rId7"/>
    <p:sldId id="391" r:id="rId8"/>
    <p:sldId id="939" r:id="rId9"/>
    <p:sldId id="277" r:id="rId10"/>
    <p:sldId id="933" r:id="rId11"/>
    <p:sldId id="940" r:id="rId12"/>
    <p:sldId id="936" r:id="rId13"/>
    <p:sldId id="265"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12/02/2024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p:spTree>
      <p:nvGrpSpPr>
        <p:cNvPr id="1" name=""/>
        <p:cNvGrpSpPr/>
        <p:nvPr/>
      </p:nvGrpSpPr>
      <p:grpSpPr>
        <a:xfrm>
          <a:off x="0" y="0"/>
          <a:ext cx="0" cy="0"/>
          <a:chOff x="0" y="0"/>
          <a:chExt cx="0" cy="0"/>
        </a:xfrm>
      </p:grpSpPr>
      <p:sp>
        <p:nvSpPr>
          <p:cNvPr id="2" name="Header 1"/>
          <p:cNvSpPr>
            <a:spLocks noGrp="1"/>
          </p:cNvSpPr>
          <p:nvPr>
            <p:ph type="title"/>
          </p:nvPr>
        </p:nvSpPr>
        <p:spPr/>
        <p:txBody>
          <a:bodyPr/>
          <a:lstStyle/>
          <a:p>
            <a:r>
              <a:rPr lang="en-US"/>
              <a:t>Title</a:t>
            </a:r>
          </a:p>
        </p:txBody>
      </p:sp>
      <p:sp>
        <p:nvSpPr>
          <p:cNvPr id="3" name="Text 2"/>
          <p:cNvSpPr>
            <a:spLocks noGrp="1"/>
          </p:cNvSpPr>
          <p:nvPr>
            <p:ph type="body" idx="1"/>
          </p:nvPr>
        </p:nvSpPr>
        <p:spPr/>
        <p:txBody>
          <a:bodyPr/>
          <a:lstStyle/>
          <a:p>
            <a:pPr lvl="0"/>
            <a:r>
              <a:rPr lang="en-US"/>
              <a:t>Text</a:t>
            </a:r>
          </a:p>
          <a:p>
            <a:pPr lvl="1"/>
            <a:r>
              <a:rPr lang="en-US"/>
              <a:t>Second level</a:t>
            </a:r>
          </a:p>
          <a:p>
            <a:pPr lvl="2"/>
            <a:r>
              <a:rPr lang="en-US"/>
              <a:t>Third level</a:t>
            </a:r>
          </a:p>
          <a:p>
            <a:pPr lvl="3"/>
            <a:r>
              <a:rPr lang="en-US"/>
              <a:t>Fourth level</a:t>
            </a:r>
          </a:p>
          <a:p>
            <a:pPr lvl="4"/>
            <a:r>
              <a:rPr lang="en-US"/>
              <a:t>Fifth level</a:t>
            </a:r>
          </a:p>
        </p:txBody>
      </p:sp>
      <p:sp>
        <p:nvSpPr>
          <p:cNvPr id="4" name="Date 3"/>
          <p:cNvSpPr>
            <a:spLocks noGrp="1"/>
          </p:cNvSpPr>
          <p:nvPr>
            <p:ph type="dt" sz="half" idx="10"/>
          </p:nvPr>
        </p:nvSpPr>
        <p:spPr/>
        <p:txBody>
          <a:bodyPr/>
          <a:lstStyle/>
          <a:p>
            <a:fld id="{C16525B2-4347-4F72-BAF7-76B19438D329}" type="datetimeFigureOut">
              <a:rPr lang="en-US" smtClean="0"/>
              <a:t>2/12/2024</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a:t>
            </a:fld>
            <a:endParaRPr lang="en-US"/>
          </a:p>
        </p:txBody>
      </p:sp>
    </p:spTree>
    <p:extLst>
      <p:ext uri="{BB962C8B-B14F-4D97-AF65-F5344CB8AC3E}">
        <p14:creationId xmlns:p14="http://schemas.microsoft.com/office/powerpoint/2010/main" val="4280597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RZcfmA1l6c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4" y="1628801"/>
            <a:ext cx="7992888" cy="1470025"/>
          </a:xfrm>
        </p:spPr>
        <p:txBody>
          <a:bodyPr>
            <a:normAutofit fontScale="90000"/>
          </a:bodyPr>
          <a:lstStyle/>
          <a:p>
            <a:r>
              <a:rPr lang="en-GB" altLang="en-US" sz="5400" b="1" dirty="0">
                <a:solidFill>
                  <a:schemeClr val="bg1"/>
                </a:solidFill>
              </a:rPr>
              <a:t>Independent Project (BMHP6020)</a:t>
            </a:r>
          </a:p>
        </p:txBody>
      </p:sp>
      <p:sp>
        <p:nvSpPr>
          <p:cNvPr id="3" name="TextBox 2">
            <a:extLst>
              <a:ext uri="{FF2B5EF4-FFF2-40B4-BE49-F238E27FC236}">
                <a16:creationId xmlns:a16="http://schemas.microsoft.com/office/drawing/2014/main" id="{9D1C96DE-C090-4E6B-AC0B-470FD4653840}"/>
              </a:ext>
            </a:extLst>
          </p:cNvPr>
          <p:cNvSpPr txBox="1"/>
          <p:nvPr/>
        </p:nvSpPr>
        <p:spPr>
          <a:xfrm>
            <a:off x="1903881" y="3759175"/>
            <a:ext cx="9040344" cy="646331"/>
          </a:xfrm>
          <a:prstGeom prst="rect">
            <a:avLst/>
          </a:prstGeom>
          <a:noFill/>
        </p:spPr>
        <p:txBody>
          <a:bodyPr wrap="square" rtlCol="0">
            <a:spAutoFit/>
          </a:bodyPr>
          <a:lstStyle/>
          <a:p>
            <a:pPr algn="ctr"/>
            <a:r>
              <a:rPr lang="en-US" sz="3600" b="1" i="1" dirty="0">
                <a:solidFill>
                  <a:prstClr val="white"/>
                </a:solidFill>
                <a:latin typeface="Myriad Pro"/>
              </a:rPr>
              <a:t>Qualitative Research Methods</a:t>
            </a:r>
            <a:endParaRPr lang="en-GB" sz="3600" b="1" i="1" dirty="0">
              <a:solidFill>
                <a:prstClr val="white"/>
              </a:solidFill>
              <a:latin typeface="Myriad Pro"/>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39470-6F93-4F78-B7CF-DC331B2D21DE}"/>
              </a:ext>
            </a:extLst>
          </p:cNvPr>
          <p:cNvSpPr>
            <a:spLocks noGrp="1"/>
          </p:cNvSpPr>
          <p:nvPr>
            <p:ph type="title"/>
          </p:nvPr>
        </p:nvSpPr>
        <p:spPr/>
        <p:txBody>
          <a:bodyPr/>
          <a:lstStyle/>
          <a:p>
            <a:r>
              <a:rPr lang="en-GB" dirty="0"/>
              <a:t>Presentation structure</a:t>
            </a:r>
          </a:p>
        </p:txBody>
      </p:sp>
      <p:sp>
        <p:nvSpPr>
          <p:cNvPr id="3" name="Content Placeholder 2">
            <a:extLst>
              <a:ext uri="{FF2B5EF4-FFF2-40B4-BE49-F238E27FC236}">
                <a16:creationId xmlns:a16="http://schemas.microsoft.com/office/drawing/2014/main" id="{B835B6CE-4E61-44A0-9DDC-9639E7DE7A36}"/>
              </a:ext>
            </a:extLst>
          </p:cNvPr>
          <p:cNvSpPr>
            <a:spLocks noGrp="1"/>
          </p:cNvSpPr>
          <p:nvPr>
            <p:ph idx="1"/>
          </p:nvPr>
        </p:nvSpPr>
        <p:spPr/>
        <p:txBody>
          <a:bodyPr/>
          <a:lstStyle/>
          <a:p>
            <a:endParaRPr lang="en-GB" dirty="0"/>
          </a:p>
          <a:p>
            <a:r>
              <a:rPr lang="en-GB" dirty="0"/>
              <a:t>Research methods</a:t>
            </a:r>
          </a:p>
          <a:p>
            <a:r>
              <a:rPr lang="en-GB" dirty="0"/>
              <a:t>What is qualitative research</a:t>
            </a:r>
          </a:p>
          <a:p>
            <a:r>
              <a:rPr lang="en-GB" dirty="0"/>
              <a:t>Which are the main qualitative research methods</a:t>
            </a:r>
          </a:p>
        </p:txBody>
      </p:sp>
    </p:spTree>
    <p:extLst>
      <p:ext uri="{BB962C8B-B14F-4D97-AF65-F5344CB8AC3E}">
        <p14:creationId xmlns:p14="http://schemas.microsoft.com/office/powerpoint/2010/main" val="294964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44CAD-4951-508D-134F-DD9A4165FF85}"/>
              </a:ext>
            </a:extLst>
          </p:cNvPr>
          <p:cNvSpPr>
            <a:spLocks noGrp="1"/>
          </p:cNvSpPr>
          <p:nvPr>
            <p:ph type="title"/>
          </p:nvPr>
        </p:nvSpPr>
        <p:spPr/>
        <p:txBody>
          <a:bodyPr/>
          <a:lstStyle/>
          <a:p>
            <a:r>
              <a:rPr lang="en-GB" dirty="0"/>
              <a:t>Main steps for designing a research project</a:t>
            </a:r>
          </a:p>
        </p:txBody>
      </p:sp>
      <p:sp>
        <p:nvSpPr>
          <p:cNvPr id="3" name="Content Placeholder 2">
            <a:extLst>
              <a:ext uri="{FF2B5EF4-FFF2-40B4-BE49-F238E27FC236}">
                <a16:creationId xmlns:a16="http://schemas.microsoft.com/office/drawing/2014/main" id="{8D20A3CD-4134-C40C-E089-4645439446C8}"/>
              </a:ext>
            </a:extLst>
          </p:cNvPr>
          <p:cNvSpPr>
            <a:spLocks noGrp="1"/>
          </p:cNvSpPr>
          <p:nvPr>
            <p:ph idx="1"/>
          </p:nvPr>
        </p:nvSpPr>
        <p:spPr/>
        <p:txBody>
          <a:bodyPr>
            <a:normAutofit/>
          </a:bodyPr>
          <a:lstStyle/>
          <a:p>
            <a:pPr marL="514350" indent="-514350">
              <a:buFont typeface="+mj-lt"/>
              <a:buAutoNum type="arabicParenR"/>
            </a:pPr>
            <a:r>
              <a:rPr lang="en-GB" dirty="0"/>
              <a:t>For your research project, you will first need to decide a research </a:t>
            </a:r>
            <a:r>
              <a:rPr lang="en-GB" b="1" dirty="0"/>
              <a:t>topic</a:t>
            </a:r>
            <a:r>
              <a:rPr lang="en-GB" dirty="0"/>
              <a:t>, research </a:t>
            </a:r>
            <a:r>
              <a:rPr lang="en-GB" b="1" dirty="0"/>
              <a:t>aim</a:t>
            </a:r>
            <a:r>
              <a:rPr lang="en-GB" dirty="0"/>
              <a:t>, and research </a:t>
            </a:r>
            <a:r>
              <a:rPr lang="en-GB" b="1" dirty="0"/>
              <a:t>objectives</a:t>
            </a:r>
            <a:r>
              <a:rPr lang="en-GB" dirty="0"/>
              <a:t>.</a:t>
            </a:r>
          </a:p>
          <a:p>
            <a:pPr marL="514350" indent="-514350">
              <a:buFont typeface="+mj-lt"/>
              <a:buAutoNum type="arabicParenR"/>
            </a:pPr>
            <a:r>
              <a:rPr lang="en-GB" dirty="0"/>
              <a:t>Then, you need to decide </a:t>
            </a:r>
            <a:r>
              <a:rPr lang="en-GB" b="1" dirty="0"/>
              <a:t>which type of research </a:t>
            </a:r>
            <a:r>
              <a:rPr lang="en-GB" dirty="0"/>
              <a:t>would be best for you to use to be able to answer to your research aim (a primary or secondary research).</a:t>
            </a:r>
          </a:p>
          <a:p>
            <a:pPr marL="514350" indent="-514350">
              <a:buFont typeface="+mj-lt"/>
              <a:buAutoNum type="arabicParenR"/>
            </a:pPr>
            <a:r>
              <a:rPr lang="en-GB" dirty="0"/>
              <a:t>And then, you should decide the </a:t>
            </a:r>
            <a:r>
              <a:rPr lang="en-GB" b="1" dirty="0"/>
              <a:t>data collection </a:t>
            </a:r>
            <a:r>
              <a:rPr lang="en-GB" dirty="0"/>
              <a:t>and </a:t>
            </a:r>
            <a:r>
              <a:rPr lang="en-GB" b="1" dirty="0"/>
              <a:t>data analysis </a:t>
            </a:r>
            <a:r>
              <a:rPr lang="en-GB" dirty="0"/>
              <a:t>methods you will use.  </a:t>
            </a:r>
          </a:p>
        </p:txBody>
      </p:sp>
    </p:spTree>
    <p:extLst>
      <p:ext uri="{BB962C8B-B14F-4D97-AF65-F5344CB8AC3E}">
        <p14:creationId xmlns:p14="http://schemas.microsoft.com/office/powerpoint/2010/main" val="1341511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F4A36-AF37-4154-2CAA-4AA237058775}"/>
              </a:ext>
            </a:extLst>
          </p:cNvPr>
          <p:cNvSpPr>
            <a:spLocks noGrp="1"/>
          </p:cNvSpPr>
          <p:nvPr>
            <p:ph type="title"/>
          </p:nvPr>
        </p:nvSpPr>
        <p:spPr/>
        <p:txBody>
          <a:bodyPr/>
          <a:lstStyle/>
          <a:p>
            <a:r>
              <a:rPr lang="en-GB" dirty="0"/>
              <a:t>Types of research</a:t>
            </a:r>
          </a:p>
        </p:txBody>
      </p:sp>
      <p:sp>
        <p:nvSpPr>
          <p:cNvPr id="3" name="Content Placeholder 2">
            <a:extLst>
              <a:ext uri="{FF2B5EF4-FFF2-40B4-BE49-F238E27FC236}">
                <a16:creationId xmlns:a16="http://schemas.microsoft.com/office/drawing/2014/main" id="{FD732D20-EFB1-976C-9B11-68C4041272C8}"/>
              </a:ext>
            </a:extLst>
          </p:cNvPr>
          <p:cNvSpPr>
            <a:spLocks noGrp="1"/>
          </p:cNvSpPr>
          <p:nvPr>
            <p:ph idx="1"/>
          </p:nvPr>
        </p:nvSpPr>
        <p:spPr/>
        <p:txBody>
          <a:bodyPr>
            <a:normAutofit fontScale="77500" lnSpcReduction="20000"/>
          </a:bodyPr>
          <a:lstStyle/>
          <a:p>
            <a:r>
              <a:rPr lang="en-GB" b="1" dirty="0"/>
              <a:t>Primary research </a:t>
            </a:r>
            <a:r>
              <a:rPr lang="en-GB" dirty="0"/>
              <a:t>is the original research you will gather to respond to the aim of your research project.</a:t>
            </a:r>
          </a:p>
          <a:p>
            <a:pPr marL="0" indent="0">
              <a:buNone/>
            </a:pPr>
            <a:r>
              <a:rPr lang="en-GB" dirty="0"/>
              <a:t>Examples of primary research include: </a:t>
            </a:r>
          </a:p>
          <a:p>
            <a:pPr>
              <a:buFont typeface="Courier New" panose="02070309020205020404" pitchFamily="49" charset="0"/>
              <a:buChar char="o"/>
            </a:pPr>
            <a:r>
              <a:rPr lang="en-GB" dirty="0"/>
              <a:t>Interviews</a:t>
            </a:r>
          </a:p>
          <a:p>
            <a:pPr>
              <a:buFont typeface="Courier New" panose="02070309020205020404" pitchFamily="49" charset="0"/>
              <a:buChar char="o"/>
            </a:pPr>
            <a:r>
              <a:rPr lang="en-GB" dirty="0"/>
              <a:t>Surveys </a:t>
            </a:r>
          </a:p>
          <a:p>
            <a:pPr>
              <a:buFont typeface="Courier New" panose="02070309020205020404" pitchFamily="49" charset="0"/>
              <a:buChar char="o"/>
            </a:pPr>
            <a:r>
              <a:rPr lang="en-GB" dirty="0"/>
              <a:t>Focus groups </a:t>
            </a:r>
          </a:p>
          <a:p>
            <a:pPr>
              <a:buFont typeface="Courier New" panose="02070309020205020404" pitchFamily="49" charset="0"/>
              <a:buChar char="o"/>
            </a:pPr>
            <a:r>
              <a:rPr lang="en-GB" dirty="0"/>
              <a:t>Research diaries, etc.</a:t>
            </a:r>
          </a:p>
          <a:p>
            <a:endParaRPr lang="en-GB" dirty="0"/>
          </a:p>
          <a:p>
            <a:r>
              <a:rPr lang="en-GB" b="1" dirty="0"/>
              <a:t>Secondary research </a:t>
            </a:r>
            <a:r>
              <a:rPr lang="en-GB" dirty="0"/>
              <a:t>is the research in which you use already published data, e.g. academic articles, public databases, etc.</a:t>
            </a:r>
          </a:p>
        </p:txBody>
      </p:sp>
    </p:spTree>
    <p:extLst>
      <p:ext uri="{BB962C8B-B14F-4D97-AF65-F5344CB8AC3E}">
        <p14:creationId xmlns:p14="http://schemas.microsoft.com/office/powerpoint/2010/main" val="9484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B953F-1E1F-4825-A229-4D4AD7758E01}"/>
              </a:ext>
            </a:extLst>
          </p:cNvPr>
          <p:cNvSpPr>
            <a:spLocks noGrp="1"/>
          </p:cNvSpPr>
          <p:nvPr>
            <p:ph type="title"/>
          </p:nvPr>
        </p:nvSpPr>
        <p:spPr/>
        <p:txBody>
          <a:bodyPr/>
          <a:lstStyle/>
          <a:p>
            <a:r>
              <a:rPr lang="en-GB" dirty="0"/>
              <a:t>Research methods</a:t>
            </a:r>
          </a:p>
        </p:txBody>
      </p:sp>
      <p:sp>
        <p:nvSpPr>
          <p:cNvPr id="3" name="Content Placeholder 2">
            <a:extLst>
              <a:ext uri="{FF2B5EF4-FFF2-40B4-BE49-F238E27FC236}">
                <a16:creationId xmlns:a16="http://schemas.microsoft.com/office/drawing/2014/main" id="{B62FDCC0-935F-4865-98D1-E95E19E1F201}"/>
              </a:ext>
            </a:extLst>
          </p:cNvPr>
          <p:cNvSpPr>
            <a:spLocks noGrp="1"/>
          </p:cNvSpPr>
          <p:nvPr>
            <p:ph idx="1"/>
          </p:nvPr>
        </p:nvSpPr>
        <p:spPr/>
        <p:txBody>
          <a:bodyPr/>
          <a:lstStyle/>
          <a:p>
            <a:r>
              <a:rPr lang="en-GB" dirty="0"/>
              <a:t>There are various methods of social research, falling into two main categories:</a:t>
            </a:r>
          </a:p>
          <a:p>
            <a:r>
              <a:rPr lang="en-GB" dirty="0"/>
              <a:t>Quantitative</a:t>
            </a:r>
          </a:p>
          <a:p>
            <a:r>
              <a:rPr lang="en-GB" dirty="0"/>
              <a:t>Qualitative</a:t>
            </a:r>
          </a:p>
          <a:p>
            <a:r>
              <a:rPr lang="en-GB" dirty="0"/>
              <a:t>Mixed methods (using both quantitative and qualitative methods).</a:t>
            </a:r>
          </a:p>
          <a:p>
            <a:endParaRPr lang="en-GB" dirty="0"/>
          </a:p>
        </p:txBody>
      </p:sp>
    </p:spTree>
    <p:extLst>
      <p:ext uri="{BB962C8B-B14F-4D97-AF65-F5344CB8AC3E}">
        <p14:creationId xmlns:p14="http://schemas.microsoft.com/office/powerpoint/2010/main" val="868609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8144B-CB0D-4781-BB3D-8CE93C097965}"/>
              </a:ext>
            </a:extLst>
          </p:cNvPr>
          <p:cNvSpPr>
            <a:spLocks noGrp="1"/>
          </p:cNvSpPr>
          <p:nvPr>
            <p:ph type="title"/>
          </p:nvPr>
        </p:nvSpPr>
        <p:spPr/>
        <p:txBody>
          <a:bodyPr>
            <a:normAutofit/>
          </a:bodyPr>
          <a:lstStyle/>
          <a:p>
            <a:r>
              <a:rPr lang="en-GB" dirty="0"/>
              <a:t>Primary / Empirical Studies</a:t>
            </a:r>
          </a:p>
        </p:txBody>
      </p:sp>
      <p:sp>
        <p:nvSpPr>
          <p:cNvPr id="3" name="Content Placeholder 2">
            <a:extLst>
              <a:ext uri="{FF2B5EF4-FFF2-40B4-BE49-F238E27FC236}">
                <a16:creationId xmlns:a16="http://schemas.microsoft.com/office/drawing/2014/main" id="{41349470-EB9B-4887-875D-FC1973E04529}"/>
              </a:ext>
            </a:extLst>
          </p:cNvPr>
          <p:cNvSpPr>
            <a:spLocks noGrp="1"/>
          </p:cNvSpPr>
          <p:nvPr>
            <p:ph idx="1"/>
          </p:nvPr>
        </p:nvSpPr>
        <p:spPr/>
        <p:txBody>
          <a:bodyPr/>
          <a:lstStyle/>
          <a:p>
            <a:r>
              <a:rPr lang="en-GB" dirty="0"/>
              <a:t>Let’s watch this video that explains how to identify what method has been used in the primary or else empirical studies that we find.</a:t>
            </a:r>
          </a:p>
          <a:p>
            <a:endParaRPr lang="en-GB" dirty="0"/>
          </a:p>
          <a:p>
            <a:r>
              <a:rPr lang="en-GB" dirty="0"/>
              <a:t>Empirical Studies: Qualitative vs. Quantitative</a:t>
            </a:r>
          </a:p>
          <a:p>
            <a:r>
              <a:rPr lang="en-GB" dirty="0">
                <a:hlinkClick r:id="rId2"/>
              </a:rPr>
              <a:t>https://www.youtube.com/watch?v=RZcfmA1l6cE</a:t>
            </a:r>
            <a:r>
              <a:rPr lang="en-GB" dirty="0"/>
              <a:t> </a:t>
            </a:r>
          </a:p>
        </p:txBody>
      </p:sp>
    </p:spTree>
    <p:extLst>
      <p:ext uri="{BB962C8B-B14F-4D97-AF65-F5344CB8AC3E}">
        <p14:creationId xmlns:p14="http://schemas.microsoft.com/office/powerpoint/2010/main" val="4149150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D880ED-F4CA-4646-979C-D74EC1675C79}"/>
              </a:ext>
            </a:extLst>
          </p:cNvPr>
          <p:cNvSpPr>
            <a:spLocks noGrp="1"/>
          </p:cNvSpPr>
          <p:nvPr>
            <p:ph idx="1"/>
          </p:nvPr>
        </p:nvSpPr>
        <p:spPr>
          <a:xfrm>
            <a:off x="609600" y="1885949"/>
            <a:ext cx="10972800" cy="3631283"/>
          </a:xfrm>
        </p:spPr>
        <p:txBody>
          <a:bodyPr>
            <a:normAutofit/>
          </a:bodyPr>
          <a:lstStyle/>
          <a:p>
            <a:r>
              <a:rPr lang="en-US" dirty="0"/>
              <a:t>Qualitative approach is useful for uncovering meaning and exploring the relationship between individual and collective dimensions, as well as any potential identity changes – for example, due to participants’ illness (</a:t>
            </a:r>
            <a:r>
              <a:rPr lang="en-US" dirty="0" err="1"/>
              <a:t>Pescosolido</a:t>
            </a:r>
            <a:r>
              <a:rPr lang="en-US" dirty="0"/>
              <a:t>, Martin, McLeod, &amp; Rogers, 2011) </a:t>
            </a:r>
          </a:p>
        </p:txBody>
      </p:sp>
      <p:sp>
        <p:nvSpPr>
          <p:cNvPr id="6" name="Title 1">
            <a:extLst>
              <a:ext uri="{FF2B5EF4-FFF2-40B4-BE49-F238E27FC236}">
                <a16:creationId xmlns:a16="http://schemas.microsoft.com/office/drawing/2014/main" id="{F382817F-33A4-4EEA-B59E-C4B7B3213677}"/>
              </a:ext>
            </a:extLst>
          </p:cNvPr>
          <p:cNvSpPr txBox="1">
            <a:spLocks/>
          </p:cNvSpPr>
          <p:nvPr/>
        </p:nvSpPr>
        <p:spPr>
          <a:xfrm>
            <a:off x="609600" y="465138"/>
            <a:ext cx="109728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Understanding Qualitative Research (1/2)</a:t>
            </a:r>
          </a:p>
        </p:txBody>
      </p:sp>
    </p:spTree>
    <p:extLst>
      <p:ext uri="{BB962C8B-B14F-4D97-AF65-F5344CB8AC3E}">
        <p14:creationId xmlns:p14="http://schemas.microsoft.com/office/powerpoint/2010/main" val="2479838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D880ED-F4CA-4646-979C-D74EC1675C79}"/>
              </a:ext>
            </a:extLst>
          </p:cNvPr>
          <p:cNvSpPr>
            <a:spLocks noGrp="1"/>
          </p:cNvSpPr>
          <p:nvPr>
            <p:ph idx="1"/>
          </p:nvPr>
        </p:nvSpPr>
        <p:spPr>
          <a:xfrm>
            <a:off x="609600" y="2266949"/>
            <a:ext cx="10972800" cy="3250283"/>
          </a:xfrm>
        </p:spPr>
        <p:txBody>
          <a:bodyPr>
            <a:normAutofit/>
          </a:bodyPr>
          <a:lstStyle/>
          <a:p>
            <a:r>
              <a:rPr lang="en-US" dirty="0"/>
              <a:t>Qualitative research approaches are most suitable for eliciting an in-depth understanding of the meaning of everyday social interactions (MacDonald, Sauer, Howie, &amp; </a:t>
            </a:r>
            <a:r>
              <a:rPr lang="en-US" dirty="0" err="1"/>
              <a:t>Albiston</a:t>
            </a:r>
            <a:r>
              <a:rPr lang="en-US" dirty="0"/>
              <a:t>, 2005). </a:t>
            </a:r>
            <a:endParaRPr lang="en-GB" dirty="0"/>
          </a:p>
        </p:txBody>
      </p:sp>
      <p:sp>
        <p:nvSpPr>
          <p:cNvPr id="6" name="Title 1">
            <a:extLst>
              <a:ext uri="{FF2B5EF4-FFF2-40B4-BE49-F238E27FC236}">
                <a16:creationId xmlns:a16="http://schemas.microsoft.com/office/drawing/2014/main" id="{F382817F-33A4-4EEA-B59E-C4B7B3213677}"/>
              </a:ext>
            </a:extLst>
          </p:cNvPr>
          <p:cNvSpPr txBox="1">
            <a:spLocks/>
          </p:cNvSpPr>
          <p:nvPr/>
        </p:nvSpPr>
        <p:spPr>
          <a:xfrm>
            <a:off x="762000" y="427038"/>
            <a:ext cx="109728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Understanding Qualitative Research (2/2)</a:t>
            </a:r>
          </a:p>
        </p:txBody>
      </p:sp>
    </p:spTree>
    <p:extLst>
      <p:ext uri="{BB962C8B-B14F-4D97-AF65-F5344CB8AC3E}">
        <p14:creationId xmlns:p14="http://schemas.microsoft.com/office/powerpoint/2010/main" val="1714777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057275" y="433417"/>
            <a:ext cx="10077450" cy="668324"/>
          </a:xfrm>
          <a:prstGeom prst="rect">
            <a:avLst/>
          </a:prstGeom>
        </p:spPr>
        <p:txBody>
          <a:bodyPr vert="horz" wrap="square" lIns="0" tIns="0" rIns="0" bIns="0" rtlCol="0">
            <a:spAutoFit/>
          </a:bodyPr>
          <a:lstStyle/>
          <a:p>
            <a:pPr>
              <a:lnSpc>
                <a:spcPts val="5375"/>
              </a:lnSpc>
            </a:pPr>
            <a:r>
              <a:rPr sz="4400" dirty="0">
                <a:latin typeface="+mj-lt"/>
                <a:ea typeface="+mj-ea"/>
                <a:cs typeface="+mj-cs"/>
              </a:rPr>
              <a:t>Examples of Qualitative</a:t>
            </a:r>
            <a:r>
              <a:rPr lang="en-GB" sz="4400" dirty="0">
                <a:latin typeface="+mj-lt"/>
                <a:ea typeface="+mj-ea"/>
                <a:cs typeface="+mj-cs"/>
              </a:rPr>
              <a:t> </a:t>
            </a:r>
            <a:r>
              <a:rPr sz="4400" dirty="0">
                <a:latin typeface="+mj-lt"/>
                <a:ea typeface="+mj-ea"/>
                <a:cs typeface="+mj-cs"/>
              </a:rPr>
              <a:t>Methodologies</a:t>
            </a:r>
          </a:p>
        </p:txBody>
      </p:sp>
      <p:sp>
        <p:nvSpPr>
          <p:cNvPr id="4" name="object 4"/>
          <p:cNvSpPr txBox="1"/>
          <p:nvPr/>
        </p:nvSpPr>
        <p:spPr>
          <a:xfrm>
            <a:off x="1425092" y="1514218"/>
            <a:ext cx="6880707" cy="4005455"/>
          </a:xfrm>
          <a:prstGeom prst="rect">
            <a:avLst/>
          </a:prstGeom>
        </p:spPr>
        <p:txBody>
          <a:bodyPr vert="horz" wrap="square" lIns="0" tIns="0" rIns="0" bIns="0" rtlCol="0">
            <a:spAutoFit/>
          </a:bodyPr>
          <a:lstStyle/>
          <a:p>
            <a:pPr marL="571500" indent="-571500">
              <a:lnSpc>
                <a:spcPts val="4397"/>
              </a:lnSpc>
              <a:buFont typeface="Arial" panose="020B0604020202020204" pitchFamily="34" charset="0"/>
              <a:buChar char="•"/>
            </a:pPr>
            <a:r>
              <a:rPr lang="en-GB" sz="2800" dirty="0">
                <a:solidFill>
                  <a:srgbClr val="000000"/>
                </a:solidFill>
                <a:cs typeface="Calibri"/>
              </a:rPr>
              <a:t>In-depth interview</a:t>
            </a:r>
          </a:p>
          <a:p>
            <a:pPr marL="571500" indent="-571500">
              <a:lnSpc>
                <a:spcPts val="4397"/>
              </a:lnSpc>
              <a:buFont typeface="Arial" panose="020B0604020202020204" pitchFamily="34" charset="0"/>
              <a:buChar char="•"/>
            </a:pPr>
            <a:r>
              <a:rPr lang="en-GB" sz="2800" dirty="0">
                <a:solidFill>
                  <a:srgbClr val="000000"/>
                </a:solidFill>
                <a:cs typeface="Calibri"/>
              </a:rPr>
              <a:t>Focus group</a:t>
            </a:r>
          </a:p>
          <a:p>
            <a:pPr marL="571500" indent="-571500">
              <a:lnSpc>
                <a:spcPts val="4394"/>
              </a:lnSpc>
              <a:spcBef>
                <a:spcPts val="288"/>
              </a:spcBef>
              <a:buFont typeface="Arial" panose="020B0604020202020204" pitchFamily="34" charset="0"/>
              <a:buChar char="•"/>
            </a:pPr>
            <a:r>
              <a:rPr lang="en-GB" sz="2800" spc="-17" dirty="0">
                <a:solidFill>
                  <a:srgbClr val="000000"/>
                </a:solidFill>
                <a:cs typeface="Calibri"/>
              </a:rPr>
              <a:t>Ethnography</a:t>
            </a:r>
          </a:p>
          <a:p>
            <a:pPr marL="571500" indent="-571500">
              <a:lnSpc>
                <a:spcPts val="4394"/>
              </a:lnSpc>
              <a:spcBef>
                <a:spcPts val="288"/>
              </a:spcBef>
              <a:buFont typeface="Arial" panose="020B0604020202020204" pitchFamily="34" charset="0"/>
              <a:buChar char="•"/>
            </a:pPr>
            <a:r>
              <a:rPr lang="en-GB" sz="2800" dirty="0">
                <a:solidFill>
                  <a:srgbClr val="000000"/>
                </a:solidFill>
                <a:cs typeface="Calibri"/>
              </a:rPr>
              <a:t>Participant observation</a:t>
            </a:r>
          </a:p>
          <a:p>
            <a:pPr marL="571500" indent="-571500">
              <a:lnSpc>
                <a:spcPts val="4397"/>
              </a:lnSpc>
              <a:buFont typeface="Arial" panose="020B0604020202020204" pitchFamily="34" charset="0"/>
              <a:buChar char="•"/>
            </a:pPr>
            <a:r>
              <a:rPr lang="en-GB" sz="2800" dirty="0">
                <a:solidFill>
                  <a:srgbClr val="000000"/>
                </a:solidFill>
                <a:cs typeface="Calibri"/>
              </a:rPr>
              <a:t>Grounded</a:t>
            </a:r>
            <a:r>
              <a:rPr lang="en-GB" sz="2800" spc="-28" dirty="0">
                <a:solidFill>
                  <a:srgbClr val="000000"/>
                </a:solidFill>
                <a:cs typeface="Calibri"/>
              </a:rPr>
              <a:t> </a:t>
            </a:r>
            <a:r>
              <a:rPr lang="en-GB" sz="2800" dirty="0">
                <a:solidFill>
                  <a:srgbClr val="000000"/>
                </a:solidFill>
                <a:cs typeface="Calibri"/>
              </a:rPr>
              <a:t>Theory</a:t>
            </a:r>
          </a:p>
          <a:p>
            <a:pPr marL="571500" indent="-571500">
              <a:lnSpc>
                <a:spcPts val="4397"/>
              </a:lnSpc>
              <a:buFont typeface="Arial" panose="020B0604020202020204" pitchFamily="34" charset="0"/>
              <a:buChar char="•"/>
            </a:pPr>
            <a:r>
              <a:rPr lang="en-GB" sz="2800" dirty="0">
                <a:solidFill>
                  <a:srgbClr val="000000"/>
                </a:solidFill>
                <a:cs typeface="Calibri"/>
              </a:rPr>
              <a:t>Thematic Analysis</a:t>
            </a:r>
            <a:endParaRPr sz="2800" dirty="0">
              <a:solidFill>
                <a:srgbClr val="000000"/>
              </a:solidFill>
              <a:cs typeface="Calibri"/>
            </a:endParaRPr>
          </a:p>
          <a:p>
            <a:pPr>
              <a:lnSpc>
                <a:spcPts val="4394"/>
              </a:lnSpc>
              <a:spcBef>
                <a:spcPts val="288"/>
              </a:spcBef>
            </a:pPr>
            <a:r>
              <a:rPr lang="en-GB" sz="2800" dirty="0">
                <a:solidFill>
                  <a:srgbClr val="000000"/>
                </a:solidFill>
                <a:cs typeface="Calibri"/>
              </a:rPr>
              <a:t>and many more.</a:t>
            </a:r>
            <a:endParaRPr sz="2800" dirty="0">
              <a:solidFill>
                <a:srgbClr val="000000"/>
              </a:solidFill>
              <a:cs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6BDCE-5B76-4E28-87AF-755D343D1857}"/>
              </a:ext>
            </a:extLst>
          </p:cNvPr>
          <p:cNvSpPr>
            <a:spLocks noGrp="1"/>
          </p:cNvSpPr>
          <p:nvPr>
            <p:ph type="title"/>
          </p:nvPr>
        </p:nvSpPr>
        <p:spPr/>
        <p:txBody>
          <a:bodyPr/>
          <a:lstStyle/>
          <a:p>
            <a:r>
              <a:rPr lang="en-US" dirty="0"/>
              <a:t>Strengths and logics of Qualitative methods</a:t>
            </a:r>
            <a:endParaRPr lang="en-GB" dirty="0"/>
          </a:p>
        </p:txBody>
      </p:sp>
      <p:sp>
        <p:nvSpPr>
          <p:cNvPr id="3" name="Text Placeholder 2">
            <a:extLst>
              <a:ext uri="{FF2B5EF4-FFF2-40B4-BE49-F238E27FC236}">
                <a16:creationId xmlns:a16="http://schemas.microsoft.com/office/drawing/2014/main" id="{59B598EF-0150-46EF-A93C-CDF306F6D0E1}"/>
              </a:ext>
            </a:extLst>
          </p:cNvPr>
          <p:cNvSpPr>
            <a:spLocks noGrp="1"/>
          </p:cNvSpPr>
          <p:nvPr>
            <p:ph type="body" idx="1"/>
          </p:nvPr>
        </p:nvSpPr>
        <p:spPr/>
        <p:txBody>
          <a:bodyPr>
            <a:normAutofit fontScale="92500" lnSpcReduction="10000"/>
          </a:bodyPr>
          <a:lstStyle/>
          <a:p>
            <a:r>
              <a:rPr lang="en-US" dirty="0"/>
              <a:t>Provides in-depth insights into participant experiences, beliefs, and perceptions </a:t>
            </a:r>
          </a:p>
          <a:p>
            <a:r>
              <a:rPr lang="en-US" dirty="0"/>
              <a:t>Based on the interaction between researcher and participants. </a:t>
            </a:r>
          </a:p>
          <a:p>
            <a:r>
              <a:rPr lang="en-US" dirty="0"/>
              <a:t>Validity is related to reflexivity of the researcher, which can increase the robustness of results in a qualitative research </a:t>
            </a:r>
          </a:p>
          <a:p>
            <a:r>
              <a:rPr lang="en-US" dirty="0"/>
              <a:t>May have a degree of bias, as qualitative research has a subjective element of the researcher; thus cannot be ‘tabula rasa’. </a:t>
            </a:r>
          </a:p>
          <a:p>
            <a:endParaRPr lang="en-GB" dirty="0"/>
          </a:p>
        </p:txBody>
      </p:sp>
    </p:spTree>
    <p:extLst>
      <p:ext uri="{BB962C8B-B14F-4D97-AF65-F5344CB8AC3E}">
        <p14:creationId xmlns:p14="http://schemas.microsoft.com/office/powerpoint/2010/main" val="29620435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438E0-A357-109A-4558-3461F3184AC5}"/>
              </a:ext>
            </a:extLst>
          </p:cNvPr>
          <p:cNvSpPr>
            <a:spLocks noGrp="1"/>
          </p:cNvSpPr>
          <p:nvPr>
            <p:ph type="title"/>
          </p:nvPr>
        </p:nvSpPr>
        <p:spPr/>
        <p:txBody>
          <a:bodyPr/>
          <a:lstStyle/>
          <a:p>
            <a:r>
              <a:rPr lang="en-GB" dirty="0"/>
              <a:t>Quantitative Research</a:t>
            </a:r>
          </a:p>
        </p:txBody>
      </p:sp>
      <p:sp>
        <p:nvSpPr>
          <p:cNvPr id="3" name="Content Placeholder 2">
            <a:extLst>
              <a:ext uri="{FF2B5EF4-FFF2-40B4-BE49-F238E27FC236}">
                <a16:creationId xmlns:a16="http://schemas.microsoft.com/office/drawing/2014/main" id="{6593DADE-5007-860D-81BB-990B7854F671}"/>
              </a:ext>
            </a:extLst>
          </p:cNvPr>
          <p:cNvSpPr>
            <a:spLocks noGrp="1"/>
          </p:cNvSpPr>
          <p:nvPr>
            <p:ph idx="1"/>
          </p:nvPr>
        </p:nvSpPr>
        <p:spPr/>
        <p:txBody>
          <a:bodyPr>
            <a:normAutofit fontScale="85000" lnSpcReduction="10000"/>
          </a:bodyPr>
          <a:lstStyle/>
          <a:p>
            <a:r>
              <a:rPr lang="en-GB" dirty="0"/>
              <a:t>Quantitative research, in contrast to qualitative research, deals with data that are numerical or that can be converted into numbers. </a:t>
            </a:r>
          </a:p>
          <a:p>
            <a:r>
              <a:rPr lang="en-GB" dirty="0"/>
              <a:t>The basic methods used to investigate numerical data are called ‘statistics’. </a:t>
            </a:r>
          </a:p>
          <a:p>
            <a:r>
              <a:rPr lang="en-GB" dirty="0"/>
              <a:t>Statistical techniques are concerned with the organisation, analysis, interpretation and presentation of numerical data.</a:t>
            </a:r>
          </a:p>
          <a:p>
            <a:r>
              <a:rPr lang="en-GB" dirty="0"/>
              <a:t>Examples of quantitative methods include survey, census, questionnaire with fixed responses, etc.  </a:t>
            </a:r>
          </a:p>
          <a:p>
            <a:r>
              <a:rPr lang="en-GB" dirty="0"/>
              <a:t>Quantitative research requires large sample sizes.</a:t>
            </a:r>
          </a:p>
        </p:txBody>
      </p:sp>
    </p:spTree>
    <p:extLst>
      <p:ext uri="{BB962C8B-B14F-4D97-AF65-F5344CB8AC3E}">
        <p14:creationId xmlns:p14="http://schemas.microsoft.com/office/powerpoint/2010/main" val="379513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470E2-40C3-4191-BD18-2344413A473E}"/>
              </a:ext>
            </a:extLst>
          </p:cNvPr>
          <p:cNvSpPr>
            <a:spLocks noGrp="1"/>
          </p:cNvSpPr>
          <p:nvPr>
            <p:ph type="title"/>
          </p:nvPr>
        </p:nvSpPr>
        <p:spPr/>
        <p:txBody>
          <a:bodyPr>
            <a:normAutofit fontScale="90000"/>
          </a:bodyPr>
          <a:lstStyle/>
          <a:p>
            <a:r>
              <a:rPr lang="en-US" dirty="0"/>
              <a:t>Researcher’s reflexivity in primary research</a:t>
            </a:r>
            <a:br>
              <a:rPr lang="en-US" dirty="0"/>
            </a:br>
            <a:endParaRPr lang="en-GB" dirty="0"/>
          </a:p>
        </p:txBody>
      </p:sp>
      <p:sp>
        <p:nvSpPr>
          <p:cNvPr id="3" name="Content Placeholder 2">
            <a:extLst>
              <a:ext uri="{FF2B5EF4-FFF2-40B4-BE49-F238E27FC236}">
                <a16:creationId xmlns:a16="http://schemas.microsoft.com/office/drawing/2014/main" id="{1CAAE8A9-47AE-4F73-BF4B-BACD78BD06AD}"/>
              </a:ext>
            </a:extLst>
          </p:cNvPr>
          <p:cNvSpPr>
            <a:spLocks noGrp="1"/>
          </p:cNvSpPr>
          <p:nvPr>
            <p:ph idx="1"/>
          </p:nvPr>
        </p:nvSpPr>
        <p:spPr>
          <a:xfrm>
            <a:off x="609600" y="1150937"/>
            <a:ext cx="10972800" cy="4116387"/>
          </a:xfrm>
        </p:spPr>
        <p:txBody>
          <a:bodyPr>
            <a:noAutofit/>
          </a:bodyPr>
          <a:lstStyle/>
          <a:p>
            <a:pPr marL="0" indent="0">
              <a:buNone/>
            </a:pPr>
            <a:endParaRPr lang="en-US" sz="2800" dirty="0"/>
          </a:p>
          <a:p>
            <a:r>
              <a:rPr lang="en-US" sz="2800" dirty="0"/>
              <a:t>Thus, try</a:t>
            </a:r>
            <a:r>
              <a:rPr lang="en-GB" sz="2800" dirty="0"/>
              <a:t> to consider your role during the research process and its impact on the findings.</a:t>
            </a:r>
          </a:p>
          <a:p>
            <a:r>
              <a:rPr lang="en-GB" sz="2800" dirty="0"/>
              <a:t>Try to be as </a:t>
            </a:r>
            <a:r>
              <a:rPr lang="en-GB" sz="2800" b="1" dirty="0"/>
              <a:t>transparent</a:t>
            </a:r>
            <a:r>
              <a:rPr lang="en-GB" sz="2800" dirty="0"/>
              <a:t> as possible about all issues encountered when conducting a research, not only in order to set the scene of the data collection and analysis process for the reader, but also to reveal most of the theoretical or practical personal stances through a ‘contemplative eye’ – the interpretive lens of the researcher. </a:t>
            </a:r>
            <a:endParaRPr lang="en-US" sz="2800" dirty="0"/>
          </a:p>
        </p:txBody>
      </p:sp>
    </p:spTree>
    <p:extLst>
      <p:ext uri="{BB962C8B-B14F-4D97-AF65-F5344CB8AC3E}">
        <p14:creationId xmlns:p14="http://schemas.microsoft.com/office/powerpoint/2010/main" val="1537684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A203E-7FEF-4C1D-A800-5F05B6B2DA6A}"/>
              </a:ext>
            </a:extLst>
          </p:cNvPr>
          <p:cNvSpPr>
            <a:spLocks noGrp="1"/>
          </p:cNvSpPr>
          <p:nvPr>
            <p:ph type="title"/>
          </p:nvPr>
        </p:nvSpPr>
        <p:spPr/>
        <p:txBody>
          <a:bodyPr/>
          <a:lstStyle/>
          <a:p>
            <a:r>
              <a:rPr lang="en-GB" dirty="0"/>
              <a:t>Conclusion/Recap</a:t>
            </a:r>
          </a:p>
        </p:txBody>
      </p:sp>
      <p:sp>
        <p:nvSpPr>
          <p:cNvPr id="3" name="Content Placeholder 2">
            <a:extLst>
              <a:ext uri="{FF2B5EF4-FFF2-40B4-BE49-F238E27FC236}">
                <a16:creationId xmlns:a16="http://schemas.microsoft.com/office/drawing/2014/main" id="{BD8B3AE4-C6D4-432F-A54B-85193C0DE129}"/>
              </a:ext>
            </a:extLst>
          </p:cNvPr>
          <p:cNvSpPr>
            <a:spLocks noGrp="1"/>
          </p:cNvSpPr>
          <p:nvPr>
            <p:ph idx="1"/>
          </p:nvPr>
        </p:nvSpPr>
        <p:spPr/>
        <p:txBody>
          <a:bodyPr/>
          <a:lstStyle/>
          <a:p>
            <a:r>
              <a:rPr lang="en-GB" dirty="0"/>
              <a:t>Student-led discussion:</a:t>
            </a:r>
          </a:p>
          <a:p>
            <a:r>
              <a:rPr lang="en-GB" dirty="0"/>
              <a:t>What are the main points you have found useful on this topic?</a:t>
            </a:r>
          </a:p>
          <a:p>
            <a:pPr marL="0" indent="0">
              <a:buNone/>
            </a:pPr>
            <a:endParaRPr lang="en-GB" dirty="0"/>
          </a:p>
        </p:txBody>
      </p:sp>
    </p:spTree>
    <p:extLst>
      <p:ext uri="{BB962C8B-B14F-4D97-AF65-F5344CB8AC3E}">
        <p14:creationId xmlns:p14="http://schemas.microsoft.com/office/powerpoint/2010/main" val="28512876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FEC936-B8A9-4261-ABB3-719D31D76D0F}"/>
              </a:ext>
            </a:extLst>
          </p:cNvPr>
          <p:cNvSpPr>
            <a:spLocks noGrp="1"/>
          </p:cNvSpPr>
          <p:nvPr>
            <p:ph idx="1"/>
          </p:nvPr>
        </p:nvSpPr>
        <p:spPr>
          <a:xfrm>
            <a:off x="609600" y="733425"/>
            <a:ext cx="10972800" cy="4783808"/>
          </a:xfrm>
        </p:spPr>
        <p:txBody>
          <a:bodyPr>
            <a:normAutofit/>
          </a:bodyPr>
          <a:lstStyle/>
          <a:p>
            <a:pPr marL="0" indent="0" algn="ctr">
              <a:buNone/>
            </a:pPr>
            <a:r>
              <a:rPr lang="en-GB" sz="6600" dirty="0"/>
              <a:t>Thank you</a:t>
            </a:r>
          </a:p>
          <a:p>
            <a:pPr marL="0" indent="0" algn="ctr">
              <a:buNone/>
            </a:pPr>
            <a:endParaRPr lang="en-GB" sz="6600" dirty="0"/>
          </a:p>
          <a:p>
            <a:pPr marL="0" indent="0" algn="ctr">
              <a:buNone/>
            </a:pPr>
            <a:r>
              <a:rPr lang="en-GB" sz="6600" dirty="0"/>
              <a:t>Any questions?</a:t>
            </a:r>
          </a:p>
        </p:txBody>
      </p:sp>
    </p:spTree>
    <p:extLst>
      <p:ext uri="{BB962C8B-B14F-4D97-AF65-F5344CB8AC3E}">
        <p14:creationId xmlns:p14="http://schemas.microsoft.com/office/powerpoint/2010/main" val="377322434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605</Words>
  <Application>Microsoft Office PowerPoint</Application>
  <PresentationFormat>Widescreen</PresentationFormat>
  <Paragraphs>63</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Myriad Pro</vt:lpstr>
      <vt:lpstr>Arial</vt:lpstr>
      <vt:lpstr>Courier New</vt:lpstr>
      <vt:lpstr>20140311PresentationUWTSDTemplate</vt:lpstr>
      <vt:lpstr>Independent Project (BMHP6020)</vt:lpstr>
      <vt:lpstr>Presentation structure</vt:lpstr>
      <vt:lpstr>Main steps for designing a research project</vt:lpstr>
      <vt:lpstr>Types of research</vt:lpstr>
      <vt:lpstr>Research methods</vt:lpstr>
      <vt:lpstr>Primary / Empirical Studies</vt:lpstr>
      <vt:lpstr>PowerPoint Presentation</vt:lpstr>
      <vt:lpstr>PowerPoint Presentation</vt:lpstr>
      <vt:lpstr>PowerPoint Presentation</vt:lpstr>
      <vt:lpstr>Strengths and logics of Qualitative methods</vt:lpstr>
      <vt:lpstr>Quantitative Research</vt:lpstr>
      <vt:lpstr>Researcher’s reflexivity in primary research </vt:lpstr>
      <vt:lpstr>Conclusion/Recap</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Eleni Koutsogeorgou-Andreou</cp:lastModifiedBy>
  <cp:revision>19</cp:revision>
  <dcterms:created xsi:type="dcterms:W3CDTF">2021-06-30T17:36:36Z</dcterms:created>
  <dcterms:modified xsi:type="dcterms:W3CDTF">2024-02-12T17:02:32Z</dcterms:modified>
</cp:coreProperties>
</file>