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2" r:id="rId1"/>
  </p:sldMasterIdLst>
  <p:notesMasterIdLst>
    <p:notesMasterId r:id="rId3"/>
  </p:notesMasterIdLst>
  <p:sldIdLst>
    <p:sldId id="256" r:id="rId2"/>
  </p:sldIdLst>
  <p:sldSz cx="12801600" cy="9601200" type="A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024" userDrawn="1">
          <p15:clr>
            <a:srgbClr val="A4A3A4"/>
          </p15:clr>
        </p15:guide>
        <p15:guide id="2" pos="403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8680"/>
    <a:srgbClr val="FFFFFF"/>
    <a:srgbClr val="FFCBD2"/>
    <a:srgbClr val="55C3EE"/>
    <a:srgbClr val="DCACD4"/>
    <a:srgbClr val="FFF4F6"/>
    <a:srgbClr val="95D5DC"/>
    <a:srgbClr val="DC9FB6"/>
    <a:srgbClr val="F6CA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5D7246-8150-934A-B3FD-64132C5B4622}" v="277" dt="2023-01-16T20:37:49.5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5854"/>
    <p:restoredTop sz="91495"/>
  </p:normalViewPr>
  <p:slideViewPr>
    <p:cSldViewPr snapToGrid="0">
      <p:cViewPr>
        <p:scale>
          <a:sx n="80" d="100"/>
          <a:sy n="80" d="100"/>
        </p:scale>
        <p:origin x="1344" y="272"/>
      </p:cViewPr>
      <p:guideLst>
        <p:guide orient="horz" pos="3024"/>
        <p:guide pos="403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82A195-2FFC-CE47-A0FD-690B2AC27847}" type="doc">
      <dgm:prSet loTypeId="urn:microsoft.com/office/officeart/2005/8/layout/cycle8" loCatId="" qsTypeId="urn:microsoft.com/office/officeart/2005/8/quickstyle/simple1" qsCatId="simple" csTypeId="urn:microsoft.com/office/officeart/2005/8/colors/accent1_2" csCatId="accent1" phldr="1"/>
      <dgm:spPr/>
    </dgm:pt>
    <dgm:pt modelId="{BAA42F85-6824-FC45-BFC4-E38CC6E35496}">
      <dgm:prSet phldrT="[Text]" custT="1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GB" sz="1100" dirty="0" err="1">
              <a:solidFill>
                <a:schemeClr val="tx1"/>
              </a:solidFill>
            </a:rPr>
            <a:t>Plentyn</a:t>
          </a:r>
          <a:endParaRPr lang="en-GB" sz="1100" dirty="0">
            <a:solidFill>
              <a:schemeClr val="tx1"/>
            </a:solidFill>
          </a:endParaRPr>
        </a:p>
      </dgm:t>
    </dgm:pt>
    <dgm:pt modelId="{46D1FC98-504A-B348-A4EC-4C9A08B8215A}" type="parTrans" cxnId="{877263E3-6BA7-8E47-B8C1-9CD2BDFDF9BF}">
      <dgm:prSet/>
      <dgm:spPr/>
      <dgm:t>
        <a:bodyPr/>
        <a:lstStyle/>
        <a:p>
          <a:endParaRPr lang="en-GB"/>
        </a:p>
      </dgm:t>
    </dgm:pt>
    <dgm:pt modelId="{3FA53F31-8850-3442-9A63-2BAD19691D58}" type="sibTrans" cxnId="{877263E3-6BA7-8E47-B8C1-9CD2BDFDF9BF}">
      <dgm:prSet/>
      <dgm:spPr/>
      <dgm:t>
        <a:bodyPr/>
        <a:lstStyle/>
        <a:p>
          <a:endParaRPr lang="en-GB"/>
        </a:p>
      </dgm:t>
    </dgm:pt>
    <dgm:pt modelId="{BEBBCBFA-035C-5049-B535-68C79C4BFED9}">
      <dgm:prSet phldrT="[Text]" custT="1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GB" sz="1400" dirty="0">
              <a:solidFill>
                <a:schemeClr val="tx1"/>
              </a:solidFill>
            </a:rPr>
            <a:t>Ysgol</a:t>
          </a:r>
          <a:endParaRPr lang="en-GB" sz="1100" dirty="0">
            <a:solidFill>
              <a:schemeClr val="tx1"/>
            </a:solidFill>
          </a:endParaRPr>
        </a:p>
      </dgm:t>
    </dgm:pt>
    <dgm:pt modelId="{30F030E3-3DD9-DA49-BCA2-4CEADF652E60}" type="parTrans" cxnId="{6081F0D1-FBA2-234F-9DB4-E4EC476EBC4F}">
      <dgm:prSet/>
      <dgm:spPr/>
      <dgm:t>
        <a:bodyPr/>
        <a:lstStyle/>
        <a:p>
          <a:endParaRPr lang="en-GB"/>
        </a:p>
      </dgm:t>
    </dgm:pt>
    <dgm:pt modelId="{46EAA215-0822-FA4A-B4F6-917BDEACFA23}" type="sibTrans" cxnId="{6081F0D1-FBA2-234F-9DB4-E4EC476EBC4F}">
      <dgm:prSet/>
      <dgm:spPr/>
      <dgm:t>
        <a:bodyPr/>
        <a:lstStyle/>
        <a:p>
          <a:endParaRPr lang="en-GB"/>
        </a:p>
      </dgm:t>
    </dgm:pt>
    <dgm:pt modelId="{97CD5152-1B8F-0B45-9EF6-48B487FC84DF}">
      <dgm:prSet phldrT="[Text]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GB" dirty="0" err="1">
              <a:solidFill>
                <a:schemeClr val="tx1"/>
              </a:solidFill>
            </a:rPr>
            <a:t>Rhieni</a:t>
          </a:r>
          <a:endParaRPr lang="en-GB" dirty="0">
            <a:solidFill>
              <a:schemeClr val="tx1"/>
            </a:solidFill>
          </a:endParaRPr>
        </a:p>
      </dgm:t>
    </dgm:pt>
    <dgm:pt modelId="{879EEAF1-A165-6B45-B562-0C52EC45888C}" type="parTrans" cxnId="{DDAE3A76-8DEF-B947-84B7-3D090DEDF739}">
      <dgm:prSet/>
      <dgm:spPr/>
      <dgm:t>
        <a:bodyPr/>
        <a:lstStyle/>
        <a:p>
          <a:endParaRPr lang="en-GB"/>
        </a:p>
      </dgm:t>
    </dgm:pt>
    <dgm:pt modelId="{13149F1A-B02C-854C-88BE-0800BE18ED97}" type="sibTrans" cxnId="{DDAE3A76-8DEF-B947-84B7-3D090DEDF739}">
      <dgm:prSet/>
      <dgm:spPr/>
      <dgm:t>
        <a:bodyPr/>
        <a:lstStyle/>
        <a:p>
          <a:endParaRPr lang="en-GB"/>
        </a:p>
      </dgm:t>
    </dgm:pt>
    <dgm:pt modelId="{6F9C90FB-C8B8-9F4B-B2B7-DF910E28CCE5}" type="pres">
      <dgm:prSet presAssocID="{4182A195-2FFC-CE47-A0FD-690B2AC27847}" presName="compositeShape" presStyleCnt="0">
        <dgm:presLayoutVars>
          <dgm:chMax val="7"/>
          <dgm:dir/>
          <dgm:resizeHandles val="exact"/>
        </dgm:presLayoutVars>
      </dgm:prSet>
      <dgm:spPr/>
    </dgm:pt>
    <dgm:pt modelId="{ADCE12AB-5CA8-BE42-97BD-BF9EBB8C2422}" type="pres">
      <dgm:prSet presAssocID="{4182A195-2FFC-CE47-A0FD-690B2AC27847}" presName="wedge1" presStyleLbl="node1" presStyleIdx="0" presStyleCnt="3"/>
      <dgm:spPr/>
    </dgm:pt>
    <dgm:pt modelId="{D6C50417-2C99-1045-8F39-7338CCE8D81A}" type="pres">
      <dgm:prSet presAssocID="{4182A195-2FFC-CE47-A0FD-690B2AC27847}" presName="dummy1a" presStyleCnt="0"/>
      <dgm:spPr/>
    </dgm:pt>
    <dgm:pt modelId="{9098204A-8B21-0D41-B36B-5718EAD5D6D8}" type="pres">
      <dgm:prSet presAssocID="{4182A195-2FFC-CE47-A0FD-690B2AC27847}" presName="dummy1b" presStyleCnt="0"/>
      <dgm:spPr/>
    </dgm:pt>
    <dgm:pt modelId="{EC5C84B2-D6CF-C547-A749-BFCCEFD622F4}" type="pres">
      <dgm:prSet presAssocID="{4182A195-2FFC-CE47-A0FD-690B2AC27847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5B9F77A7-152A-8840-B1C9-EBA85F2D2380}" type="pres">
      <dgm:prSet presAssocID="{4182A195-2FFC-CE47-A0FD-690B2AC27847}" presName="wedge2" presStyleLbl="node1" presStyleIdx="1" presStyleCnt="3"/>
      <dgm:spPr/>
    </dgm:pt>
    <dgm:pt modelId="{40E9119F-5B77-5141-AF7C-8765BF81C7D4}" type="pres">
      <dgm:prSet presAssocID="{4182A195-2FFC-CE47-A0FD-690B2AC27847}" presName="dummy2a" presStyleCnt="0"/>
      <dgm:spPr/>
    </dgm:pt>
    <dgm:pt modelId="{E15098CA-BE43-3442-BBF2-260DC2A29FED}" type="pres">
      <dgm:prSet presAssocID="{4182A195-2FFC-CE47-A0FD-690B2AC27847}" presName="dummy2b" presStyleCnt="0"/>
      <dgm:spPr/>
    </dgm:pt>
    <dgm:pt modelId="{254B8F54-6F46-F245-BB72-4E749472B387}" type="pres">
      <dgm:prSet presAssocID="{4182A195-2FFC-CE47-A0FD-690B2AC27847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653A12FF-B229-2445-9D33-7F119E35951F}" type="pres">
      <dgm:prSet presAssocID="{4182A195-2FFC-CE47-A0FD-690B2AC27847}" presName="wedge3" presStyleLbl="node1" presStyleIdx="2" presStyleCnt="3"/>
      <dgm:spPr/>
    </dgm:pt>
    <dgm:pt modelId="{A9440351-240D-414A-B730-3507B5F442C0}" type="pres">
      <dgm:prSet presAssocID="{4182A195-2FFC-CE47-A0FD-690B2AC27847}" presName="dummy3a" presStyleCnt="0"/>
      <dgm:spPr/>
    </dgm:pt>
    <dgm:pt modelId="{5F1AC3B2-9615-3D4F-9FC7-D861A43E0D07}" type="pres">
      <dgm:prSet presAssocID="{4182A195-2FFC-CE47-A0FD-690B2AC27847}" presName="dummy3b" presStyleCnt="0"/>
      <dgm:spPr/>
    </dgm:pt>
    <dgm:pt modelId="{FB9ED718-CD6F-BF42-83D2-F830DCC650A0}" type="pres">
      <dgm:prSet presAssocID="{4182A195-2FFC-CE47-A0FD-690B2AC27847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D7C6B813-C91C-4B4D-ACED-B7858FDBF59A}" type="pres">
      <dgm:prSet presAssocID="{3FA53F31-8850-3442-9A63-2BAD19691D58}" presName="arrowWedge1" presStyleLbl="fgSibTrans2D1" presStyleIdx="0" presStyleCnt="3"/>
      <dgm:spPr>
        <a:solidFill>
          <a:srgbClr val="FFFFFF"/>
        </a:solidFill>
      </dgm:spPr>
    </dgm:pt>
    <dgm:pt modelId="{31070FFD-ADD0-0B49-A53C-7BA7B8CFD78D}" type="pres">
      <dgm:prSet presAssocID="{46EAA215-0822-FA4A-B4F6-917BDEACFA23}" presName="arrowWedge2" presStyleLbl="fgSibTrans2D1" presStyleIdx="1" presStyleCnt="3"/>
      <dgm:spPr>
        <a:solidFill>
          <a:srgbClr val="FFFFFF"/>
        </a:solidFill>
      </dgm:spPr>
    </dgm:pt>
    <dgm:pt modelId="{00515C1B-D770-6645-AADE-D83423E462CD}" type="pres">
      <dgm:prSet presAssocID="{13149F1A-B02C-854C-88BE-0800BE18ED97}" presName="arrowWedge3" presStyleLbl="fgSibTrans2D1" presStyleIdx="2" presStyleCnt="3"/>
      <dgm:spPr>
        <a:solidFill>
          <a:srgbClr val="FFFFFF"/>
        </a:solidFill>
      </dgm:spPr>
    </dgm:pt>
  </dgm:ptLst>
  <dgm:cxnLst>
    <dgm:cxn modelId="{5457ED0D-A28C-8943-93FC-20EB0BA28FD3}" type="presOf" srcId="{4182A195-2FFC-CE47-A0FD-690B2AC27847}" destId="{6F9C90FB-C8B8-9F4B-B2B7-DF910E28CCE5}" srcOrd="0" destOrd="0" presId="urn:microsoft.com/office/officeart/2005/8/layout/cycle8"/>
    <dgm:cxn modelId="{DC409334-A1E8-2449-AE00-7058639710A6}" type="presOf" srcId="{97CD5152-1B8F-0B45-9EF6-48B487FC84DF}" destId="{653A12FF-B229-2445-9D33-7F119E35951F}" srcOrd="0" destOrd="0" presId="urn:microsoft.com/office/officeart/2005/8/layout/cycle8"/>
    <dgm:cxn modelId="{5B862036-FD2C-EB47-A5A4-81C46AF606B5}" type="presOf" srcId="{BEBBCBFA-035C-5049-B535-68C79C4BFED9}" destId="{5B9F77A7-152A-8840-B1C9-EBA85F2D2380}" srcOrd="0" destOrd="0" presId="urn:microsoft.com/office/officeart/2005/8/layout/cycle8"/>
    <dgm:cxn modelId="{DDAE3A76-8DEF-B947-84B7-3D090DEDF739}" srcId="{4182A195-2FFC-CE47-A0FD-690B2AC27847}" destId="{97CD5152-1B8F-0B45-9EF6-48B487FC84DF}" srcOrd="2" destOrd="0" parTransId="{879EEAF1-A165-6B45-B562-0C52EC45888C}" sibTransId="{13149F1A-B02C-854C-88BE-0800BE18ED97}"/>
    <dgm:cxn modelId="{6081F0D1-FBA2-234F-9DB4-E4EC476EBC4F}" srcId="{4182A195-2FFC-CE47-A0FD-690B2AC27847}" destId="{BEBBCBFA-035C-5049-B535-68C79C4BFED9}" srcOrd="1" destOrd="0" parTransId="{30F030E3-3DD9-DA49-BCA2-4CEADF652E60}" sibTransId="{46EAA215-0822-FA4A-B4F6-917BDEACFA23}"/>
    <dgm:cxn modelId="{877263E3-6BA7-8E47-B8C1-9CD2BDFDF9BF}" srcId="{4182A195-2FFC-CE47-A0FD-690B2AC27847}" destId="{BAA42F85-6824-FC45-BFC4-E38CC6E35496}" srcOrd="0" destOrd="0" parTransId="{46D1FC98-504A-B348-A4EC-4C9A08B8215A}" sibTransId="{3FA53F31-8850-3442-9A63-2BAD19691D58}"/>
    <dgm:cxn modelId="{18C0D8E5-DC93-444D-BC6D-8CB64F0863F2}" type="presOf" srcId="{BAA42F85-6824-FC45-BFC4-E38CC6E35496}" destId="{EC5C84B2-D6CF-C547-A749-BFCCEFD622F4}" srcOrd="1" destOrd="0" presId="urn:microsoft.com/office/officeart/2005/8/layout/cycle8"/>
    <dgm:cxn modelId="{A5397CED-45C0-3C48-BED3-6402628C4D18}" type="presOf" srcId="{BAA42F85-6824-FC45-BFC4-E38CC6E35496}" destId="{ADCE12AB-5CA8-BE42-97BD-BF9EBB8C2422}" srcOrd="0" destOrd="0" presId="urn:microsoft.com/office/officeart/2005/8/layout/cycle8"/>
    <dgm:cxn modelId="{749C73F7-7A4B-1B44-9124-37F0C58337CB}" type="presOf" srcId="{BEBBCBFA-035C-5049-B535-68C79C4BFED9}" destId="{254B8F54-6F46-F245-BB72-4E749472B387}" srcOrd="1" destOrd="0" presId="urn:microsoft.com/office/officeart/2005/8/layout/cycle8"/>
    <dgm:cxn modelId="{C59706FC-DBA8-F140-9201-9B1D1937F726}" type="presOf" srcId="{97CD5152-1B8F-0B45-9EF6-48B487FC84DF}" destId="{FB9ED718-CD6F-BF42-83D2-F830DCC650A0}" srcOrd="1" destOrd="0" presId="urn:microsoft.com/office/officeart/2005/8/layout/cycle8"/>
    <dgm:cxn modelId="{FDCF31DC-5982-804F-9367-56BAF477C1F7}" type="presParOf" srcId="{6F9C90FB-C8B8-9F4B-B2B7-DF910E28CCE5}" destId="{ADCE12AB-5CA8-BE42-97BD-BF9EBB8C2422}" srcOrd="0" destOrd="0" presId="urn:microsoft.com/office/officeart/2005/8/layout/cycle8"/>
    <dgm:cxn modelId="{49B2D82A-089D-0F4D-93C7-62401E1F0710}" type="presParOf" srcId="{6F9C90FB-C8B8-9F4B-B2B7-DF910E28CCE5}" destId="{D6C50417-2C99-1045-8F39-7338CCE8D81A}" srcOrd="1" destOrd="0" presId="urn:microsoft.com/office/officeart/2005/8/layout/cycle8"/>
    <dgm:cxn modelId="{2320DFB0-388F-1C43-A66D-5FEC09FD4968}" type="presParOf" srcId="{6F9C90FB-C8B8-9F4B-B2B7-DF910E28CCE5}" destId="{9098204A-8B21-0D41-B36B-5718EAD5D6D8}" srcOrd="2" destOrd="0" presId="urn:microsoft.com/office/officeart/2005/8/layout/cycle8"/>
    <dgm:cxn modelId="{D70DD016-E828-1648-AA73-6868C14D7128}" type="presParOf" srcId="{6F9C90FB-C8B8-9F4B-B2B7-DF910E28CCE5}" destId="{EC5C84B2-D6CF-C547-A749-BFCCEFD622F4}" srcOrd="3" destOrd="0" presId="urn:microsoft.com/office/officeart/2005/8/layout/cycle8"/>
    <dgm:cxn modelId="{528D759F-2542-EB41-8206-FC70CF08D910}" type="presParOf" srcId="{6F9C90FB-C8B8-9F4B-B2B7-DF910E28CCE5}" destId="{5B9F77A7-152A-8840-B1C9-EBA85F2D2380}" srcOrd="4" destOrd="0" presId="urn:microsoft.com/office/officeart/2005/8/layout/cycle8"/>
    <dgm:cxn modelId="{A362ABC8-0E47-FB45-903A-3F257B0CAC4E}" type="presParOf" srcId="{6F9C90FB-C8B8-9F4B-B2B7-DF910E28CCE5}" destId="{40E9119F-5B77-5141-AF7C-8765BF81C7D4}" srcOrd="5" destOrd="0" presId="urn:microsoft.com/office/officeart/2005/8/layout/cycle8"/>
    <dgm:cxn modelId="{6DA0C4A8-B0BD-0B4E-9135-F4BEDD32C11F}" type="presParOf" srcId="{6F9C90FB-C8B8-9F4B-B2B7-DF910E28CCE5}" destId="{E15098CA-BE43-3442-BBF2-260DC2A29FED}" srcOrd="6" destOrd="0" presId="urn:microsoft.com/office/officeart/2005/8/layout/cycle8"/>
    <dgm:cxn modelId="{DEE20198-D776-F542-92C4-AAF1DF4CB907}" type="presParOf" srcId="{6F9C90FB-C8B8-9F4B-B2B7-DF910E28CCE5}" destId="{254B8F54-6F46-F245-BB72-4E749472B387}" srcOrd="7" destOrd="0" presId="urn:microsoft.com/office/officeart/2005/8/layout/cycle8"/>
    <dgm:cxn modelId="{F144FA84-E77F-A841-B97D-4962576819CF}" type="presParOf" srcId="{6F9C90FB-C8B8-9F4B-B2B7-DF910E28CCE5}" destId="{653A12FF-B229-2445-9D33-7F119E35951F}" srcOrd="8" destOrd="0" presId="urn:microsoft.com/office/officeart/2005/8/layout/cycle8"/>
    <dgm:cxn modelId="{2E737154-2F6F-DF47-BBC2-B8CDBFBB729D}" type="presParOf" srcId="{6F9C90FB-C8B8-9F4B-B2B7-DF910E28CCE5}" destId="{A9440351-240D-414A-B730-3507B5F442C0}" srcOrd="9" destOrd="0" presId="urn:microsoft.com/office/officeart/2005/8/layout/cycle8"/>
    <dgm:cxn modelId="{87B81291-20DB-D544-BED5-A5672176292B}" type="presParOf" srcId="{6F9C90FB-C8B8-9F4B-B2B7-DF910E28CCE5}" destId="{5F1AC3B2-9615-3D4F-9FC7-D861A43E0D07}" srcOrd="10" destOrd="0" presId="urn:microsoft.com/office/officeart/2005/8/layout/cycle8"/>
    <dgm:cxn modelId="{DF7756E1-7782-6B42-A1ED-A0D96DCDD807}" type="presParOf" srcId="{6F9C90FB-C8B8-9F4B-B2B7-DF910E28CCE5}" destId="{FB9ED718-CD6F-BF42-83D2-F830DCC650A0}" srcOrd="11" destOrd="0" presId="urn:microsoft.com/office/officeart/2005/8/layout/cycle8"/>
    <dgm:cxn modelId="{94F3DC73-60C1-654B-9C6F-24B2BBBBD467}" type="presParOf" srcId="{6F9C90FB-C8B8-9F4B-B2B7-DF910E28CCE5}" destId="{D7C6B813-C91C-4B4D-ACED-B7858FDBF59A}" srcOrd="12" destOrd="0" presId="urn:microsoft.com/office/officeart/2005/8/layout/cycle8"/>
    <dgm:cxn modelId="{0733A895-63F1-CF4B-AE82-EDADA1D76C97}" type="presParOf" srcId="{6F9C90FB-C8B8-9F4B-B2B7-DF910E28CCE5}" destId="{31070FFD-ADD0-0B49-A53C-7BA7B8CFD78D}" srcOrd="13" destOrd="0" presId="urn:microsoft.com/office/officeart/2005/8/layout/cycle8"/>
    <dgm:cxn modelId="{82BCFD83-BABE-8F46-BCA8-F4E331AEFAEC}" type="presParOf" srcId="{6F9C90FB-C8B8-9F4B-B2B7-DF910E28CCE5}" destId="{00515C1B-D770-6645-AADE-D83423E462CD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C24C873-23AB-044B-BC81-B83FA98C1E77}" type="doc">
      <dgm:prSet loTypeId="urn:microsoft.com/office/officeart/2005/8/layout/equation1" loCatId="" qsTypeId="urn:microsoft.com/office/officeart/2005/8/quickstyle/simple1" qsCatId="simple" csTypeId="urn:microsoft.com/office/officeart/2005/8/colors/accent1_2" csCatId="accent1" phldr="1"/>
      <dgm:spPr/>
    </dgm:pt>
    <dgm:pt modelId="{120923F1-5C7C-4B4F-A9BD-579E5B344D3A}">
      <dgm:prSet phldrT="[Text]" custT="1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GB" sz="1600" dirty="0" err="1">
              <a:solidFill>
                <a:schemeClr val="tx1"/>
              </a:solidFill>
            </a:rPr>
            <a:t>Ysgol</a:t>
          </a:r>
          <a:r>
            <a:rPr lang="en-GB" sz="1000" dirty="0" err="1"/>
            <a:t>l</a:t>
          </a:r>
          <a:endParaRPr lang="en-GB" sz="1000" dirty="0"/>
        </a:p>
      </dgm:t>
    </dgm:pt>
    <dgm:pt modelId="{C225D150-6EED-A14A-97C7-2C9BB823B91C}" type="parTrans" cxnId="{5D5F8536-9D60-8A49-B231-92C0473548F7}">
      <dgm:prSet/>
      <dgm:spPr/>
      <dgm:t>
        <a:bodyPr/>
        <a:lstStyle/>
        <a:p>
          <a:endParaRPr lang="en-GB"/>
        </a:p>
      </dgm:t>
    </dgm:pt>
    <dgm:pt modelId="{6B4B4F82-03CC-CA46-9058-F930616F1B51}" type="sibTrans" cxnId="{5D5F8536-9D60-8A49-B231-92C0473548F7}">
      <dgm:prSet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endParaRPr lang="en-GB"/>
        </a:p>
      </dgm:t>
    </dgm:pt>
    <dgm:pt modelId="{E9F6D770-E3FE-224D-9220-1BA56BB78507}">
      <dgm:prSet phldrT="[Text]" custT="1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GB" sz="1600" dirty="0" err="1">
              <a:solidFill>
                <a:schemeClr val="tx1"/>
              </a:solidFill>
            </a:rPr>
            <a:t>Rhiant</a:t>
          </a:r>
          <a:endParaRPr lang="en-GB" sz="1000" dirty="0">
            <a:solidFill>
              <a:schemeClr val="tx1"/>
            </a:solidFill>
          </a:endParaRPr>
        </a:p>
      </dgm:t>
    </dgm:pt>
    <dgm:pt modelId="{56639359-B166-8043-8F58-BF2D79C09F07}" type="parTrans" cxnId="{C250765B-E1CC-124E-8EBA-9DDD5E7C9010}">
      <dgm:prSet/>
      <dgm:spPr/>
      <dgm:t>
        <a:bodyPr/>
        <a:lstStyle/>
        <a:p>
          <a:endParaRPr lang="en-GB"/>
        </a:p>
      </dgm:t>
    </dgm:pt>
    <dgm:pt modelId="{A803AADE-4B8F-A84A-BE88-A71169EB19C0}" type="sibTrans" cxnId="{C250765B-E1CC-124E-8EBA-9DDD5E7C9010}">
      <dgm:prSet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endParaRPr lang="en-GB"/>
        </a:p>
      </dgm:t>
    </dgm:pt>
    <dgm:pt modelId="{DC0501E7-67AD-9841-9CD7-435652A5C9C5}">
      <dgm:prSet phldrT="[Text]" custT="1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GB" sz="1050" dirty="0" err="1">
              <a:solidFill>
                <a:schemeClr val="tx1"/>
              </a:solidFill>
            </a:rPr>
            <a:t>Llwyddiant</a:t>
          </a:r>
          <a:r>
            <a:rPr lang="en-GB" sz="1050" dirty="0">
              <a:solidFill>
                <a:schemeClr val="tx1"/>
              </a:solidFill>
            </a:rPr>
            <a:t> </a:t>
          </a:r>
          <a:r>
            <a:rPr lang="en-GB" sz="1050" dirty="0" err="1">
              <a:solidFill>
                <a:schemeClr val="tx1"/>
              </a:solidFill>
            </a:rPr>
            <a:t>Plentyn</a:t>
          </a:r>
          <a:endParaRPr lang="en-GB" sz="1100" dirty="0">
            <a:solidFill>
              <a:schemeClr val="tx1"/>
            </a:solidFill>
          </a:endParaRPr>
        </a:p>
      </dgm:t>
    </dgm:pt>
    <dgm:pt modelId="{EE3165D0-B48A-1D4C-86AD-2B11ED6E1100}" type="parTrans" cxnId="{E57BD48F-E574-2644-BF41-26D6D0A081F3}">
      <dgm:prSet/>
      <dgm:spPr/>
      <dgm:t>
        <a:bodyPr/>
        <a:lstStyle/>
        <a:p>
          <a:endParaRPr lang="en-GB"/>
        </a:p>
      </dgm:t>
    </dgm:pt>
    <dgm:pt modelId="{085E2673-2361-D741-8EDC-BB66803204FF}" type="sibTrans" cxnId="{E57BD48F-E574-2644-BF41-26D6D0A081F3}">
      <dgm:prSet/>
      <dgm:spPr/>
      <dgm:t>
        <a:bodyPr/>
        <a:lstStyle/>
        <a:p>
          <a:endParaRPr lang="en-GB"/>
        </a:p>
      </dgm:t>
    </dgm:pt>
    <dgm:pt modelId="{DB1F7A7D-7C0F-A543-BF4A-4FC83121C793}" type="pres">
      <dgm:prSet presAssocID="{1C24C873-23AB-044B-BC81-B83FA98C1E77}" presName="linearFlow" presStyleCnt="0">
        <dgm:presLayoutVars>
          <dgm:dir/>
          <dgm:resizeHandles val="exact"/>
        </dgm:presLayoutVars>
      </dgm:prSet>
      <dgm:spPr/>
    </dgm:pt>
    <dgm:pt modelId="{354427A2-4E59-A846-9776-0FD02800C9F0}" type="pres">
      <dgm:prSet presAssocID="{120923F1-5C7C-4B4F-A9BD-579E5B344D3A}" presName="node" presStyleLbl="node1" presStyleIdx="0" presStyleCnt="3">
        <dgm:presLayoutVars>
          <dgm:bulletEnabled val="1"/>
        </dgm:presLayoutVars>
      </dgm:prSet>
      <dgm:spPr/>
    </dgm:pt>
    <dgm:pt modelId="{16A8798E-D732-BC4D-8081-CFB35E8161CE}" type="pres">
      <dgm:prSet presAssocID="{6B4B4F82-03CC-CA46-9058-F930616F1B51}" presName="spacerL" presStyleCnt="0"/>
      <dgm:spPr/>
    </dgm:pt>
    <dgm:pt modelId="{6EB18B64-D92A-974E-8896-ED5A23686B3C}" type="pres">
      <dgm:prSet presAssocID="{6B4B4F82-03CC-CA46-9058-F930616F1B51}" presName="sibTrans" presStyleLbl="sibTrans2D1" presStyleIdx="0" presStyleCnt="2"/>
      <dgm:spPr/>
    </dgm:pt>
    <dgm:pt modelId="{F2B2FFDF-EA0C-7F45-8C6E-4883EDDD0B30}" type="pres">
      <dgm:prSet presAssocID="{6B4B4F82-03CC-CA46-9058-F930616F1B51}" presName="spacerR" presStyleCnt="0"/>
      <dgm:spPr/>
    </dgm:pt>
    <dgm:pt modelId="{3B3C8439-F442-2245-903D-79D64551F99E}" type="pres">
      <dgm:prSet presAssocID="{E9F6D770-E3FE-224D-9220-1BA56BB78507}" presName="node" presStyleLbl="node1" presStyleIdx="1" presStyleCnt="3" custLinFactNeighborX="44644" custLinFactNeighborY="74">
        <dgm:presLayoutVars>
          <dgm:bulletEnabled val="1"/>
        </dgm:presLayoutVars>
      </dgm:prSet>
      <dgm:spPr/>
    </dgm:pt>
    <dgm:pt modelId="{98805632-5229-8044-A19E-48B1252F9234}" type="pres">
      <dgm:prSet presAssocID="{A803AADE-4B8F-A84A-BE88-A71169EB19C0}" presName="spacerL" presStyleCnt="0"/>
      <dgm:spPr/>
    </dgm:pt>
    <dgm:pt modelId="{024EC538-0A43-2A47-ABFB-E98E19A1E5CD}" type="pres">
      <dgm:prSet presAssocID="{A803AADE-4B8F-A84A-BE88-A71169EB19C0}" presName="sibTrans" presStyleLbl="sibTrans2D1" presStyleIdx="1" presStyleCnt="2"/>
      <dgm:spPr/>
    </dgm:pt>
    <dgm:pt modelId="{695B117A-E471-F141-A21A-70EA38D594E4}" type="pres">
      <dgm:prSet presAssocID="{A803AADE-4B8F-A84A-BE88-A71169EB19C0}" presName="spacerR" presStyleCnt="0"/>
      <dgm:spPr/>
    </dgm:pt>
    <dgm:pt modelId="{7B800B7E-1C29-1B4D-898C-C376C00AD005}" type="pres">
      <dgm:prSet presAssocID="{DC0501E7-67AD-9841-9CD7-435652A5C9C5}" presName="node" presStyleLbl="node1" presStyleIdx="2" presStyleCnt="3" custLinFactNeighborX="24418" custLinFactNeighborY="-4820">
        <dgm:presLayoutVars>
          <dgm:bulletEnabled val="1"/>
        </dgm:presLayoutVars>
      </dgm:prSet>
      <dgm:spPr/>
    </dgm:pt>
  </dgm:ptLst>
  <dgm:cxnLst>
    <dgm:cxn modelId="{72AFEF05-9BB8-894A-BD32-51C84B8AD97E}" type="presOf" srcId="{120923F1-5C7C-4B4F-A9BD-579E5B344D3A}" destId="{354427A2-4E59-A846-9776-0FD02800C9F0}" srcOrd="0" destOrd="0" presId="urn:microsoft.com/office/officeart/2005/8/layout/equation1"/>
    <dgm:cxn modelId="{5D5F8536-9D60-8A49-B231-92C0473548F7}" srcId="{1C24C873-23AB-044B-BC81-B83FA98C1E77}" destId="{120923F1-5C7C-4B4F-A9BD-579E5B344D3A}" srcOrd="0" destOrd="0" parTransId="{C225D150-6EED-A14A-97C7-2C9BB823B91C}" sibTransId="{6B4B4F82-03CC-CA46-9058-F930616F1B51}"/>
    <dgm:cxn modelId="{EB0E9836-6431-FD4F-9EE4-571FC7C46CA0}" type="presOf" srcId="{DC0501E7-67AD-9841-9CD7-435652A5C9C5}" destId="{7B800B7E-1C29-1B4D-898C-C376C00AD005}" srcOrd="0" destOrd="0" presId="urn:microsoft.com/office/officeart/2005/8/layout/equation1"/>
    <dgm:cxn modelId="{9939844B-8967-3542-9B7B-7299CBBAF7B6}" type="presOf" srcId="{1C24C873-23AB-044B-BC81-B83FA98C1E77}" destId="{DB1F7A7D-7C0F-A543-BF4A-4FC83121C793}" srcOrd="0" destOrd="0" presId="urn:microsoft.com/office/officeart/2005/8/layout/equation1"/>
    <dgm:cxn modelId="{C250765B-E1CC-124E-8EBA-9DDD5E7C9010}" srcId="{1C24C873-23AB-044B-BC81-B83FA98C1E77}" destId="{E9F6D770-E3FE-224D-9220-1BA56BB78507}" srcOrd="1" destOrd="0" parTransId="{56639359-B166-8043-8F58-BF2D79C09F07}" sibTransId="{A803AADE-4B8F-A84A-BE88-A71169EB19C0}"/>
    <dgm:cxn modelId="{86638E80-35A7-0143-94F3-49F0D121DE31}" type="presOf" srcId="{6B4B4F82-03CC-CA46-9058-F930616F1B51}" destId="{6EB18B64-D92A-974E-8896-ED5A23686B3C}" srcOrd="0" destOrd="0" presId="urn:microsoft.com/office/officeart/2005/8/layout/equation1"/>
    <dgm:cxn modelId="{E57BD48F-E574-2644-BF41-26D6D0A081F3}" srcId="{1C24C873-23AB-044B-BC81-B83FA98C1E77}" destId="{DC0501E7-67AD-9841-9CD7-435652A5C9C5}" srcOrd="2" destOrd="0" parTransId="{EE3165D0-B48A-1D4C-86AD-2B11ED6E1100}" sibTransId="{085E2673-2361-D741-8EDC-BB66803204FF}"/>
    <dgm:cxn modelId="{33772CA7-0201-1448-9B09-345F4808844F}" type="presOf" srcId="{E9F6D770-E3FE-224D-9220-1BA56BB78507}" destId="{3B3C8439-F442-2245-903D-79D64551F99E}" srcOrd="0" destOrd="0" presId="urn:microsoft.com/office/officeart/2005/8/layout/equation1"/>
    <dgm:cxn modelId="{6FEE77F8-7661-7B44-90DF-17009044F3D6}" type="presOf" srcId="{A803AADE-4B8F-A84A-BE88-A71169EB19C0}" destId="{024EC538-0A43-2A47-ABFB-E98E19A1E5CD}" srcOrd="0" destOrd="0" presId="urn:microsoft.com/office/officeart/2005/8/layout/equation1"/>
    <dgm:cxn modelId="{8B5E2DE8-615C-274B-A29A-4EABE75FCF23}" type="presParOf" srcId="{DB1F7A7D-7C0F-A543-BF4A-4FC83121C793}" destId="{354427A2-4E59-A846-9776-0FD02800C9F0}" srcOrd="0" destOrd="0" presId="urn:microsoft.com/office/officeart/2005/8/layout/equation1"/>
    <dgm:cxn modelId="{19CC4CE0-D8B8-3949-ABE7-BC6F842F1628}" type="presParOf" srcId="{DB1F7A7D-7C0F-A543-BF4A-4FC83121C793}" destId="{16A8798E-D732-BC4D-8081-CFB35E8161CE}" srcOrd="1" destOrd="0" presId="urn:microsoft.com/office/officeart/2005/8/layout/equation1"/>
    <dgm:cxn modelId="{C1CF17EC-1B90-0847-B52E-2BE7BDDBB3AB}" type="presParOf" srcId="{DB1F7A7D-7C0F-A543-BF4A-4FC83121C793}" destId="{6EB18B64-D92A-974E-8896-ED5A23686B3C}" srcOrd="2" destOrd="0" presId="urn:microsoft.com/office/officeart/2005/8/layout/equation1"/>
    <dgm:cxn modelId="{D890AED3-0055-4F44-A440-F2FE92B8F563}" type="presParOf" srcId="{DB1F7A7D-7C0F-A543-BF4A-4FC83121C793}" destId="{F2B2FFDF-EA0C-7F45-8C6E-4883EDDD0B30}" srcOrd="3" destOrd="0" presId="urn:microsoft.com/office/officeart/2005/8/layout/equation1"/>
    <dgm:cxn modelId="{457407A1-F440-EA40-A015-82ADFEAA6B91}" type="presParOf" srcId="{DB1F7A7D-7C0F-A543-BF4A-4FC83121C793}" destId="{3B3C8439-F442-2245-903D-79D64551F99E}" srcOrd="4" destOrd="0" presId="urn:microsoft.com/office/officeart/2005/8/layout/equation1"/>
    <dgm:cxn modelId="{4A0D9E14-1E0E-4748-83E5-8FB9BE1312DB}" type="presParOf" srcId="{DB1F7A7D-7C0F-A543-BF4A-4FC83121C793}" destId="{98805632-5229-8044-A19E-48B1252F9234}" srcOrd="5" destOrd="0" presId="urn:microsoft.com/office/officeart/2005/8/layout/equation1"/>
    <dgm:cxn modelId="{4A739D80-2121-E145-B9BC-912AFE2E2DDD}" type="presParOf" srcId="{DB1F7A7D-7C0F-A543-BF4A-4FC83121C793}" destId="{024EC538-0A43-2A47-ABFB-E98E19A1E5CD}" srcOrd="6" destOrd="0" presId="urn:microsoft.com/office/officeart/2005/8/layout/equation1"/>
    <dgm:cxn modelId="{55AC0464-19B8-324B-BB4F-5B75EE0AEB11}" type="presParOf" srcId="{DB1F7A7D-7C0F-A543-BF4A-4FC83121C793}" destId="{695B117A-E471-F141-A21A-70EA38D594E4}" srcOrd="7" destOrd="0" presId="urn:microsoft.com/office/officeart/2005/8/layout/equation1"/>
    <dgm:cxn modelId="{CD5F7C2E-B4DC-1D41-AF89-CFB64BB15A7A}" type="presParOf" srcId="{DB1F7A7D-7C0F-A543-BF4A-4FC83121C793}" destId="{7B800B7E-1C29-1B4D-898C-C376C00AD005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CE12AB-5CA8-BE42-97BD-BF9EBB8C2422}">
      <dsp:nvSpPr>
        <dsp:cNvPr id="0" name=""/>
        <dsp:cNvSpPr/>
      </dsp:nvSpPr>
      <dsp:spPr>
        <a:xfrm>
          <a:off x="1059424" y="107091"/>
          <a:ext cx="1383947" cy="1383947"/>
        </a:xfrm>
        <a:prstGeom prst="pie">
          <a:avLst>
            <a:gd name="adj1" fmla="val 16200000"/>
            <a:gd name="adj2" fmla="val 1800000"/>
          </a:avLst>
        </a:prstGeom>
        <a:solidFill>
          <a:schemeClr val="accent6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 err="1">
              <a:solidFill>
                <a:schemeClr val="tx1"/>
              </a:solidFill>
            </a:rPr>
            <a:t>Plentyn</a:t>
          </a:r>
          <a:endParaRPr lang="en-GB" sz="1100" kern="1200" dirty="0">
            <a:solidFill>
              <a:schemeClr val="tx1"/>
            </a:solidFill>
          </a:endParaRPr>
        </a:p>
      </dsp:txBody>
      <dsp:txXfrm>
        <a:off x="1788797" y="400356"/>
        <a:ext cx="494266" cy="411889"/>
      </dsp:txXfrm>
    </dsp:sp>
    <dsp:sp modelId="{5B9F77A7-152A-8840-B1C9-EBA85F2D2380}">
      <dsp:nvSpPr>
        <dsp:cNvPr id="0" name=""/>
        <dsp:cNvSpPr/>
      </dsp:nvSpPr>
      <dsp:spPr>
        <a:xfrm>
          <a:off x="1030921" y="156517"/>
          <a:ext cx="1383947" cy="1383947"/>
        </a:xfrm>
        <a:prstGeom prst="pie">
          <a:avLst>
            <a:gd name="adj1" fmla="val 1800000"/>
            <a:gd name="adj2" fmla="val 9000000"/>
          </a:avLst>
        </a:prstGeom>
        <a:solidFill>
          <a:schemeClr val="accent6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Ysgol</a:t>
          </a:r>
          <a:endParaRPr lang="en-GB" sz="1100" kern="1200" dirty="0">
            <a:solidFill>
              <a:schemeClr val="tx1"/>
            </a:solidFill>
          </a:endParaRPr>
        </a:p>
      </dsp:txBody>
      <dsp:txXfrm>
        <a:off x="1360432" y="1054435"/>
        <a:ext cx="741400" cy="362462"/>
      </dsp:txXfrm>
    </dsp:sp>
    <dsp:sp modelId="{653A12FF-B229-2445-9D33-7F119E35951F}">
      <dsp:nvSpPr>
        <dsp:cNvPr id="0" name=""/>
        <dsp:cNvSpPr/>
      </dsp:nvSpPr>
      <dsp:spPr>
        <a:xfrm>
          <a:off x="1002418" y="107091"/>
          <a:ext cx="1383947" cy="1383947"/>
        </a:xfrm>
        <a:prstGeom prst="pie">
          <a:avLst>
            <a:gd name="adj1" fmla="val 9000000"/>
            <a:gd name="adj2" fmla="val 16200000"/>
          </a:avLst>
        </a:prstGeom>
        <a:solidFill>
          <a:schemeClr val="accent6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 err="1">
              <a:solidFill>
                <a:schemeClr val="tx1"/>
              </a:solidFill>
            </a:rPr>
            <a:t>Rhieni</a:t>
          </a:r>
          <a:endParaRPr lang="en-GB" sz="1400" kern="1200" dirty="0">
            <a:solidFill>
              <a:schemeClr val="tx1"/>
            </a:solidFill>
          </a:endParaRPr>
        </a:p>
      </dsp:txBody>
      <dsp:txXfrm>
        <a:off x="1162725" y="400356"/>
        <a:ext cx="494266" cy="411889"/>
      </dsp:txXfrm>
    </dsp:sp>
    <dsp:sp modelId="{D7C6B813-C91C-4B4D-ACED-B7858FDBF59A}">
      <dsp:nvSpPr>
        <dsp:cNvPr id="0" name=""/>
        <dsp:cNvSpPr/>
      </dsp:nvSpPr>
      <dsp:spPr>
        <a:xfrm>
          <a:off x="973865" y="21418"/>
          <a:ext cx="1555292" cy="1555292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rgbClr val="FFFFFF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070FFD-ADD0-0B49-A53C-7BA7B8CFD78D}">
      <dsp:nvSpPr>
        <dsp:cNvPr id="0" name=""/>
        <dsp:cNvSpPr/>
      </dsp:nvSpPr>
      <dsp:spPr>
        <a:xfrm>
          <a:off x="945248" y="70757"/>
          <a:ext cx="1555292" cy="1555292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rgbClr val="FFFFFF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515C1B-D770-6645-AADE-D83423E462CD}">
      <dsp:nvSpPr>
        <dsp:cNvPr id="0" name=""/>
        <dsp:cNvSpPr/>
      </dsp:nvSpPr>
      <dsp:spPr>
        <a:xfrm>
          <a:off x="916631" y="21418"/>
          <a:ext cx="1555292" cy="1555292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rgbClr val="FFFFFF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4427A2-4E59-A846-9776-0FD02800C9F0}">
      <dsp:nvSpPr>
        <dsp:cNvPr id="0" name=""/>
        <dsp:cNvSpPr/>
      </dsp:nvSpPr>
      <dsp:spPr>
        <a:xfrm>
          <a:off x="789313" y="672"/>
          <a:ext cx="912143" cy="912143"/>
        </a:xfrm>
        <a:prstGeom prst="ellipse">
          <a:avLst/>
        </a:prstGeom>
        <a:solidFill>
          <a:schemeClr val="accent6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>
              <a:solidFill>
                <a:schemeClr val="tx1"/>
              </a:solidFill>
            </a:rPr>
            <a:t>Ysgol</a:t>
          </a:r>
          <a:r>
            <a:rPr lang="en-GB" sz="1000" kern="1200" dirty="0" err="1"/>
            <a:t>l</a:t>
          </a:r>
          <a:endParaRPr lang="en-GB" sz="1000" kern="1200" dirty="0"/>
        </a:p>
      </dsp:txBody>
      <dsp:txXfrm>
        <a:off x="922893" y="134252"/>
        <a:ext cx="644983" cy="644983"/>
      </dsp:txXfrm>
    </dsp:sp>
    <dsp:sp modelId="{6EB18B64-D92A-974E-8896-ED5A23686B3C}">
      <dsp:nvSpPr>
        <dsp:cNvPr id="0" name=""/>
        <dsp:cNvSpPr/>
      </dsp:nvSpPr>
      <dsp:spPr>
        <a:xfrm>
          <a:off x="1775522" y="192222"/>
          <a:ext cx="529043" cy="529043"/>
        </a:xfrm>
        <a:prstGeom prst="mathPlus">
          <a:avLst/>
        </a:prstGeom>
        <a:solidFill>
          <a:schemeClr val="accent6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1845647" y="394528"/>
        <a:ext cx="388793" cy="124431"/>
      </dsp:txXfrm>
    </dsp:sp>
    <dsp:sp modelId="{3B3C8439-F442-2245-903D-79D64551F99E}">
      <dsp:nvSpPr>
        <dsp:cNvPr id="0" name=""/>
        <dsp:cNvSpPr/>
      </dsp:nvSpPr>
      <dsp:spPr>
        <a:xfrm>
          <a:off x="2411697" y="1344"/>
          <a:ext cx="912143" cy="912143"/>
        </a:xfrm>
        <a:prstGeom prst="ellipse">
          <a:avLst/>
        </a:prstGeom>
        <a:solidFill>
          <a:schemeClr val="accent6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>
              <a:solidFill>
                <a:schemeClr val="tx1"/>
              </a:solidFill>
            </a:rPr>
            <a:t>Rhiant</a:t>
          </a:r>
          <a:endParaRPr lang="en-GB" sz="1000" kern="1200" dirty="0">
            <a:solidFill>
              <a:schemeClr val="tx1"/>
            </a:solidFill>
          </a:endParaRPr>
        </a:p>
      </dsp:txBody>
      <dsp:txXfrm>
        <a:off x="2545277" y="134924"/>
        <a:ext cx="644983" cy="644983"/>
      </dsp:txXfrm>
    </dsp:sp>
    <dsp:sp modelId="{024EC538-0A43-2A47-ABFB-E98E19A1E5CD}">
      <dsp:nvSpPr>
        <dsp:cNvPr id="0" name=""/>
        <dsp:cNvSpPr/>
      </dsp:nvSpPr>
      <dsp:spPr>
        <a:xfrm>
          <a:off x="3364841" y="192222"/>
          <a:ext cx="529043" cy="529043"/>
        </a:xfrm>
        <a:prstGeom prst="mathEqual">
          <a:avLst/>
        </a:prstGeom>
        <a:solidFill>
          <a:schemeClr val="accent6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3434966" y="301205"/>
        <a:ext cx="388793" cy="311077"/>
      </dsp:txXfrm>
    </dsp:sp>
    <dsp:sp modelId="{7B800B7E-1C29-1B4D-898C-C376C00AD005}">
      <dsp:nvSpPr>
        <dsp:cNvPr id="0" name=""/>
        <dsp:cNvSpPr/>
      </dsp:nvSpPr>
      <dsp:spPr>
        <a:xfrm>
          <a:off x="3986035" y="0"/>
          <a:ext cx="912143" cy="912143"/>
        </a:xfrm>
        <a:prstGeom prst="ellipse">
          <a:avLst/>
        </a:prstGeom>
        <a:solidFill>
          <a:schemeClr val="accent6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 err="1">
              <a:solidFill>
                <a:schemeClr val="tx1"/>
              </a:solidFill>
            </a:rPr>
            <a:t>Llwyddiant</a:t>
          </a:r>
          <a:r>
            <a:rPr lang="en-GB" sz="1050" kern="1200" dirty="0">
              <a:solidFill>
                <a:schemeClr val="tx1"/>
              </a:solidFill>
            </a:rPr>
            <a:t> </a:t>
          </a:r>
          <a:r>
            <a:rPr lang="en-GB" sz="1050" kern="1200" dirty="0" err="1">
              <a:solidFill>
                <a:schemeClr val="tx1"/>
              </a:solidFill>
            </a:rPr>
            <a:t>Plentyn</a:t>
          </a:r>
          <a:endParaRPr lang="en-GB" sz="1100" kern="1200" dirty="0">
            <a:solidFill>
              <a:schemeClr val="tx1"/>
            </a:solidFill>
          </a:endParaRPr>
        </a:p>
      </dsp:txBody>
      <dsp:txXfrm>
        <a:off x="4119615" y="133580"/>
        <a:ext cx="644983" cy="6449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974130-C146-8D4A-B0E7-93B0E68059F9}" type="datetimeFigureOut">
              <a:rPr lang="en-US" smtClean="0"/>
              <a:t>1/4/23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5A97B3-10AC-F54F-8015-B861A64CFF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2174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5A97B3-10AC-F54F-8015-B861A64CFF5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426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C5A2B-D05B-6131-C68E-70B24FBA67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571308"/>
            <a:ext cx="9601200" cy="3342640"/>
          </a:xfrm>
        </p:spPr>
        <p:txBody>
          <a:bodyPr anchor="b"/>
          <a:lstStyle>
            <a:lvl1pPr algn="ctr">
              <a:defRPr sz="63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D001C1-ECC3-2609-0022-816D6CB55A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0C4818-684C-7BA3-4845-3B87E17D2A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94D1B-C7ED-DB48-8B23-1C96A1DC8A7F}" type="datetimeFigureOut">
              <a:rPr lang="en-US" smtClean="0"/>
              <a:t>1/3/23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5CF927-57EC-6D34-A441-5AD58DE6A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B464E4-48A8-BDCD-B1C7-707B3325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C142C-5F4E-B440-95CB-BC0BA01F15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49337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D8A53-0AE4-AB19-246F-F245784052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9099CA-2370-F435-B44A-602F1DDF34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44E3E8-5715-AEE8-4605-C9AB462828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94D1B-C7ED-DB48-8B23-1C96A1DC8A7F}" type="datetimeFigureOut">
              <a:rPr lang="en-US" smtClean="0"/>
              <a:t>1/3/23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C53E3D-16CA-9662-DF47-B7AA1D35E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0D81A0-702F-8BFE-FA7E-871CE8558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C142C-5F4E-B440-95CB-BC0BA01F15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757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A2F48D-CC02-9818-7D2F-6838D5170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443" y="2393634"/>
            <a:ext cx="11041380" cy="3993832"/>
          </a:xfrm>
        </p:spPr>
        <p:txBody>
          <a:bodyPr anchor="b"/>
          <a:lstStyle>
            <a:lvl1pPr>
              <a:defRPr sz="63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3667A8-DF59-7338-54BA-B091D301B5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3443" y="6425249"/>
            <a:ext cx="11041380" cy="2100262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90458C-61E4-E18F-7A8C-218C9C85AC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94D1B-C7ED-DB48-8B23-1C96A1DC8A7F}" type="datetimeFigureOut">
              <a:rPr lang="en-US" smtClean="0"/>
              <a:t>1/3/23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31C242-4630-BE81-01AA-90263715DE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11A45A-F906-03FE-7993-FB121372B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C142C-5F4E-B440-95CB-BC0BA01F15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476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006D3-4A99-7F9C-1681-566038BBD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ED609-5E31-435B-1FA5-CF149ABDD9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AC8A8E-3D91-26FE-B82C-C9B036CF91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22E64D-9346-499D-B818-AFAEACE625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94D1B-C7ED-DB48-8B23-1C96A1DC8A7F}" type="datetimeFigureOut">
              <a:rPr lang="en-US" smtClean="0"/>
              <a:t>1/3/23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693720-C9E6-1966-4152-938736F6C0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3D67CC-01F9-F294-7845-0A91EDF7C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C142C-5F4E-B440-95CB-BC0BA01F15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431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07B7F-570A-8DDB-E037-061B300A6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777" y="511176"/>
            <a:ext cx="11041380" cy="185578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989535-02CE-DF65-092E-ADC3328155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778" y="2353628"/>
            <a:ext cx="5415676" cy="1153477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4075D2-F812-CDC6-2345-CD6DAAE9DB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778" y="3507105"/>
            <a:ext cx="5415676" cy="515842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8353B9-413E-D957-556D-230D27D9F9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80810" y="2353628"/>
            <a:ext cx="5442347" cy="1153477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36F21F-8F90-FAD6-812F-B7D9865859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80810" y="3507105"/>
            <a:ext cx="5442347" cy="515842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35E577-4529-A187-F06D-5C2AE74468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94D1B-C7ED-DB48-8B23-1C96A1DC8A7F}" type="datetimeFigureOut">
              <a:rPr lang="en-US" smtClean="0"/>
              <a:t>1/3/23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05A23DC-898C-E26F-6C7D-CF3D083A9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379468-971C-1E21-9E75-210A299238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C142C-5F4E-B440-95CB-BC0BA01F15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1596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DB303-FDB0-39AA-961E-9C419C14E0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E264B8-97C9-B42A-AF7F-D885444954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94D1B-C7ED-DB48-8B23-1C96A1DC8A7F}" type="datetimeFigureOut">
              <a:rPr lang="en-US" smtClean="0"/>
              <a:t>1/3/23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827807-F359-3390-BF01-E30D2BA262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7B01D3-C9DE-44FD-5C17-048752F8D2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C142C-5F4E-B440-95CB-BC0BA01F15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2283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6D4C3B-338D-1FE9-2B78-5CBC3FC36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94D1B-C7ED-DB48-8B23-1C96A1DC8A7F}" type="datetimeFigureOut">
              <a:rPr lang="en-US" smtClean="0"/>
              <a:t>1/3/23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FBCAA5C-7209-85E0-1FA7-7A155A5957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6AE270-376F-85C8-D059-8378EE59BF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C142C-5F4E-B440-95CB-BC0BA01F15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35284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E6B6F-0450-5E8E-FB23-D73D95997B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597337-4A61-5EF9-434A-07EA1B8CFD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2347" y="1382396"/>
            <a:ext cx="6480810" cy="6823075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568EBF-9556-FE80-DB3A-15F49885D8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3B4175-0D78-67F7-591C-2963B5FC16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94D1B-C7ED-DB48-8B23-1C96A1DC8A7F}" type="datetimeFigureOut">
              <a:rPr lang="en-US" smtClean="0"/>
              <a:t>1/3/23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DB208B-AB67-818A-4FAB-77B3BC506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B16645-C794-34FD-0443-3E05ED698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C142C-5F4E-B440-95CB-BC0BA01F15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5311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44F6D-F11E-DDCC-4270-131AAF8FD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FD5D463-2CBE-F41F-8018-87AAA48F42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442347" y="1382396"/>
            <a:ext cx="6480810" cy="6823075"/>
          </a:xfrm>
        </p:spPr>
        <p:txBody>
          <a:bodyPr/>
          <a:lstStyle>
            <a:lvl1pPr marL="0" indent="0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5C9321-3E8D-75CC-BCDE-2A96C470BA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24F181-7DBD-D428-5EA5-8A50A42F7E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94D1B-C7ED-DB48-8B23-1C96A1DC8A7F}" type="datetimeFigureOut">
              <a:rPr lang="en-US" smtClean="0"/>
              <a:t>1/3/23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40FBD2-6706-87BA-271D-9F1437E31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42A67A-7C1E-647B-112D-1FADE955C0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C142C-5F4E-B440-95CB-BC0BA01F15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175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9E3A9-D48E-BD32-F2D8-6CE953F54B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F6A227-44E4-0FB6-C944-0B3E083900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3CA0D5-398F-8575-5D11-6842BAF491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94D1B-C7ED-DB48-8B23-1C96A1DC8A7F}" type="datetimeFigureOut">
              <a:rPr lang="en-US" smtClean="0"/>
              <a:t>1/3/23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33EA4E-9C13-7447-9CE0-75CAE365EE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84D46-AB48-3C94-D247-5E700B6AC9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C142C-5F4E-B440-95CB-BC0BA01F15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9388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2C4021-308D-4CEC-A8F5-2E934577B1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61145" y="511175"/>
            <a:ext cx="2760345" cy="8136573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0DB16B-C7EB-9837-AAE2-91A4CFEA09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80110" y="511175"/>
            <a:ext cx="8121015" cy="813657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74E38-23A9-A8B2-912A-7365137DC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94D1B-C7ED-DB48-8B23-1C96A1DC8A7F}" type="datetimeFigureOut">
              <a:rPr lang="en-US" smtClean="0"/>
              <a:t>1/3/23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377A89-ECBE-13F4-4B58-210291E12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C594E-4F95-9496-6386-151D6E7E3B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C142C-5F4E-B440-95CB-BC0BA01F15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9753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6CAFF"/>
            </a:gs>
            <a:gs pos="100000">
              <a:srgbClr val="DC9FB6"/>
            </a:gs>
            <a:gs pos="54000">
              <a:srgbClr val="95D5D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3136B6-1971-3EF2-3BD9-51DD81F67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0110" y="511176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6FAB0B-7E7B-F4DC-84DA-F02050D524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B49975-2C1B-761B-DD10-81B4131E23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110" y="8898891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B94D1B-C7ED-DB48-8B23-1C96A1DC8A7F}" type="datetimeFigureOut">
              <a:rPr lang="en-US" smtClean="0"/>
              <a:t>1/3/23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8F79FC-BC44-C18C-E491-2C7336625A0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240530" y="8898891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C90E8A-2660-8BA2-C336-5896F16AEA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41130" y="8898891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6C142C-5F4E-B440-95CB-BC0BA01F15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337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960120" rtl="0" eaLnBrk="1" latinLnBrk="0" hangingPunct="1">
        <a:lnSpc>
          <a:spcPct val="90000"/>
        </a:lnSpc>
        <a:spcBef>
          <a:spcPct val="0"/>
        </a:spcBef>
        <a:buNone/>
        <a:defRPr sz="46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40" kern="1200">
          <a:solidFill>
            <a:schemeClr val="tx1"/>
          </a:solidFill>
          <a:latin typeface="+mn-lt"/>
          <a:ea typeface="+mn-ea"/>
          <a:cs typeface="+mn-cs"/>
        </a:defRPr>
      </a:lvl1pPr>
      <a:lvl2pPr marL="7200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802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6027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5" Type="http://schemas.openxmlformats.org/officeDocument/2006/relationships/diagramLayout" Target="../diagrams/layout1.xml"/><Relationship Id="rId10" Type="http://schemas.openxmlformats.org/officeDocument/2006/relationships/diagramLayout" Target="../diagrams/layout2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Relationship Id="rId1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A8680"/>
            </a:gs>
            <a:gs pos="51000">
              <a:schemeClr val="accent4">
                <a:lumMod val="40000"/>
                <a:lumOff val="60000"/>
              </a:schemeClr>
            </a:gs>
            <a:gs pos="100000">
              <a:srgbClr val="FA868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59F8A-B4E3-6B67-BE24-2AF5A99E3D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98558" y="-176145"/>
            <a:ext cx="7214016" cy="1049313"/>
          </a:xfrm>
        </p:spPr>
        <p:txBody>
          <a:bodyPr>
            <a:normAutofit/>
          </a:bodyPr>
          <a:lstStyle/>
          <a:p>
            <a:r>
              <a:rPr lang="en-US" sz="5400" dirty="0" err="1">
                <a:solidFill>
                  <a:srgbClr val="FFFFFF"/>
                </a:solidFill>
                <a:effectLst>
                  <a:glow rad="60945">
                    <a:srgbClr val="FFFFFF">
                      <a:alpha val="40000"/>
                    </a:srgbClr>
                  </a:glow>
                  <a:reflection endPos="65000" dist="353962" dir="5400000" sy="-100000" algn="bl" rotWithShape="0"/>
                </a:effectLst>
              </a:rPr>
              <a:t>Dechrau</a:t>
            </a:r>
            <a:r>
              <a:rPr lang="en-US" sz="5400" dirty="0">
                <a:solidFill>
                  <a:srgbClr val="FFFFFF"/>
                </a:solidFill>
                <a:effectLst>
                  <a:glow rad="60945">
                    <a:srgbClr val="FFFFFF">
                      <a:alpha val="40000"/>
                    </a:srgbClr>
                  </a:glow>
                  <a:reflection endPos="65000" dist="353962" dir="5400000" sy="-100000" algn="bl" rotWithShape="0"/>
                </a:effectLst>
              </a:rPr>
              <a:t> </a:t>
            </a:r>
            <a:r>
              <a:rPr lang="en-US" sz="5400" dirty="0" err="1">
                <a:solidFill>
                  <a:srgbClr val="FFFFFF"/>
                </a:solidFill>
                <a:effectLst>
                  <a:glow rad="60945">
                    <a:srgbClr val="FFFFFF">
                      <a:alpha val="40000"/>
                    </a:srgbClr>
                  </a:glow>
                  <a:reflection endPos="65000" dist="353962" dir="5400000" sy="-100000" algn="bl" rotWithShape="0"/>
                </a:effectLst>
              </a:rPr>
              <a:t>wrth</a:t>
            </a:r>
            <a:r>
              <a:rPr lang="en-US" sz="5400" dirty="0">
                <a:solidFill>
                  <a:srgbClr val="FFFFFF"/>
                </a:solidFill>
                <a:effectLst>
                  <a:glow rad="60945">
                    <a:srgbClr val="FFFFFF">
                      <a:alpha val="40000"/>
                    </a:srgbClr>
                  </a:glow>
                  <a:reflection endPos="65000" dist="353962" dir="5400000" sy="-100000" algn="bl" rotWithShape="0"/>
                </a:effectLst>
              </a:rPr>
              <a:t> </a:t>
            </a:r>
            <a:r>
              <a:rPr lang="en-US" sz="5400" dirty="0" err="1">
                <a:solidFill>
                  <a:srgbClr val="FFFFFF"/>
                </a:solidFill>
                <a:effectLst>
                  <a:glow rad="60945">
                    <a:srgbClr val="FFFFFF">
                      <a:alpha val="40000"/>
                    </a:srgbClr>
                  </a:glow>
                  <a:reflection endPos="65000" dist="353962" dir="5400000" sy="-100000" algn="bl" rotWithShape="0"/>
                </a:effectLst>
              </a:rPr>
              <a:t>fy</a:t>
            </a:r>
            <a:r>
              <a:rPr lang="en-US" sz="5400" dirty="0">
                <a:solidFill>
                  <a:srgbClr val="FFFFFF"/>
                </a:solidFill>
                <a:effectLst>
                  <a:glow rad="60945">
                    <a:srgbClr val="FFFFFF">
                      <a:alpha val="40000"/>
                    </a:srgbClr>
                  </a:glow>
                  <a:reflection endPos="65000" dist="353962" dir="5400000" sy="-100000" algn="bl" rotWithShape="0"/>
                </a:effectLst>
              </a:rPr>
              <a:t> </a:t>
            </a:r>
            <a:r>
              <a:rPr lang="en-US" sz="5400" dirty="0" err="1">
                <a:solidFill>
                  <a:srgbClr val="FFFFFF"/>
                </a:solidFill>
                <a:effectLst>
                  <a:glow rad="60945">
                    <a:srgbClr val="FFFFFF">
                      <a:alpha val="40000"/>
                    </a:srgbClr>
                  </a:glow>
                  <a:reflection endPos="65000" dist="353962" dir="5400000" sy="-100000" algn="bl" rotWithShape="0"/>
                </a:effectLst>
              </a:rPr>
              <a:t>nhraed</a:t>
            </a:r>
            <a:endParaRPr lang="en-US" sz="5400" dirty="0">
              <a:solidFill>
                <a:srgbClr val="FFFFFF"/>
              </a:solidFill>
              <a:effectLst>
                <a:glow rad="60945">
                  <a:srgbClr val="FFFFFF">
                    <a:alpha val="40000"/>
                  </a:srgbClr>
                </a:glow>
                <a:reflection endPos="65000" dist="353962" dir="5400000" sy="-100000" algn="bl" rotWithShape="0"/>
              </a:effectLst>
            </a:endParaRPr>
          </a:p>
        </p:txBody>
      </p:sp>
      <p:pic>
        <p:nvPicPr>
          <p:cNvPr id="4" name="Picture 3" descr="YGG Lôn Las (@ygglonlas) / Twitter">
            <a:extLst>
              <a:ext uri="{FF2B5EF4-FFF2-40B4-BE49-F238E27FC236}">
                <a16:creationId xmlns:a16="http://schemas.microsoft.com/office/drawing/2014/main" id="{0892F348-38A5-48C1-374D-9ACE73C269D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1185" y="278618"/>
            <a:ext cx="1556385" cy="155638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Block Arc 4">
            <a:extLst>
              <a:ext uri="{FF2B5EF4-FFF2-40B4-BE49-F238E27FC236}">
                <a16:creationId xmlns:a16="http://schemas.microsoft.com/office/drawing/2014/main" id="{D0087A5E-0DD5-DE90-BF4B-3F80C81A40CE}"/>
              </a:ext>
            </a:extLst>
          </p:cNvPr>
          <p:cNvSpPr/>
          <p:nvPr/>
        </p:nvSpPr>
        <p:spPr>
          <a:xfrm>
            <a:off x="10343915" y="268987"/>
            <a:ext cx="1210924" cy="822316"/>
          </a:xfrm>
          <a:prstGeom prst="blockArc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Block Arc 6">
            <a:extLst>
              <a:ext uri="{FF2B5EF4-FFF2-40B4-BE49-F238E27FC236}">
                <a16:creationId xmlns:a16="http://schemas.microsoft.com/office/drawing/2014/main" id="{D0766BE5-58BD-EC51-CFB1-A38F1BA6D581}"/>
              </a:ext>
            </a:extLst>
          </p:cNvPr>
          <p:cNvSpPr/>
          <p:nvPr/>
        </p:nvSpPr>
        <p:spPr>
          <a:xfrm rot="10800000">
            <a:off x="10324889" y="1081986"/>
            <a:ext cx="1248869" cy="682446"/>
          </a:xfrm>
          <a:prstGeom prst="blockArc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35B0EBCB-7725-7313-F3D2-8058410C09B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77189203"/>
              </p:ext>
            </p:extLst>
          </p:nvPr>
        </p:nvGraphicFramePr>
        <p:xfrm>
          <a:off x="-353169" y="135825"/>
          <a:ext cx="3445790" cy="16475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9" name="Text Box 6">
            <a:extLst>
              <a:ext uri="{FF2B5EF4-FFF2-40B4-BE49-F238E27FC236}">
                <a16:creationId xmlns:a16="http://schemas.microsoft.com/office/drawing/2014/main" id="{69ACE7A4-AB2E-D526-2C5E-ADC947A0F182}"/>
              </a:ext>
            </a:extLst>
          </p:cNvPr>
          <p:cNvSpPr txBox="1"/>
          <p:nvPr/>
        </p:nvSpPr>
        <p:spPr>
          <a:xfrm>
            <a:off x="9374218" y="2048455"/>
            <a:ext cx="2577465" cy="1782943"/>
          </a:xfrm>
          <a:prstGeom prst="rect">
            <a:avLst/>
          </a:prstGeom>
          <a:ln/>
          <a:effectLst>
            <a:glow rad="152846">
              <a:srgbClr val="FA8680"/>
            </a:glow>
            <a:outerShdw blurRad="95349" dist="50800" dir="5400000" sx="98000" sy="98000" algn="ctr" rotWithShape="0">
              <a:srgbClr val="000000">
                <a:alpha val="0"/>
              </a:srgbClr>
            </a:outerShdw>
            <a:reflection stA="0" endPos="65000" dist="50800" dir="5400000" sy="-100000" algn="bl" rotWithShape="0"/>
            <a:softEdge rad="0"/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1400" u="sng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Iaith Cymraeg:</a:t>
            </a: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Mae’r </a:t>
            </a:r>
            <a:r>
              <a:rPr lang="en-GB" sz="13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iaith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Cymraeg </a:t>
            </a:r>
            <a:r>
              <a:rPr lang="en-GB" sz="13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bwysig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iawn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Ysgol X. </a:t>
            </a:r>
          </a:p>
          <a:p>
            <a:r>
              <a:rPr lang="en-GB" sz="13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Enghreifftiau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3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Gwersi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Cymraeg </a:t>
            </a:r>
            <a:r>
              <a:rPr lang="en-GB" sz="13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rieni</a:t>
            </a:r>
            <a:endParaRPr lang="en-GB" sz="13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3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Menter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iaith</a:t>
            </a:r>
            <a:r>
              <a:rPr lang="en-GB" sz="13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Abertawe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300" dirty="0" err="1">
                <a:ea typeface="Calibri" panose="020F0502020204030204" pitchFamily="34" charset="0"/>
                <a:cs typeface="Times New Roman" panose="02020603050405020304" pitchFamily="18" charset="0"/>
              </a:rPr>
              <a:t>Cwrs</a:t>
            </a:r>
            <a:r>
              <a:rPr lang="en-GB" sz="13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a typeface="Calibri" panose="020F0502020204030204" pitchFamily="34" charset="0"/>
                <a:cs typeface="Times New Roman" panose="02020603050405020304" pitchFamily="18" charset="0"/>
              </a:rPr>
              <a:t>dysgu</a:t>
            </a:r>
            <a:r>
              <a:rPr lang="en-GB" sz="1300" dirty="0">
                <a:ea typeface="Calibri" panose="020F0502020204030204" pitchFamily="34" charset="0"/>
                <a:cs typeface="Times New Roman" panose="02020603050405020304" pitchFamily="18" charset="0"/>
              </a:rPr>
              <a:t> Cymraeg </a:t>
            </a:r>
            <a:r>
              <a:rPr lang="en-GB" sz="1300" dirty="0" err="1"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3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a typeface="Calibri" panose="020F0502020204030204" pitchFamily="34" charset="0"/>
                <a:cs typeface="Times New Roman" panose="02020603050405020304" pitchFamily="18" charset="0"/>
              </a:rPr>
              <a:t>rieni</a:t>
            </a:r>
            <a:r>
              <a:rPr lang="en-GB" sz="13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a typeface="Calibri" panose="020F0502020204030204" pitchFamily="34" charset="0"/>
                <a:cs typeface="Times New Roman" panose="02020603050405020304" pitchFamily="18" charset="0"/>
              </a:rPr>
              <a:t>cyn</a:t>
            </a:r>
            <a:r>
              <a:rPr lang="en-GB" sz="13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a typeface="Calibri" panose="020F0502020204030204" pitchFamily="34" charset="0"/>
                <a:cs typeface="Times New Roman" panose="02020603050405020304" pitchFamily="18" charset="0"/>
              </a:rPr>
              <a:t>i’w</a:t>
            </a:r>
            <a:r>
              <a:rPr lang="en-GB" sz="13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a typeface="Calibri" panose="020F0502020204030204" pitchFamily="34" charset="0"/>
                <a:cs typeface="Times New Roman" panose="02020603050405020304" pitchFamily="18" charset="0"/>
              </a:rPr>
              <a:t>blant</a:t>
            </a:r>
            <a:r>
              <a:rPr lang="en-GB" sz="13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a typeface="Calibri" panose="020F0502020204030204" pitchFamily="34" charset="0"/>
                <a:cs typeface="Times New Roman" panose="02020603050405020304" pitchFamily="18" charset="0"/>
              </a:rPr>
              <a:t>dechrau’r</a:t>
            </a:r>
            <a:r>
              <a:rPr lang="en-GB" sz="13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endParaRPr lang="en-GB" sz="13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endParaRPr lang="en-GB" sz="13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/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Text Box 1">
            <a:extLst>
              <a:ext uri="{FF2B5EF4-FFF2-40B4-BE49-F238E27FC236}">
                <a16:creationId xmlns:a16="http://schemas.microsoft.com/office/drawing/2014/main" id="{A7DCE1DD-E972-1F4C-ED6B-AA7FD86CC689}"/>
              </a:ext>
            </a:extLst>
          </p:cNvPr>
          <p:cNvSpPr txBox="1"/>
          <p:nvPr/>
        </p:nvSpPr>
        <p:spPr>
          <a:xfrm>
            <a:off x="138295" y="1853316"/>
            <a:ext cx="3783965" cy="647253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>
            <a:glow rad="152400">
              <a:srgbClr val="FA8680"/>
            </a:glow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cy-GB" sz="1400" u="sng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Rhaglennau i weithio â rieni:</a:t>
            </a:r>
            <a:endParaRPr lang="en-GB" sz="1400" u="sng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cy-GB" sz="1300" dirty="0">
                <a:ea typeface="Calibri" panose="020F0502020204030204" pitchFamily="34" charset="0"/>
                <a:cs typeface="Times New Roman" panose="02020603050405020304" pitchFamily="18" charset="0"/>
              </a:rPr>
              <a:t>Llyfr Cyswllt adref- rhieni neu’r ysgol gallu codi unrhyw bryder.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cy-GB" sz="1300" dirty="0">
                <a:ea typeface="Calibri" panose="020F0502020204030204" pitchFamily="34" charset="0"/>
                <a:cs typeface="Times New Roman" panose="02020603050405020304" pitchFamily="18" charset="0"/>
              </a:rPr>
              <a:t>Riant Llywodraethwyr- ymweld â’r ysgol yn dymhorol.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cy-GB" sz="1300" dirty="0">
                <a:ea typeface="Calibri" panose="020F0502020204030204" pitchFamily="34" charset="0"/>
                <a:cs typeface="Times New Roman" panose="02020603050405020304" pitchFamily="18" charset="0"/>
              </a:rPr>
              <a:t>Wythnos “Dewch a rhiant i’r ysgol”- Rhieni gallu gweld sut mae’r ysgol yn addysgu ei blant.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cy-GB" sz="1300" dirty="0">
                <a:ea typeface="Calibri" panose="020F0502020204030204" pitchFamily="34" charset="0"/>
                <a:cs typeface="Times New Roman" panose="02020603050405020304" pitchFamily="18" charset="0"/>
              </a:rPr>
              <a:t>Arddangosfeydd- cyfle i blant ddangos y gwaith rydyn nhw’n falch o, er enghraifft, gwaith celf.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cy-GB" sz="1300" dirty="0">
                <a:ea typeface="Calibri" panose="020F0502020204030204" pitchFamily="34" charset="0"/>
                <a:cs typeface="Times New Roman" panose="02020603050405020304" pitchFamily="18" charset="0"/>
              </a:rPr>
              <a:t>Danfon llyfrau gwaith adref bob hanner tymor- sicrhau bod rhieni gallu monitro beth mae ei blant yn dysgu.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cy-GB" sz="1300" dirty="0">
                <a:ea typeface="Calibri" panose="020F0502020204030204" pitchFamily="34" charset="0"/>
                <a:cs typeface="Times New Roman" panose="02020603050405020304" pitchFamily="18" charset="0"/>
              </a:rPr>
              <a:t> Gwahodd rhieni mewn i’r ysgol i rannu arbenigedd- er enghraifft, heddlu, brigadau tân, ayyb.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cy-GB" sz="1300" dirty="0">
                <a:ea typeface="Calibri" panose="020F0502020204030204" pitchFamily="34" charset="0"/>
                <a:cs typeface="Times New Roman" panose="02020603050405020304" pitchFamily="18" charset="0"/>
              </a:rPr>
              <a:t>Boreau coffi- cyfle i rieni cyfathrebu â rhieni eraill, ac i drafod ag athrawon.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cy-GB" sz="1300" dirty="0">
                <a:ea typeface="Calibri" panose="020F0502020204030204" pitchFamily="34" charset="0"/>
                <a:cs typeface="Times New Roman" panose="02020603050405020304" pitchFamily="18" charset="0"/>
              </a:rPr>
              <a:t>‘Early help hub’-cynnig cymorth i rieni sydd yn cael trafferth ym mywyd.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cy-GB" sz="1300" dirty="0">
                <a:ea typeface="Calibri" panose="020F0502020204030204" pitchFamily="34" charset="0"/>
                <a:cs typeface="Times New Roman" panose="02020603050405020304" pitchFamily="18" charset="0"/>
              </a:rPr>
              <a:t>CRACh- helpu codi arian i roi cymorth i’r ysgol cynnig profiadau effeithiol i blant.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cy-GB" sz="1300" dirty="0">
                <a:ea typeface="Calibri" panose="020F0502020204030204" pitchFamily="34" charset="0"/>
                <a:cs typeface="Times New Roman" panose="02020603050405020304" pitchFamily="18" charset="0"/>
              </a:rPr>
              <a:t>Dysgu cartref- gwefan ar-lein sy’n cynnig gwaith ychwanegol i rieni gwneud â’i phlant. Amryw o bynciau gwahanol i ddewis o. Mae’n ffordd dda i blant datblygu’r sgiliau rydyn nhw’n cael trafferth mewn. 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cy-GB" sz="1300" dirty="0">
                <a:ea typeface="Calibri" panose="020F0502020204030204" pitchFamily="34" charset="0"/>
                <a:cs typeface="Times New Roman" panose="02020603050405020304" pitchFamily="18" charset="0"/>
              </a:rPr>
              <a:t>Cyswllt rhieni- sawl ffordd wahanol i rieni cysylltu’r ysgol. Gwefan yr ysgol, hwb, weduc (llwyfan cyfathrebu), ayyb. Mae papur newydd tymhorol ar gynnig i rieni cael gwybodaeth am yr ysgol. Ond i gael gwybodaeth wythnosol, mae cylchlythyr yn mynd mas. </a:t>
            </a:r>
          </a:p>
          <a:p>
            <a:pPr marL="342900" lvl="0" indent="-342900">
              <a:buFont typeface="Symbol" pitchFamily="2" charset="2"/>
              <a:buChar char=""/>
            </a:pPr>
            <a:endParaRPr lang="cy-GB" sz="13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endParaRPr lang="cy-GB" sz="13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90F9DC-F386-27F3-889C-A9500718CE82}"/>
              </a:ext>
            </a:extLst>
          </p:cNvPr>
          <p:cNvSpPr txBox="1"/>
          <p:nvPr/>
        </p:nvSpPr>
        <p:spPr>
          <a:xfrm>
            <a:off x="8060402" y="7665135"/>
            <a:ext cx="4528974" cy="170816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glow rad="152400">
              <a:srgbClr val="FA8680"/>
            </a:glow>
          </a:effectLst>
        </p:spPr>
        <p:txBody>
          <a:bodyPr wrap="square" rtlCol="0">
            <a:spAutoFit/>
          </a:bodyPr>
          <a:lstStyle/>
          <a:p>
            <a:r>
              <a:rPr lang="en-US" sz="1400" u="sng" dirty="0"/>
              <a:t>Y </a:t>
            </a:r>
            <a:r>
              <a:rPr lang="en-US" sz="1400" u="sng" dirty="0" err="1"/>
              <a:t>gymuned</a:t>
            </a:r>
            <a:r>
              <a:rPr lang="en-US" sz="1400" u="sng" dirty="0"/>
              <a:t> </a:t>
            </a:r>
            <a:r>
              <a:rPr lang="en-US" sz="1400" u="sng" dirty="0" err="1"/>
              <a:t>lleol</a:t>
            </a:r>
            <a:r>
              <a:rPr lang="en-US" sz="1400" u="sng" dirty="0"/>
              <a:t>:</a:t>
            </a:r>
          </a:p>
          <a:p>
            <a:r>
              <a:rPr lang="en-US" sz="1300" dirty="0"/>
              <a:t>Mae Ysgol X </a:t>
            </a:r>
            <a:r>
              <a:rPr lang="en-US" sz="1300" dirty="0" err="1"/>
              <a:t>yn</a:t>
            </a:r>
            <a:r>
              <a:rPr lang="en-US" sz="1300" dirty="0"/>
              <a:t> </a:t>
            </a:r>
            <a:r>
              <a:rPr lang="en-US" sz="1300" dirty="0" err="1"/>
              <a:t>gweithio’n</a:t>
            </a:r>
            <a:r>
              <a:rPr lang="en-US" sz="1300" dirty="0"/>
              <a:t> </a:t>
            </a:r>
            <a:r>
              <a:rPr lang="en-US" sz="1300" dirty="0" err="1"/>
              <a:t>agos</a:t>
            </a:r>
            <a:r>
              <a:rPr lang="en-US" sz="1300" dirty="0"/>
              <a:t> </a:t>
            </a:r>
            <a:r>
              <a:rPr lang="en-US" sz="1300" dirty="0" err="1"/>
              <a:t>â’r</a:t>
            </a:r>
            <a:r>
              <a:rPr lang="en-US" sz="1300" dirty="0"/>
              <a:t> </a:t>
            </a:r>
            <a:r>
              <a:rPr lang="en-US" sz="1300" dirty="0" err="1"/>
              <a:t>gymuned</a:t>
            </a:r>
            <a:r>
              <a:rPr lang="en-US" sz="1300" dirty="0"/>
              <a:t> </a:t>
            </a:r>
            <a:r>
              <a:rPr lang="en-US" sz="1300" dirty="0" err="1"/>
              <a:t>leol</a:t>
            </a:r>
            <a:r>
              <a:rPr lang="en-US" sz="1300" dirty="0"/>
              <a:t>. </a:t>
            </a:r>
            <a:r>
              <a:rPr lang="en-US" sz="1300" dirty="0" err="1"/>
              <a:t>Golyga</a:t>
            </a:r>
            <a:r>
              <a:rPr lang="en-US" sz="1300" dirty="0"/>
              <a:t> </a:t>
            </a:r>
            <a:r>
              <a:rPr lang="en-US" sz="1300" dirty="0" err="1"/>
              <a:t>hyn</a:t>
            </a:r>
            <a:r>
              <a:rPr lang="en-US" sz="1300" dirty="0"/>
              <a:t> bod y plant </a:t>
            </a:r>
            <a:r>
              <a:rPr lang="en-US" sz="1300" dirty="0" err="1"/>
              <a:t>gallu</a:t>
            </a:r>
            <a:r>
              <a:rPr lang="en-US" sz="1300" dirty="0"/>
              <a:t> </a:t>
            </a:r>
            <a:r>
              <a:rPr lang="en-US" sz="1300" dirty="0" err="1"/>
              <a:t>datblygu</a:t>
            </a:r>
            <a:r>
              <a:rPr lang="en-US" sz="1300" dirty="0"/>
              <a:t> </a:t>
            </a:r>
            <a:r>
              <a:rPr lang="en-US" sz="1300" dirty="0" err="1"/>
              <a:t>dealltwriaeth</a:t>
            </a:r>
            <a:r>
              <a:rPr lang="en-US" sz="1300" dirty="0"/>
              <a:t> </a:t>
            </a:r>
            <a:r>
              <a:rPr lang="en-US" sz="1300" dirty="0" err="1"/>
              <a:t>o’r</a:t>
            </a:r>
            <a:r>
              <a:rPr lang="en-US" sz="1300" dirty="0"/>
              <a:t> </a:t>
            </a:r>
            <a:r>
              <a:rPr lang="en-US" sz="1300" dirty="0" err="1"/>
              <a:t>pwysigrwydd</a:t>
            </a:r>
            <a:r>
              <a:rPr lang="en-US" sz="1300" dirty="0"/>
              <a:t> </a:t>
            </a:r>
            <a:r>
              <a:rPr lang="en-US" sz="1300" dirty="0" err="1"/>
              <a:t>o’r</a:t>
            </a:r>
            <a:r>
              <a:rPr lang="en-US" sz="1300" dirty="0"/>
              <a:t> </a:t>
            </a:r>
            <a:r>
              <a:rPr lang="en-US" sz="1300" dirty="0" err="1"/>
              <a:t>gymuned</a:t>
            </a:r>
            <a:r>
              <a:rPr lang="en-US" sz="1300" dirty="0"/>
              <a:t> </a:t>
            </a:r>
            <a:r>
              <a:rPr lang="en-US" sz="1300" dirty="0" err="1"/>
              <a:t>leol</a:t>
            </a:r>
            <a:r>
              <a:rPr lang="en-US" sz="1300" dirty="0"/>
              <a:t>.</a:t>
            </a:r>
          </a:p>
          <a:p>
            <a:r>
              <a:rPr lang="en-US" sz="1300" dirty="0" err="1"/>
              <a:t>Gweithio</a:t>
            </a:r>
            <a:r>
              <a:rPr lang="en-US" sz="1300" dirty="0"/>
              <a:t> ag </a:t>
            </a:r>
            <a:r>
              <a:rPr lang="en-US" sz="1300" dirty="0" err="1"/>
              <a:t>elusennau</a:t>
            </a:r>
            <a:r>
              <a:rPr lang="en-US" sz="1300" dirty="0"/>
              <a:t>- </a:t>
            </a:r>
            <a:r>
              <a:rPr lang="en-US" sz="1300" dirty="0" err="1"/>
              <a:t>banciau</a:t>
            </a:r>
            <a:r>
              <a:rPr lang="en-US" sz="1300" dirty="0"/>
              <a:t> </a:t>
            </a:r>
            <a:r>
              <a:rPr lang="en-US" sz="1300" dirty="0" err="1"/>
              <a:t>bwyd</a:t>
            </a:r>
            <a:r>
              <a:rPr lang="en-US" sz="1300" dirty="0"/>
              <a:t> a </a:t>
            </a:r>
            <a:r>
              <a:rPr lang="en-US" sz="1300" dirty="0" err="1"/>
              <a:t>chasgliad</a:t>
            </a:r>
            <a:r>
              <a:rPr lang="en-US" sz="1300" dirty="0"/>
              <a:t> </a:t>
            </a:r>
            <a:r>
              <a:rPr lang="en-US" sz="1300" dirty="0" err="1"/>
              <a:t>i’r</a:t>
            </a:r>
            <a:r>
              <a:rPr lang="en-US" sz="1300" dirty="0"/>
              <a:t> </a:t>
            </a:r>
            <a:r>
              <a:rPr lang="en-US" sz="1300" dirty="0" err="1"/>
              <a:t>digartref</a:t>
            </a:r>
            <a:r>
              <a:rPr lang="en-US" sz="1300" dirty="0"/>
              <a:t> </a:t>
            </a:r>
            <a:r>
              <a:rPr lang="en-US" sz="1300" dirty="0" err="1"/>
              <a:t>â’r</a:t>
            </a:r>
            <a:r>
              <a:rPr lang="en-US" sz="1300" dirty="0"/>
              <a:t> </a:t>
            </a:r>
            <a:r>
              <a:rPr lang="en-US" sz="1300" dirty="0" err="1"/>
              <a:t>eglwys</a:t>
            </a:r>
            <a:r>
              <a:rPr lang="en-US" sz="1300" dirty="0"/>
              <a:t>.</a:t>
            </a:r>
          </a:p>
          <a:p>
            <a:r>
              <a:rPr lang="en-US" sz="1300" dirty="0"/>
              <a:t>Trip </a:t>
            </a:r>
            <a:r>
              <a:rPr lang="en-US" sz="1300" dirty="0" err="1"/>
              <a:t>i’r</a:t>
            </a:r>
            <a:r>
              <a:rPr lang="en-US" sz="1300" dirty="0"/>
              <a:t> </a:t>
            </a:r>
            <a:r>
              <a:rPr lang="en-US" sz="1300" dirty="0" err="1"/>
              <a:t>traeth</a:t>
            </a:r>
            <a:r>
              <a:rPr lang="en-US" sz="1300" dirty="0"/>
              <a:t> </a:t>
            </a:r>
            <a:r>
              <a:rPr lang="en-US" sz="1300" dirty="0" err="1"/>
              <a:t>lleol</a:t>
            </a:r>
            <a:r>
              <a:rPr lang="en-US" sz="1300" dirty="0"/>
              <a:t> </a:t>
            </a:r>
            <a:r>
              <a:rPr lang="en-US" sz="1300" dirty="0" err="1"/>
              <a:t>i</a:t>
            </a:r>
            <a:r>
              <a:rPr lang="en-US" sz="1300" dirty="0"/>
              <a:t> </a:t>
            </a:r>
            <a:r>
              <a:rPr lang="en-US" sz="1300" dirty="0" err="1"/>
              <a:t>gasglu</a:t>
            </a:r>
            <a:r>
              <a:rPr lang="en-US" sz="1300" dirty="0"/>
              <a:t> </a:t>
            </a:r>
            <a:r>
              <a:rPr lang="en-US" sz="1300" dirty="0" err="1"/>
              <a:t>sbwriel</a:t>
            </a:r>
            <a:r>
              <a:rPr lang="en-US" sz="1300" dirty="0"/>
              <a:t>- </a:t>
            </a:r>
            <a:r>
              <a:rPr lang="en-US" sz="1300" dirty="0" err="1"/>
              <a:t>dysgu’r</a:t>
            </a:r>
            <a:r>
              <a:rPr lang="en-US" sz="1300" dirty="0"/>
              <a:t> plant am </a:t>
            </a:r>
            <a:r>
              <a:rPr lang="en-US" sz="1300" dirty="0" err="1"/>
              <a:t>bwysigrwydd</a:t>
            </a:r>
            <a:r>
              <a:rPr lang="en-US" sz="1300" dirty="0"/>
              <a:t> </a:t>
            </a:r>
            <a:r>
              <a:rPr lang="en-US" sz="1300" dirty="0" err="1"/>
              <a:t>ofalu</a:t>
            </a:r>
            <a:r>
              <a:rPr lang="en-US" sz="1300" dirty="0"/>
              <a:t> am </a:t>
            </a:r>
            <a:r>
              <a:rPr lang="en-US" sz="1300" dirty="0" err="1"/>
              <a:t>yr</a:t>
            </a:r>
            <a:r>
              <a:rPr lang="en-US" sz="1300" dirty="0"/>
              <a:t> </a:t>
            </a:r>
            <a:r>
              <a:rPr lang="en-US" sz="1300" dirty="0" err="1"/>
              <a:t>amgylchedd</a:t>
            </a:r>
            <a:r>
              <a:rPr lang="en-US" sz="1300" dirty="0"/>
              <a:t>.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46D7593-F07A-F3EA-2BB4-0428713BDEEF}"/>
              </a:ext>
            </a:extLst>
          </p:cNvPr>
          <p:cNvSpPr txBox="1"/>
          <p:nvPr/>
        </p:nvSpPr>
        <p:spPr>
          <a:xfrm>
            <a:off x="4107830" y="820651"/>
            <a:ext cx="4752170" cy="2708434"/>
          </a:xfrm>
          <a:prstGeom prst="rect">
            <a:avLst/>
          </a:prstGeom>
          <a:solidFill>
            <a:schemeClr val="bg1"/>
          </a:solidFill>
          <a:effectLst>
            <a:glow rad="152400">
              <a:srgbClr val="FA8680"/>
            </a:glow>
          </a:effectLst>
        </p:spPr>
        <p:txBody>
          <a:bodyPr wrap="square" rtlCol="0">
            <a:spAutoFit/>
          </a:bodyPr>
          <a:lstStyle/>
          <a:p>
            <a:r>
              <a:rPr lang="en-US" sz="1400" u="sng" dirty="0" err="1"/>
              <a:t>Cyn</a:t>
            </a:r>
            <a:r>
              <a:rPr lang="en-US" sz="1400" u="sng" dirty="0"/>
              <a:t> </a:t>
            </a:r>
            <a:r>
              <a:rPr lang="en-US" sz="1400" u="sng" dirty="0" err="1"/>
              <a:t>dechrau</a:t>
            </a:r>
            <a:r>
              <a:rPr lang="en-US" sz="1400" u="sng" dirty="0"/>
              <a:t> </a:t>
            </a:r>
            <a:r>
              <a:rPr lang="en-US" sz="1400" u="sng" dirty="0" err="1"/>
              <a:t>yn</a:t>
            </a:r>
            <a:r>
              <a:rPr lang="en-US" sz="1400" u="sng" dirty="0"/>
              <a:t> </a:t>
            </a:r>
            <a:r>
              <a:rPr lang="en-US" sz="1400" u="sng" dirty="0" err="1"/>
              <a:t>yr</a:t>
            </a:r>
            <a:r>
              <a:rPr lang="en-US" sz="1400" u="sng" dirty="0"/>
              <a:t> </a:t>
            </a:r>
            <a:r>
              <a:rPr lang="en-US" sz="1400" u="sng" dirty="0" err="1"/>
              <a:t>ysgol</a:t>
            </a:r>
            <a:r>
              <a:rPr lang="en-US" sz="1400" dirty="0"/>
              <a:t>:</a:t>
            </a:r>
          </a:p>
          <a:p>
            <a:r>
              <a:rPr lang="en-US" sz="1300" dirty="0"/>
              <a:t>Mae Ysgol X </a:t>
            </a:r>
            <a:r>
              <a:rPr lang="en-US" sz="1300" dirty="0" err="1"/>
              <a:t>yn</a:t>
            </a:r>
            <a:r>
              <a:rPr lang="en-US" sz="1300" dirty="0"/>
              <a:t> </a:t>
            </a:r>
            <a:r>
              <a:rPr lang="en-US" sz="1300" dirty="0" err="1"/>
              <a:t>gwneud</a:t>
            </a:r>
            <a:r>
              <a:rPr lang="en-US" sz="1300" dirty="0"/>
              <a:t> </a:t>
            </a:r>
            <a:r>
              <a:rPr lang="en-US" sz="1300" dirty="0" err="1"/>
              <a:t>llawer</a:t>
            </a:r>
            <a:r>
              <a:rPr lang="en-US" sz="1300" dirty="0"/>
              <a:t> o </a:t>
            </a:r>
            <a:r>
              <a:rPr lang="en-US" sz="1300" dirty="0" err="1"/>
              <a:t>ymdrech</a:t>
            </a:r>
            <a:r>
              <a:rPr lang="en-US" sz="1300" dirty="0"/>
              <a:t> </a:t>
            </a:r>
            <a:r>
              <a:rPr lang="en-US" sz="1300" dirty="0" err="1"/>
              <a:t>â</a:t>
            </a:r>
            <a:r>
              <a:rPr lang="en-US" sz="1300" dirty="0"/>
              <a:t> </a:t>
            </a:r>
            <a:r>
              <a:rPr lang="en-US" sz="1300" dirty="0" err="1"/>
              <a:t>rhieni’r</a:t>
            </a:r>
            <a:r>
              <a:rPr lang="en-US" sz="1300" dirty="0"/>
              <a:t> </a:t>
            </a:r>
            <a:r>
              <a:rPr lang="en-US" sz="1300" dirty="0" err="1"/>
              <a:t>disgyblion</a:t>
            </a:r>
            <a:r>
              <a:rPr lang="en-US" sz="1300" dirty="0"/>
              <a:t> </a:t>
            </a:r>
            <a:r>
              <a:rPr lang="en-US" sz="1300" dirty="0" err="1"/>
              <a:t>newydd</a:t>
            </a:r>
            <a:r>
              <a:rPr lang="en-US" sz="1300" dirty="0"/>
              <a:t> </a:t>
            </a:r>
            <a:r>
              <a:rPr lang="en-US" sz="1300" dirty="0" err="1"/>
              <a:t>cyn</a:t>
            </a:r>
            <a:r>
              <a:rPr lang="en-US" sz="1300" dirty="0"/>
              <a:t> </a:t>
            </a:r>
            <a:r>
              <a:rPr lang="en-US" sz="1300" dirty="0" err="1"/>
              <a:t>iddyn</a:t>
            </a:r>
            <a:r>
              <a:rPr lang="en-US" sz="1300" dirty="0"/>
              <a:t> </a:t>
            </a:r>
            <a:r>
              <a:rPr lang="en-US" sz="1300" dirty="0" err="1"/>
              <a:t>nhw</a:t>
            </a:r>
            <a:r>
              <a:rPr lang="en-US" sz="1300" dirty="0"/>
              <a:t> </a:t>
            </a:r>
            <a:r>
              <a:rPr lang="en-US" sz="1300" dirty="0" err="1"/>
              <a:t>ddechrau</a:t>
            </a:r>
            <a:r>
              <a:rPr lang="en-US" sz="13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 err="1"/>
              <a:t>Rhieni</a:t>
            </a:r>
            <a:r>
              <a:rPr lang="en-US" sz="1300" dirty="0"/>
              <a:t> </a:t>
            </a:r>
            <a:r>
              <a:rPr lang="en-US" sz="1300" dirty="0" err="1"/>
              <a:t>yn</a:t>
            </a:r>
            <a:r>
              <a:rPr lang="en-US" sz="1300" dirty="0"/>
              <a:t> </a:t>
            </a:r>
            <a:r>
              <a:rPr lang="en-US" sz="1300" dirty="0" err="1"/>
              <a:t>cael</a:t>
            </a:r>
            <a:r>
              <a:rPr lang="en-US" sz="1300" dirty="0"/>
              <a:t> </a:t>
            </a:r>
            <a:r>
              <a:rPr lang="en-US" sz="1300" dirty="0" err="1"/>
              <a:t>ei</a:t>
            </a:r>
            <a:r>
              <a:rPr lang="en-US" sz="1300" dirty="0"/>
              <a:t> </a:t>
            </a:r>
            <a:r>
              <a:rPr lang="en-US" sz="1300" dirty="0" err="1"/>
              <a:t>gwahodd</a:t>
            </a:r>
            <a:r>
              <a:rPr lang="en-US" sz="1300" dirty="0"/>
              <a:t> </a:t>
            </a:r>
            <a:r>
              <a:rPr lang="en-US" sz="1300" dirty="0" err="1"/>
              <a:t>i</a:t>
            </a:r>
            <a:r>
              <a:rPr lang="en-US" sz="1300" dirty="0"/>
              <a:t> </a:t>
            </a:r>
            <a:r>
              <a:rPr lang="en-US" sz="1300" dirty="0" err="1"/>
              <a:t>fynd</a:t>
            </a:r>
            <a:r>
              <a:rPr lang="en-US" sz="1300" dirty="0"/>
              <a:t> am </a:t>
            </a:r>
            <a:r>
              <a:rPr lang="en-US" sz="1300" dirty="0" err="1"/>
              <a:t>dro</a:t>
            </a:r>
            <a:r>
              <a:rPr lang="en-US" sz="1300" dirty="0"/>
              <a:t> o </a:t>
            </a:r>
            <a:r>
              <a:rPr lang="en-US" sz="1300" dirty="0" err="1"/>
              <a:t>amgylch</a:t>
            </a:r>
            <a:r>
              <a:rPr lang="en-US" sz="1300" dirty="0"/>
              <a:t> </a:t>
            </a:r>
            <a:r>
              <a:rPr lang="en-US" sz="1300" dirty="0" err="1"/>
              <a:t>yr</a:t>
            </a:r>
            <a:r>
              <a:rPr lang="en-US" sz="1300" dirty="0"/>
              <a:t> </a:t>
            </a:r>
            <a:r>
              <a:rPr lang="en-US" sz="1300" dirty="0" err="1"/>
              <a:t>ysgol</a:t>
            </a:r>
            <a:r>
              <a:rPr lang="en-US" sz="1300" dirty="0"/>
              <a:t>- </a:t>
            </a:r>
            <a:r>
              <a:rPr lang="en-US" sz="1300" dirty="0" err="1"/>
              <a:t>mae</a:t>
            </a:r>
            <a:r>
              <a:rPr lang="en-US" sz="1300" dirty="0"/>
              <a:t> </a:t>
            </a:r>
            <a:r>
              <a:rPr lang="en-US" sz="1300" dirty="0" err="1"/>
              <a:t>hyn</a:t>
            </a:r>
            <a:r>
              <a:rPr lang="en-US" sz="1300" dirty="0"/>
              <a:t> </a:t>
            </a:r>
            <a:r>
              <a:rPr lang="en-US" sz="1300" dirty="0" err="1"/>
              <a:t>yn</a:t>
            </a:r>
            <a:r>
              <a:rPr lang="en-US" sz="1300" dirty="0"/>
              <a:t> </a:t>
            </a:r>
            <a:r>
              <a:rPr lang="en-US" sz="1300" dirty="0" err="1"/>
              <a:t>sicrhau</a:t>
            </a:r>
            <a:r>
              <a:rPr lang="en-US" sz="1300" dirty="0"/>
              <a:t> </a:t>
            </a:r>
            <a:r>
              <a:rPr lang="en-US" sz="1300" dirty="0" err="1"/>
              <a:t>bydd</a:t>
            </a:r>
            <a:r>
              <a:rPr lang="en-US" sz="1300" dirty="0"/>
              <a:t> </a:t>
            </a:r>
            <a:r>
              <a:rPr lang="en-US" sz="1300" dirty="0" err="1"/>
              <a:t>rhieni</a:t>
            </a:r>
            <a:r>
              <a:rPr lang="en-US" sz="1300" dirty="0"/>
              <a:t> </a:t>
            </a:r>
            <a:r>
              <a:rPr lang="en-US" sz="1300" dirty="0" err="1"/>
              <a:t>gallu</a:t>
            </a:r>
            <a:r>
              <a:rPr lang="en-US" sz="1300" dirty="0"/>
              <a:t> </a:t>
            </a:r>
            <a:r>
              <a:rPr lang="en-US" sz="1300" dirty="0" err="1"/>
              <a:t>cael</a:t>
            </a:r>
            <a:r>
              <a:rPr lang="en-US" sz="1300" dirty="0"/>
              <a:t> </a:t>
            </a:r>
            <a:r>
              <a:rPr lang="en-US" sz="1300" dirty="0" err="1"/>
              <a:t>teimlad</a:t>
            </a:r>
            <a:r>
              <a:rPr lang="en-US" sz="1300" dirty="0"/>
              <a:t> </a:t>
            </a:r>
            <a:r>
              <a:rPr lang="en-US" sz="1300" dirty="0" err="1"/>
              <a:t>o’r</a:t>
            </a:r>
            <a:r>
              <a:rPr lang="en-US" sz="1300" dirty="0"/>
              <a:t> </a:t>
            </a:r>
            <a:r>
              <a:rPr lang="en-US" sz="1300" dirty="0" err="1"/>
              <a:t>amgylchedd</a:t>
            </a:r>
            <a:r>
              <a:rPr lang="en-US" sz="1300" dirty="0"/>
              <a:t> </a:t>
            </a:r>
            <a:r>
              <a:rPr lang="en-US" sz="1300" dirty="0" err="1"/>
              <a:t>bydd</a:t>
            </a:r>
            <a:r>
              <a:rPr lang="en-US" sz="1300" dirty="0"/>
              <a:t> </a:t>
            </a:r>
            <a:r>
              <a:rPr lang="en-US" sz="1300" dirty="0" err="1"/>
              <a:t>ei</a:t>
            </a:r>
            <a:r>
              <a:rPr lang="en-US" sz="1300" dirty="0"/>
              <a:t> </a:t>
            </a:r>
            <a:r>
              <a:rPr lang="en-US" sz="1300" dirty="0" err="1"/>
              <a:t>blant</a:t>
            </a:r>
            <a:r>
              <a:rPr lang="en-US" sz="1300" dirty="0"/>
              <a:t> </a:t>
            </a:r>
            <a:r>
              <a:rPr lang="en-US" sz="1300" dirty="0" err="1"/>
              <a:t>yn</a:t>
            </a:r>
            <a:r>
              <a:rPr lang="en-US" sz="1300" dirty="0"/>
              <a:t> </a:t>
            </a:r>
            <a:r>
              <a:rPr lang="en-US" sz="1300" dirty="0" err="1"/>
              <a:t>dysgu</a:t>
            </a:r>
            <a:r>
              <a:rPr lang="en-US" sz="1300" dirty="0"/>
              <a:t> </a:t>
            </a:r>
            <a:r>
              <a:rPr lang="en-US" sz="1300" dirty="0" err="1"/>
              <a:t>mewn</a:t>
            </a:r>
            <a:r>
              <a:rPr lang="en-US" sz="13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 err="1"/>
              <a:t>Cyfarfod</a:t>
            </a:r>
            <a:r>
              <a:rPr lang="en-US" sz="1300" dirty="0"/>
              <a:t> </a:t>
            </a:r>
            <a:r>
              <a:rPr lang="en-US" sz="1300" dirty="0" err="1"/>
              <a:t>croesawi</a:t>
            </a:r>
            <a:r>
              <a:rPr lang="en-US" sz="1300" dirty="0"/>
              <a:t>- </a:t>
            </a:r>
            <a:r>
              <a:rPr lang="en-US" sz="1300" dirty="0" err="1"/>
              <a:t>mae</a:t>
            </a:r>
            <a:r>
              <a:rPr lang="en-US" sz="1300" dirty="0"/>
              <a:t> </a:t>
            </a:r>
            <a:r>
              <a:rPr lang="en-US" sz="1300" dirty="0" err="1"/>
              <a:t>athrawon</a:t>
            </a:r>
            <a:r>
              <a:rPr lang="en-US" sz="1300" dirty="0"/>
              <a:t> </a:t>
            </a:r>
            <a:r>
              <a:rPr lang="en-US" sz="1300" dirty="0" err="1"/>
              <a:t>yn</a:t>
            </a:r>
            <a:r>
              <a:rPr lang="en-US" sz="1300" dirty="0"/>
              <a:t> </a:t>
            </a:r>
            <a:r>
              <a:rPr lang="en-US" sz="1300" dirty="0" err="1"/>
              <a:t>cynnal</a:t>
            </a:r>
            <a:r>
              <a:rPr lang="en-US" sz="1300" dirty="0"/>
              <a:t> </a:t>
            </a:r>
            <a:r>
              <a:rPr lang="en-US" sz="1300" dirty="0" err="1"/>
              <a:t>cyfarfod</a:t>
            </a:r>
            <a:r>
              <a:rPr lang="en-US" sz="1300" dirty="0"/>
              <a:t> </a:t>
            </a:r>
            <a:r>
              <a:rPr lang="en-US" sz="1300" dirty="0" err="1"/>
              <a:t>i</a:t>
            </a:r>
            <a:r>
              <a:rPr lang="en-US" sz="1300" dirty="0"/>
              <a:t> </a:t>
            </a:r>
            <a:r>
              <a:rPr lang="en-US" sz="1300" dirty="0" err="1"/>
              <a:t>gyflwyno</a:t>
            </a:r>
            <a:r>
              <a:rPr lang="en-US" sz="1300" dirty="0"/>
              <a:t> </a:t>
            </a:r>
            <a:r>
              <a:rPr lang="en-US" sz="1300" dirty="0" err="1"/>
              <a:t>gwybodaeth</a:t>
            </a:r>
            <a:r>
              <a:rPr lang="en-US" sz="13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 err="1"/>
              <a:t>Llyfrau</a:t>
            </a:r>
            <a:r>
              <a:rPr lang="en-US" sz="1300" dirty="0"/>
              <a:t> </a:t>
            </a:r>
            <a:r>
              <a:rPr lang="en-US" sz="1300" dirty="0" err="1"/>
              <a:t>yn</a:t>
            </a:r>
            <a:r>
              <a:rPr lang="en-US" sz="1300" dirty="0"/>
              <a:t> </a:t>
            </a:r>
            <a:r>
              <a:rPr lang="en-US" sz="1300" dirty="0" err="1"/>
              <a:t>cael</a:t>
            </a:r>
            <a:r>
              <a:rPr lang="en-US" sz="1300" dirty="0"/>
              <a:t> </a:t>
            </a:r>
            <a:r>
              <a:rPr lang="en-US" sz="1300" dirty="0" err="1"/>
              <a:t>ei</a:t>
            </a:r>
            <a:r>
              <a:rPr lang="en-US" sz="1300" dirty="0"/>
              <a:t> </a:t>
            </a:r>
            <a:r>
              <a:rPr lang="en-US" sz="1300" dirty="0" err="1"/>
              <a:t>ddosbarthu</a:t>
            </a:r>
            <a:r>
              <a:rPr lang="en-US" sz="1300" dirty="0"/>
              <a:t> </a:t>
            </a:r>
            <a:r>
              <a:rPr lang="en-US" sz="1300" dirty="0" err="1"/>
              <a:t>i</a:t>
            </a:r>
            <a:r>
              <a:rPr lang="en-US" sz="1300" dirty="0"/>
              <a:t> </a:t>
            </a:r>
            <a:r>
              <a:rPr lang="en-US" sz="1300" dirty="0" err="1"/>
              <a:t>rieni</a:t>
            </a:r>
            <a:r>
              <a:rPr lang="en-US" sz="13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 err="1"/>
              <a:t>Cyfarfod</a:t>
            </a:r>
            <a:r>
              <a:rPr lang="en-US" sz="1300" dirty="0"/>
              <a:t> </a:t>
            </a:r>
            <a:r>
              <a:rPr lang="en-US" sz="1300" dirty="0" err="1"/>
              <a:t>wyneb</a:t>
            </a:r>
            <a:r>
              <a:rPr lang="en-US" sz="1300" dirty="0"/>
              <a:t> </a:t>
            </a:r>
            <a:r>
              <a:rPr lang="en-US" sz="1300" dirty="0" err="1"/>
              <a:t>i</a:t>
            </a:r>
            <a:r>
              <a:rPr lang="en-US" sz="1300" dirty="0"/>
              <a:t> </a:t>
            </a:r>
            <a:r>
              <a:rPr lang="en-US" sz="1300" dirty="0" err="1"/>
              <a:t>wyneb</a:t>
            </a:r>
            <a:r>
              <a:rPr lang="en-US" sz="1300" dirty="0"/>
              <a:t> </a:t>
            </a:r>
            <a:r>
              <a:rPr lang="en-US" sz="1300" dirty="0" err="1"/>
              <a:t>rhwng</a:t>
            </a:r>
            <a:r>
              <a:rPr lang="en-US" sz="1300" dirty="0"/>
              <a:t> </a:t>
            </a:r>
            <a:r>
              <a:rPr lang="en-US" sz="1300" dirty="0" err="1"/>
              <a:t>yr</a:t>
            </a:r>
            <a:r>
              <a:rPr lang="en-US" sz="1300" dirty="0"/>
              <a:t> </a:t>
            </a:r>
            <a:r>
              <a:rPr lang="en-US" sz="1300" dirty="0" err="1"/>
              <a:t>athrawon</a:t>
            </a:r>
            <a:r>
              <a:rPr lang="en-US" sz="1300" dirty="0"/>
              <a:t> a </a:t>
            </a:r>
            <a:r>
              <a:rPr lang="en-US" sz="1300" dirty="0" err="1"/>
              <a:t>rhieni</a:t>
            </a:r>
            <a:r>
              <a:rPr lang="en-US" sz="1300" dirty="0"/>
              <a:t> </a:t>
            </a:r>
            <a:r>
              <a:rPr lang="en-US" sz="1300" dirty="0" err="1"/>
              <a:t>chwe</a:t>
            </a:r>
            <a:r>
              <a:rPr lang="en-US" sz="1300" dirty="0"/>
              <a:t> </a:t>
            </a:r>
            <a:r>
              <a:rPr lang="en-US" sz="1300" dirty="0" err="1"/>
              <a:t>wythnos</a:t>
            </a:r>
            <a:r>
              <a:rPr lang="en-US" sz="1300" dirty="0"/>
              <a:t> </a:t>
            </a:r>
            <a:r>
              <a:rPr lang="en-US" sz="1300" dirty="0" err="1"/>
              <a:t>ar</a:t>
            </a:r>
            <a:r>
              <a:rPr lang="en-US" sz="1300" dirty="0"/>
              <a:t> </a:t>
            </a:r>
            <a:r>
              <a:rPr lang="en-US" sz="1300" dirty="0" err="1"/>
              <a:t>ôl</a:t>
            </a:r>
            <a:r>
              <a:rPr lang="en-US" sz="1300" dirty="0"/>
              <a:t> </a:t>
            </a:r>
            <a:r>
              <a:rPr lang="en-US" sz="1300" dirty="0" err="1"/>
              <a:t>i’r</a:t>
            </a:r>
            <a:r>
              <a:rPr lang="en-US" sz="1300" dirty="0"/>
              <a:t> plant </a:t>
            </a:r>
            <a:r>
              <a:rPr lang="en-US" sz="1300" dirty="0" err="1"/>
              <a:t>dechrau</a:t>
            </a:r>
            <a:r>
              <a:rPr lang="en-US" sz="1300" dirty="0"/>
              <a:t> </a:t>
            </a:r>
            <a:r>
              <a:rPr lang="en-US" sz="1300" dirty="0" err="1"/>
              <a:t>ysgol</a:t>
            </a:r>
            <a:r>
              <a:rPr lang="en-US" sz="1300" dirty="0"/>
              <a:t>- </a:t>
            </a:r>
            <a:r>
              <a:rPr lang="en-US" sz="1300" dirty="0" err="1"/>
              <a:t>trafod</a:t>
            </a:r>
            <a:r>
              <a:rPr lang="en-US" sz="1300" dirty="0"/>
              <a:t> </a:t>
            </a:r>
            <a:r>
              <a:rPr lang="en-US" sz="1300" dirty="0" err="1"/>
              <a:t>sut</a:t>
            </a:r>
            <a:r>
              <a:rPr lang="en-US" sz="1300" dirty="0"/>
              <a:t> </a:t>
            </a:r>
            <a:r>
              <a:rPr lang="en-US" sz="1300" dirty="0" err="1"/>
              <a:t>mae’r</a:t>
            </a:r>
            <a:r>
              <a:rPr lang="en-US" sz="1300" dirty="0"/>
              <a:t> </a:t>
            </a:r>
            <a:r>
              <a:rPr lang="en-US" sz="1300" dirty="0" err="1"/>
              <a:t>plentyn</a:t>
            </a:r>
            <a:r>
              <a:rPr lang="en-US" sz="1300" dirty="0"/>
              <a:t> </a:t>
            </a:r>
            <a:r>
              <a:rPr lang="en-US" sz="1300" dirty="0" err="1"/>
              <a:t>wedi</a:t>
            </a:r>
            <a:r>
              <a:rPr lang="en-US" sz="1300" dirty="0"/>
              <a:t> </a:t>
            </a:r>
            <a:r>
              <a:rPr lang="en-US" sz="1300" dirty="0" err="1"/>
              <a:t>ymgartrefi</a:t>
            </a:r>
            <a:r>
              <a:rPr lang="en-US" sz="1300" dirty="0"/>
              <a:t>, </a:t>
            </a:r>
            <a:r>
              <a:rPr lang="en-US" sz="1300" dirty="0" err="1"/>
              <a:t>gosod</a:t>
            </a:r>
            <a:r>
              <a:rPr lang="en-US" sz="1300" dirty="0"/>
              <a:t> </a:t>
            </a:r>
            <a:r>
              <a:rPr lang="en-US" sz="1300" dirty="0" err="1"/>
              <a:t>targedau</a:t>
            </a:r>
            <a:r>
              <a:rPr lang="en-US" sz="1300" dirty="0"/>
              <a:t>, </a:t>
            </a:r>
            <a:r>
              <a:rPr lang="en-US" sz="1300" dirty="0" err="1"/>
              <a:t>derbyn</a:t>
            </a:r>
            <a:r>
              <a:rPr lang="en-US" sz="1300" dirty="0"/>
              <a:t> </a:t>
            </a:r>
            <a:r>
              <a:rPr lang="en-US" sz="1300" dirty="0" err="1"/>
              <a:t>pecyn</a:t>
            </a:r>
            <a:r>
              <a:rPr lang="en-US" sz="1300" dirty="0"/>
              <a:t> </a:t>
            </a:r>
            <a:r>
              <a:rPr lang="en-US" sz="1300" dirty="0" err="1"/>
              <a:t>cefnogaeth</a:t>
            </a:r>
            <a:r>
              <a:rPr lang="en-US" sz="1300" dirty="0"/>
              <a:t>, ‘</a:t>
            </a:r>
            <a:r>
              <a:rPr lang="en-US" sz="1300" dirty="0" err="1"/>
              <a:t>Tric</a:t>
            </a:r>
            <a:r>
              <a:rPr lang="en-US" sz="1300" dirty="0"/>
              <a:t> a </a:t>
            </a:r>
            <a:r>
              <a:rPr lang="en-US" sz="1300" dirty="0" err="1"/>
              <a:t>chlic</a:t>
            </a:r>
            <a:r>
              <a:rPr lang="en-US" sz="1300" dirty="0"/>
              <a:t>’, </a:t>
            </a:r>
            <a:r>
              <a:rPr lang="en-US" sz="1300" dirty="0" err="1"/>
              <a:t>numicon</a:t>
            </a:r>
            <a:r>
              <a:rPr lang="en-US" sz="1300" dirty="0"/>
              <a:t> a </a:t>
            </a:r>
            <a:r>
              <a:rPr lang="en-US" sz="1300" dirty="0" err="1"/>
              <a:t>rhestr</a:t>
            </a:r>
            <a:r>
              <a:rPr lang="en-US" sz="1300" dirty="0"/>
              <a:t> o ‘</a:t>
            </a:r>
            <a:r>
              <a:rPr lang="en-US" sz="1300" dirty="0" err="1"/>
              <a:t>Appiau</a:t>
            </a:r>
            <a:r>
              <a:rPr lang="en-US" sz="1300" dirty="0"/>
              <a:t> addas’.</a:t>
            </a:r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93F787CD-BDBB-B38A-8259-21CF06DE0C4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29012720"/>
              </p:ext>
            </p:extLst>
          </p:nvPr>
        </p:nvGraphicFramePr>
        <p:xfrm>
          <a:off x="-690054" y="8575287"/>
          <a:ext cx="5669407" cy="913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pic>
        <p:nvPicPr>
          <p:cNvPr id="14" name="Picture 2" descr="What is Bronfenbrenner's Ecological Systems Theory? - The Psychology Notes  Headquarters">
            <a:extLst>
              <a:ext uri="{FF2B5EF4-FFF2-40B4-BE49-F238E27FC236}">
                <a16:creationId xmlns:a16="http://schemas.microsoft.com/office/drawing/2014/main" id="{EE3C14BD-DFA8-B9B4-5293-A596A5A5EF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1870" y="7480251"/>
            <a:ext cx="1474965" cy="1339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42F8C88-AA06-DD1C-B0D5-98ABEBE1C527}"/>
              </a:ext>
            </a:extLst>
          </p:cNvPr>
          <p:cNvSpPr txBox="1"/>
          <p:nvPr/>
        </p:nvSpPr>
        <p:spPr>
          <a:xfrm>
            <a:off x="9453637" y="4078968"/>
            <a:ext cx="2991371" cy="3323987"/>
          </a:xfrm>
          <a:prstGeom prst="rect">
            <a:avLst/>
          </a:prstGeom>
          <a:solidFill>
            <a:srgbClr val="FFFFFF"/>
          </a:solidFill>
          <a:effectLst>
            <a:glow rad="152400">
              <a:srgbClr val="FA8680"/>
            </a:glow>
          </a:effectLst>
        </p:spPr>
        <p:txBody>
          <a:bodyPr wrap="square" rtlCol="0">
            <a:spAutoFit/>
          </a:bodyPr>
          <a:lstStyle/>
          <a:p>
            <a:r>
              <a:rPr lang="en-US" sz="1400" u="sng" dirty="0" err="1"/>
              <a:t>Cefnogaeth</a:t>
            </a:r>
            <a:r>
              <a:rPr lang="en-US" sz="1400" u="sng" dirty="0"/>
              <a:t> </a:t>
            </a:r>
            <a:r>
              <a:rPr lang="en-US" sz="1400" u="sng" dirty="0" err="1"/>
              <a:t>teuluoedd</a:t>
            </a:r>
            <a:r>
              <a:rPr lang="en-US" sz="1400" u="sng" dirty="0"/>
              <a:t>:</a:t>
            </a:r>
          </a:p>
          <a:p>
            <a:r>
              <a:rPr lang="en-US" sz="1300" dirty="0"/>
              <a:t>Mae Ysgol X </a:t>
            </a:r>
            <a:r>
              <a:rPr lang="en-US" sz="1300" dirty="0" err="1"/>
              <a:t>yn</a:t>
            </a:r>
            <a:r>
              <a:rPr lang="en-US" sz="1300" dirty="0"/>
              <a:t> </a:t>
            </a:r>
            <a:r>
              <a:rPr lang="en-US" sz="1300" dirty="0" err="1"/>
              <a:t>annog</a:t>
            </a:r>
            <a:r>
              <a:rPr lang="en-US" sz="1300" dirty="0"/>
              <a:t> </a:t>
            </a:r>
            <a:r>
              <a:rPr lang="en-US" sz="1300" dirty="0" err="1"/>
              <a:t>teuluoedd</a:t>
            </a:r>
            <a:r>
              <a:rPr lang="en-US" sz="1300" dirty="0"/>
              <a:t> </a:t>
            </a:r>
            <a:r>
              <a:rPr lang="en-US" sz="1300" dirty="0" err="1"/>
              <a:t>ei</a:t>
            </a:r>
            <a:r>
              <a:rPr lang="en-US" sz="1300" dirty="0"/>
              <a:t> </a:t>
            </a:r>
            <a:r>
              <a:rPr lang="en-US" sz="1300" dirty="0" err="1"/>
              <a:t>ddisgyblion</a:t>
            </a:r>
            <a:r>
              <a:rPr lang="en-US" sz="1300" dirty="0"/>
              <a:t> </a:t>
            </a:r>
            <a:r>
              <a:rPr lang="en-US" sz="1300" dirty="0" err="1"/>
              <a:t>i</a:t>
            </a:r>
            <a:r>
              <a:rPr lang="en-US" sz="1300" dirty="0"/>
              <a:t> </a:t>
            </a:r>
            <a:r>
              <a:rPr lang="en-US" sz="1300" dirty="0" err="1"/>
              <a:t>gefnogi</a:t>
            </a:r>
            <a:r>
              <a:rPr lang="en-US" sz="1300" dirty="0"/>
              <a:t> </a:t>
            </a:r>
            <a:r>
              <a:rPr lang="en-US" sz="1300" dirty="0" err="1"/>
              <a:t>nifer</a:t>
            </a:r>
            <a:r>
              <a:rPr lang="en-US" sz="1300" dirty="0"/>
              <a:t> o </a:t>
            </a:r>
            <a:r>
              <a:rPr lang="en-US" sz="1300" dirty="0" err="1"/>
              <a:t>feysydd</a:t>
            </a:r>
            <a:r>
              <a:rPr lang="en-US" sz="1300" dirty="0"/>
              <a:t> </a:t>
            </a:r>
            <a:r>
              <a:rPr lang="en-US" sz="1300" dirty="0" err="1"/>
              <a:t>dysgu</a:t>
            </a:r>
            <a:r>
              <a:rPr lang="en-US" sz="1300" dirty="0"/>
              <a:t>.</a:t>
            </a:r>
          </a:p>
          <a:p>
            <a:r>
              <a:rPr lang="en-US" sz="1300" dirty="0" err="1"/>
              <a:t>Noson</a:t>
            </a:r>
            <a:r>
              <a:rPr lang="en-US" sz="1300" dirty="0"/>
              <a:t> </a:t>
            </a:r>
            <a:r>
              <a:rPr lang="en-US" sz="1300" dirty="0" err="1"/>
              <a:t>agored</a:t>
            </a:r>
            <a:r>
              <a:rPr lang="en-US" sz="1300" dirty="0"/>
              <a:t>- </a:t>
            </a:r>
            <a:r>
              <a:rPr lang="en-US" sz="1300" dirty="0" err="1"/>
              <a:t>ar</a:t>
            </a:r>
            <a:r>
              <a:rPr lang="en-US" sz="1300" dirty="0"/>
              <a:t> </a:t>
            </a:r>
            <a:r>
              <a:rPr lang="en-US" sz="1300" dirty="0" err="1"/>
              <a:t>ddechrau’r</a:t>
            </a:r>
            <a:r>
              <a:rPr lang="en-US" sz="1300" dirty="0"/>
              <a:t> </a:t>
            </a:r>
            <a:r>
              <a:rPr lang="en-US" sz="1300" dirty="0" err="1"/>
              <a:t>tymor</a:t>
            </a:r>
            <a:r>
              <a:rPr lang="en-US" sz="1300" dirty="0"/>
              <a:t> </a:t>
            </a:r>
            <a:r>
              <a:rPr lang="en-US" sz="1300" dirty="0" err="1"/>
              <a:t>mae</a:t>
            </a:r>
            <a:r>
              <a:rPr lang="en-US" sz="1300" dirty="0"/>
              <a:t> </a:t>
            </a:r>
            <a:r>
              <a:rPr lang="en-US" sz="1300" dirty="0" err="1"/>
              <a:t>athrawon</a:t>
            </a:r>
            <a:r>
              <a:rPr lang="en-US" sz="1300" dirty="0"/>
              <a:t> </a:t>
            </a:r>
            <a:r>
              <a:rPr lang="en-US" sz="1300" dirty="0" err="1"/>
              <a:t>yn</a:t>
            </a:r>
            <a:r>
              <a:rPr lang="en-US" sz="1300" dirty="0"/>
              <a:t> </a:t>
            </a:r>
            <a:r>
              <a:rPr lang="en-US" sz="1300" dirty="0" err="1"/>
              <a:t>cyflwyno’r</a:t>
            </a:r>
            <a:r>
              <a:rPr lang="en-US" sz="1300" dirty="0"/>
              <a:t> </a:t>
            </a:r>
            <a:r>
              <a:rPr lang="en-US" sz="1300" dirty="0" err="1"/>
              <a:t>cwricwlwm</a:t>
            </a:r>
            <a:r>
              <a:rPr lang="en-US" sz="1300" dirty="0"/>
              <a:t> </a:t>
            </a:r>
            <a:r>
              <a:rPr lang="en-US" sz="1300" dirty="0" err="1"/>
              <a:t>a’r</a:t>
            </a:r>
            <a:r>
              <a:rPr lang="en-US" sz="1300" dirty="0"/>
              <a:t> </a:t>
            </a:r>
            <a:r>
              <a:rPr lang="en-US" sz="1300" dirty="0" err="1"/>
              <a:t>mathau</a:t>
            </a:r>
            <a:r>
              <a:rPr lang="en-US" sz="1300" dirty="0"/>
              <a:t> o </a:t>
            </a:r>
            <a:r>
              <a:rPr lang="en-US" sz="1300" dirty="0" err="1"/>
              <a:t>dasgau</a:t>
            </a:r>
            <a:r>
              <a:rPr lang="en-US" sz="1300" dirty="0"/>
              <a:t> </a:t>
            </a:r>
            <a:r>
              <a:rPr lang="en-US" sz="1300" dirty="0" err="1"/>
              <a:t>bydden</a:t>
            </a:r>
            <a:r>
              <a:rPr lang="en-US" sz="1300" dirty="0"/>
              <a:t> </a:t>
            </a:r>
            <a:r>
              <a:rPr lang="en-US" sz="1300" dirty="0" err="1"/>
              <a:t>nhw’n</a:t>
            </a:r>
            <a:r>
              <a:rPr lang="en-US" sz="1300" dirty="0"/>
              <a:t> </a:t>
            </a:r>
            <a:r>
              <a:rPr lang="en-US" sz="1300" dirty="0" err="1"/>
              <a:t>dysgu</a:t>
            </a:r>
            <a:r>
              <a:rPr lang="en-US" sz="1300" dirty="0"/>
              <a:t> </a:t>
            </a:r>
            <a:r>
              <a:rPr lang="en-US" sz="1300" dirty="0" err="1"/>
              <a:t>yn</a:t>
            </a:r>
            <a:r>
              <a:rPr lang="en-US" sz="1300" dirty="0"/>
              <a:t> </a:t>
            </a:r>
            <a:r>
              <a:rPr lang="en-US" sz="1300" dirty="0" err="1"/>
              <a:t>ystod</a:t>
            </a:r>
            <a:r>
              <a:rPr lang="en-US" sz="1300" dirty="0"/>
              <a:t> y </a:t>
            </a:r>
            <a:r>
              <a:rPr lang="en-US" sz="1300" dirty="0" err="1"/>
              <a:t>flwyddyn</a:t>
            </a:r>
            <a:r>
              <a:rPr lang="en-US" sz="1300" dirty="0"/>
              <a:t>.</a:t>
            </a:r>
          </a:p>
          <a:p>
            <a:r>
              <a:rPr lang="en-US" sz="1300" dirty="0" err="1"/>
              <a:t>Noson</a:t>
            </a:r>
            <a:r>
              <a:rPr lang="en-US" sz="1300" dirty="0"/>
              <a:t> </a:t>
            </a:r>
            <a:r>
              <a:rPr lang="en-US" sz="1300" dirty="0" err="1"/>
              <a:t>Targedau</a:t>
            </a:r>
            <a:r>
              <a:rPr lang="en-US" sz="1300" dirty="0"/>
              <a:t>- </a:t>
            </a:r>
            <a:r>
              <a:rPr lang="en-US" sz="1300" dirty="0" err="1"/>
              <a:t>ym</a:t>
            </a:r>
            <a:r>
              <a:rPr lang="en-US" sz="1300" dirty="0"/>
              <a:t> mis </a:t>
            </a:r>
            <a:r>
              <a:rPr lang="en-US" sz="1300" dirty="0" err="1"/>
              <a:t>Ionawr</a:t>
            </a:r>
            <a:r>
              <a:rPr lang="en-US" sz="1300" dirty="0"/>
              <a:t>, </a:t>
            </a:r>
            <a:r>
              <a:rPr lang="en-US" sz="1300" dirty="0" err="1"/>
              <a:t>bydd</a:t>
            </a:r>
            <a:r>
              <a:rPr lang="en-US" sz="1300" dirty="0"/>
              <a:t> </a:t>
            </a:r>
            <a:r>
              <a:rPr lang="en-US" sz="1300" dirty="0" err="1"/>
              <a:t>athrawon</a:t>
            </a:r>
            <a:r>
              <a:rPr lang="en-US" sz="1300" dirty="0"/>
              <a:t> </a:t>
            </a:r>
            <a:r>
              <a:rPr lang="en-US" sz="1300" dirty="0" err="1"/>
              <a:t>yn</a:t>
            </a:r>
            <a:r>
              <a:rPr lang="en-US" sz="1300" dirty="0"/>
              <a:t> </a:t>
            </a:r>
            <a:r>
              <a:rPr lang="en-US" sz="1300" dirty="0" err="1"/>
              <a:t>cyflwyno</a:t>
            </a:r>
            <a:r>
              <a:rPr lang="en-US" sz="1300" dirty="0"/>
              <a:t> </a:t>
            </a:r>
            <a:r>
              <a:rPr lang="en-US" sz="1300" dirty="0" err="1"/>
              <a:t>targedau</a:t>
            </a:r>
            <a:r>
              <a:rPr lang="en-US" sz="1300" dirty="0"/>
              <a:t> plant </a:t>
            </a:r>
            <a:r>
              <a:rPr lang="en-US" sz="1300" dirty="0" err="1"/>
              <a:t>ar</a:t>
            </a:r>
            <a:r>
              <a:rPr lang="en-US" sz="1300" dirty="0"/>
              <a:t> </a:t>
            </a:r>
            <a:r>
              <a:rPr lang="en-US" sz="1300" dirty="0" err="1"/>
              <a:t>ôl</a:t>
            </a:r>
            <a:r>
              <a:rPr lang="en-US" sz="1300" dirty="0"/>
              <a:t> y </a:t>
            </a:r>
            <a:r>
              <a:rPr lang="en-US" sz="1300" dirty="0" err="1"/>
              <a:t>tymor</a:t>
            </a:r>
            <a:r>
              <a:rPr lang="en-US" sz="1300" dirty="0"/>
              <a:t> </a:t>
            </a:r>
            <a:r>
              <a:rPr lang="en-US" sz="1300" dirty="0" err="1"/>
              <a:t>cyntaf</a:t>
            </a:r>
            <a:r>
              <a:rPr lang="en-US" sz="1300" dirty="0"/>
              <a:t>.</a:t>
            </a:r>
          </a:p>
          <a:p>
            <a:r>
              <a:rPr lang="en-US" sz="1300" dirty="0" err="1"/>
              <a:t>Noson</a:t>
            </a:r>
            <a:r>
              <a:rPr lang="en-US" sz="1300" dirty="0"/>
              <a:t> </a:t>
            </a:r>
            <a:r>
              <a:rPr lang="en-US" sz="1300" dirty="0" err="1"/>
              <a:t>rhieni</a:t>
            </a:r>
            <a:r>
              <a:rPr lang="en-US" sz="1300" dirty="0"/>
              <a:t>- </a:t>
            </a:r>
            <a:r>
              <a:rPr lang="en-US" sz="1300" dirty="0" err="1"/>
              <a:t>athrawon</a:t>
            </a:r>
            <a:r>
              <a:rPr lang="en-US" sz="1300" dirty="0"/>
              <a:t> </a:t>
            </a:r>
            <a:r>
              <a:rPr lang="en-US" sz="1300" dirty="0" err="1"/>
              <a:t>yn</a:t>
            </a:r>
            <a:r>
              <a:rPr lang="en-US" sz="1300" dirty="0"/>
              <a:t> </a:t>
            </a:r>
            <a:r>
              <a:rPr lang="en-US" sz="1300" dirty="0" err="1"/>
              <a:t>cyflwyno</a:t>
            </a:r>
            <a:r>
              <a:rPr lang="en-US" sz="1300" dirty="0"/>
              <a:t> </a:t>
            </a:r>
            <a:r>
              <a:rPr lang="en-US" sz="1300" dirty="0" err="1"/>
              <a:t>adroddiadau</a:t>
            </a:r>
            <a:r>
              <a:rPr lang="en-US" sz="1300" dirty="0"/>
              <a:t> plant.</a:t>
            </a:r>
          </a:p>
          <a:p>
            <a:r>
              <a:rPr lang="en-US" sz="1300" dirty="0" err="1"/>
              <a:t>Nosweithiau</a:t>
            </a:r>
            <a:r>
              <a:rPr lang="en-US" sz="1300" dirty="0"/>
              <a:t> </a:t>
            </a:r>
            <a:r>
              <a:rPr lang="en-US" sz="1300" dirty="0" err="1"/>
              <a:t>hyfforddiant</a:t>
            </a:r>
            <a:r>
              <a:rPr lang="en-US" sz="1300" dirty="0"/>
              <a:t>- </a:t>
            </a:r>
            <a:r>
              <a:rPr lang="en-US" sz="1300" dirty="0" err="1"/>
              <a:t>cyfle</a:t>
            </a:r>
            <a:r>
              <a:rPr lang="en-US" sz="1300" dirty="0"/>
              <a:t> </a:t>
            </a:r>
            <a:r>
              <a:rPr lang="en-US" sz="1300" dirty="0" err="1"/>
              <a:t>i</a:t>
            </a:r>
            <a:r>
              <a:rPr lang="en-US" sz="1300" dirty="0"/>
              <a:t> </a:t>
            </a:r>
            <a:r>
              <a:rPr lang="en-US" sz="1300" dirty="0" err="1"/>
              <a:t>rieni</a:t>
            </a:r>
            <a:r>
              <a:rPr lang="en-US" sz="1300" dirty="0"/>
              <a:t> </a:t>
            </a:r>
            <a:r>
              <a:rPr lang="en-US" sz="1300" dirty="0" err="1"/>
              <a:t>datblygu</a:t>
            </a:r>
            <a:r>
              <a:rPr lang="en-US" sz="1300" dirty="0"/>
              <a:t> </a:t>
            </a:r>
            <a:r>
              <a:rPr lang="en-US" sz="1300" dirty="0" err="1"/>
              <a:t>ei</a:t>
            </a:r>
            <a:r>
              <a:rPr lang="en-US" sz="1300" dirty="0"/>
              <a:t> </a:t>
            </a:r>
            <a:r>
              <a:rPr lang="en-US" sz="1300" dirty="0" err="1"/>
              <a:t>sgiliau</a:t>
            </a:r>
            <a:r>
              <a:rPr lang="en-US" sz="1300" dirty="0"/>
              <a:t> </a:t>
            </a:r>
            <a:r>
              <a:rPr lang="en-US" sz="1300" dirty="0" err="1"/>
              <a:t>darllen</a:t>
            </a:r>
            <a:r>
              <a:rPr lang="en-US" sz="1300" dirty="0"/>
              <a:t>, </a:t>
            </a:r>
            <a:r>
              <a:rPr lang="en-US" sz="1300" dirty="0" err="1"/>
              <a:t>TGCh</a:t>
            </a:r>
            <a:r>
              <a:rPr lang="en-US" sz="1300" dirty="0"/>
              <a:t>, </a:t>
            </a:r>
            <a:r>
              <a:rPr lang="en-US" sz="1300" dirty="0" err="1"/>
              <a:t>ayyb</a:t>
            </a:r>
            <a:r>
              <a:rPr lang="en-US" sz="1300" dirty="0"/>
              <a:t>.</a:t>
            </a:r>
          </a:p>
          <a:p>
            <a:endParaRPr lang="en-US" sz="1400" u="sng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86DFA8B-56C6-A055-7DFE-932C890FB373}"/>
              </a:ext>
            </a:extLst>
          </p:cNvPr>
          <p:cNvSpPr txBox="1"/>
          <p:nvPr/>
        </p:nvSpPr>
        <p:spPr>
          <a:xfrm>
            <a:off x="4146787" y="3722803"/>
            <a:ext cx="4752170" cy="1107996"/>
          </a:xfrm>
          <a:prstGeom prst="rect">
            <a:avLst/>
          </a:prstGeom>
          <a:solidFill>
            <a:srgbClr val="FFFFFF"/>
          </a:solidFill>
          <a:effectLst>
            <a:glow rad="152400">
              <a:srgbClr val="FA8680"/>
            </a:glow>
          </a:effectLst>
        </p:spPr>
        <p:txBody>
          <a:bodyPr wrap="square" rtlCol="0">
            <a:spAutoFit/>
          </a:bodyPr>
          <a:lstStyle/>
          <a:p>
            <a:r>
              <a:rPr lang="en-US" sz="1400" u="sng" dirty="0" err="1"/>
              <a:t>Amgylchedd</a:t>
            </a:r>
            <a:r>
              <a:rPr lang="en-US" sz="1400" u="sng" dirty="0"/>
              <a:t> </a:t>
            </a:r>
            <a:r>
              <a:rPr lang="en-US" sz="1400" u="sng" dirty="0" err="1"/>
              <a:t>yr</a:t>
            </a:r>
            <a:r>
              <a:rPr lang="en-US" sz="1400" u="sng" dirty="0"/>
              <a:t> </a:t>
            </a:r>
            <a:r>
              <a:rPr lang="en-US" sz="1400" u="sng" dirty="0" err="1"/>
              <a:t>ysgol</a:t>
            </a:r>
            <a:r>
              <a:rPr lang="en-US" sz="1400" u="sng" dirty="0"/>
              <a:t>:</a:t>
            </a:r>
          </a:p>
          <a:p>
            <a:r>
              <a:rPr lang="en-US" sz="1300" dirty="0"/>
              <a:t>Mae Ysgol X </a:t>
            </a:r>
            <a:r>
              <a:rPr lang="en-US" sz="1300" dirty="0" err="1"/>
              <a:t>yn</a:t>
            </a:r>
            <a:r>
              <a:rPr lang="en-US" sz="1300" dirty="0"/>
              <a:t> </a:t>
            </a:r>
            <a:r>
              <a:rPr lang="en-US" sz="1300" dirty="0" err="1"/>
              <a:t>rhoi</a:t>
            </a:r>
            <a:r>
              <a:rPr lang="en-US" sz="1300" dirty="0"/>
              <a:t> </a:t>
            </a:r>
            <a:r>
              <a:rPr lang="en-US" sz="1300" dirty="0" err="1"/>
              <a:t>llawer</a:t>
            </a:r>
            <a:r>
              <a:rPr lang="en-US" sz="1300" dirty="0"/>
              <a:t> o </a:t>
            </a:r>
            <a:r>
              <a:rPr lang="en-US" sz="1300" dirty="0" err="1"/>
              <a:t>sylw</a:t>
            </a:r>
            <a:r>
              <a:rPr lang="en-US" sz="1300" dirty="0"/>
              <a:t> </a:t>
            </a:r>
            <a:r>
              <a:rPr lang="en-US" sz="1300" dirty="0" err="1"/>
              <a:t>i</a:t>
            </a:r>
            <a:r>
              <a:rPr lang="en-US" sz="1300" dirty="0"/>
              <a:t> </a:t>
            </a:r>
            <a:r>
              <a:rPr lang="en-US" sz="1300" dirty="0" err="1"/>
              <a:t>adnoddau</a:t>
            </a:r>
            <a:r>
              <a:rPr lang="en-US" sz="1300" dirty="0"/>
              <a:t> </a:t>
            </a:r>
            <a:r>
              <a:rPr lang="en-US" sz="1300" dirty="0" err="1"/>
              <a:t>unigryw</a:t>
            </a:r>
            <a:r>
              <a:rPr lang="en-US" sz="1300" dirty="0"/>
              <a:t> </a:t>
            </a:r>
            <a:r>
              <a:rPr lang="en-US" sz="1300" dirty="0" err="1"/>
              <a:t>i</a:t>
            </a:r>
            <a:r>
              <a:rPr lang="en-US" sz="1300" dirty="0"/>
              <a:t> </a:t>
            </a:r>
            <a:r>
              <a:rPr lang="en-US" sz="1300" dirty="0" err="1"/>
              <a:t>blant</a:t>
            </a:r>
            <a:r>
              <a:rPr lang="en-US" sz="13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/>
              <a:t>Ysgol </a:t>
            </a:r>
            <a:r>
              <a:rPr lang="en-US" sz="1300" dirty="0" err="1"/>
              <a:t>Coedwig</a:t>
            </a:r>
            <a:r>
              <a:rPr lang="en-US" sz="1300" dirty="0"/>
              <a:t>- </a:t>
            </a:r>
            <a:r>
              <a:rPr lang="en-US" sz="1300" dirty="0" err="1"/>
              <a:t>ardal</a:t>
            </a:r>
            <a:r>
              <a:rPr lang="en-US" sz="1300" dirty="0"/>
              <a:t> </a:t>
            </a:r>
            <a:r>
              <a:rPr lang="en-US" sz="1300" dirty="0" err="1"/>
              <a:t>ble</a:t>
            </a:r>
            <a:r>
              <a:rPr lang="en-US" sz="1300" dirty="0"/>
              <a:t> </a:t>
            </a:r>
            <a:r>
              <a:rPr lang="en-US" sz="1300" dirty="0" err="1"/>
              <a:t>mae</a:t>
            </a:r>
            <a:r>
              <a:rPr lang="en-US" sz="1300" dirty="0"/>
              <a:t> plant </a:t>
            </a:r>
            <a:r>
              <a:rPr lang="en-US" sz="1300" dirty="0" err="1"/>
              <a:t>gallu</a:t>
            </a:r>
            <a:r>
              <a:rPr lang="en-US" sz="1300" dirty="0"/>
              <a:t> </a:t>
            </a:r>
            <a:r>
              <a:rPr lang="en-US" sz="1300" dirty="0" err="1"/>
              <a:t>dysgu</a:t>
            </a:r>
            <a:r>
              <a:rPr lang="en-US" sz="1300" dirty="0"/>
              <a:t> am </a:t>
            </a:r>
            <a:r>
              <a:rPr lang="en-US" sz="1300" dirty="0" err="1"/>
              <a:t>natur</a:t>
            </a:r>
            <a:r>
              <a:rPr lang="en-US" sz="13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 err="1"/>
              <a:t>Ardaloedd</a:t>
            </a:r>
            <a:r>
              <a:rPr lang="en-US" sz="1300" dirty="0"/>
              <a:t> </a:t>
            </a:r>
            <a:r>
              <a:rPr lang="en-US" sz="1300" dirty="0" err="1"/>
              <a:t>darllen</a:t>
            </a:r>
            <a:r>
              <a:rPr lang="en-US" sz="1300" dirty="0"/>
              <a:t> o </a:t>
            </a:r>
            <a:r>
              <a:rPr lang="en-US" sz="1300" dirty="0" err="1"/>
              <a:t>fewn</a:t>
            </a:r>
            <a:r>
              <a:rPr lang="en-US" sz="1300" dirty="0"/>
              <a:t> </a:t>
            </a:r>
            <a:r>
              <a:rPr lang="en-US" sz="1300" dirty="0" err="1"/>
              <a:t>pob</a:t>
            </a:r>
            <a:r>
              <a:rPr lang="en-US" sz="1300" dirty="0"/>
              <a:t> </a:t>
            </a:r>
            <a:r>
              <a:rPr lang="en-US" sz="1300" dirty="0" err="1"/>
              <a:t>dosbarth</a:t>
            </a:r>
            <a:r>
              <a:rPr lang="en-US" sz="13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 err="1"/>
              <a:t>Ardal</a:t>
            </a:r>
            <a:r>
              <a:rPr lang="en-US" sz="1300" dirty="0"/>
              <a:t> </a:t>
            </a:r>
            <a:r>
              <a:rPr lang="en-US" sz="1300" dirty="0" err="1"/>
              <a:t>Chwarae</a:t>
            </a:r>
            <a:r>
              <a:rPr lang="en-US" sz="1300" dirty="0"/>
              <a:t> </a:t>
            </a:r>
            <a:r>
              <a:rPr lang="en-US" sz="1300" dirty="0" err="1"/>
              <a:t>rôl</a:t>
            </a:r>
            <a:r>
              <a:rPr lang="en-US" sz="1300" dirty="0"/>
              <a:t>- </a:t>
            </a:r>
            <a:r>
              <a:rPr lang="en-US" sz="1300" dirty="0" err="1"/>
              <a:t>yn</a:t>
            </a:r>
            <a:r>
              <a:rPr lang="en-US" sz="1300" dirty="0"/>
              <a:t> </a:t>
            </a:r>
            <a:r>
              <a:rPr lang="en-US" sz="1300" dirty="0" err="1"/>
              <a:t>enwedig</a:t>
            </a:r>
            <a:r>
              <a:rPr lang="en-US" sz="1300" dirty="0"/>
              <a:t> o </a:t>
            </a:r>
            <a:r>
              <a:rPr lang="en-US" sz="1300" dirty="0" err="1"/>
              <a:t>fewn</a:t>
            </a:r>
            <a:r>
              <a:rPr lang="en-US" sz="1300" dirty="0"/>
              <a:t> y </a:t>
            </a:r>
            <a:r>
              <a:rPr lang="en-US" sz="1300" dirty="0" err="1"/>
              <a:t>cyfnod</a:t>
            </a:r>
            <a:r>
              <a:rPr lang="en-US" sz="1300" dirty="0"/>
              <a:t> </a:t>
            </a:r>
            <a:r>
              <a:rPr lang="en-US" sz="1300" dirty="0" err="1"/>
              <a:t>sylfaen</a:t>
            </a:r>
            <a:r>
              <a:rPr lang="en-US" sz="1300" dirty="0"/>
              <a:t>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19F6DBB-AF43-9640-7824-91BF7526C8E9}"/>
              </a:ext>
            </a:extLst>
          </p:cNvPr>
          <p:cNvSpPr txBox="1"/>
          <p:nvPr/>
        </p:nvSpPr>
        <p:spPr>
          <a:xfrm>
            <a:off x="4146787" y="5024518"/>
            <a:ext cx="4887466" cy="1923604"/>
          </a:xfrm>
          <a:prstGeom prst="rect">
            <a:avLst/>
          </a:prstGeom>
          <a:solidFill>
            <a:srgbClr val="FFFFFF"/>
          </a:solidFill>
          <a:effectLst>
            <a:glow rad="152400">
              <a:srgbClr val="FA8680"/>
            </a:glow>
          </a:effectLst>
        </p:spPr>
        <p:txBody>
          <a:bodyPr wrap="square" rtlCol="0">
            <a:spAutoFit/>
          </a:bodyPr>
          <a:lstStyle/>
          <a:p>
            <a:r>
              <a:rPr lang="en-US" sz="1400" u="sng" dirty="0" err="1"/>
              <a:t>Lles</a:t>
            </a:r>
            <a:r>
              <a:rPr lang="en-US" sz="1400" u="sng" dirty="0"/>
              <a:t> plant:</a:t>
            </a:r>
          </a:p>
          <a:p>
            <a:r>
              <a:rPr lang="en-US" sz="1300" dirty="0"/>
              <a:t>Mae </a:t>
            </a:r>
            <a:r>
              <a:rPr lang="en-US" sz="1300" dirty="0" err="1"/>
              <a:t>athrawon</a:t>
            </a:r>
            <a:r>
              <a:rPr lang="en-US" sz="1300" dirty="0"/>
              <a:t> Ysgol X </a:t>
            </a:r>
            <a:r>
              <a:rPr lang="en-US" sz="1300" dirty="0" err="1"/>
              <a:t>yn</a:t>
            </a:r>
            <a:r>
              <a:rPr lang="en-US" sz="1300" dirty="0"/>
              <a:t> </a:t>
            </a:r>
            <a:r>
              <a:rPr lang="en-US" sz="1300" dirty="0" err="1"/>
              <a:t>gwneud</a:t>
            </a:r>
            <a:r>
              <a:rPr lang="en-US" sz="1300" dirty="0"/>
              <a:t> </a:t>
            </a:r>
            <a:r>
              <a:rPr lang="en-US" sz="1300" dirty="0" err="1"/>
              <a:t>llawer</a:t>
            </a:r>
            <a:r>
              <a:rPr lang="en-US" sz="1300" dirty="0"/>
              <a:t> o </a:t>
            </a:r>
            <a:r>
              <a:rPr lang="en-US" sz="1300" dirty="0" err="1"/>
              <a:t>ymdrech</a:t>
            </a:r>
            <a:r>
              <a:rPr lang="en-US" sz="1300" dirty="0"/>
              <a:t> </a:t>
            </a:r>
            <a:r>
              <a:rPr lang="en-US" sz="1300" dirty="0" err="1"/>
              <a:t>i</a:t>
            </a:r>
            <a:r>
              <a:rPr lang="en-US" sz="1300" dirty="0"/>
              <a:t> </a:t>
            </a:r>
            <a:r>
              <a:rPr lang="en-US" sz="1300" dirty="0" err="1"/>
              <a:t>roi</a:t>
            </a:r>
            <a:r>
              <a:rPr lang="en-US" sz="1300" dirty="0"/>
              <a:t> </a:t>
            </a:r>
            <a:r>
              <a:rPr lang="en-US" sz="1300" dirty="0" err="1"/>
              <a:t>lles</a:t>
            </a:r>
            <a:r>
              <a:rPr lang="en-US" sz="1300" dirty="0"/>
              <a:t> </a:t>
            </a:r>
            <a:r>
              <a:rPr lang="en-US" sz="1300" dirty="0" err="1"/>
              <a:t>ei</a:t>
            </a:r>
            <a:r>
              <a:rPr lang="en-US" sz="1300" dirty="0"/>
              <a:t> </a:t>
            </a:r>
            <a:r>
              <a:rPr lang="en-US" sz="1300" dirty="0" err="1"/>
              <a:t>ddisgyblion</a:t>
            </a:r>
            <a:r>
              <a:rPr lang="en-US" sz="1300" dirty="0"/>
              <a:t> </a:t>
            </a:r>
            <a:r>
              <a:rPr lang="en-US" sz="1300" dirty="0" err="1"/>
              <a:t>yn</a:t>
            </a:r>
            <a:r>
              <a:rPr lang="en-US" sz="1300" dirty="0"/>
              <a:t> </a:t>
            </a:r>
            <a:r>
              <a:rPr lang="en-US" sz="1300" dirty="0" err="1"/>
              <a:t>gyntaf</a:t>
            </a:r>
            <a:r>
              <a:rPr lang="en-US" sz="13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300" dirty="0"/>
              <a:t>Polisi </a:t>
            </a:r>
            <a:r>
              <a:rPr lang="en-US" sz="1300" dirty="0" err="1"/>
              <a:t>drws</a:t>
            </a:r>
            <a:r>
              <a:rPr lang="en-US" sz="1300" dirty="0"/>
              <a:t> </a:t>
            </a:r>
            <a:r>
              <a:rPr lang="en-US" sz="1300" dirty="0" err="1"/>
              <a:t>agored</a:t>
            </a:r>
            <a:r>
              <a:rPr lang="en-US" sz="1300" dirty="0"/>
              <a:t>- </a:t>
            </a:r>
            <a:r>
              <a:rPr lang="en-US" sz="1300" dirty="0" err="1"/>
              <a:t>perthnasol</a:t>
            </a:r>
            <a:r>
              <a:rPr lang="en-US" sz="1300" dirty="0"/>
              <a:t> </a:t>
            </a:r>
            <a:r>
              <a:rPr lang="en-US" sz="1300" dirty="0" err="1"/>
              <a:t>i</a:t>
            </a:r>
            <a:r>
              <a:rPr lang="en-US" sz="1300" dirty="0"/>
              <a:t> </a:t>
            </a:r>
            <a:r>
              <a:rPr lang="en-US" sz="1300" dirty="0" err="1"/>
              <a:t>rieni</a:t>
            </a:r>
            <a:r>
              <a:rPr lang="en-US" sz="1300" dirty="0"/>
              <a:t> a </a:t>
            </a:r>
            <a:r>
              <a:rPr lang="en-US" sz="1300" dirty="0" err="1"/>
              <a:t>phlant</a:t>
            </a:r>
            <a:r>
              <a:rPr lang="en-US" sz="1300" dirty="0"/>
              <a:t>. </a:t>
            </a:r>
            <a:r>
              <a:rPr lang="en-US" sz="1300" dirty="0" err="1"/>
              <a:t>Mae’r</a:t>
            </a:r>
            <a:r>
              <a:rPr lang="en-US" sz="1300" dirty="0"/>
              <a:t> </a:t>
            </a:r>
            <a:r>
              <a:rPr lang="en-US" sz="1300" dirty="0" err="1"/>
              <a:t>polisi</a:t>
            </a:r>
            <a:r>
              <a:rPr lang="en-US" sz="1300" dirty="0"/>
              <a:t> </a:t>
            </a:r>
            <a:r>
              <a:rPr lang="en-US" sz="1300" dirty="0" err="1"/>
              <a:t>hyn</a:t>
            </a:r>
            <a:r>
              <a:rPr lang="en-US" sz="1300" dirty="0"/>
              <a:t> </a:t>
            </a:r>
            <a:r>
              <a:rPr lang="en-US" sz="1300" dirty="0" err="1"/>
              <a:t>yn</a:t>
            </a:r>
            <a:r>
              <a:rPr lang="en-US" sz="1300" dirty="0"/>
              <a:t> </a:t>
            </a:r>
            <a:r>
              <a:rPr lang="en-US" sz="1300" dirty="0" err="1"/>
              <a:t>golygu</a:t>
            </a:r>
            <a:r>
              <a:rPr lang="en-US" sz="1300" dirty="0"/>
              <a:t> bod </a:t>
            </a:r>
            <a:r>
              <a:rPr lang="en-US" sz="1300" dirty="0" err="1"/>
              <a:t>plentyn</a:t>
            </a:r>
            <a:r>
              <a:rPr lang="en-US" sz="1300" dirty="0"/>
              <a:t> neu riant </a:t>
            </a:r>
            <a:r>
              <a:rPr lang="en-US" sz="1300" dirty="0" err="1"/>
              <a:t>gallu</a:t>
            </a:r>
            <a:r>
              <a:rPr lang="en-US" sz="1300" dirty="0"/>
              <a:t> </a:t>
            </a:r>
            <a:r>
              <a:rPr lang="en-US" sz="1300" dirty="0" err="1"/>
              <a:t>siarad</a:t>
            </a:r>
            <a:r>
              <a:rPr lang="en-US" sz="1300" dirty="0"/>
              <a:t> ag </a:t>
            </a:r>
            <a:r>
              <a:rPr lang="en-US" sz="1300" dirty="0" err="1"/>
              <a:t>unrhyw</a:t>
            </a:r>
            <a:r>
              <a:rPr lang="en-US" sz="1300" dirty="0"/>
              <a:t> </a:t>
            </a:r>
            <a:r>
              <a:rPr lang="en-US" sz="1300" dirty="0" err="1"/>
              <a:t>athro</a:t>
            </a:r>
            <a:r>
              <a:rPr lang="en-US" sz="1300" dirty="0"/>
              <a:t> </a:t>
            </a:r>
            <a:r>
              <a:rPr lang="en-US" sz="1300" dirty="0" err="1"/>
              <a:t>ar</a:t>
            </a:r>
            <a:r>
              <a:rPr lang="en-US" sz="1300" dirty="0"/>
              <a:t> </a:t>
            </a:r>
            <a:r>
              <a:rPr lang="en-US" sz="1300" dirty="0" err="1"/>
              <a:t>unrhyw</a:t>
            </a:r>
            <a:r>
              <a:rPr lang="en-US" sz="1300" dirty="0"/>
              <a:t> </a:t>
            </a:r>
            <a:r>
              <a:rPr lang="en-US" sz="1300" dirty="0" err="1"/>
              <a:t>adeg</a:t>
            </a:r>
            <a:r>
              <a:rPr lang="en-US" sz="13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300" dirty="0"/>
              <a:t>CAMS- </a:t>
            </a:r>
            <a:r>
              <a:rPr lang="en-US" sz="1300" dirty="0" err="1"/>
              <a:t>os</a:t>
            </a:r>
            <a:r>
              <a:rPr lang="en-US" sz="1300" dirty="0"/>
              <a:t> </a:t>
            </a:r>
            <a:r>
              <a:rPr lang="en-US" sz="1300" dirty="0" err="1"/>
              <a:t>mae</a:t>
            </a:r>
            <a:r>
              <a:rPr lang="en-US" sz="1300" dirty="0"/>
              <a:t> </a:t>
            </a:r>
            <a:r>
              <a:rPr lang="en-US" sz="1300" dirty="0" err="1"/>
              <a:t>unrhyw</a:t>
            </a:r>
            <a:r>
              <a:rPr lang="en-US" sz="1300" dirty="0"/>
              <a:t> </a:t>
            </a:r>
            <a:r>
              <a:rPr lang="en-US" sz="1300" dirty="0" err="1"/>
              <a:t>blentyn</a:t>
            </a:r>
            <a:r>
              <a:rPr lang="en-US" sz="1300" dirty="0"/>
              <a:t> y </a:t>
            </a:r>
            <a:r>
              <a:rPr lang="en-US" sz="1300" dirty="0" err="1"/>
              <a:t>cael</a:t>
            </a:r>
            <a:r>
              <a:rPr lang="en-US" sz="1300" dirty="0"/>
              <a:t> </a:t>
            </a:r>
            <a:r>
              <a:rPr lang="en-US" sz="1300" dirty="0" err="1"/>
              <a:t>problemau</a:t>
            </a:r>
            <a:r>
              <a:rPr lang="en-US" sz="1300" dirty="0"/>
              <a:t> iechyd </a:t>
            </a:r>
            <a:r>
              <a:rPr lang="en-US" sz="1300" dirty="0" err="1"/>
              <a:t>meddwl</a:t>
            </a:r>
            <a:r>
              <a:rPr lang="en-US" sz="1300" dirty="0"/>
              <a:t> </a:t>
            </a:r>
            <a:r>
              <a:rPr lang="en-US" sz="1300" dirty="0" err="1"/>
              <a:t>fel</a:t>
            </a:r>
            <a:r>
              <a:rPr lang="en-US" sz="1300" dirty="0"/>
              <a:t> ‘anxiety’, </a:t>
            </a:r>
            <a:r>
              <a:rPr lang="en-US" sz="1300" dirty="0" err="1"/>
              <a:t>mae</a:t>
            </a:r>
            <a:r>
              <a:rPr lang="en-US" sz="1300" dirty="0"/>
              <a:t> </a:t>
            </a:r>
            <a:r>
              <a:rPr lang="en-US" sz="1300" dirty="0" err="1"/>
              <a:t>sesiynau</a:t>
            </a:r>
            <a:r>
              <a:rPr lang="en-US" sz="1300" dirty="0"/>
              <a:t> </a:t>
            </a:r>
            <a:r>
              <a:rPr lang="en-US" sz="1300" dirty="0" err="1"/>
              <a:t>wythnosol</a:t>
            </a:r>
            <a:r>
              <a:rPr lang="en-US" sz="1300" dirty="0"/>
              <a:t> </a:t>
            </a:r>
            <a:r>
              <a:rPr lang="en-US" sz="1300" dirty="0" err="1"/>
              <a:t>iddyn</a:t>
            </a:r>
            <a:r>
              <a:rPr lang="en-US" sz="1300" dirty="0"/>
              <a:t> </a:t>
            </a:r>
            <a:r>
              <a:rPr lang="en-US" sz="1300" dirty="0" err="1"/>
              <a:t>nhw</a:t>
            </a:r>
            <a:r>
              <a:rPr lang="en-US" sz="1300" dirty="0"/>
              <a:t> </a:t>
            </a:r>
            <a:r>
              <a:rPr lang="en-US" sz="1300" dirty="0" err="1"/>
              <a:t>drafod</a:t>
            </a:r>
            <a:r>
              <a:rPr lang="en-US" sz="1300" dirty="0"/>
              <a:t> </a:t>
            </a:r>
            <a:r>
              <a:rPr lang="en-US" sz="1300" dirty="0" err="1"/>
              <a:t>ei</a:t>
            </a:r>
            <a:r>
              <a:rPr lang="en-US" sz="1300" dirty="0"/>
              <a:t> </a:t>
            </a:r>
            <a:r>
              <a:rPr lang="en-US" sz="1300" dirty="0" err="1"/>
              <a:t>phryderon</a:t>
            </a:r>
            <a:r>
              <a:rPr lang="en-US" sz="1300" dirty="0"/>
              <a:t>.</a:t>
            </a:r>
          </a:p>
          <a:p>
            <a:endParaRPr lang="en-US" sz="1400" u="sng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966FC06-36FF-72F4-2475-33566D2F9B71}"/>
              </a:ext>
            </a:extLst>
          </p:cNvPr>
          <p:cNvSpPr txBox="1"/>
          <p:nvPr/>
        </p:nvSpPr>
        <p:spPr>
          <a:xfrm>
            <a:off x="4334220" y="8905371"/>
            <a:ext cx="11598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u="none" strike="noStrike" dirty="0">
                <a:effectLst/>
                <a:latin typeface="Roboto" panose="02000000000000000000" pitchFamily="2" charset="0"/>
              </a:rPr>
              <a:t>(Psychology Notes HQ, 2013)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A9CEA35-8959-63C3-93CC-2ADB6249E534}"/>
              </a:ext>
            </a:extLst>
          </p:cNvPr>
          <p:cNvSpPr txBox="1"/>
          <p:nvPr/>
        </p:nvSpPr>
        <p:spPr>
          <a:xfrm>
            <a:off x="11731829" y="1319503"/>
            <a:ext cx="95331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u="none" strike="noStrike" dirty="0">
                <a:effectLst/>
                <a:latin typeface="Roboto" panose="02000000000000000000" pitchFamily="2" charset="0"/>
              </a:rPr>
              <a:t>(</a:t>
            </a:r>
            <a:r>
              <a:rPr lang="en-GB" sz="1200" b="0" i="0" u="none" strike="noStrike" dirty="0" err="1">
                <a:effectLst/>
                <a:latin typeface="Roboto" panose="02000000000000000000" pitchFamily="2" charset="0"/>
              </a:rPr>
              <a:t>www.ygglonlas.co.uk</a:t>
            </a:r>
            <a:r>
              <a:rPr lang="en-GB" sz="1200" b="0" i="0" u="none" strike="noStrike" dirty="0">
                <a:effectLst/>
                <a:latin typeface="Roboto" panose="02000000000000000000" pitchFamily="2" charset="0"/>
              </a:rPr>
              <a:t>, </a:t>
            </a:r>
            <a:r>
              <a:rPr lang="en-GB" sz="1200" b="0" i="0" u="none" strike="noStrike" dirty="0" err="1">
                <a:effectLst/>
                <a:latin typeface="Roboto" panose="02000000000000000000" pitchFamily="2" charset="0"/>
              </a:rPr>
              <a:t>d.d.</a:t>
            </a:r>
            <a:r>
              <a:rPr lang="en-GB" sz="1200" b="0" i="0" u="none" strike="noStrike" dirty="0">
                <a:effectLst/>
                <a:latin typeface="Roboto" panose="02000000000000000000" pitchFamily="2" charset="0"/>
              </a:rPr>
              <a:t>)</a:t>
            </a:r>
            <a:endParaRPr lang="en-US" sz="12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ED2D015-28D3-10D8-0107-312DBE508AAD}"/>
              </a:ext>
            </a:extLst>
          </p:cNvPr>
          <p:cNvSpPr txBox="1"/>
          <p:nvPr/>
        </p:nvSpPr>
        <p:spPr>
          <a:xfrm>
            <a:off x="5970213" y="7154718"/>
            <a:ext cx="1774828" cy="2339102"/>
          </a:xfrm>
          <a:prstGeom prst="rect">
            <a:avLst/>
          </a:prstGeom>
          <a:solidFill>
            <a:srgbClr val="FFFFFF"/>
          </a:solidFill>
          <a:effectLst>
            <a:glow rad="207689">
              <a:srgbClr val="FA8680"/>
            </a:glow>
          </a:effectLst>
        </p:spPr>
        <p:txBody>
          <a:bodyPr wrap="square" rtlCol="0">
            <a:spAutoFit/>
          </a:bodyPr>
          <a:lstStyle/>
          <a:p>
            <a:r>
              <a:rPr lang="en-US" sz="1100" u="sng" dirty="0" err="1"/>
              <a:t>Rhestr</a:t>
            </a:r>
            <a:r>
              <a:rPr lang="en-US" sz="1100" u="sng" dirty="0"/>
              <a:t> </a:t>
            </a:r>
            <a:r>
              <a:rPr lang="en-US" sz="1100" u="sng" dirty="0" err="1"/>
              <a:t>Cyfeirnodi</a:t>
            </a:r>
            <a:r>
              <a:rPr lang="en-US" sz="1100" u="sng" dirty="0"/>
              <a:t>:</a:t>
            </a:r>
          </a:p>
          <a:p>
            <a:pPr algn="l"/>
            <a:r>
              <a:rPr lang="en-GB" sz="900" b="0" i="0" u="none" strike="noStrike" dirty="0">
                <a:effectLst/>
                <a:latin typeface="Calibri" panose="020F0502020204030204" pitchFamily="34" charset="0"/>
              </a:rPr>
              <a:t>www.ygglonlas.co.uk. (n.d.). </a:t>
            </a:r>
            <a:r>
              <a:rPr lang="en-GB" sz="900" b="0" i="1" u="none" strike="noStrike" dirty="0">
                <a:effectLst/>
                <a:latin typeface="Calibri" panose="020F0502020204030204" pitchFamily="34" charset="0"/>
              </a:rPr>
              <a:t>Home | Ysgol </a:t>
            </a:r>
            <a:r>
              <a:rPr lang="en-GB" sz="900" b="0" i="1" u="none" strike="noStrike" dirty="0" err="1">
                <a:effectLst/>
                <a:latin typeface="Calibri" panose="020F0502020204030204" pitchFamily="34" charset="0"/>
              </a:rPr>
              <a:t>Gynradd</a:t>
            </a:r>
            <a:r>
              <a:rPr lang="en-GB" sz="900" b="0" i="1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900" b="0" i="1" u="none" strike="noStrike" dirty="0" err="1">
                <a:effectLst/>
                <a:latin typeface="Calibri" panose="020F0502020204030204" pitchFamily="34" charset="0"/>
              </a:rPr>
              <a:t>Gymraeg</a:t>
            </a:r>
            <a:r>
              <a:rPr lang="en-GB" sz="900" b="0" i="1" u="none" strike="noStrike" dirty="0">
                <a:effectLst/>
                <a:latin typeface="Calibri" panose="020F0502020204030204" pitchFamily="34" charset="0"/>
              </a:rPr>
              <a:t> Lon Las</a:t>
            </a:r>
            <a:r>
              <a:rPr lang="en-GB" sz="900" b="0" i="0" u="none" strike="noStrike" dirty="0">
                <a:effectLst/>
                <a:latin typeface="Calibri" panose="020F0502020204030204" pitchFamily="34" charset="0"/>
              </a:rPr>
              <a:t>. [online] Available at: https://</a:t>
            </a:r>
            <a:r>
              <a:rPr lang="en-GB" sz="900" b="0" i="0" u="none" strike="noStrike" dirty="0" err="1">
                <a:effectLst/>
                <a:latin typeface="Calibri" panose="020F0502020204030204" pitchFamily="34" charset="0"/>
              </a:rPr>
              <a:t>www.ygglonlas.co.uk</a:t>
            </a:r>
            <a:r>
              <a:rPr lang="en-GB" sz="900" b="0" i="0" u="none" strike="noStrike" dirty="0">
                <a:effectLst/>
                <a:latin typeface="Calibri" panose="020F0502020204030204" pitchFamily="34" charset="0"/>
              </a:rPr>
              <a:t> [Accessed 16 Jan. 2023].</a:t>
            </a:r>
            <a:endParaRPr lang="en-GB" sz="900" dirty="0"/>
          </a:p>
          <a:p>
            <a:r>
              <a:rPr lang="en-GB" sz="900" b="0" i="0" u="none" strike="noStrike" dirty="0">
                <a:effectLst/>
                <a:latin typeface="Calibri" panose="020F0502020204030204" pitchFamily="34" charset="0"/>
              </a:rPr>
              <a:t>Psychology Notes HQ (2013). </a:t>
            </a:r>
            <a:r>
              <a:rPr lang="en-GB" sz="900" b="0" i="1" u="none" strike="noStrike" dirty="0">
                <a:effectLst/>
                <a:latin typeface="Calibri" panose="020F0502020204030204" pitchFamily="34" charset="0"/>
              </a:rPr>
              <a:t>What is </a:t>
            </a:r>
            <a:r>
              <a:rPr lang="en-GB" sz="900" b="0" i="1" u="none" strike="noStrike" dirty="0" err="1">
                <a:effectLst/>
                <a:latin typeface="Calibri" panose="020F0502020204030204" pitchFamily="34" charset="0"/>
              </a:rPr>
              <a:t>bronfenbrenner’s</a:t>
            </a:r>
            <a:r>
              <a:rPr lang="en-GB" sz="900" b="0" i="1" u="none" strike="noStrike" dirty="0">
                <a:effectLst/>
                <a:latin typeface="Calibri" panose="020F0502020204030204" pitchFamily="34" charset="0"/>
              </a:rPr>
              <a:t> ecological systems theory?</a:t>
            </a:r>
            <a:r>
              <a:rPr lang="en-GB" sz="900" b="0" i="0" u="none" strike="noStrike" dirty="0">
                <a:effectLst/>
                <a:latin typeface="Calibri" panose="020F0502020204030204" pitchFamily="34" charset="0"/>
              </a:rPr>
              <a:t> [online] </a:t>
            </a:r>
            <a:r>
              <a:rPr lang="en-GB" sz="900" b="0" i="0" u="none" strike="noStrike" dirty="0" err="1">
                <a:effectLst/>
                <a:latin typeface="Calibri" panose="020F0502020204030204" pitchFamily="34" charset="0"/>
              </a:rPr>
              <a:t>Psychologynoteshq.com</a:t>
            </a:r>
            <a:r>
              <a:rPr lang="en-GB" sz="900" b="0" i="0" u="none" strike="noStrike" dirty="0">
                <a:effectLst/>
                <a:latin typeface="Calibri" panose="020F0502020204030204" pitchFamily="34" charset="0"/>
              </a:rPr>
              <a:t>. Available at: https://</a:t>
            </a:r>
            <a:r>
              <a:rPr lang="en-GB" sz="900" b="0" i="0" u="none" strike="noStrike" dirty="0" err="1">
                <a:effectLst/>
                <a:latin typeface="Calibri" panose="020F0502020204030204" pitchFamily="34" charset="0"/>
              </a:rPr>
              <a:t>www.psychologynoteshq.com</a:t>
            </a:r>
            <a:r>
              <a:rPr lang="en-GB" sz="900" b="0" i="0" u="none" strike="noStrike" dirty="0">
                <a:effectLst/>
                <a:latin typeface="Calibri" panose="020F0502020204030204" pitchFamily="34" charset="0"/>
              </a:rPr>
              <a:t>/</a:t>
            </a:r>
            <a:r>
              <a:rPr lang="en-GB" sz="900" b="0" i="0" u="none" strike="noStrike" dirty="0" err="1">
                <a:effectLst/>
                <a:latin typeface="Calibri" panose="020F0502020204030204" pitchFamily="34" charset="0"/>
              </a:rPr>
              <a:t>bronfenbrenner</a:t>
            </a:r>
            <a:r>
              <a:rPr lang="en-GB" sz="900" b="0" i="0" u="none" strike="noStrike" dirty="0">
                <a:effectLst/>
                <a:latin typeface="Calibri" panose="020F0502020204030204" pitchFamily="34" charset="0"/>
              </a:rPr>
              <a:t>-ecological-theory/.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32854927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18819</TotalTime>
  <Words>745</Words>
  <Application>Microsoft Macintosh PowerPoint</Application>
  <PresentationFormat>A3 Paper (297x420 mm)</PresentationFormat>
  <Paragraphs>59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Roboto</vt:lpstr>
      <vt:lpstr>Symbol</vt:lpstr>
      <vt:lpstr>Office Theme</vt:lpstr>
      <vt:lpstr>Dechrau wrth fy nhraed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Dechrau wrth fy nhraed</dc:title>
  <dc:subject/>
  <dc:creator>Cari Thomas (2203542)</dc:creator>
  <cp:keywords/>
  <dc:description/>
  <cp:lastModifiedBy>Cari Thomas (2203542)</cp:lastModifiedBy>
  <cp:revision>2</cp:revision>
  <dcterms:created xsi:type="dcterms:W3CDTF">2023-01-03T15:57:06Z</dcterms:created>
  <dcterms:modified xsi:type="dcterms:W3CDTF">2023-01-16T20:49:46Z</dcterms:modified>
  <cp:category/>
</cp:coreProperties>
</file>