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58" r:id="rId5"/>
    <p:sldId id="271" r:id="rId6"/>
    <p:sldId id="259" r:id="rId7"/>
    <p:sldId id="263" r:id="rId8"/>
    <p:sldId id="260" r:id="rId9"/>
    <p:sldId id="261" r:id="rId10"/>
    <p:sldId id="273" r:id="rId11"/>
    <p:sldId id="269" r:id="rId12"/>
    <p:sldId id="270" r:id="rId13"/>
    <p:sldId id="268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C030A-CBD2-413C-A599-B80C73C8BE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DFBEA9-B7DE-43FD-8624-451DAF8802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75E96-1B26-4A9D-A54C-8EA50DF2E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BCCDA-AC71-4B6E-9699-F1675A074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40E63-6BFD-4A1A-84DE-472252E76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38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9EACA-3A2D-45A3-AB0A-EE1252C2F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5126A-85C0-4740-86BC-F91BC2772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B0717-97DF-4D35-8199-EECF5AC28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76888-8292-4E4F-B960-A18A73B29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4FB0C5-5B2A-4371-88E1-7C6FB6613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087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92399-4DC0-4951-ACFC-CFDBD6835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EA34DC-F5A1-423A-8E03-D9B49906E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20993-CC28-4BB2-95E0-81125B58D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5E4F8-E5C9-4A43-8298-47FE835B3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FBFC5-204A-4969-9A41-2270E466C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48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5A476-DE17-42C7-A822-5683FA97B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04DD8-8440-4244-B618-BBF5B1C198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C8C98-868F-493E-9A80-C20DC8105C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F04DE1-C5C6-4C94-992C-4451C1533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F6515-F107-43E1-9E54-A4AEBEECC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E8B0F-DF47-4F97-929C-631947F29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94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D56EB-4E26-4DE6-8DB4-E11C94D2C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53484-15E3-437D-A217-52A690268C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F28DC-465F-4E59-8E5E-ECFC361263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6CE3A8-9515-4F66-8F20-F8510D8E94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15704-2623-46AD-BFB6-E660B767D7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A151CC-4ECB-4145-B2D1-23062DEB6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F1B4CF-ED4C-46D7-A28A-A5ED32AA5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4D51A6-7CB9-4896-B9C0-16FABBBB7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331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DE89A-D79C-47E1-8C22-7EF4C1E4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4F041E-EA28-4E80-99C8-9A6F4E36A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3A2B8B-E7F4-4297-905C-61165FF4E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EA573E-C155-4CDB-9E73-7162994D5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180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1F62E8-409D-41EB-862D-51A4C6B65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A3A4ED-1C19-4133-9475-8E6774436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098A58-AA36-40D1-B02E-01FF7EF62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485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C5DC-8F5F-4B44-BAEC-877DB730D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C0245-09BB-4039-91FA-A41FFBAAA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129AA5-B48B-4E78-921F-F784804FCB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64D6D-16FF-404A-AF76-1B2A5BBE9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0E3645-B9A3-4461-A3B8-56E5820AD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4F664A-8C6D-4BE4-BBF5-03E90DE32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121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9A053-A8E3-42B3-8804-36E6EFEAA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CA191F-1922-4091-A122-9A33B6B329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20D555-CECB-49C3-9CF8-65AA9BCE01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49FAD-2196-43A4-9E85-43DEAB0CD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BBB25D-26F8-45DB-95AA-418B74155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7362A-9E49-491A-9E73-7D8E7B696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174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300E4-8314-4F74-AB6F-96699E5DD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9B2F76-A88F-4A4C-8415-82DFB130C9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FC42D-0CCE-42C1-A9AA-7BC259CA5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59457-9A92-459B-BB18-4B2806E09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53BDF-8103-48B3-8100-39C832E84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681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BA3A83-CE49-4E4F-BA4C-018F62546D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24C0A7-5F8C-4DF9-8618-53A353A171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C9DAE-E72C-4B97-AB9D-28170B575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D4CEA5-1F8A-46F3-A801-4544ADDC0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E3096-E7B0-4A03-A64A-F3179C645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513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1D6E72-F2CB-44B3-AAD9-C2FCCA55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1A632-E7E1-4B97-AE64-3DEA419A1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7156A-6884-4DCA-B075-F40B9DF6FA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5E64B5-3B78-4C69-9A6A-9F928C28BB10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761C1-C146-46C3-824A-9F7732CF08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4CD39-7563-4BAA-B673-1F7BE0AC5F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D93AF-0E45-4B62-883B-8D899AF962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9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753FE-2328-42AD-A3C9-3F923CAB00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02365"/>
            <a:ext cx="9144000" cy="1655762"/>
          </a:xfrm>
        </p:spPr>
        <p:txBody>
          <a:bodyPr>
            <a:normAutofit/>
          </a:bodyPr>
          <a:lstStyle/>
          <a:p>
            <a:r>
              <a:rPr lang="en-GB" sz="4000" dirty="0"/>
              <a:t>Module Title: Managing people LCBB5004</a:t>
            </a:r>
            <a:br>
              <a:rPr lang="en-US" sz="4000" dirty="0"/>
            </a:br>
            <a:r>
              <a:rPr lang="en-GB" sz="4000" dirty="0"/>
              <a:t>Module Lecturer’s Name: Kenny Tang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7C8A6-D69B-40BC-8616-1774D4FF4F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7982" y="2844111"/>
            <a:ext cx="9144000" cy="3516931"/>
          </a:xfrm>
        </p:spPr>
        <p:txBody>
          <a:bodyPr/>
          <a:lstStyle/>
          <a:p>
            <a:endParaRPr lang="en-US" dirty="0"/>
          </a:p>
          <a:p>
            <a:pPr algn="l"/>
            <a:r>
              <a:rPr lang="en-US" dirty="0"/>
              <a:t>Student Name                                                       Student id</a:t>
            </a:r>
          </a:p>
          <a:p>
            <a:pPr algn="l"/>
            <a:r>
              <a:rPr lang="en-US" dirty="0"/>
              <a:t>Poamaneagra Bianca-Mihaela                            1809876</a:t>
            </a:r>
          </a:p>
          <a:p>
            <a:pPr algn="l"/>
            <a:r>
              <a:rPr lang="en-US" dirty="0"/>
              <a:t>Avram Maria-Mihaela                                           1809524</a:t>
            </a:r>
          </a:p>
          <a:p>
            <a:pPr algn="l"/>
            <a:r>
              <a:rPr lang="en-US" dirty="0"/>
              <a:t>Silica </a:t>
            </a:r>
            <a:r>
              <a:rPr lang="en-US" dirty="0" err="1"/>
              <a:t>Andreea</a:t>
            </a:r>
            <a:r>
              <a:rPr lang="en-US" dirty="0"/>
              <a:t>                                                         1808595</a:t>
            </a:r>
          </a:p>
          <a:p>
            <a:pPr algn="l"/>
            <a:r>
              <a:rPr lang="en-US" dirty="0"/>
              <a:t>Silica Radu                                                               1808592</a:t>
            </a:r>
          </a:p>
          <a:p>
            <a:pPr algn="l"/>
            <a:r>
              <a:rPr lang="en-US" dirty="0" err="1"/>
              <a:t>Marton</a:t>
            </a:r>
            <a:r>
              <a:rPr lang="en-US" dirty="0"/>
              <a:t> Nicolae Gabriel                                        1809880</a:t>
            </a:r>
          </a:p>
        </p:txBody>
      </p:sp>
    </p:spTree>
    <p:extLst>
      <p:ext uri="{BB962C8B-B14F-4D97-AF65-F5344CB8AC3E}">
        <p14:creationId xmlns:p14="http://schemas.microsoft.com/office/powerpoint/2010/main" val="3397980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93314-DC9E-4E88-A515-98F45C044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HRM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F0040-22D2-4E1F-A5FF-0260CEE07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4913"/>
            <a:ext cx="10515600" cy="4351338"/>
          </a:xfrm>
        </p:spPr>
        <p:txBody>
          <a:bodyPr/>
          <a:lstStyle/>
          <a:p>
            <a:r>
              <a:rPr lang="en-US" dirty="0" err="1"/>
              <a:t>Organisations</a:t>
            </a:r>
            <a:r>
              <a:rPr lang="en-US" dirty="0"/>
              <a:t> are run by people and therefore, human resource is the key resource for any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HRM strategies align the performance of the workforce with the goals and objectives of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The purpose of HRM is to maximize the productivity of an organization by optimizing the effectiveness of its employees (Armstrong, 2017).</a:t>
            </a:r>
          </a:p>
          <a:p>
            <a:r>
              <a:rPr lang="en-US" dirty="0"/>
              <a:t>Changes in demands, expectations, skills, and market competition are few factors that contribute to the dynamic changes in the HRM policies.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Image result for john lewis logo&quot;">
            <a:extLst>
              <a:ext uri="{FF2B5EF4-FFF2-40B4-BE49-F238E27FC236}">
                <a16:creationId xmlns:a16="http://schemas.microsoft.com/office/drawing/2014/main" id="{ABE137DF-29A1-4204-A529-9553E09910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2" t="21725" r="16573" b="21002"/>
          <a:stretch/>
        </p:blipFill>
        <p:spPr bwMode="auto">
          <a:xfrm>
            <a:off x="9326701" y="411749"/>
            <a:ext cx="2626761" cy="168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055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826C2-4824-447E-9A4D-BC0EC5274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Harvard Framework for HRM</a:t>
            </a:r>
          </a:p>
        </p:txBody>
      </p:sp>
      <p:pic>
        <p:nvPicPr>
          <p:cNvPr id="2050" name="Picture 2" descr="Image result for the harvard framework for hrm&quot;">
            <a:extLst>
              <a:ext uri="{FF2B5EF4-FFF2-40B4-BE49-F238E27FC236}">
                <a16:creationId xmlns:a16="http://schemas.microsoft.com/office/drawing/2014/main" id="{66A60CF2-01AF-42B5-9DC7-BDC1DBB0C93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36"/>
          <a:stretch/>
        </p:blipFill>
        <p:spPr bwMode="auto">
          <a:xfrm>
            <a:off x="1023730" y="1690688"/>
            <a:ext cx="7205870" cy="469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C95C05-9AAE-47AE-8479-3F32C298777C}"/>
              </a:ext>
            </a:extLst>
          </p:cNvPr>
          <p:cNvSpPr txBox="1"/>
          <p:nvPr/>
        </p:nvSpPr>
        <p:spPr>
          <a:xfrm>
            <a:off x="8415130" y="6016146"/>
            <a:ext cx="2485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Source: Beer et al (1984)</a:t>
            </a:r>
          </a:p>
        </p:txBody>
      </p:sp>
    </p:spTree>
    <p:extLst>
      <p:ext uri="{BB962C8B-B14F-4D97-AF65-F5344CB8AC3E}">
        <p14:creationId xmlns:p14="http://schemas.microsoft.com/office/powerpoint/2010/main" val="639707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C0AB4-8E58-4172-A3E9-B8971D1C7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of robust HRM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A9108-E61E-4FFF-8355-1A296954F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825625"/>
            <a:ext cx="8441635" cy="4351338"/>
          </a:xfrm>
        </p:spPr>
        <p:txBody>
          <a:bodyPr>
            <a:normAutofit/>
          </a:bodyPr>
          <a:lstStyle/>
          <a:p>
            <a:r>
              <a:rPr lang="en-US" dirty="0"/>
              <a:t>The key idea behind progressive HR policies is that the benefits of the employees should be a priority.</a:t>
            </a:r>
          </a:p>
          <a:p>
            <a:r>
              <a:rPr lang="en-US" dirty="0"/>
              <a:t>John Lewis, for example, is hailed for its robust HR policies.</a:t>
            </a:r>
          </a:p>
          <a:p>
            <a:r>
              <a:rPr lang="en-US" dirty="0"/>
              <a:t>Robust HR policies benefit a company by clarifying the dimensions of HRM and workforce relations.</a:t>
            </a:r>
          </a:p>
          <a:p>
            <a:r>
              <a:rPr lang="en-US" dirty="0"/>
              <a:t>Robust policies set clear structure for HR relations.</a:t>
            </a:r>
          </a:p>
          <a:p>
            <a:r>
              <a:rPr lang="en-US" dirty="0"/>
              <a:t>Staffing, work designing and compensation should be based on robust policies for their maximum effect. 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Image result for contemporary hrm&quot;">
            <a:extLst>
              <a:ext uri="{FF2B5EF4-FFF2-40B4-BE49-F238E27FC236}">
                <a16:creationId xmlns:a16="http://schemas.microsoft.com/office/drawing/2014/main" id="{5B73501C-611F-43C3-A22D-160BCBFBB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090" y="2118760"/>
            <a:ext cx="4492250" cy="26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101650-B6F1-47E0-A858-71A2B777D92E}"/>
              </a:ext>
            </a:extLst>
          </p:cNvPr>
          <p:cNvSpPr/>
          <p:nvPr/>
        </p:nvSpPr>
        <p:spPr>
          <a:xfrm>
            <a:off x="9582524" y="5088769"/>
            <a:ext cx="1813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TAYLOR, S. (2010)</a:t>
            </a:r>
          </a:p>
        </p:txBody>
      </p:sp>
    </p:spTree>
    <p:extLst>
      <p:ext uri="{BB962C8B-B14F-4D97-AF65-F5344CB8AC3E}">
        <p14:creationId xmlns:p14="http://schemas.microsoft.com/office/powerpoint/2010/main" val="3978096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3A36F-9CE9-4F9E-A9DE-228F83ED3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HR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3E78C-A1BD-4E12-85E4-269138669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63748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continuous process of systematic planning ahead for achieving the optimum use of the organization’s workforce (Musilek, 2019).</a:t>
            </a:r>
          </a:p>
          <a:p>
            <a:r>
              <a:rPr lang="en-US" dirty="0"/>
              <a:t>It is needed so that the organization has the right people in right quantity at the right positions. </a:t>
            </a:r>
          </a:p>
          <a:p>
            <a:r>
              <a:rPr lang="en-US" dirty="0"/>
              <a:t>The objective is to ensure the best fit between employees and jobs</a:t>
            </a:r>
          </a:p>
          <a:p>
            <a:r>
              <a:rPr lang="en-US" dirty="0"/>
              <a:t>HR planning minimizes various HR related risks.</a:t>
            </a:r>
          </a:p>
          <a:p>
            <a:r>
              <a:rPr lang="en-US" dirty="0"/>
              <a:t>It also benefits the HR functions making them well guided. </a:t>
            </a:r>
          </a:p>
          <a:p>
            <a:endParaRPr lang="en-US" dirty="0"/>
          </a:p>
        </p:txBody>
      </p:sp>
      <p:pic>
        <p:nvPicPr>
          <p:cNvPr id="1026" name="Picture 2" descr="Image result for purpose of HR planning&quot;">
            <a:extLst>
              <a:ext uri="{FF2B5EF4-FFF2-40B4-BE49-F238E27FC236}">
                <a16:creationId xmlns:a16="http://schemas.microsoft.com/office/drawing/2014/main" id="{7A2B29A5-025A-4209-95F5-C55F25A051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3" t="21256" r="5217" b="27923"/>
          <a:stretch/>
        </p:blipFill>
        <p:spPr bwMode="auto">
          <a:xfrm>
            <a:off x="6906345" y="3617152"/>
            <a:ext cx="5007359" cy="2107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E52DEEF-C879-40DB-9B0E-DEB0CB096C39}"/>
              </a:ext>
            </a:extLst>
          </p:cNvPr>
          <p:cNvSpPr/>
          <p:nvPr/>
        </p:nvSpPr>
        <p:spPr>
          <a:xfrm>
            <a:off x="7868471" y="5992297"/>
            <a:ext cx="1638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(Musilek, 2019)</a:t>
            </a:r>
          </a:p>
        </p:txBody>
      </p:sp>
    </p:spTree>
    <p:extLst>
      <p:ext uri="{BB962C8B-B14F-4D97-AF65-F5344CB8AC3E}">
        <p14:creationId xmlns:p14="http://schemas.microsoft.com/office/powerpoint/2010/main" val="4242897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BA831-BFB7-4ECC-9330-824153E54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John Lewis sets an example on modern HRM policies?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858D7-24AF-475E-AE0B-CBFB34FC3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79874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John Lewis is one of the largest and also one of the longest surviving departmental chains in the UK.</a:t>
            </a:r>
          </a:p>
          <a:p>
            <a:r>
              <a:rPr lang="en-US" dirty="0"/>
              <a:t>They have been acclaimed for setting a blueprint for doing business in a humane way.</a:t>
            </a:r>
          </a:p>
          <a:p>
            <a:r>
              <a:rPr lang="en-US" dirty="0"/>
              <a:t>Employee wellbeing sets the HRM practices of this organization apart from many others. </a:t>
            </a:r>
          </a:p>
          <a:p>
            <a:r>
              <a:rPr lang="en-US" dirty="0"/>
              <a:t>The employees are counted as partners at this organization, and they receive partnership benefits.</a:t>
            </a:r>
          </a:p>
          <a:p>
            <a:r>
              <a:rPr lang="en-US" dirty="0"/>
              <a:t>This unique HRM system has been successful in terms of motivation, productivity and outcomes. </a:t>
            </a:r>
          </a:p>
        </p:txBody>
      </p:sp>
      <p:pic>
        <p:nvPicPr>
          <p:cNvPr id="3076" name="Picture 4" descr="Image result for john lewis employee policies&quot;">
            <a:extLst>
              <a:ext uri="{FF2B5EF4-FFF2-40B4-BE49-F238E27FC236}">
                <a16:creationId xmlns:a16="http://schemas.microsoft.com/office/drawing/2014/main" id="{F894B090-E91A-48CE-8E01-11A4347C73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8074" y="1825625"/>
            <a:ext cx="4923597" cy="328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6726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D05D6-D42B-47D7-A10E-1E05FD0CA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John Lewis sets an example on modern HRM policies?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4F64A-68A1-4F1F-AEA5-5E857B106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performance of the company in the retail industry reflects on the effectiveness of their democratic approach with HRM.</a:t>
            </a:r>
          </a:p>
          <a:p>
            <a:r>
              <a:rPr lang="en-US" dirty="0"/>
              <a:t>The company where the employees have own the partnership of 35 departmental stores made £8bn in annual sales last year. </a:t>
            </a:r>
          </a:p>
          <a:p>
            <a:r>
              <a:rPr lang="en-US" dirty="0"/>
              <a:t>The employee turnover at John Lewis has been last reported to be at 16%, which is lower in comparison to other companies in the retail sector.</a:t>
            </a:r>
          </a:p>
          <a:p>
            <a:r>
              <a:rPr lang="en-US" dirty="0"/>
              <a:t>The HR policies at John Lewis reflect on the strategic approach theory of HRM. </a:t>
            </a:r>
          </a:p>
        </p:txBody>
      </p:sp>
    </p:spTree>
    <p:extLst>
      <p:ext uri="{BB962C8B-B14F-4D97-AF65-F5344CB8AC3E}">
        <p14:creationId xmlns:p14="http://schemas.microsoft.com/office/powerpoint/2010/main" val="931361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4204E-2D12-49F6-93D6-97A9355BF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HR planning at John Lewis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5436C-B592-44CF-AD1A-1432EFFD5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John Lewis ensures best fit between their employees and jobs by focusing on long term sustainability. </a:t>
            </a:r>
          </a:p>
          <a:p>
            <a:r>
              <a:rPr lang="en-US" dirty="0"/>
              <a:t>The partnership program which makes each employee a partner of the organization, is set up with long term sustainability focus.</a:t>
            </a:r>
          </a:p>
          <a:p>
            <a:r>
              <a:rPr lang="en-US" dirty="0"/>
              <a:t>The organization plans its workforce in a way that each job has an impact to the overall system. </a:t>
            </a:r>
          </a:p>
          <a:p>
            <a:r>
              <a:rPr lang="en-US" dirty="0"/>
              <a:t>The employees hired at those positions will be able to take on the responsibility with an ownership sense (HR Magazine. 2019).</a:t>
            </a:r>
          </a:p>
        </p:txBody>
      </p:sp>
    </p:spTree>
    <p:extLst>
      <p:ext uri="{BB962C8B-B14F-4D97-AF65-F5344CB8AC3E}">
        <p14:creationId xmlns:p14="http://schemas.microsoft.com/office/powerpoint/2010/main" val="727232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C9B49-85CE-4EF8-A7DC-4A83BC7AB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Recruitment and selection at John Lewis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661E0-819D-40B4-AC01-97C1E44F2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62506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Recruitment involves attracting a pool of candidates to apply for employment (Torrington, 2014) . </a:t>
            </a:r>
          </a:p>
          <a:p>
            <a:r>
              <a:rPr lang="en-US" dirty="0"/>
              <a:t>John Lewis puts job adverts on online and published media to recruit employees. </a:t>
            </a:r>
          </a:p>
          <a:p>
            <a:r>
              <a:rPr lang="en-US" dirty="0"/>
              <a:t>John Lewis attracts more skilled candidates for its job openings with the benefits it offers. </a:t>
            </a:r>
          </a:p>
          <a:p>
            <a:r>
              <a:rPr lang="en-US" dirty="0"/>
              <a:t>The organization hires employees capable of contributing to the organization as business partners. </a:t>
            </a:r>
          </a:p>
          <a:p>
            <a:endParaRPr lang="en-US" dirty="0"/>
          </a:p>
        </p:txBody>
      </p:sp>
      <p:pic>
        <p:nvPicPr>
          <p:cNvPr id="4098" name="Picture 2" descr="Image result for john lewis wages  and salaries&quot;">
            <a:extLst>
              <a:ext uri="{FF2B5EF4-FFF2-40B4-BE49-F238E27FC236}">
                <a16:creationId xmlns:a16="http://schemas.microsoft.com/office/drawing/2014/main" id="{16FF9C7C-E12A-4736-BF16-5FB572B4A2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07" r="30705" b="8190"/>
          <a:stretch/>
        </p:blipFill>
        <p:spPr bwMode="auto">
          <a:xfrm>
            <a:off x="7300706" y="1825625"/>
            <a:ext cx="4785278" cy="354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6B51713-4469-4371-B378-E9E963090013}"/>
              </a:ext>
            </a:extLst>
          </p:cNvPr>
          <p:cNvSpPr/>
          <p:nvPr/>
        </p:nvSpPr>
        <p:spPr>
          <a:xfrm>
            <a:off x="7688205" y="5504483"/>
            <a:ext cx="2438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Wood, Z. (2019)</a:t>
            </a:r>
          </a:p>
        </p:txBody>
      </p:sp>
    </p:spTree>
    <p:extLst>
      <p:ext uri="{BB962C8B-B14F-4D97-AF65-F5344CB8AC3E}">
        <p14:creationId xmlns:p14="http://schemas.microsoft.com/office/powerpoint/2010/main" val="1015091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DB0B3-3CBE-434C-B788-749D81CBA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Selection at John Lewis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674A7-A3A0-43A8-A29E-2E92BFFD3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Selection involves hiring employees through proper screening.</a:t>
            </a:r>
          </a:p>
          <a:p>
            <a:r>
              <a:rPr lang="en-US" dirty="0"/>
              <a:t>Several online tests (value based questionnaire, management judgement indicator test, reasoning skills tests, and scheme specific tests)</a:t>
            </a:r>
          </a:p>
          <a:p>
            <a:r>
              <a:rPr lang="en-US" dirty="0"/>
              <a:t>Video interview (after successful screened through the online tests)</a:t>
            </a:r>
          </a:p>
          <a:p>
            <a:endParaRPr lang="en-US" dirty="0"/>
          </a:p>
          <a:p>
            <a:r>
              <a:rPr lang="en-US" dirty="0"/>
              <a:t>This process and the opportunity to work and share benefits as a partner attracts the competitive candidates, who help the organization to build competitive advantages in the industry.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181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89F63-36D5-4100-9130-807EBA90A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John Lewis’s benefits and pay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87FFC-7DF4-4029-81C8-94FAE42EE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8160026" cy="435133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Profit and loss sharing is a key element to the HRM practice at John Lewis.</a:t>
            </a:r>
          </a:p>
          <a:p>
            <a:r>
              <a:rPr lang="en-US" dirty="0"/>
              <a:t>Starting from the CEO to the shelf staff at the stores- all receive shares of the company profits as the company makes profit.</a:t>
            </a:r>
          </a:p>
          <a:p>
            <a:r>
              <a:rPr lang="en-US" dirty="0"/>
              <a:t>The loss is also shared among the employees.</a:t>
            </a:r>
          </a:p>
          <a:p>
            <a:r>
              <a:rPr lang="en-US" dirty="0"/>
              <a:t>This is a key motivation driver for the workforce at the organization.</a:t>
            </a:r>
          </a:p>
          <a:p>
            <a:r>
              <a:rPr lang="en-US" dirty="0"/>
              <a:t>The expectancy theory of motivation explains this phenomenon.</a:t>
            </a:r>
          </a:p>
          <a:p>
            <a:r>
              <a:rPr lang="en-US" dirty="0"/>
              <a:t>According to this theory, the employees are motivated when they have the rooms for expectations and the outcomes match their expectations. </a:t>
            </a:r>
          </a:p>
          <a:p>
            <a:endParaRPr lang="en-US" dirty="0"/>
          </a:p>
        </p:txBody>
      </p:sp>
      <p:pic>
        <p:nvPicPr>
          <p:cNvPr id="6146" name="Picture 2" descr="Image result for john lewis partnership model&quot;">
            <a:extLst>
              <a:ext uri="{FF2B5EF4-FFF2-40B4-BE49-F238E27FC236}">
                <a16:creationId xmlns:a16="http://schemas.microsoft.com/office/drawing/2014/main" id="{850BF684-7019-4161-A43E-78326CF924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10" r="15001"/>
          <a:stretch/>
        </p:blipFill>
        <p:spPr bwMode="auto">
          <a:xfrm>
            <a:off x="8998226" y="1825625"/>
            <a:ext cx="3193774" cy="35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607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50FBD-2F59-4A7D-98D7-7C882043B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lack of progressive HRM policies affect </a:t>
            </a:r>
            <a:r>
              <a:rPr lang="en-US" dirty="0" err="1"/>
              <a:t>organisations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E907B-03A8-4EAB-948F-E98E2B056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The retail sector has a higher employee turnover rate at 35% (Musilek, 2019).</a:t>
            </a:r>
          </a:p>
          <a:p>
            <a:r>
              <a:rPr lang="en-US" dirty="0"/>
              <a:t>This is because there is a significant lack of opportunity and motivation.</a:t>
            </a:r>
          </a:p>
          <a:p>
            <a:r>
              <a:rPr lang="en-US" dirty="0"/>
              <a:t>Productivity is the key output expected from the employees and often times, the HRM policies set up vague instructions on how to achieve them.</a:t>
            </a:r>
          </a:p>
          <a:p>
            <a:r>
              <a:rPr lang="en-US" dirty="0"/>
              <a:t>Many </a:t>
            </a:r>
            <a:r>
              <a:rPr lang="en-US" dirty="0" err="1"/>
              <a:t>organisations</a:t>
            </a:r>
            <a:r>
              <a:rPr lang="en-US" dirty="0"/>
              <a:t> fail to outcompete their competitors since they lack the skilled workforce and individual performances for that.</a:t>
            </a:r>
          </a:p>
          <a:p>
            <a:r>
              <a:rPr lang="en-US" dirty="0"/>
              <a:t>Excellence in customer support and service is also influenced by the human resources. </a:t>
            </a:r>
          </a:p>
        </p:txBody>
      </p:sp>
    </p:spTree>
    <p:extLst>
      <p:ext uri="{BB962C8B-B14F-4D97-AF65-F5344CB8AC3E}">
        <p14:creationId xmlns:p14="http://schemas.microsoft.com/office/powerpoint/2010/main" val="3605550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FD903-93DE-4A99-A056-92ADC20E3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lessons John Lewis give with its robust and progressive HR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F7556-6D6C-4B16-8BEE-9A3E342D9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55246" cy="4351338"/>
          </a:xfrm>
        </p:spPr>
        <p:txBody>
          <a:bodyPr>
            <a:normAutofit/>
          </a:bodyPr>
          <a:lstStyle/>
          <a:p>
            <a:r>
              <a:rPr lang="en-US" dirty="0"/>
              <a:t>The  progressive HR policies have long been a frontrunner to the success of John Lewis.</a:t>
            </a:r>
          </a:p>
          <a:p>
            <a:r>
              <a:rPr lang="en-US" dirty="0"/>
              <a:t>The case study shows that a democratic approach of HRM increases employee engagement.</a:t>
            </a:r>
          </a:p>
          <a:p>
            <a:r>
              <a:rPr lang="en-US" dirty="0"/>
              <a:t>Progressive and robust policies establish strategic HR practices at </a:t>
            </a:r>
            <a:r>
              <a:rPr lang="en-US" dirty="0" err="1"/>
              <a:t>organisations</a:t>
            </a:r>
            <a:r>
              <a:rPr lang="en-US" dirty="0"/>
              <a:t>, which help them with their goals and objectives. </a:t>
            </a:r>
          </a:p>
        </p:txBody>
      </p:sp>
      <p:pic>
        <p:nvPicPr>
          <p:cNvPr id="5124" name="Picture 4" descr="Image result for john lewis hrm model&quot;">
            <a:extLst>
              <a:ext uri="{FF2B5EF4-FFF2-40B4-BE49-F238E27FC236}">
                <a16:creationId xmlns:a16="http://schemas.microsoft.com/office/drawing/2014/main" id="{8DC52A33-588A-4F56-930F-902E33D4C1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596"/>
          <a:stretch/>
        </p:blipFill>
        <p:spPr bwMode="auto">
          <a:xfrm>
            <a:off x="7193446" y="1825625"/>
            <a:ext cx="4866032" cy="353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005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7D131-84DB-465A-BB4F-BEA835F05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133FB-1B22-46C3-9C70-E0E6284E4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Armstrong, M., Taylor, S., (2017) Armstrong's Handbook of Human Resource Management Practice, 14th Edition, Kogan Page</a:t>
            </a:r>
          </a:p>
          <a:p>
            <a:r>
              <a:rPr lang="en-US" dirty="0"/>
              <a:t>Dunnett, R. (2019). </a:t>
            </a:r>
            <a:r>
              <a:rPr lang="en-US" i="1" dirty="0"/>
              <a:t>John Lewis chairman Sir Charlie Mayfield - Director magazines</a:t>
            </a:r>
            <a:r>
              <a:rPr lang="en-US" dirty="0"/>
              <a:t>. [online] Director Magazine. Available at: https://www.director.co.uk/charlie-mayfield-john-lewis-1-feb-2015/ [Accessed 8 Dec. 2019].</a:t>
            </a:r>
          </a:p>
          <a:p>
            <a:r>
              <a:rPr lang="en-US" dirty="0"/>
              <a:t>HR Magazine. (2019). </a:t>
            </a:r>
            <a:r>
              <a:rPr lang="en-US" i="1" dirty="0"/>
              <a:t>John Lewis: is it working?</a:t>
            </a:r>
            <a:r>
              <a:rPr lang="en-US" dirty="0"/>
              <a:t>. [online] Available at: https://www.hrmagazine.co.uk/article-details/john-lewis-is-it-working [Accessed 8 Dec. 2019].</a:t>
            </a:r>
          </a:p>
          <a:p>
            <a:r>
              <a:rPr lang="en-US" dirty="0"/>
              <a:t>Musilek, J. (2019). </a:t>
            </a:r>
            <a:r>
              <a:rPr lang="en-US" i="1" dirty="0"/>
              <a:t>Why Strategic HR Matters and How HR Can Become More Strategic</a:t>
            </a:r>
            <a:r>
              <a:rPr lang="en-US" dirty="0"/>
              <a:t>. [online] Great Place To Work United States. Available at: https://www.greatplacetowork.com/resources/blog/why-strategic-hr-matters-and-how-hr-can-become-more-strategic [Accessed 8 Dec. 2019].</a:t>
            </a:r>
          </a:p>
          <a:p>
            <a:r>
              <a:rPr lang="en-US" dirty="0"/>
              <a:t>O'Reilly, N. (2019). </a:t>
            </a:r>
            <a:r>
              <a:rPr lang="en-US" i="1" dirty="0"/>
              <a:t>Employee wellbeing at John Lewis reflects the partnership culture</a:t>
            </a:r>
            <a:r>
              <a:rPr lang="en-US" dirty="0"/>
              <a:t>. [online] Personnel Today. Available at: https://www.personneltoday.com/hr/employee-wellbeing-john-lewis-reflects-partnership-culture/ [Accessed 8 Dec. 2019].</a:t>
            </a:r>
          </a:p>
          <a:p>
            <a:r>
              <a:rPr lang="en-US" dirty="0"/>
              <a:t>Sabharwal, V. (2019). </a:t>
            </a:r>
            <a:r>
              <a:rPr lang="en-US" i="1" dirty="0"/>
              <a:t>John Lewis ranked as best retailer to work for in the UK - Retail Gazette</a:t>
            </a:r>
            <a:r>
              <a:rPr lang="en-US" dirty="0"/>
              <a:t>. [online] Retail Gazette. Available at: https://www.retailgazette.co.uk/blog/2014/12/42101-john-lewis-ranked-as-best-retailer-to-work-for-in-the-uk/ [Accessed 8 Dec. 2019].</a:t>
            </a:r>
          </a:p>
          <a:p>
            <a:r>
              <a:rPr lang="en-US" dirty="0"/>
              <a:t>TAYLOR, S. (2010) Resourcing and talent management. 5th ed. London: Chartered Institute of Personnel and Development</a:t>
            </a:r>
          </a:p>
          <a:p>
            <a:r>
              <a:rPr lang="en-US" dirty="0"/>
              <a:t>Torrington, D., Hall, L., Taylor, S., Atkinson, C., (2014) Human Resource Management 9th Edition, Pearson</a:t>
            </a:r>
          </a:p>
          <a:p>
            <a:r>
              <a:rPr lang="en-US" dirty="0"/>
              <a:t>Wood, Z. (2019). </a:t>
            </a:r>
            <a:r>
              <a:rPr lang="en-US" i="1" dirty="0"/>
              <a:t>The John Lewis model and what others could learn from it</a:t>
            </a:r>
            <a:r>
              <a:rPr lang="en-US" dirty="0"/>
              <a:t>. [online] the Guardian. Available at: https://www.theguardian.com/business/2012/jan/16/john-lewis-model-lessons [Accessed 8 Dec. 2019].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464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2064</TotalTime>
  <Words>1014</Words>
  <Application>Microsoft Office PowerPoint</Application>
  <PresentationFormat>Ecran lat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Module Title: Managing people LCBB5004 Module Lecturer’s Name: Kenny Tang</vt:lpstr>
      <vt:lpstr>Purpose of HRM strategies</vt:lpstr>
      <vt:lpstr>The Harvard Framework for HRM</vt:lpstr>
      <vt:lpstr>Benefits of robust HRM policies</vt:lpstr>
      <vt:lpstr>Purpose of HR planning</vt:lpstr>
      <vt:lpstr>How John Lewis sets an example on modern HRM policies?</vt:lpstr>
      <vt:lpstr>How John Lewis sets an example on modern HRM policies?</vt:lpstr>
      <vt:lpstr>HR planning at John Lewis  </vt:lpstr>
      <vt:lpstr>Recruitment and selection at John Lewis</vt:lpstr>
      <vt:lpstr>Selection at John Lewis</vt:lpstr>
      <vt:lpstr>Impact of John Lewis’s benefits and pay policies</vt:lpstr>
      <vt:lpstr>How the lack of progressive HRM policies affect organisations</vt:lpstr>
      <vt:lpstr>What lessons John Lewis give with its robust and progressive HR policies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User</dc:creator>
  <cp:lastModifiedBy>Bianca Poamaneagra</cp:lastModifiedBy>
  <cp:revision>35</cp:revision>
  <dcterms:created xsi:type="dcterms:W3CDTF">2019-12-08T13:36:48Z</dcterms:created>
  <dcterms:modified xsi:type="dcterms:W3CDTF">2019-12-19T13:43:47Z</dcterms:modified>
</cp:coreProperties>
</file>