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9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67" d="100"/>
          <a:sy n="67" d="100"/>
        </p:scale>
        <p:origin x="82" y="25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</a:t>
            </a:r>
            <a:r>
              <a:rPr lang="en-US" sz="3200" dirty="0">
                <a:latin typeface="A"/>
              </a:rPr>
              <a:t>Problem Solving and Decision Making .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LCLM4004_LON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</a:t>
            </a:r>
            <a:r>
              <a:rPr lang="en-GB" sz="3200" dirty="0" err="1">
                <a:latin typeface="A"/>
              </a:rPr>
              <a:t>NAME:Yuliia</a:t>
            </a:r>
            <a:r>
              <a:rPr lang="en-GB" sz="3200" dirty="0">
                <a:latin typeface="A"/>
              </a:rPr>
              <a:t> Antonenko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:2524158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Anita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CC179D-24F2-4D09-B9CB-7C6BE8B7E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91740" y="1143000"/>
            <a:ext cx="9012871" cy="4572000"/>
          </a:xfrm>
        </p:spPr>
        <p:txBody>
          <a:bodyPr/>
          <a:lstStyle/>
          <a:p>
            <a:r>
              <a:rPr lang="en-US" dirty="0"/>
              <a:t>In this </a:t>
            </a:r>
            <a:r>
              <a:rPr lang="en-US" dirty="0" err="1"/>
              <a:t>presentation,I</a:t>
            </a:r>
            <a:r>
              <a:rPr lang="en-US" dirty="0"/>
              <a:t> will discuss the problems faced  by </a:t>
            </a:r>
            <a:r>
              <a:rPr lang="en-US" dirty="0" err="1"/>
              <a:t>Basil”s</a:t>
            </a:r>
            <a:r>
              <a:rPr lang="en-US" dirty="0"/>
              <a:t> Bakery and  the reasons why the business has experienced a decline in </a:t>
            </a:r>
            <a:r>
              <a:rPr lang="en-US" dirty="0" err="1"/>
              <a:t>sales.The</a:t>
            </a:r>
            <a:r>
              <a:rPr lang="en-US" dirty="0"/>
              <a:t> purpose of this presentation is to </a:t>
            </a:r>
            <a:r>
              <a:rPr lang="en-US" dirty="0" err="1"/>
              <a:t>identifly</a:t>
            </a:r>
            <a:r>
              <a:rPr lang="en-US" dirty="0"/>
              <a:t> the main factors causing the problem and to </a:t>
            </a:r>
            <a:r>
              <a:rPr lang="en-US" dirty="0" err="1"/>
              <a:t>analyse</a:t>
            </a:r>
            <a:r>
              <a:rPr lang="en-US" dirty="0"/>
              <a:t> them using business problem-</a:t>
            </a:r>
            <a:r>
              <a:rPr lang="en-US" dirty="0" err="1"/>
              <a:t>sloving</a:t>
            </a:r>
            <a:r>
              <a:rPr lang="en-US" dirty="0"/>
              <a:t> </a:t>
            </a:r>
            <a:r>
              <a:rPr lang="en-US" dirty="0" err="1"/>
              <a:t>tools.To</a:t>
            </a:r>
            <a:r>
              <a:rPr lang="en-US" dirty="0"/>
              <a:t> do </a:t>
            </a:r>
            <a:r>
              <a:rPr lang="en-US" dirty="0" err="1"/>
              <a:t>this,I</a:t>
            </a:r>
            <a:r>
              <a:rPr lang="en-US" dirty="0"/>
              <a:t> will use a Pestle </a:t>
            </a:r>
            <a:r>
              <a:rPr lang="en-US" dirty="0" err="1"/>
              <a:t>analisis</a:t>
            </a:r>
            <a:r>
              <a:rPr lang="en-US" dirty="0"/>
              <a:t> and a </a:t>
            </a:r>
            <a:r>
              <a:rPr lang="en-US" dirty="0" err="1"/>
              <a:t>Fshbone</a:t>
            </a:r>
            <a:r>
              <a:rPr lang="en-US" dirty="0"/>
              <a:t> Diagram to find the root causes of the issue.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 err="1"/>
              <a:t>Smaill</a:t>
            </a:r>
            <a:r>
              <a:rPr lang="en-GB" b="1" dirty="0"/>
              <a:t> in independent bakery in </a:t>
            </a:r>
            <a:r>
              <a:rPr lang="en-GB" b="1" dirty="0" err="1"/>
              <a:t>Coventry,UK</a:t>
            </a:r>
            <a:endParaRPr lang="en-GB" b="1" dirty="0"/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Located in a shopping retail park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Opened in 2015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Sells organic </a:t>
            </a:r>
            <a:r>
              <a:rPr lang="en-GB" b="1" dirty="0" err="1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bread,cakes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 and pastries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Popular with shoppers ,office workers and warehouse staff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Sales have remained around 25% below 2019 levels since 2023</a:t>
            </a:r>
            <a:endParaRPr lang="en-GB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92500" lnSpcReduction="20000"/>
          </a:bodyPr>
          <a:lstStyle/>
          <a:p>
            <a:r>
              <a:rPr lang="en-GB" sz="2800" b="1" dirty="0">
                <a:solidFill>
                  <a:schemeClr val="bg2">
                    <a:lumMod val="50000"/>
                  </a:schemeClr>
                </a:solidFill>
              </a:rPr>
              <a:t>5W2H</a:t>
            </a:r>
          </a:p>
          <a:p>
            <a:r>
              <a:rPr lang="en-GB" sz="2800" dirty="0" err="1">
                <a:solidFill>
                  <a:schemeClr val="tx1"/>
                </a:solidFill>
              </a:rPr>
              <a:t>What:Sales</a:t>
            </a:r>
            <a:r>
              <a:rPr lang="en-GB" sz="2800" dirty="0">
                <a:solidFill>
                  <a:schemeClr val="tx1"/>
                </a:solidFill>
              </a:rPr>
              <a:t> have declined and remained 25%below 2019 levels.</a:t>
            </a:r>
          </a:p>
          <a:p>
            <a:r>
              <a:rPr lang="en-GB" sz="2800" dirty="0" err="1">
                <a:solidFill>
                  <a:schemeClr val="tx1"/>
                </a:solidFill>
              </a:rPr>
              <a:t>Who:Basil</a:t>
            </a:r>
            <a:r>
              <a:rPr lang="en-GB" sz="2800" dirty="0">
                <a:solidFill>
                  <a:schemeClr val="tx1"/>
                </a:solidFill>
              </a:rPr>
              <a:t>(</a:t>
            </a:r>
            <a:r>
              <a:rPr lang="en-GB" sz="2800" dirty="0" err="1">
                <a:solidFill>
                  <a:schemeClr val="tx1"/>
                </a:solidFill>
              </a:rPr>
              <a:t>owen</a:t>
            </a:r>
            <a:r>
              <a:rPr lang="en-GB" sz="2800" dirty="0">
                <a:solidFill>
                  <a:schemeClr val="tx1"/>
                </a:solidFill>
              </a:rPr>
              <a:t>),employees and customers.</a:t>
            </a:r>
          </a:p>
          <a:p>
            <a:r>
              <a:rPr lang="en-GB" sz="2800" dirty="0" err="1">
                <a:solidFill>
                  <a:schemeClr val="tx1"/>
                </a:solidFill>
              </a:rPr>
              <a:t>Where:Basil”s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Bakery,retail</a:t>
            </a:r>
            <a:r>
              <a:rPr lang="en-GB" sz="2800" dirty="0">
                <a:solidFill>
                  <a:schemeClr val="tx1"/>
                </a:solidFill>
              </a:rPr>
              <a:t> park in </a:t>
            </a:r>
            <a:r>
              <a:rPr lang="en-GB" sz="2800" dirty="0" err="1">
                <a:solidFill>
                  <a:schemeClr val="tx1"/>
                </a:solidFill>
              </a:rPr>
              <a:t>Coventry,UK</a:t>
            </a:r>
            <a:r>
              <a:rPr lang="en-GB" sz="2800" dirty="0">
                <a:solidFill>
                  <a:schemeClr val="tx1"/>
                </a:solidFill>
              </a:rPr>
              <a:t>.</a:t>
            </a:r>
          </a:p>
          <a:p>
            <a:r>
              <a:rPr lang="en-GB" sz="2800" dirty="0" err="1">
                <a:solidFill>
                  <a:schemeClr val="tx1"/>
                </a:solidFill>
              </a:rPr>
              <a:t>When?Snce</a:t>
            </a:r>
            <a:r>
              <a:rPr lang="en-GB" sz="2800" dirty="0">
                <a:solidFill>
                  <a:schemeClr val="tx1"/>
                </a:solidFill>
              </a:rPr>
              <a:t> 2020,continuing through 2023-2025.</a:t>
            </a:r>
          </a:p>
          <a:p>
            <a:r>
              <a:rPr lang="en-GB" sz="2800" dirty="0" err="1">
                <a:solidFill>
                  <a:schemeClr val="tx1"/>
                </a:solidFill>
              </a:rPr>
              <a:t>Why?Lower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footfall,more</a:t>
            </a:r>
            <a:r>
              <a:rPr lang="en-GB" sz="2800" dirty="0">
                <a:solidFill>
                  <a:schemeClr val="tx1"/>
                </a:solidFill>
              </a:rPr>
              <a:t> home </a:t>
            </a:r>
            <a:r>
              <a:rPr lang="en-GB" sz="2800" dirty="0" err="1">
                <a:solidFill>
                  <a:schemeClr val="tx1"/>
                </a:solidFill>
              </a:rPr>
              <a:t>working,increased</a:t>
            </a:r>
            <a:r>
              <a:rPr lang="en-GB" sz="2800" dirty="0">
                <a:solidFill>
                  <a:schemeClr val="tx1"/>
                </a:solidFill>
              </a:rPr>
              <a:t> costs and changing shopping habits.</a:t>
            </a:r>
          </a:p>
          <a:p>
            <a:r>
              <a:rPr lang="en-GB" sz="2800" dirty="0" err="1">
                <a:solidFill>
                  <a:schemeClr val="tx1"/>
                </a:solidFill>
              </a:rPr>
              <a:t>How?Reduced</a:t>
            </a:r>
            <a:r>
              <a:rPr lang="en-GB" sz="2800" dirty="0">
                <a:solidFill>
                  <a:schemeClr val="tx1"/>
                </a:solidFill>
              </a:rPr>
              <a:t> customer and increased operating expenses have affected profitability.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</a:t>
            </a:r>
            <a:r>
              <a:rPr lang="en-GB" sz="2800" dirty="0" err="1">
                <a:solidFill>
                  <a:schemeClr val="tx1"/>
                </a:solidFill>
              </a:rPr>
              <a:t>much?Sales</a:t>
            </a:r>
            <a:r>
              <a:rPr lang="en-GB" sz="2800" dirty="0">
                <a:solidFill>
                  <a:schemeClr val="tx1"/>
                </a:solidFill>
              </a:rPr>
              <a:t> are approximately 25% lower than in 2019.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POLITICAL</a:t>
            </a:r>
          </a:p>
          <a:p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Food safety regulations</a:t>
            </a:r>
          </a:p>
          <a:p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Business rates</a:t>
            </a:r>
          </a:p>
          <a:p>
            <a:r>
              <a:rPr lang="en-GB" b="1" dirty="0"/>
              <a:t>ECONOMIC</a:t>
            </a:r>
          </a:p>
          <a:p>
            <a:r>
              <a:rPr lang="en-GB" b="1" dirty="0"/>
              <a:t>Rising rent and utility costs</a:t>
            </a:r>
          </a:p>
          <a:p>
            <a:r>
              <a:rPr lang="en-GB" b="1" dirty="0"/>
              <a:t>Higher ingredient prices</a:t>
            </a:r>
          </a:p>
          <a:p>
            <a:r>
              <a:rPr lang="en-GB" b="1" dirty="0"/>
              <a:t>SOCIAL</a:t>
            </a:r>
          </a:p>
          <a:p>
            <a:r>
              <a:rPr lang="en-GB" b="1" dirty="0"/>
              <a:t>More people working from home</a:t>
            </a:r>
          </a:p>
          <a:p>
            <a:r>
              <a:rPr lang="en-GB" b="1" dirty="0" err="1"/>
              <a:t>Changihg</a:t>
            </a:r>
            <a:r>
              <a:rPr lang="en-GB" b="1" dirty="0"/>
              <a:t> shopping habits</a:t>
            </a:r>
          </a:p>
          <a:p>
            <a:r>
              <a:rPr lang="en-GB" b="1" dirty="0"/>
              <a:t>LEGAL</a:t>
            </a:r>
          </a:p>
          <a:p>
            <a:r>
              <a:rPr lang="en-GB" b="1" dirty="0"/>
              <a:t>Employment regulations</a:t>
            </a:r>
          </a:p>
          <a:p>
            <a:r>
              <a:rPr lang="en-GB" b="1" dirty="0"/>
              <a:t>Food hygiene laws</a:t>
            </a:r>
          </a:p>
          <a:p>
            <a:r>
              <a:rPr lang="en-GB" b="1" dirty="0"/>
              <a:t>ENVIRONMENTAL</a:t>
            </a:r>
          </a:p>
          <a:p>
            <a:r>
              <a:rPr lang="en-GB" b="1" dirty="0"/>
              <a:t>Crop failures affecting ingredients</a:t>
            </a:r>
          </a:p>
          <a:p>
            <a:r>
              <a:rPr lang="en-GB" b="1" dirty="0"/>
              <a:t>Sustainable packaging expectations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TECHNOLOGICAL</a:t>
            </a:r>
          </a:p>
          <a:p>
            <a:r>
              <a:rPr lang="en-GB" b="1" dirty="0"/>
              <a:t>No delivery service</a:t>
            </a:r>
          </a:p>
          <a:p>
            <a:r>
              <a:rPr lang="en-GB" b="1" dirty="0"/>
              <a:t>Limited pre-order system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LEGAL</a:t>
            </a:r>
          </a:p>
          <a:p>
            <a:r>
              <a:rPr lang="en-GB" b="1" dirty="0"/>
              <a:t>Food hygiene regulations</a:t>
            </a:r>
          </a:p>
          <a:p>
            <a:r>
              <a:rPr lang="en-GB" b="1" dirty="0"/>
              <a:t>Employment and staff regulations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ENVIRONMENTAL </a:t>
            </a:r>
          </a:p>
          <a:p>
            <a:r>
              <a:rPr lang="en-GB" b="1" dirty="0"/>
              <a:t>Organic ingredients affected by crop failures </a:t>
            </a:r>
          </a:p>
          <a:p>
            <a:r>
              <a:rPr lang="en-GB" b="1" dirty="0"/>
              <a:t>Pressure to reduce waste and use sustainable packaging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r>
              <a:rPr lang="en-US" dirty="0"/>
              <a:t>Reduced footfall in the retail park</a:t>
            </a:r>
          </a:p>
          <a:p>
            <a:r>
              <a:rPr lang="en-US" dirty="0"/>
              <a:t>More customers working from home</a:t>
            </a:r>
          </a:p>
          <a:p>
            <a:r>
              <a:rPr lang="en-US" dirty="0"/>
              <a:t>Rising operating and ingredient costs</a:t>
            </a:r>
          </a:p>
          <a:p>
            <a:r>
              <a:rPr lang="en-US" dirty="0"/>
              <a:t>Lack of delivery and online ordering services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rrow: Right 3">
            <a:extLst>
              <a:ext uri="{FF2B5EF4-FFF2-40B4-BE49-F238E27FC236}">
                <a16:creationId xmlns:a16="http://schemas.microsoft.com/office/drawing/2014/main" id="{DAF83A48-B98D-41E9-AC43-CD1EBBCD8C12}"/>
              </a:ext>
            </a:extLst>
          </p:cNvPr>
          <p:cNvSpPr/>
          <p:nvPr/>
        </p:nvSpPr>
        <p:spPr>
          <a:xfrm>
            <a:off x="1638300" y="3442537"/>
            <a:ext cx="8915399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2AA35C0-7075-4CFA-9CC6-117CA0D54B35}"/>
              </a:ext>
            </a:extLst>
          </p:cNvPr>
          <p:cNvCxnSpPr>
            <a:cxnSpLocks/>
          </p:cNvCxnSpPr>
          <p:nvPr/>
        </p:nvCxnSpPr>
        <p:spPr>
          <a:xfrm flipH="1" flipV="1">
            <a:off x="4108704" y="2151306"/>
            <a:ext cx="719328" cy="134838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4DC1EAD-AD3D-4987-BA39-C8585C5D9824}"/>
              </a:ext>
            </a:extLst>
          </p:cNvPr>
          <p:cNvCxnSpPr>
            <a:cxnSpLocks/>
          </p:cNvCxnSpPr>
          <p:nvPr/>
        </p:nvCxnSpPr>
        <p:spPr>
          <a:xfrm flipH="1" flipV="1">
            <a:off x="7024115" y="2152827"/>
            <a:ext cx="637778" cy="126263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38DACA6-D84F-44EC-86B8-B227162D96C7}"/>
              </a:ext>
            </a:extLst>
          </p:cNvPr>
          <p:cNvCxnSpPr>
            <a:cxnSpLocks/>
          </p:cNvCxnSpPr>
          <p:nvPr/>
        </p:nvCxnSpPr>
        <p:spPr>
          <a:xfrm flipH="1" flipV="1">
            <a:off x="9197434" y="2114440"/>
            <a:ext cx="719328" cy="134838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B5C7218-82DD-4815-A627-E1FC3337B65D}"/>
              </a:ext>
            </a:extLst>
          </p:cNvPr>
          <p:cNvCxnSpPr>
            <a:cxnSpLocks/>
          </p:cNvCxnSpPr>
          <p:nvPr/>
        </p:nvCxnSpPr>
        <p:spPr>
          <a:xfrm flipH="1">
            <a:off x="3779520" y="3543299"/>
            <a:ext cx="1048512" cy="123408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65CF4EB-1985-4854-A503-D393C58C17C1}"/>
              </a:ext>
            </a:extLst>
          </p:cNvPr>
          <p:cNvCxnSpPr>
            <a:cxnSpLocks/>
          </p:cNvCxnSpPr>
          <p:nvPr/>
        </p:nvCxnSpPr>
        <p:spPr>
          <a:xfrm flipH="1">
            <a:off x="6644512" y="3543299"/>
            <a:ext cx="1048512" cy="123408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24479126-EB61-4432-A1A9-7CB77665F32D}"/>
              </a:ext>
            </a:extLst>
          </p:cNvPr>
          <p:cNvCxnSpPr>
            <a:cxnSpLocks/>
          </p:cNvCxnSpPr>
          <p:nvPr/>
        </p:nvCxnSpPr>
        <p:spPr>
          <a:xfrm flipH="1">
            <a:off x="8914118" y="3569780"/>
            <a:ext cx="1048512" cy="123408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Flowchart: Display 14">
            <a:extLst>
              <a:ext uri="{FF2B5EF4-FFF2-40B4-BE49-F238E27FC236}">
                <a16:creationId xmlns:a16="http://schemas.microsoft.com/office/drawing/2014/main" id="{BCDF1EEB-A92A-409B-AA37-B22C476A8691}"/>
              </a:ext>
            </a:extLst>
          </p:cNvPr>
          <p:cNvSpPr/>
          <p:nvPr/>
        </p:nvSpPr>
        <p:spPr>
          <a:xfrm>
            <a:off x="1511678" y="846056"/>
            <a:ext cx="2267842" cy="753841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PEOPLE</a:t>
            </a:r>
          </a:p>
        </p:txBody>
      </p:sp>
      <p:sp>
        <p:nvSpPr>
          <p:cNvPr id="16" name="Flowchart: Display 15">
            <a:extLst>
              <a:ext uri="{FF2B5EF4-FFF2-40B4-BE49-F238E27FC236}">
                <a16:creationId xmlns:a16="http://schemas.microsoft.com/office/drawing/2014/main" id="{599BDBD1-2C27-48FE-8953-A8454684903F}"/>
              </a:ext>
            </a:extLst>
          </p:cNvPr>
          <p:cNvSpPr/>
          <p:nvPr/>
        </p:nvSpPr>
        <p:spPr>
          <a:xfrm>
            <a:off x="4962078" y="828201"/>
            <a:ext cx="2267842" cy="790599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PROCESS</a:t>
            </a:r>
          </a:p>
        </p:txBody>
      </p:sp>
      <p:sp>
        <p:nvSpPr>
          <p:cNvPr id="17" name="Flowchart: Display 16">
            <a:extLst>
              <a:ext uri="{FF2B5EF4-FFF2-40B4-BE49-F238E27FC236}">
                <a16:creationId xmlns:a16="http://schemas.microsoft.com/office/drawing/2014/main" id="{79768FB7-517E-4727-8CAA-FB99B87C342A}"/>
              </a:ext>
            </a:extLst>
          </p:cNvPr>
          <p:cNvSpPr/>
          <p:nvPr/>
        </p:nvSpPr>
        <p:spPr>
          <a:xfrm>
            <a:off x="7807386" y="809298"/>
            <a:ext cx="2267842" cy="790599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PLACE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37FABDA-B95A-4B9F-9B35-878600CDC7AE}"/>
              </a:ext>
            </a:extLst>
          </p:cNvPr>
          <p:cNvSpPr/>
          <p:nvPr/>
        </p:nvSpPr>
        <p:spPr>
          <a:xfrm>
            <a:off x="10578145" y="3099637"/>
            <a:ext cx="1345693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LOW SALES</a:t>
            </a:r>
          </a:p>
        </p:txBody>
      </p:sp>
      <p:sp>
        <p:nvSpPr>
          <p:cNvPr id="19" name="Flowchart: Display 18">
            <a:extLst>
              <a:ext uri="{FF2B5EF4-FFF2-40B4-BE49-F238E27FC236}">
                <a16:creationId xmlns:a16="http://schemas.microsoft.com/office/drawing/2014/main" id="{0415FCC0-5255-4A1A-99C4-41254A498BA0}"/>
              </a:ext>
            </a:extLst>
          </p:cNvPr>
          <p:cNvSpPr/>
          <p:nvPr/>
        </p:nvSpPr>
        <p:spPr>
          <a:xfrm>
            <a:off x="2560191" y="5303519"/>
            <a:ext cx="2267842" cy="833963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COSTS</a:t>
            </a:r>
          </a:p>
        </p:txBody>
      </p:sp>
      <p:sp>
        <p:nvSpPr>
          <p:cNvPr id="20" name="Flowchart: Display 19">
            <a:extLst>
              <a:ext uri="{FF2B5EF4-FFF2-40B4-BE49-F238E27FC236}">
                <a16:creationId xmlns:a16="http://schemas.microsoft.com/office/drawing/2014/main" id="{F86C9996-59A1-4123-BB24-F82B1D3866B1}"/>
              </a:ext>
            </a:extLst>
          </p:cNvPr>
          <p:cNvSpPr/>
          <p:nvPr/>
        </p:nvSpPr>
        <p:spPr>
          <a:xfrm>
            <a:off x="4962079" y="5303519"/>
            <a:ext cx="2267842" cy="833964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PRODUCTS</a:t>
            </a:r>
          </a:p>
        </p:txBody>
      </p:sp>
      <p:sp>
        <p:nvSpPr>
          <p:cNvPr id="21" name="Flowchart: Display 20">
            <a:extLst>
              <a:ext uri="{FF2B5EF4-FFF2-40B4-BE49-F238E27FC236}">
                <a16:creationId xmlns:a16="http://schemas.microsoft.com/office/drawing/2014/main" id="{011B59C8-2782-49E6-B190-35AE672101E4}"/>
              </a:ext>
            </a:extLst>
          </p:cNvPr>
          <p:cNvSpPr/>
          <p:nvPr/>
        </p:nvSpPr>
        <p:spPr>
          <a:xfrm>
            <a:off x="2560191" y="8832429"/>
            <a:ext cx="2267842" cy="1348381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lowchart: Display 21">
            <a:extLst>
              <a:ext uri="{FF2B5EF4-FFF2-40B4-BE49-F238E27FC236}">
                <a16:creationId xmlns:a16="http://schemas.microsoft.com/office/drawing/2014/main" id="{B56B4175-8D69-46CA-AE50-3E3CCF23C02F}"/>
              </a:ext>
            </a:extLst>
          </p:cNvPr>
          <p:cNvSpPr/>
          <p:nvPr/>
        </p:nvSpPr>
        <p:spPr>
          <a:xfrm>
            <a:off x="7363967" y="5311708"/>
            <a:ext cx="2267842" cy="833964"/>
          </a:xfrm>
          <a:prstGeom prst="flowChartDisplay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MARKET</a:t>
            </a:r>
          </a:p>
        </p:txBody>
      </p:sp>
      <p:pic>
        <p:nvPicPr>
          <p:cNvPr id="26" name="Graphic 25" descr="Chevron arrows with solid fill">
            <a:extLst>
              <a:ext uri="{FF2B5EF4-FFF2-40B4-BE49-F238E27FC236}">
                <a16:creationId xmlns:a16="http://schemas.microsoft.com/office/drawing/2014/main" id="{22E5ACE6-BCB4-4986-8747-495BF01EA9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56716" y="1846283"/>
            <a:ext cx="481584" cy="481584"/>
          </a:xfrm>
          <a:prstGeom prst="rect">
            <a:avLst/>
          </a:prstGeom>
        </p:spPr>
      </p:pic>
      <p:pic>
        <p:nvPicPr>
          <p:cNvPr id="27" name="Graphic 26" descr="Chevron arrows with solid fill">
            <a:extLst>
              <a:ext uri="{FF2B5EF4-FFF2-40B4-BE49-F238E27FC236}">
                <a16:creationId xmlns:a16="http://schemas.microsoft.com/office/drawing/2014/main" id="{D791F902-F515-4A86-B552-81F2E7A395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56716" y="2556130"/>
            <a:ext cx="481584" cy="481584"/>
          </a:xfrm>
          <a:prstGeom prst="rect">
            <a:avLst/>
          </a:prstGeom>
        </p:spPr>
      </p:pic>
      <p:pic>
        <p:nvPicPr>
          <p:cNvPr id="28" name="Graphic 27" descr="Chevron arrows with solid fill">
            <a:extLst>
              <a:ext uri="{FF2B5EF4-FFF2-40B4-BE49-F238E27FC236}">
                <a16:creationId xmlns:a16="http://schemas.microsoft.com/office/drawing/2014/main" id="{65232FAC-A4FD-46EA-B8E7-D21A6CB6C2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21691" y="1651118"/>
            <a:ext cx="481584" cy="481584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2BCE2E84-C280-4B5D-A8A8-FAB1CA740DC5}"/>
              </a:ext>
            </a:extLst>
          </p:cNvPr>
          <p:cNvSpPr/>
          <p:nvPr/>
        </p:nvSpPr>
        <p:spPr>
          <a:xfrm>
            <a:off x="1645920" y="1940581"/>
            <a:ext cx="2377440" cy="41710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 err="1"/>
              <a:t>Mor</a:t>
            </a:r>
            <a:r>
              <a:rPr lang="en-US" sz="1100" dirty="0"/>
              <a:t> customers working from home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3C1EDE8-D39B-44AB-83AC-8356B275A3A5}"/>
              </a:ext>
            </a:extLst>
          </p:cNvPr>
          <p:cNvSpPr/>
          <p:nvPr/>
        </p:nvSpPr>
        <p:spPr>
          <a:xfrm>
            <a:off x="1682561" y="2587063"/>
            <a:ext cx="2133600" cy="44321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dirty="0"/>
              <a:t>Retail staff made redundant</a:t>
            </a:r>
          </a:p>
        </p:txBody>
      </p:sp>
      <p:pic>
        <p:nvPicPr>
          <p:cNvPr id="33" name="Graphic 32" descr="Chevron arrows with solid fill">
            <a:extLst>
              <a:ext uri="{FF2B5EF4-FFF2-40B4-BE49-F238E27FC236}">
                <a16:creationId xmlns:a16="http://schemas.microsoft.com/office/drawing/2014/main" id="{1A773DAA-964D-48BC-BC2F-B72C7FD0AB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87240" y="2610081"/>
            <a:ext cx="481584" cy="481584"/>
          </a:xfrm>
          <a:prstGeom prst="rect">
            <a:avLst/>
          </a:prstGeom>
        </p:spPr>
      </p:pic>
      <p:pic>
        <p:nvPicPr>
          <p:cNvPr id="34" name="Graphic 33" descr="Chevron arrows with solid fill">
            <a:extLst>
              <a:ext uri="{FF2B5EF4-FFF2-40B4-BE49-F238E27FC236}">
                <a16:creationId xmlns:a16="http://schemas.microsoft.com/office/drawing/2014/main" id="{4381E56E-EC48-4C5D-B7B4-DAE4F653BA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07831" y="3014904"/>
            <a:ext cx="481584" cy="481584"/>
          </a:xfrm>
          <a:prstGeom prst="rect">
            <a:avLst/>
          </a:prstGeom>
        </p:spPr>
      </p:pic>
      <p:pic>
        <p:nvPicPr>
          <p:cNvPr id="35" name="Graphic 34" descr="Chevron arrows with solid fill">
            <a:extLst>
              <a:ext uri="{FF2B5EF4-FFF2-40B4-BE49-F238E27FC236}">
                <a16:creationId xmlns:a16="http://schemas.microsoft.com/office/drawing/2014/main" id="{49358E16-844D-4FA3-B30F-8E3F4FE089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79587" y="2144762"/>
            <a:ext cx="481584" cy="481584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2C1B742D-6BCA-455D-A144-09769DE4C176}"/>
              </a:ext>
            </a:extLst>
          </p:cNvPr>
          <p:cNvSpPr/>
          <p:nvPr/>
        </p:nvSpPr>
        <p:spPr>
          <a:xfrm>
            <a:off x="5187698" y="1766104"/>
            <a:ext cx="1398954" cy="3483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/>
              <a:t>No delivery service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97348A4-C837-4942-847E-BF7F5B3E8882}"/>
              </a:ext>
            </a:extLst>
          </p:cNvPr>
          <p:cNvSpPr/>
          <p:nvPr/>
        </p:nvSpPr>
        <p:spPr>
          <a:xfrm>
            <a:off x="5279071" y="2214140"/>
            <a:ext cx="1162940" cy="35870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 err="1"/>
              <a:t>Limitrd</a:t>
            </a:r>
            <a:r>
              <a:rPr lang="en-US" sz="1100" dirty="0"/>
              <a:t> pre-order system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689F9F9-B108-4409-8651-6D488F203062}"/>
              </a:ext>
            </a:extLst>
          </p:cNvPr>
          <p:cNvSpPr/>
          <p:nvPr/>
        </p:nvSpPr>
        <p:spPr>
          <a:xfrm>
            <a:off x="5293806" y="2685234"/>
            <a:ext cx="1204089" cy="28885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800" dirty="0"/>
              <a:t>Basil cannot always answer the phone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8C06A89-7B0F-4A84-8FC0-347EF1AA34B0}"/>
              </a:ext>
            </a:extLst>
          </p:cNvPr>
          <p:cNvSpPr/>
          <p:nvPr/>
        </p:nvSpPr>
        <p:spPr>
          <a:xfrm>
            <a:off x="5582724" y="3074854"/>
            <a:ext cx="1358849" cy="29508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800" dirty="0"/>
              <a:t>Long </a:t>
            </a:r>
            <a:r>
              <a:rPr lang="en-US" sz="800" dirty="0" err="1"/>
              <a:t>wating</a:t>
            </a:r>
            <a:r>
              <a:rPr lang="en-US" sz="800" dirty="0"/>
              <a:t> times during busy periods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EA819E9-142E-4BD2-ABC5-335CD4A3B666}"/>
              </a:ext>
            </a:extLst>
          </p:cNvPr>
          <p:cNvSpPr/>
          <p:nvPr/>
        </p:nvSpPr>
        <p:spPr>
          <a:xfrm>
            <a:off x="7740584" y="1998713"/>
            <a:ext cx="1398954" cy="3483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/>
              <a:t>Lower footfall in the retail park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46917E0-848B-4832-84D8-A2451F3CFDD2}"/>
              </a:ext>
            </a:extLst>
          </p:cNvPr>
          <p:cNvSpPr/>
          <p:nvPr/>
        </p:nvSpPr>
        <p:spPr>
          <a:xfrm>
            <a:off x="8017860" y="2519443"/>
            <a:ext cx="1398954" cy="35251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/>
              <a:t>Empty retail units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1221A8F5-8E4F-4460-92E3-00FF423B05B0}"/>
              </a:ext>
            </a:extLst>
          </p:cNvPr>
          <p:cNvSpPr/>
          <p:nvPr/>
        </p:nvSpPr>
        <p:spPr>
          <a:xfrm>
            <a:off x="8017860" y="2944821"/>
            <a:ext cx="1398954" cy="3483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 dirty="0"/>
              <a:t>Fewer visitors to the shopping </a:t>
            </a:r>
            <a:r>
              <a:rPr lang="en-US" sz="1000" dirty="0" err="1"/>
              <a:t>centre</a:t>
            </a:r>
            <a:endParaRPr lang="en-US" sz="1000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75FC6C1-89ED-4D83-B0BD-530C305E1AAA}"/>
              </a:ext>
            </a:extLst>
          </p:cNvPr>
          <p:cNvSpPr/>
          <p:nvPr/>
        </p:nvSpPr>
        <p:spPr>
          <a:xfrm>
            <a:off x="7807385" y="4096515"/>
            <a:ext cx="969605" cy="37906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 err="1"/>
              <a:t>Chage</a:t>
            </a:r>
            <a:r>
              <a:rPr lang="en-US" sz="1100" dirty="0"/>
              <a:t> in shopping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44E6BF94-C48E-4DB2-86F0-81294D3D0A9A}"/>
              </a:ext>
            </a:extLst>
          </p:cNvPr>
          <p:cNvSpPr/>
          <p:nvPr/>
        </p:nvSpPr>
        <p:spPr>
          <a:xfrm>
            <a:off x="5207252" y="3978326"/>
            <a:ext cx="1398954" cy="3483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900" dirty="0"/>
              <a:t>Use of expensive organic ingredients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9C05432A-6690-47B0-9AB7-E4A7E4161018}"/>
              </a:ext>
            </a:extLst>
          </p:cNvPr>
          <p:cNvSpPr/>
          <p:nvPr/>
        </p:nvSpPr>
        <p:spPr>
          <a:xfrm>
            <a:off x="5197998" y="4523162"/>
            <a:ext cx="1398954" cy="3483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 err="1"/>
              <a:t>Unpedictable</a:t>
            </a:r>
            <a:r>
              <a:rPr lang="en-US" sz="1100" dirty="0"/>
              <a:t> ingredients costs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2B21ACC1-2AC7-4A62-8D1F-E2D8C0F9FF61}"/>
              </a:ext>
            </a:extLst>
          </p:cNvPr>
          <p:cNvSpPr/>
          <p:nvPr/>
        </p:nvSpPr>
        <p:spPr>
          <a:xfrm>
            <a:off x="7809119" y="4542922"/>
            <a:ext cx="947564" cy="29864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800" dirty="0"/>
              <a:t>More online shopping options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40CF937-8E17-4F26-AA39-0ED21A1B507D}"/>
              </a:ext>
            </a:extLst>
          </p:cNvPr>
          <p:cNvSpPr/>
          <p:nvPr/>
        </p:nvSpPr>
        <p:spPr>
          <a:xfrm>
            <a:off x="2205446" y="4841563"/>
            <a:ext cx="1398954" cy="3483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 err="1"/>
              <a:t>Higherv</a:t>
            </a:r>
            <a:r>
              <a:rPr lang="en-US" sz="1100" dirty="0"/>
              <a:t> product prices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015385F-050C-4309-B924-5926F5F47B4E}"/>
              </a:ext>
            </a:extLst>
          </p:cNvPr>
          <p:cNvSpPr/>
          <p:nvPr/>
        </p:nvSpPr>
        <p:spPr>
          <a:xfrm>
            <a:off x="2191327" y="4379607"/>
            <a:ext cx="1398954" cy="3483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/>
              <a:t>Higher utility bills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DDFF12FF-7D7B-466C-9F68-AD9EC0CCF232}"/>
              </a:ext>
            </a:extLst>
          </p:cNvPr>
          <p:cNvSpPr/>
          <p:nvPr/>
        </p:nvSpPr>
        <p:spPr>
          <a:xfrm>
            <a:off x="2205446" y="3910950"/>
            <a:ext cx="1398954" cy="3483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 err="1"/>
              <a:t>Higherv</a:t>
            </a:r>
            <a:r>
              <a:rPr lang="en-US" sz="1100" dirty="0"/>
              <a:t> rent</a:t>
            </a:r>
          </a:p>
        </p:txBody>
      </p:sp>
      <p:pic>
        <p:nvPicPr>
          <p:cNvPr id="53" name="Graphic 52" descr="Chevron arrows with solid fill">
            <a:extLst>
              <a:ext uri="{FF2B5EF4-FFF2-40B4-BE49-F238E27FC236}">
                <a16:creationId xmlns:a16="http://schemas.microsoft.com/office/drawing/2014/main" id="{C3201EEE-8DCA-46BD-A9C3-C8B5FF4B97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94688" y="3910812"/>
            <a:ext cx="481584" cy="481584"/>
          </a:xfrm>
          <a:prstGeom prst="rect">
            <a:avLst/>
          </a:prstGeom>
        </p:spPr>
      </p:pic>
      <p:pic>
        <p:nvPicPr>
          <p:cNvPr id="54" name="Graphic 53" descr="Chevron arrows with solid fill">
            <a:extLst>
              <a:ext uri="{FF2B5EF4-FFF2-40B4-BE49-F238E27FC236}">
                <a16:creationId xmlns:a16="http://schemas.microsoft.com/office/drawing/2014/main" id="{17D17EB4-354A-469E-83B7-FC447225A9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55378" y="4409674"/>
            <a:ext cx="481584" cy="481584"/>
          </a:xfrm>
          <a:prstGeom prst="rect">
            <a:avLst/>
          </a:prstGeom>
        </p:spPr>
      </p:pic>
      <p:pic>
        <p:nvPicPr>
          <p:cNvPr id="55" name="Graphic 54" descr="Chevron arrows with solid fill">
            <a:extLst>
              <a:ext uri="{FF2B5EF4-FFF2-40B4-BE49-F238E27FC236}">
                <a16:creationId xmlns:a16="http://schemas.microsoft.com/office/drawing/2014/main" id="{601E753D-3823-4132-B65E-BB4E7712A5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82561" y="4871498"/>
            <a:ext cx="481584" cy="481584"/>
          </a:xfrm>
          <a:prstGeom prst="rect">
            <a:avLst/>
          </a:prstGeom>
        </p:spPr>
      </p:pic>
      <p:pic>
        <p:nvPicPr>
          <p:cNvPr id="56" name="Graphic 55" descr="Chevron arrows with solid fill">
            <a:extLst>
              <a:ext uri="{FF2B5EF4-FFF2-40B4-BE49-F238E27FC236}">
                <a16:creationId xmlns:a16="http://schemas.microsoft.com/office/drawing/2014/main" id="{FAA38C25-A366-4B10-A421-07DA688BF7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30169" y="3928090"/>
            <a:ext cx="481584" cy="481584"/>
          </a:xfrm>
          <a:prstGeom prst="rect">
            <a:avLst/>
          </a:prstGeom>
        </p:spPr>
      </p:pic>
      <p:pic>
        <p:nvPicPr>
          <p:cNvPr id="57" name="Graphic 56" descr="Chevron arrows with solid fill">
            <a:extLst>
              <a:ext uri="{FF2B5EF4-FFF2-40B4-BE49-F238E27FC236}">
                <a16:creationId xmlns:a16="http://schemas.microsoft.com/office/drawing/2014/main" id="{18A49E36-4A7C-46A2-997B-737F6A9A39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30169" y="4426086"/>
            <a:ext cx="481584" cy="481584"/>
          </a:xfrm>
          <a:prstGeom prst="rect">
            <a:avLst/>
          </a:prstGeom>
        </p:spPr>
      </p:pic>
      <p:pic>
        <p:nvPicPr>
          <p:cNvPr id="58" name="Graphic 57" descr="Chevron arrows with solid fill">
            <a:extLst>
              <a:ext uri="{FF2B5EF4-FFF2-40B4-BE49-F238E27FC236}">
                <a16:creationId xmlns:a16="http://schemas.microsoft.com/office/drawing/2014/main" id="{5C7A7273-7211-4564-A855-4FD7363BEC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71484" y="4048549"/>
            <a:ext cx="481584" cy="481584"/>
          </a:xfrm>
          <a:prstGeom prst="rect">
            <a:avLst/>
          </a:prstGeom>
        </p:spPr>
      </p:pic>
      <p:pic>
        <p:nvPicPr>
          <p:cNvPr id="59" name="Graphic 58" descr="Chevron arrows with solid fill">
            <a:extLst>
              <a:ext uri="{FF2B5EF4-FFF2-40B4-BE49-F238E27FC236}">
                <a16:creationId xmlns:a16="http://schemas.microsoft.com/office/drawing/2014/main" id="{586FF04B-579B-4840-88F2-1D5595BFC9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71484" y="4463682"/>
            <a:ext cx="481584" cy="481584"/>
          </a:xfrm>
          <a:prstGeom prst="rect">
            <a:avLst/>
          </a:prstGeom>
        </p:spPr>
      </p:pic>
      <p:pic>
        <p:nvPicPr>
          <p:cNvPr id="60" name="Graphic 59" descr="Chevron arrows with solid fill">
            <a:extLst>
              <a:ext uri="{FF2B5EF4-FFF2-40B4-BE49-F238E27FC236}">
                <a16:creationId xmlns:a16="http://schemas.microsoft.com/office/drawing/2014/main" id="{7BAC4FB4-EEAF-47B4-9536-E7C4FEF6E4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8510" y="2879329"/>
            <a:ext cx="481584" cy="481584"/>
          </a:xfrm>
          <a:prstGeom prst="rect">
            <a:avLst/>
          </a:prstGeom>
        </p:spPr>
      </p:pic>
      <p:pic>
        <p:nvPicPr>
          <p:cNvPr id="61" name="Graphic 60" descr="Chevron arrows with solid fill">
            <a:extLst>
              <a:ext uri="{FF2B5EF4-FFF2-40B4-BE49-F238E27FC236}">
                <a16:creationId xmlns:a16="http://schemas.microsoft.com/office/drawing/2014/main" id="{234A3CFF-D059-4F58-8248-7FB03ABFD8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15837" y="2465645"/>
            <a:ext cx="481584" cy="481584"/>
          </a:xfrm>
          <a:prstGeom prst="rect">
            <a:avLst/>
          </a:prstGeom>
        </p:spPr>
      </p:pic>
      <p:pic>
        <p:nvPicPr>
          <p:cNvPr id="62" name="Graphic 61" descr="Chevron arrows with solid fill">
            <a:extLst>
              <a:ext uri="{FF2B5EF4-FFF2-40B4-BE49-F238E27FC236}">
                <a16:creationId xmlns:a16="http://schemas.microsoft.com/office/drawing/2014/main" id="{53F19A98-3A95-4569-9350-D678F8C60D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38205" y="1899876"/>
            <a:ext cx="481584" cy="481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071683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/>
              <a:t>University of Wales Saint David(2026)</a:t>
            </a:r>
            <a:r>
              <a:rPr lang="en-GB" dirty="0" err="1"/>
              <a:t>Prpblem</a:t>
            </a:r>
            <a:r>
              <a:rPr lang="en-GB" dirty="0"/>
              <a:t> </a:t>
            </a:r>
            <a:r>
              <a:rPr lang="en-GB" dirty="0" err="1"/>
              <a:t>Sloving</a:t>
            </a:r>
            <a:r>
              <a:rPr lang="en-GB" dirty="0"/>
              <a:t> and </a:t>
            </a:r>
            <a:r>
              <a:rPr lang="en-GB" dirty="0" err="1"/>
              <a:t>Dicision</a:t>
            </a:r>
            <a:r>
              <a:rPr lang="en-GB" dirty="0"/>
              <a:t> </a:t>
            </a:r>
            <a:r>
              <a:rPr lang="en-GB" dirty="0" err="1"/>
              <a:t>Making:Basil”s</a:t>
            </a:r>
            <a:r>
              <a:rPr lang="en-GB" dirty="0"/>
              <a:t> Bakery Case </a:t>
            </a:r>
            <a:r>
              <a:rPr lang="en-GB" dirty="0" err="1"/>
              <a:t>Study.Moddule</a:t>
            </a:r>
            <a:r>
              <a:rPr lang="en-GB" dirty="0"/>
              <a:t> materials.</a:t>
            </a:r>
          </a:p>
          <a:p>
            <a:r>
              <a:rPr lang="en-GB" dirty="0"/>
              <a:t>Mind Tools(2025) PESTLE </a:t>
            </a:r>
            <a:r>
              <a:rPr lang="en-GB" dirty="0" err="1"/>
              <a:t>Analysis.Avaiable</a:t>
            </a:r>
            <a:r>
              <a:rPr lang="en-GB" dirty="0"/>
              <a:t> </a:t>
            </a:r>
            <a:r>
              <a:rPr lang="en-GB" dirty="0" err="1"/>
              <a:t>at:https</a:t>
            </a:r>
            <a:r>
              <a:rPr lang="en-GB" dirty="0"/>
              <a:t>://mindtools.com(Accessad:12 JULY 2026)</a:t>
            </a:r>
          </a:p>
          <a:p>
            <a:r>
              <a:rPr lang="en-GB" dirty="0"/>
              <a:t>Mind Tools(2025)Cause and Effect Analysis(Fishbone Diagram).Available </a:t>
            </a:r>
            <a:r>
              <a:rPr lang="en-GB" dirty="0" err="1"/>
              <a:t>at:https</a:t>
            </a:r>
            <a:r>
              <a:rPr lang="en-GB" dirty="0"/>
              <a:t>//www.midtools.com(Accessed:12 July 2026)</a:t>
            </a:r>
          </a:p>
          <a:p>
            <a:r>
              <a:rPr lang="en-GB" dirty="0" err="1"/>
              <a:t>Kotler,P</a:t>
            </a:r>
            <a:r>
              <a:rPr lang="en-GB" dirty="0"/>
              <a:t>. and </a:t>
            </a:r>
            <a:r>
              <a:rPr lang="en-GB" dirty="0" err="1"/>
              <a:t>Armstrong,G</a:t>
            </a:r>
            <a:r>
              <a:rPr lang="en-GB" dirty="0"/>
              <a:t>.(2021)Principles of Marketing.18h </a:t>
            </a:r>
            <a:r>
              <a:rPr lang="en-GB" dirty="0" err="1"/>
              <a:t>end.Harlow:Pearson</a:t>
            </a:r>
            <a:r>
              <a:rPr lang="en-GB" dirty="0"/>
              <a:t>.</a:t>
            </a:r>
          </a:p>
          <a:p>
            <a:r>
              <a:rPr lang="en-GB" dirty="0" err="1"/>
              <a:t>Slack,N</a:t>
            </a:r>
            <a:r>
              <a:rPr lang="en-GB" dirty="0"/>
              <a:t>. and Brandon-</a:t>
            </a:r>
            <a:r>
              <a:rPr lang="en-GB" dirty="0" err="1"/>
              <a:t>Jones,A</a:t>
            </a:r>
            <a:r>
              <a:rPr lang="en-GB" dirty="0"/>
              <a:t>.(2023)</a:t>
            </a:r>
          </a:p>
          <a:p>
            <a:r>
              <a:rPr lang="en-GB" dirty="0"/>
              <a:t>Operations and Process management.11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edn.Harlow:Pearson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Conclusion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496" y="1819656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Roboto"/>
                <a:cs typeface="Roboto"/>
              </a:rPr>
              <a:t>1 Sales have remained 25% below 2019 levels.</a:t>
            </a:r>
          </a:p>
          <a:p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Roboto"/>
                <a:cs typeface="Roboto"/>
              </a:rPr>
              <a:t>2 Lower footfall and home working have reduced customer </a:t>
            </a:r>
            <a:r>
              <a:rPr lang="en-GB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Roboto"/>
                <a:cs typeface="Roboto"/>
              </a:rPr>
              <a:t>nmbers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Roboto"/>
                <a:cs typeface="Roboto"/>
              </a:rPr>
              <a:t>.</a:t>
            </a:r>
          </a:p>
          <a:p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Roboto"/>
                <a:cs typeface="Roboto"/>
              </a:rPr>
              <a:t>3 Rising costs have increased pressure on the business.</a:t>
            </a:r>
          </a:p>
          <a:p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Roboto"/>
                <a:cs typeface="Roboto"/>
              </a:rPr>
              <a:t>4 limited delivery and online ordering options </a:t>
            </a:r>
            <a:r>
              <a:rPr lang="en-GB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Roboto"/>
                <a:cs typeface="Roboto"/>
              </a:rPr>
              <a:t>affct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Roboto"/>
                <a:cs typeface="Roboto"/>
              </a:rPr>
              <a:t> sales</a:t>
            </a:r>
          </a:p>
          <a:p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Roboto"/>
                <a:cs typeface="Roboto"/>
              </a:rPr>
              <a:t>5 </a:t>
            </a:r>
            <a:r>
              <a:rPr lang="en-GB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Roboto"/>
                <a:cs typeface="Roboto"/>
              </a:rPr>
              <a:t>baction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Roboto"/>
                <a:cs typeface="Roboto"/>
              </a:rPr>
              <a:t> is needed to </a:t>
            </a:r>
            <a:r>
              <a:rPr lang="en-GB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Roboto"/>
                <a:cs typeface="Roboto"/>
              </a:rPr>
              <a:t>impove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ea typeface="Roboto"/>
                <a:cs typeface="Roboto"/>
              </a:rPr>
              <a:t> competitiveness and attract customers.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410</TotalTime>
  <Words>642</Words>
  <Application>Microsoft Office PowerPoint</Application>
  <PresentationFormat>Widescreen</PresentationFormat>
  <Paragraphs>100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NAME:Problem Solving and Decision Making . MODULE CODE: LCLM4004_LON STUDENT NAME:Yuliia Antonenko STUDENT ID :2524158 LECTURER: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PowerPoint Presentation</vt:lpstr>
      <vt:lpstr>References</vt:lpstr>
      <vt:lpstr>Conclusion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Problem Solving and Decision Making  MODULE CODE LCLM4004_LON STUDENT NAME Yuliia Antonenko STUDENT ID 2524158 LECTURER Anita Nan Assignment 1: Presentation</dc:title>
  <dc:creator>Anita Nan</dc:creator>
  <cp:lastModifiedBy>Yuliia Antonenko (2524158)</cp:lastModifiedBy>
  <cp:revision>110</cp:revision>
  <dcterms:created xsi:type="dcterms:W3CDTF">2024-10-08T15:58:04Z</dcterms:created>
  <dcterms:modified xsi:type="dcterms:W3CDTF">2026-07-12T20:04:24Z</dcterms:modified>
</cp:coreProperties>
</file>