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77" r:id="rId5"/>
    <p:sldId id="278" r:id="rId6"/>
    <p:sldId id="279" r:id="rId7"/>
    <p:sldId id="280" r:id="rId8"/>
    <p:sldId id="281" r:id="rId9"/>
    <p:sldId id="260" r:id="rId10"/>
    <p:sldId id="261" r:id="rId11"/>
    <p:sldId id="265" r:id="rId12"/>
    <p:sldId id="266" r:id="rId13"/>
    <p:sldId id="267" r:id="rId14"/>
    <p:sldId id="268" r:id="rId15"/>
    <p:sldId id="269" r:id="rId16"/>
    <p:sldId id="270" r:id="rId17"/>
    <p:sldId id="271" r:id="rId18"/>
    <p:sldId id="263" r:id="rId19"/>
    <p:sldId id="282" r:id="rId20"/>
    <p:sldId id="28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96" d="100"/>
          <a:sy n="96" d="100"/>
        </p:scale>
        <p:origin x="8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Harvard-en_v.1.3-(V6).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Harvard-en_v.1.3-(V6).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635937"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Sports &amp; Tourism</a:t>
            </a:r>
          </a:p>
          <a:p>
            <a:r>
              <a:rPr lang="en-GB" sz="5400" dirty="0">
                <a:solidFill>
                  <a:schemeClr val="bg1"/>
                </a:solidFill>
                <a:latin typeface="Arial" panose="020B0604020202020204" pitchFamily="34" charset="0"/>
                <a:cs typeface="Arial" panose="020B0604020202020204" pitchFamily="34" charset="0"/>
              </a:rPr>
              <a:t>Event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2993127"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The End!</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838201" y="-58189"/>
            <a:ext cx="5251316" cy="1596045"/>
          </a:xfrm>
        </p:spPr>
        <p:txBody>
          <a:bodyPr>
            <a:normAutofit/>
          </a:bodyPr>
          <a:lstStyle/>
          <a:p>
            <a:r>
              <a:rPr lang="en-GB" b="1" dirty="0">
                <a:solidFill>
                  <a:schemeClr val="accent1"/>
                </a:solidFill>
              </a:rPr>
              <a:t>Today’s Session</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440576" y="1463040"/>
            <a:ext cx="5785592" cy="5394959"/>
          </a:xfrm>
        </p:spPr>
        <p:txBody>
          <a:bodyPr>
            <a:normAutofit/>
          </a:bodyPr>
          <a:lstStyle/>
          <a:p>
            <a:r>
              <a:rPr lang="en-GB" sz="2000" b="1" dirty="0"/>
              <a:t>Final Session – Interactive – Overview &amp; Review</a:t>
            </a:r>
          </a:p>
          <a:p>
            <a:endParaRPr lang="en-GB" sz="2000" b="1" dirty="0"/>
          </a:p>
          <a:p>
            <a:r>
              <a:rPr lang="en-GB" sz="2000" b="1" dirty="0"/>
              <a:t>Play the Game! Volunteers</a:t>
            </a:r>
          </a:p>
          <a:p>
            <a:endParaRPr lang="en-GB" sz="2000" b="1" dirty="0"/>
          </a:p>
          <a:p>
            <a:r>
              <a:rPr lang="en-GB" sz="2000" b="1" dirty="0"/>
              <a:t>Generic Assignment Feedback</a:t>
            </a:r>
          </a:p>
          <a:p>
            <a:endParaRPr lang="en-GB" sz="2000" b="1" dirty="0"/>
          </a:p>
          <a:p>
            <a:r>
              <a:rPr lang="en-GB" sz="2000" b="1" dirty="0"/>
              <a:t>Referencing Reminders!</a:t>
            </a:r>
          </a:p>
          <a:p>
            <a:endParaRPr lang="en-GB" sz="2000" b="1" dirty="0"/>
          </a:p>
          <a:p>
            <a:r>
              <a:rPr lang="en-GB" sz="2000" b="1" dirty="0"/>
              <a:t>Assignment 2 Workshop</a:t>
            </a:r>
          </a:p>
          <a:p>
            <a:r>
              <a:rPr lang="en-GB" sz="2000" b="1" dirty="0"/>
              <a:t>Tasks &amp; Drafts</a:t>
            </a:r>
          </a:p>
          <a:p>
            <a:r>
              <a:rPr lang="en-GB" sz="2000" b="1" dirty="0"/>
              <a:t>Videos</a:t>
            </a:r>
          </a:p>
          <a:p>
            <a:endParaRPr lang="en-GB" sz="2000" b="1" dirty="0"/>
          </a:p>
          <a:p>
            <a:r>
              <a:rPr lang="en-GB" sz="2000" b="1" dirty="0"/>
              <a:t>Gamechangers! Stadia</a:t>
            </a:r>
          </a:p>
          <a:p>
            <a:endParaRPr lang="en-GB" sz="2000" b="1" dirty="0"/>
          </a:p>
          <a:p>
            <a:endParaRPr lang="en-GB" sz="2000" dirty="0"/>
          </a:p>
        </p:txBody>
      </p:sp>
      <p:pic>
        <p:nvPicPr>
          <p:cNvPr id="5" name="Picture 4">
            <a:extLst>
              <a:ext uri="{FF2B5EF4-FFF2-40B4-BE49-F238E27FC236}">
                <a16:creationId xmlns:a16="http://schemas.microsoft.com/office/drawing/2014/main" id="{DBB51B6B-2058-86BF-BC93-19114C923CC1}"/>
              </a:ext>
            </a:extLst>
          </p:cNvPr>
          <p:cNvPicPr>
            <a:picLocks noChangeAspect="1"/>
          </p:cNvPicPr>
          <p:nvPr/>
        </p:nvPicPr>
        <p:blipFill rotWithShape="1">
          <a:blip r:embed="rId2"/>
          <a:srcRect l="27846" r="2324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4409E-0921-AE64-8003-72FF189741E2}"/>
              </a:ext>
            </a:extLst>
          </p:cNvPr>
          <p:cNvSpPr>
            <a:spLocks noGrp="1"/>
          </p:cNvSpPr>
          <p:nvPr>
            <p:ph type="title"/>
          </p:nvPr>
        </p:nvSpPr>
        <p:spPr>
          <a:xfrm>
            <a:off x="-72887" y="762001"/>
            <a:ext cx="7447722" cy="1708242"/>
          </a:xfrm>
        </p:spPr>
        <p:txBody>
          <a:bodyPr anchor="ctr">
            <a:normAutofit/>
          </a:bodyPr>
          <a:lstStyle/>
          <a:p>
            <a:r>
              <a:rPr lang="en-GB" sz="4000" dirty="0">
                <a:solidFill>
                  <a:schemeClr val="accent1"/>
                </a:solidFill>
              </a:rPr>
              <a:t>Play the Game – Volunteers</a:t>
            </a:r>
          </a:p>
        </p:txBody>
      </p:sp>
      <p:sp>
        <p:nvSpPr>
          <p:cNvPr id="3" name="Content Placeholder 2">
            <a:extLst>
              <a:ext uri="{FF2B5EF4-FFF2-40B4-BE49-F238E27FC236}">
                <a16:creationId xmlns:a16="http://schemas.microsoft.com/office/drawing/2014/main" id="{7A70668F-6266-9D3A-C341-9DDC2B62FFB9}"/>
              </a:ext>
            </a:extLst>
          </p:cNvPr>
          <p:cNvSpPr>
            <a:spLocks noGrp="1"/>
          </p:cNvSpPr>
          <p:nvPr>
            <p:ph idx="1"/>
          </p:nvPr>
        </p:nvSpPr>
        <p:spPr>
          <a:xfrm>
            <a:off x="112644" y="2259496"/>
            <a:ext cx="5983354" cy="3980583"/>
          </a:xfrm>
        </p:spPr>
        <p:txBody>
          <a:bodyPr anchor="ctr">
            <a:normAutofit/>
          </a:bodyPr>
          <a:lstStyle/>
          <a:p>
            <a:r>
              <a:rPr lang="en-GB" sz="2000" b="1" dirty="0"/>
              <a:t>OLYMPIC VOLUNTEERING STARTED IN 1992 IN BARCELONA</a:t>
            </a:r>
          </a:p>
          <a:p>
            <a:r>
              <a:rPr lang="en-GB" sz="2000" b="1" dirty="0"/>
              <a:t>160K APPLICANTS FOR 45 VOLUNTEERING OPPS IN ATHENS</a:t>
            </a:r>
          </a:p>
          <a:p>
            <a:r>
              <a:rPr lang="en-GB" sz="2000" b="1" dirty="0"/>
              <a:t>LOCOG 240K APPLIED FOR 70K GAMES MAKERS OPPS</a:t>
            </a:r>
          </a:p>
          <a:p>
            <a:r>
              <a:rPr lang="en-GB" sz="2000" b="1" dirty="0"/>
              <a:t>MOTIVATION</a:t>
            </a:r>
          </a:p>
          <a:p>
            <a:r>
              <a:rPr lang="en-GB" sz="2000" b="1" dirty="0"/>
              <a:t>2012 GAMES MAKERS</a:t>
            </a:r>
          </a:p>
          <a:p>
            <a:r>
              <a:rPr lang="en-GB" sz="2000" b="1" dirty="0"/>
              <a:t>HARNESS THE ENTHUSIASM OF 70K VOLUNTEERS</a:t>
            </a:r>
          </a:p>
          <a:p>
            <a:r>
              <a:rPr lang="en-GB" sz="2000" b="1" dirty="0"/>
              <a:t>POST EVENT VOLUNTEER LEGACY</a:t>
            </a:r>
          </a:p>
          <a:p>
            <a:endParaRPr lang="en-GB" sz="2000" dirty="0"/>
          </a:p>
        </p:txBody>
      </p:sp>
      <p:pic>
        <p:nvPicPr>
          <p:cNvPr id="5" name="Picture 4" descr="Dice and pins on a board game">
            <a:extLst>
              <a:ext uri="{FF2B5EF4-FFF2-40B4-BE49-F238E27FC236}">
                <a16:creationId xmlns:a16="http://schemas.microsoft.com/office/drawing/2014/main" id="{A0F37605-9E74-A3B2-430C-917357E331F1}"/>
              </a:ext>
            </a:extLst>
          </p:cNvPr>
          <p:cNvPicPr>
            <a:picLocks noChangeAspect="1"/>
          </p:cNvPicPr>
          <p:nvPr/>
        </p:nvPicPr>
        <p:blipFill rotWithShape="1">
          <a:blip r:embed="rId2"/>
          <a:srcRect l="13576" r="3478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46672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5895B-512D-F4FA-DEE7-3D40F758837D}"/>
              </a:ext>
            </a:extLst>
          </p:cNvPr>
          <p:cNvSpPr>
            <a:spLocks noGrp="1"/>
          </p:cNvSpPr>
          <p:nvPr>
            <p:ph type="title"/>
          </p:nvPr>
        </p:nvSpPr>
        <p:spPr/>
        <p:txBody>
          <a:bodyPr/>
          <a:lstStyle/>
          <a:p>
            <a:r>
              <a:rPr lang="en-GB" b="1" dirty="0">
                <a:solidFill>
                  <a:schemeClr val="accent1"/>
                </a:solidFill>
              </a:rPr>
              <a:t>Pre 2012 Event Volunteering Research</a:t>
            </a:r>
          </a:p>
        </p:txBody>
      </p:sp>
      <p:sp>
        <p:nvSpPr>
          <p:cNvPr id="3" name="Content Placeholder 2">
            <a:extLst>
              <a:ext uri="{FF2B5EF4-FFF2-40B4-BE49-F238E27FC236}">
                <a16:creationId xmlns:a16="http://schemas.microsoft.com/office/drawing/2014/main" id="{5D7C9AFC-3031-8F74-1F56-7EC50B19105E}"/>
              </a:ext>
            </a:extLst>
          </p:cNvPr>
          <p:cNvSpPr>
            <a:spLocks noGrp="1"/>
          </p:cNvSpPr>
          <p:nvPr>
            <p:ph idx="1"/>
          </p:nvPr>
        </p:nvSpPr>
        <p:spPr>
          <a:xfrm>
            <a:off x="-59635" y="1477617"/>
            <a:ext cx="12410661" cy="4699346"/>
          </a:xfrm>
        </p:spPr>
        <p:txBody>
          <a:bodyPr>
            <a:normAutofit fontScale="92500" lnSpcReduction="10000"/>
          </a:bodyPr>
          <a:lstStyle/>
          <a:p>
            <a:r>
              <a:rPr lang="en-GB" dirty="0"/>
              <a:t>RESEARCH FROM SUMMER AND WINTER OLYMPICS FROM ATLANTA 1996 – BEJING 2008 </a:t>
            </a:r>
          </a:p>
          <a:p>
            <a:pPr lvl="0">
              <a:buClr>
                <a:srgbClr val="93A299"/>
              </a:buClr>
            </a:pPr>
            <a:r>
              <a:rPr lang="en-GB" dirty="0"/>
              <a:t>ONLY EVIDENCE OF VOLUNTEERING LEGACY CONTINUED WAS SYDNEY 2000</a:t>
            </a:r>
          </a:p>
          <a:p>
            <a:pPr lvl="0">
              <a:buClr>
                <a:srgbClr val="93A299"/>
              </a:buClr>
            </a:pPr>
            <a:r>
              <a:rPr lang="en-GB" dirty="0"/>
              <a:t>VANCOUVER – PRE PLANNING LEGACY NEEDED</a:t>
            </a:r>
          </a:p>
          <a:p>
            <a:pPr lvl="0">
              <a:buClr>
                <a:srgbClr val="93A299"/>
              </a:buClr>
            </a:pPr>
            <a:endParaRPr lang="en-GB" dirty="0"/>
          </a:p>
          <a:p>
            <a:pPr lvl="0">
              <a:buClr>
                <a:srgbClr val="93A299"/>
              </a:buClr>
            </a:pPr>
            <a:r>
              <a:rPr lang="en-GB" dirty="0"/>
              <a:t>ISSUES</a:t>
            </a:r>
          </a:p>
          <a:p>
            <a:pPr lvl="0">
              <a:buClr>
                <a:srgbClr val="93A299"/>
              </a:buClr>
            </a:pPr>
            <a:r>
              <a:rPr lang="en-GB" dirty="0">
                <a:solidFill>
                  <a:srgbClr val="292934"/>
                </a:solidFill>
              </a:rPr>
              <a:t>LACK OF OPPORTUNITIES? </a:t>
            </a:r>
          </a:p>
          <a:p>
            <a:pPr lvl="0">
              <a:buClr>
                <a:srgbClr val="93A299"/>
              </a:buClr>
            </a:pPr>
            <a:r>
              <a:rPr lang="en-GB" dirty="0">
                <a:solidFill>
                  <a:srgbClr val="292934"/>
                </a:solidFill>
              </a:rPr>
              <a:t>TRANING?</a:t>
            </a:r>
          </a:p>
          <a:p>
            <a:pPr lvl="0">
              <a:buClr>
                <a:srgbClr val="93A299"/>
              </a:buClr>
            </a:pPr>
            <a:r>
              <a:rPr lang="en-GB" dirty="0">
                <a:solidFill>
                  <a:srgbClr val="292934"/>
                </a:solidFill>
              </a:rPr>
              <a:t>ENGAGEMENT?</a:t>
            </a:r>
          </a:p>
          <a:p>
            <a:pPr lvl="0">
              <a:buClr>
                <a:srgbClr val="93A299"/>
              </a:buClr>
            </a:pPr>
            <a:r>
              <a:rPr lang="en-GB" dirty="0">
                <a:solidFill>
                  <a:srgbClr val="292934"/>
                </a:solidFill>
              </a:rPr>
              <a:t>STRATEGIES?</a:t>
            </a:r>
          </a:p>
          <a:p>
            <a:pPr lvl="0">
              <a:buClr>
                <a:srgbClr val="93A299"/>
              </a:buClr>
            </a:pPr>
            <a:r>
              <a:rPr lang="en-GB" dirty="0">
                <a:solidFill>
                  <a:srgbClr val="292934"/>
                </a:solidFill>
              </a:rPr>
              <a:t>ONCE IN A LIFETIME</a:t>
            </a:r>
          </a:p>
          <a:p>
            <a:endParaRPr lang="en-GB" dirty="0"/>
          </a:p>
        </p:txBody>
      </p:sp>
    </p:spTree>
    <p:extLst>
      <p:ext uri="{BB962C8B-B14F-4D97-AF65-F5344CB8AC3E}">
        <p14:creationId xmlns:p14="http://schemas.microsoft.com/office/powerpoint/2010/main" val="3519770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74FDD-1308-C41C-5DC0-320F1132EB50}"/>
              </a:ext>
            </a:extLst>
          </p:cNvPr>
          <p:cNvSpPr>
            <a:spLocks noGrp="1"/>
          </p:cNvSpPr>
          <p:nvPr>
            <p:ph type="title"/>
          </p:nvPr>
        </p:nvSpPr>
        <p:spPr/>
        <p:txBody>
          <a:bodyPr/>
          <a:lstStyle/>
          <a:p>
            <a:r>
              <a:rPr lang="en-GB" b="1" dirty="0">
                <a:solidFill>
                  <a:schemeClr val="accent1"/>
                </a:solidFill>
              </a:rPr>
              <a:t>Volunteering Legacy</a:t>
            </a:r>
          </a:p>
        </p:txBody>
      </p:sp>
      <p:sp>
        <p:nvSpPr>
          <p:cNvPr id="3" name="Content Placeholder 2">
            <a:extLst>
              <a:ext uri="{FF2B5EF4-FFF2-40B4-BE49-F238E27FC236}">
                <a16:creationId xmlns:a16="http://schemas.microsoft.com/office/drawing/2014/main" id="{355EB388-F4A3-125B-DB94-7F0538E3CB1F}"/>
              </a:ext>
            </a:extLst>
          </p:cNvPr>
          <p:cNvSpPr>
            <a:spLocks noGrp="1"/>
          </p:cNvSpPr>
          <p:nvPr>
            <p:ph idx="1"/>
          </p:nvPr>
        </p:nvSpPr>
        <p:spPr>
          <a:xfrm>
            <a:off x="838200" y="1431235"/>
            <a:ext cx="10515600" cy="4745728"/>
          </a:xfrm>
        </p:spPr>
        <p:txBody>
          <a:bodyPr/>
          <a:lstStyle/>
          <a:p>
            <a:r>
              <a:rPr lang="en-GB" dirty="0"/>
              <a:t>PLANNED AND UNPLANNED</a:t>
            </a:r>
          </a:p>
          <a:p>
            <a:r>
              <a:rPr lang="en-GB" dirty="0"/>
              <a:t>CAN BE POSITIVE AND NEGATIVE</a:t>
            </a:r>
          </a:p>
          <a:p>
            <a:r>
              <a:rPr lang="en-GB" dirty="0"/>
              <a:t>TANGIBLE AND INTAGIBLE</a:t>
            </a:r>
          </a:p>
          <a:p>
            <a:r>
              <a:rPr lang="en-GB" dirty="0"/>
              <a:t>ECONOMIC, SPORTING, TOURISM AND ENVIRONMENTAL</a:t>
            </a:r>
          </a:p>
          <a:p>
            <a:r>
              <a:rPr lang="en-GB" dirty="0"/>
              <a:t>SOCIAL LEGACY OF VOLUNTEERING IN COMMUNITY</a:t>
            </a:r>
          </a:p>
          <a:p>
            <a:r>
              <a:rPr lang="en-GB" dirty="0"/>
              <a:t>GOVT AGENDA – INSPIRE AN INCREASE IN SPORTS PARTICIPATION AND CREATE AN ENHANCED VOLUNTEERING CULTURE AFTER THE EVENT</a:t>
            </a:r>
          </a:p>
          <a:p>
            <a:r>
              <a:rPr lang="en-GB" dirty="0"/>
              <a:t>IS THE VOLUNTEERING LEGACY SUSTAINABLE? </a:t>
            </a:r>
          </a:p>
          <a:p>
            <a:endParaRPr lang="en-GB" dirty="0"/>
          </a:p>
        </p:txBody>
      </p:sp>
    </p:spTree>
    <p:extLst>
      <p:ext uri="{BB962C8B-B14F-4D97-AF65-F5344CB8AC3E}">
        <p14:creationId xmlns:p14="http://schemas.microsoft.com/office/powerpoint/2010/main" val="305855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371D0-2254-0067-D026-8A371344D9A5}"/>
              </a:ext>
            </a:extLst>
          </p:cNvPr>
          <p:cNvSpPr>
            <a:spLocks noGrp="1"/>
          </p:cNvSpPr>
          <p:nvPr>
            <p:ph type="title"/>
          </p:nvPr>
        </p:nvSpPr>
        <p:spPr>
          <a:xfrm>
            <a:off x="6725478" y="-86139"/>
            <a:ext cx="5075582" cy="1000539"/>
          </a:xfrm>
        </p:spPr>
        <p:txBody>
          <a:bodyPr>
            <a:normAutofit/>
          </a:bodyPr>
          <a:lstStyle/>
          <a:p>
            <a:r>
              <a:rPr lang="en-GB" b="1" dirty="0">
                <a:solidFill>
                  <a:schemeClr val="accent1"/>
                </a:solidFill>
              </a:rPr>
              <a:t>2012 Legacy Planning</a:t>
            </a:r>
          </a:p>
        </p:txBody>
      </p:sp>
      <p:sp>
        <p:nvSpPr>
          <p:cNvPr id="3" name="Content Placeholder 2">
            <a:extLst>
              <a:ext uri="{FF2B5EF4-FFF2-40B4-BE49-F238E27FC236}">
                <a16:creationId xmlns:a16="http://schemas.microsoft.com/office/drawing/2014/main" id="{858898D0-6CFB-C49E-FFD2-1381082250B7}"/>
              </a:ext>
            </a:extLst>
          </p:cNvPr>
          <p:cNvSpPr>
            <a:spLocks noGrp="1"/>
          </p:cNvSpPr>
          <p:nvPr>
            <p:ph idx="1"/>
          </p:nvPr>
        </p:nvSpPr>
        <p:spPr>
          <a:xfrm>
            <a:off x="0" y="371061"/>
            <a:ext cx="12046226" cy="5805903"/>
          </a:xfrm>
        </p:spPr>
        <p:txBody>
          <a:bodyPr>
            <a:normAutofit/>
          </a:bodyPr>
          <a:lstStyle/>
          <a:p>
            <a:r>
              <a:rPr lang="en-GB" dirty="0"/>
              <a:t>Inspiring a generation to take part in sport</a:t>
            </a:r>
          </a:p>
          <a:p>
            <a:r>
              <a:rPr lang="en-GB" dirty="0"/>
              <a:t>Demonstrating inclusiveness of London for both residents and visitors</a:t>
            </a:r>
          </a:p>
          <a:p>
            <a:r>
              <a:rPr lang="en-GB" dirty="0"/>
              <a:t>Making the UK a leading sporting nation </a:t>
            </a:r>
          </a:p>
          <a:p>
            <a:r>
              <a:rPr lang="en-GB" dirty="0"/>
              <a:t>Developing Olympic Park as a blue print of sustainable development</a:t>
            </a:r>
          </a:p>
          <a:p>
            <a:r>
              <a:rPr lang="en-GB" dirty="0"/>
              <a:t>Transforming previously deprived areas such as the host region of east London</a:t>
            </a:r>
          </a:p>
          <a:p>
            <a:r>
              <a:rPr lang="en-GB" dirty="0">
                <a:solidFill>
                  <a:srgbClr val="FF0000"/>
                </a:solidFill>
              </a:rPr>
              <a:t>NEW GOVT PROMISES POST 2010</a:t>
            </a:r>
          </a:p>
          <a:p>
            <a:r>
              <a:rPr lang="en-GB" dirty="0"/>
              <a:t>Capitalising on the increased interest around the games to develop economic activity</a:t>
            </a:r>
          </a:p>
          <a:p>
            <a:r>
              <a:rPr lang="en-GB" dirty="0"/>
              <a:t>Promoting Sports participation</a:t>
            </a:r>
          </a:p>
          <a:p>
            <a:r>
              <a:rPr lang="en-GB" dirty="0"/>
              <a:t>Urban regeneration</a:t>
            </a:r>
          </a:p>
          <a:p>
            <a:r>
              <a:rPr lang="en-GB" dirty="0"/>
              <a:t>Bringing communities together through increased volunteering </a:t>
            </a:r>
          </a:p>
          <a:p>
            <a:endParaRPr lang="en-GB" dirty="0"/>
          </a:p>
        </p:txBody>
      </p:sp>
    </p:spTree>
    <p:extLst>
      <p:ext uri="{BB962C8B-B14F-4D97-AF65-F5344CB8AC3E}">
        <p14:creationId xmlns:p14="http://schemas.microsoft.com/office/powerpoint/2010/main" val="1177180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A2A72-8AE6-E4DE-995A-6311E67D9A4A}"/>
              </a:ext>
            </a:extLst>
          </p:cNvPr>
          <p:cNvSpPr>
            <a:spLocks noGrp="1"/>
          </p:cNvSpPr>
          <p:nvPr>
            <p:ph type="title"/>
          </p:nvPr>
        </p:nvSpPr>
        <p:spPr>
          <a:xfrm>
            <a:off x="838200" y="365125"/>
            <a:ext cx="10515600" cy="840823"/>
          </a:xfrm>
        </p:spPr>
        <p:txBody>
          <a:bodyPr/>
          <a:lstStyle/>
          <a:p>
            <a:r>
              <a:rPr lang="en-GB" b="1" dirty="0">
                <a:solidFill>
                  <a:schemeClr val="accent1"/>
                </a:solidFill>
              </a:rPr>
              <a:t>Festival of Volunteering? Legacy of 2012?</a:t>
            </a:r>
          </a:p>
        </p:txBody>
      </p:sp>
      <p:sp>
        <p:nvSpPr>
          <p:cNvPr id="3" name="Content Placeholder 2">
            <a:extLst>
              <a:ext uri="{FF2B5EF4-FFF2-40B4-BE49-F238E27FC236}">
                <a16:creationId xmlns:a16="http://schemas.microsoft.com/office/drawing/2014/main" id="{AAE4FD2C-4F31-007A-1184-BE27B28A9549}"/>
              </a:ext>
            </a:extLst>
          </p:cNvPr>
          <p:cNvSpPr>
            <a:spLocks noGrp="1"/>
          </p:cNvSpPr>
          <p:nvPr>
            <p:ph idx="1"/>
          </p:nvPr>
        </p:nvSpPr>
        <p:spPr>
          <a:xfrm>
            <a:off x="838200" y="1404730"/>
            <a:ext cx="10515600" cy="4772233"/>
          </a:xfrm>
        </p:spPr>
        <p:txBody>
          <a:bodyPr>
            <a:normAutofit lnSpcReduction="10000"/>
          </a:bodyPr>
          <a:lstStyle/>
          <a:p>
            <a:r>
              <a:rPr lang="en-GB" dirty="0"/>
              <a:t>Games Makers</a:t>
            </a:r>
          </a:p>
          <a:p>
            <a:r>
              <a:rPr lang="en-GB" dirty="0"/>
              <a:t>40% of volunteering applicants were volunteering for the first time (UK Govt 2012)</a:t>
            </a:r>
          </a:p>
          <a:p>
            <a:r>
              <a:rPr lang="en-GB" dirty="0"/>
              <a:t>Reality 20% of volunteers were first times (UK Govt 2012)</a:t>
            </a:r>
          </a:p>
          <a:p>
            <a:r>
              <a:rPr lang="en-GB" dirty="0"/>
              <a:t>DCMS 2007-2010 lacked clear objectives on funding and delivery of volunteer legacy</a:t>
            </a:r>
          </a:p>
          <a:p>
            <a:r>
              <a:rPr lang="en-GB" dirty="0"/>
              <a:t>LOCOG focused on delivery not legacy</a:t>
            </a:r>
          </a:p>
          <a:p>
            <a:r>
              <a:rPr lang="en-GB" dirty="0"/>
              <a:t>Expectations </a:t>
            </a:r>
          </a:p>
          <a:p>
            <a:r>
              <a:rPr lang="en-GB" dirty="0"/>
              <a:t>Inspired</a:t>
            </a:r>
          </a:p>
          <a:p>
            <a:r>
              <a:rPr lang="en-GB" dirty="0"/>
              <a:t>Community Volunteering -  Event Volunteering</a:t>
            </a:r>
          </a:p>
          <a:p>
            <a:endParaRPr lang="en-GB" dirty="0"/>
          </a:p>
        </p:txBody>
      </p:sp>
    </p:spTree>
    <p:extLst>
      <p:ext uri="{BB962C8B-B14F-4D97-AF65-F5344CB8AC3E}">
        <p14:creationId xmlns:p14="http://schemas.microsoft.com/office/powerpoint/2010/main" val="4105122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0A2D-CF04-CF8D-A7C8-CBBDE703D143}"/>
              </a:ext>
            </a:extLst>
          </p:cNvPr>
          <p:cNvSpPr>
            <a:spLocks noGrp="1"/>
          </p:cNvSpPr>
          <p:nvPr>
            <p:ph type="title"/>
          </p:nvPr>
        </p:nvSpPr>
        <p:spPr>
          <a:xfrm>
            <a:off x="838200" y="-165651"/>
            <a:ext cx="10515600" cy="1219199"/>
          </a:xfrm>
        </p:spPr>
        <p:txBody>
          <a:bodyPr/>
          <a:lstStyle/>
          <a:p>
            <a:r>
              <a:rPr lang="en-GB" b="1" dirty="0">
                <a:solidFill>
                  <a:schemeClr val="accent1"/>
                </a:solidFill>
              </a:rPr>
              <a:t>Spirit of 2012 Volunteering</a:t>
            </a:r>
          </a:p>
        </p:txBody>
      </p:sp>
      <p:sp>
        <p:nvSpPr>
          <p:cNvPr id="3" name="Content Placeholder 2">
            <a:extLst>
              <a:ext uri="{FF2B5EF4-FFF2-40B4-BE49-F238E27FC236}">
                <a16:creationId xmlns:a16="http://schemas.microsoft.com/office/drawing/2014/main" id="{FBA2FB68-1730-F30D-277A-FE024D643296}"/>
              </a:ext>
            </a:extLst>
          </p:cNvPr>
          <p:cNvSpPr>
            <a:spLocks noGrp="1"/>
          </p:cNvSpPr>
          <p:nvPr>
            <p:ph idx="1"/>
          </p:nvPr>
        </p:nvSpPr>
        <p:spPr>
          <a:xfrm>
            <a:off x="265043" y="907774"/>
            <a:ext cx="11608905" cy="5269189"/>
          </a:xfrm>
        </p:spPr>
        <p:txBody>
          <a:bodyPr>
            <a:normAutofit fontScale="62500" lnSpcReduction="20000"/>
          </a:bodyPr>
          <a:lstStyle/>
          <a:p>
            <a:pPr lvl="0">
              <a:buClr>
                <a:srgbClr val="93A299"/>
              </a:buClr>
            </a:pPr>
            <a:r>
              <a:rPr lang="en-GB" dirty="0"/>
              <a:t>Inspiration effect</a:t>
            </a:r>
          </a:p>
          <a:p>
            <a:pPr lvl="0">
              <a:buClr>
                <a:srgbClr val="93A299"/>
              </a:buClr>
            </a:pPr>
            <a:r>
              <a:rPr lang="en-GB" dirty="0"/>
              <a:t>Wales Govt – Event Volunteering Certificate funded by Spirit of 2012 …………..</a:t>
            </a:r>
          </a:p>
          <a:p>
            <a:pPr lvl="0">
              <a:buClr>
                <a:srgbClr val="93A299"/>
              </a:buClr>
            </a:pPr>
            <a:r>
              <a:rPr lang="en-GB" dirty="0"/>
              <a:t>Aims to improve the quality and diversity of volunteer involvement in public events to maximise the experience and lasting benefits for volunteers and communities</a:t>
            </a:r>
          </a:p>
          <a:p>
            <a:pPr lvl="0">
              <a:buClr>
                <a:srgbClr val="93A299"/>
              </a:buClr>
            </a:pPr>
            <a:r>
              <a:rPr lang="en-GB" dirty="0"/>
              <a:t>Supported by Wales Major Events Unit, Sports Wales, Arts Council, Cardiff Met, </a:t>
            </a:r>
          </a:p>
          <a:p>
            <a:pPr lvl="0">
              <a:buClr>
                <a:srgbClr val="93A299"/>
              </a:buClr>
            </a:pPr>
            <a:r>
              <a:rPr lang="en-GB" dirty="0"/>
              <a:t>Free of charge certificates from WCVA as part of Millennium Volunteers Programme Hours for 14-25 year olds</a:t>
            </a:r>
          </a:p>
          <a:p>
            <a:pPr lvl="0">
              <a:buClr>
                <a:srgbClr val="93A299"/>
              </a:buClr>
            </a:pPr>
            <a:r>
              <a:rPr lang="en-GB" dirty="0"/>
              <a:t>Wales Fusion Programme</a:t>
            </a:r>
          </a:p>
          <a:p>
            <a:pPr lvl="0">
              <a:buClr>
                <a:srgbClr val="93A299"/>
              </a:buClr>
            </a:pPr>
            <a:r>
              <a:rPr lang="en-GB" dirty="0"/>
              <a:t>Be Inspired Programme  - </a:t>
            </a:r>
            <a:r>
              <a:rPr lang="en-GB" sz="2800" dirty="0">
                <a:solidFill>
                  <a:srgbClr val="292934"/>
                </a:solidFill>
              </a:rPr>
              <a:t>London commitment to Volunteering set up Join in Trust as official Olympic Legacy volunteering programme - Funded by Lottery and Govt</a:t>
            </a:r>
          </a:p>
          <a:p>
            <a:pPr lvl="0">
              <a:buClr>
                <a:srgbClr val="93A299"/>
              </a:buClr>
            </a:pPr>
            <a:endParaRPr lang="en-GB" sz="2800" dirty="0">
              <a:solidFill>
                <a:srgbClr val="292934"/>
              </a:solidFill>
            </a:endParaRPr>
          </a:p>
          <a:p>
            <a:pPr lvl="0">
              <a:buClr>
                <a:srgbClr val="93A299"/>
              </a:buClr>
            </a:pPr>
            <a:r>
              <a:rPr lang="en-GB" sz="2800" b="1" dirty="0">
                <a:solidFill>
                  <a:schemeClr val="accent1"/>
                </a:solidFill>
              </a:rPr>
              <a:t>EVENTS</a:t>
            </a:r>
            <a:endParaRPr lang="en-GB" b="1" dirty="0">
              <a:solidFill>
                <a:schemeClr val="accent1"/>
              </a:solidFill>
            </a:endParaRPr>
          </a:p>
          <a:p>
            <a:r>
              <a:rPr lang="en-GB" dirty="0"/>
              <a:t>Commonwealth Games 2014 Glasgow</a:t>
            </a:r>
          </a:p>
          <a:p>
            <a:r>
              <a:rPr lang="en-GB" dirty="0"/>
              <a:t>RWC 2015</a:t>
            </a:r>
          </a:p>
          <a:p>
            <a:r>
              <a:rPr lang="en-GB" dirty="0"/>
              <a:t>Champions League 2017</a:t>
            </a:r>
          </a:p>
          <a:p>
            <a:r>
              <a:rPr lang="en-GB" dirty="0"/>
              <a:t>Hockey Wales Euros 2017 – </a:t>
            </a:r>
            <a:r>
              <a:rPr lang="en-GB" dirty="0" err="1"/>
              <a:t>Hocki</a:t>
            </a:r>
            <a:r>
              <a:rPr lang="en-GB" dirty="0"/>
              <a:t> </a:t>
            </a:r>
            <a:r>
              <a:rPr lang="en-GB" dirty="0" err="1"/>
              <a:t>Heros</a:t>
            </a:r>
            <a:endParaRPr lang="en-GB" dirty="0"/>
          </a:p>
          <a:p>
            <a:r>
              <a:rPr lang="en-GB" dirty="0"/>
              <a:t>Volvo Ocean Race 2018</a:t>
            </a:r>
          </a:p>
          <a:p>
            <a:endParaRPr lang="en-GB" dirty="0"/>
          </a:p>
        </p:txBody>
      </p:sp>
    </p:spTree>
    <p:extLst>
      <p:ext uri="{BB962C8B-B14F-4D97-AF65-F5344CB8AC3E}">
        <p14:creationId xmlns:p14="http://schemas.microsoft.com/office/powerpoint/2010/main" val="3532487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44ACE12-D90E-37B8-344A-49A864005672}"/>
              </a:ext>
            </a:extLst>
          </p:cNvPr>
          <p:cNvSpPr>
            <a:spLocks noGrp="1"/>
          </p:cNvSpPr>
          <p:nvPr>
            <p:ph type="title"/>
          </p:nvPr>
        </p:nvSpPr>
        <p:spPr>
          <a:xfrm>
            <a:off x="0" y="442913"/>
            <a:ext cx="6325737" cy="1639888"/>
          </a:xfrm>
        </p:spPr>
        <p:txBody>
          <a:bodyPr anchor="b">
            <a:normAutofit/>
          </a:bodyPr>
          <a:lstStyle/>
          <a:p>
            <a:r>
              <a:rPr lang="en-GB" sz="3600" b="1" dirty="0">
                <a:solidFill>
                  <a:schemeClr val="accent1"/>
                </a:solidFill>
              </a:rPr>
              <a:t>Generic Assignment Feedback</a:t>
            </a:r>
          </a:p>
        </p:txBody>
      </p:sp>
      <p:sp>
        <p:nvSpPr>
          <p:cNvPr id="3" name="Content Placeholder 2">
            <a:extLst>
              <a:ext uri="{FF2B5EF4-FFF2-40B4-BE49-F238E27FC236}">
                <a16:creationId xmlns:a16="http://schemas.microsoft.com/office/drawing/2014/main" id="{B3398332-CE74-335C-49CE-CBE2D669DDB6}"/>
              </a:ext>
            </a:extLst>
          </p:cNvPr>
          <p:cNvSpPr>
            <a:spLocks noGrp="1"/>
          </p:cNvSpPr>
          <p:nvPr>
            <p:ph idx="1"/>
          </p:nvPr>
        </p:nvSpPr>
        <p:spPr>
          <a:xfrm>
            <a:off x="1179577" y="2312988"/>
            <a:ext cx="4916424" cy="3955290"/>
          </a:xfrm>
        </p:spPr>
        <p:txBody>
          <a:bodyPr>
            <a:normAutofit lnSpcReduction="10000"/>
          </a:bodyPr>
          <a:lstStyle/>
          <a:p>
            <a:r>
              <a:rPr lang="en-GB" sz="2000" b="1" dirty="0"/>
              <a:t>Structure </a:t>
            </a:r>
          </a:p>
          <a:p>
            <a:r>
              <a:rPr lang="en-GB" sz="2000" b="1" dirty="0"/>
              <a:t>Planning </a:t>
            </a:r>
          </a:p>
          <a:p>
            <a:r>
              <a:rPr lang="en-GB" sz="2000" b="1" dirty="0"/>
              <a:t>Tasks</a:t>
            </a:r>
          </a:p>
          <a:p>
            <a:r>
              <a:rPr lang="en-GB" sz="2000" b="1" dirty="0"/>
              <a:t>Research</a:t>
            </a:r>
          </a:p>
          <a:p>
            <a:r>
              <a:rPr lang="en-GB" sz="2000" b="1" dirty="0"/>
              <a:t>Analysis</a:t>
            </a:r>
          </a:p>
          <a:p>
            <a:r>
              <a:rPr lang="en-GB" sz="2000" b="1" dirty="0"/>
              <a:t>Presentation</a:t>
            </a:r>
          </a:p>
          <a:p>
            <a:r>
              <a:rPr lang="en-GB" sz="2000" b="1" dirty="0"/>
              <a:t>Proof Reading</a:t>
            </a:r>
          </a:p>
          <a:p>
            <a:r>
              <a:rPr lang="en-GB" sz="2000" b="1" dirty="0"/>
              <a:t>Report Format – Include Content Page</a:t>
            </a:r>
          </a:p>
          <a:p>
            <a:r>
              <a:rPr lang="en-GB" sz="2000" b="1" dirty="0"/>
              <a:t>Reference List </a:t>
            </a:r>
          </a:p>
          <a:p>
            <a:r>
              <a:rPr lang="en-GB" sz="2000" b="1" dirty="0"/>
              <a:t>Referencing</a:t>
            </a:r>
          </a:p>
          <a:p>
            <a:endParaRPr lang="en-GB" sz="1700" b="1" dirty="0"/>
          </a:p>
          <a:p>
            <a:pPr marL="0" indent="0">
              <a:buNone/>
            </a:pPr>
            <a:endParaRPr lang="en-GB" sz="1700" b="1" dirty="0"/>
          </a:p>
        </p:txBody>
      </p:sp>
      <p:sp>
        <p:nvSpPr>
          <p:cNvPr id="11"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6" descr="Glasses on top of a book">
            <a:extLst>
              <a:ext uri="{FF2B5EF4-FFF2-40B4-BE49-F238E27FC236}">
                <a16:creationId xmlns:a16="http://schemas.microsoft.com/office/drawing/2014/main" id="{70C8569B-8168-5E52-B833-A3655FECFDE9}"/>
              </a:ext>
            </a:extLst>
          </p:cNvPr>
          <p:cNvPicPr>
            <a:picLocks noChangeAspect="1"/>
          </p:cNvPicPr>
          <p:nvPr/>
        </p:nvPicPr>
        <p:blipFill rotWithShape="1">
          <a:blip r:embed="rId2"/>
          <a:srcRect l="12188" r="37520" b="-1"/>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26840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3137EEEE-8766-7DF7-9336-1273533AF36F}"/>
              </a:ext>
            </a:extLst>
          </p:cNvPr>
          <p:cNvPicPr>
            <a:picLocks noChangeAspect="1"/>
          </p:cNvPicPr>
          <p:nvPr/>
        </p:nvPicPr>
        <p:blipFill rotWithShape="1">
          <a:blip r:embed="rId2"/>
          <a:srcRect l="6929" r="11484"/>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38FC538-6248-3489-078F-D20A8F95D9CB}"/>
              </a:ext>
            </a:extLst>
          </p:cNvPr>
          <p:cNvSpPr>
            <a:spLocks noGrp="1"/>
          </p:cNvSpPr>
          <p:nvPr>
            <p:ph type="title"/>
          </p:nvPr>
        </p:nvSpPr>
        <p:spPr>
          <a:xfrm>
            <a:off x="8046720" y="1045597"/>
            <a:ext cx="4145280" cy="1588422"/>
          </a:xfrm>
        </p:spPr>
        <p:txBody>
          <a:bodyPr anchor="b">
            <a:normAutofit/>
          </a:bodyPr>
          <a:lstStyle/>
          <a:p>
            <a:r>
              <a:rPr lang="en-GB" sz="3600" dirty="0"/>
              <a:t>     Referencing Guidance &amp; Support</a:t>
            </a:r>
          </a:p>
        </p:txBody>
      </p:sp>
      <p:sp>
        <p:nvSpPr>
          <p:cNvPr id="3" name="Content Placeholder 2">
            <a:extLst>
              <a:ext uri="{FF2B5EF4-FFF2-40B4-BE49-F238E27FC236}">
                <a16:creationId xmlns:a16="http://schemas.microsoft.com/office/drawing/2014/main" id="{23D9A6BA-A6B6-AA03-05D2-EBFE7BCD38BB}"/>
              </a:ext>
            </a:extLst>
          </p:cNvPr>
          <p:cNvSpPr>
            <a:spLocks noGrp="1"/>
          </p:cNvSpPr>
          <p:nvPr>
            <p:ph idx="1"/>
          </p:nvPr>
        </p:nvSpPr>
        <p:spPr>
          <a:xfrm>
            <a:off x="8046719" y="2722729"/>
            <a:ext cx="3633747" cy="2700062"/>
          </a:xfrm>
        </p:spPr>
        <p:txBody>
          <a:bodyPr>
            <a:normAutofit/>
          </a:bodyPr>
          <a:lstStyle/>
          <a:p>
            <a:r>
              <a:rPr lang="en-GB" sz="2000"/>
              <a:t>Academic Sources</a:t>
            </a:r>
          </a:p>
          <a:p>
            <a:r>
              <a:rPr lang="en-GB" sz="2000"/>
              <a:t>Government Reports</a:t>
            </a:r>
          </a:p>
          <a:p>
            <a:r>
              <a:rPr lang="en-GB" sz="2000"/>
              <a:t>Statistics</a:t>
            </a:r>
          </a:p>
          <a:p>
            <a:r>
              <a:rPr lang="en-GB" sz="2000"/>
              <a:t>Internet Sources</a:t>
            </a:r>
          </a:p>
          <a:p>
            <a:r>
              <a:rPr lang="en-GB" sz="2000"/>
              <a:t>Turnitin Draft</a:t>
            </a:r>
          </a:p>
          <a:p>
            <a:r>
              <a:rPr lang="en-GB" sz="2000"/>
              <a:t>Library Guide</a:t>
            </a:r>
          </a:p>
        </p:txBody>
      </p:sp>
    </p:spTree>
    <p:extLst>
      <p:ext uri="{BB962C8B-B14F-4D97-AF65-F5344CB8AC3E}">
        <p14:creationId xmlns:p14="http://schemas.microsoft.com/office/powerpoint/2010/main" val="1620800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C1DF-8CE8-BA19-83EE-52DD141AEB1F}"/>
              </a:ext>
            </a:extLst>
          </p:cNvPr>
          <p:cNvSpPr>
            <a:spLocks noGrp="1"/>
          </p:cNvSpPr>
          <p:nvPr>
            <p:ph type="title"/>
          </p:nvPr>
        </p:nvSpPr>
        <p:spPr>
          <a:xfrm>
            <a:off x="838200" y="-344557"/>
            <a:ext cx="10515600" cy="1848680"/>
          </a:xfrm>
        </p:spPr>
        <p:txBody>
          <a:bodyPr/>
          <a:lstStyle/>
          <a:p>
            <a:r>
              <a:rPr lang="en-GB" b="1" dirty="0"/>
              <a:t>REFERENCING HANDBOOK HARVARD UWTSD:         </a:t>
            </a:r>
            <a:br>
              <a:rPr lang="en-GB" b="1" dirty="0"/>
            </a:br>
            <a:r>
              <a:rPr lang="en-GB" b="1" dirty="0"/>
              <a:t>          Library and Learning Resource</a:t>
            </a:r>
          </a:p>
        </p:txBody>
      </p:sp>
      <p:sp>
        <p:nvSpPr>
          <p:cNvPr id="3" name="Content Placeholder 2">
            <a:extLst>
              <a:ext uri="{FF2B5EF4-FFF2-40B4-BE49-F238E27FC236}">
                <a16:creationId xmlns:a16="http://schemas.microsoft.com/office/drawing/2014/main" id="{456326BA-D5D5-EF12-FEE2-2B5C5B2FEF81}"/>
              </a:ext>
            </a:extLst>
          </p:cNvPr>
          <p:cNvSpPr>
            <a:spLocks noGrp="1"/>
          </p:cNvSpPr>
          <p:nvPr>
            <p:ph idx="1"/>
          </p:nvPr>
        </p:nvSpPr>
        <p:spPr>
          <a:xfrm>
            <a:off x="145773" y="1298712"/>
            <a:ext cx="11979965" cy="4878251"/>
          </a:xfrm>
        </p:spPr>
        <p:txBody>
          <a:bodyPr/>
          <a:lstStyle/>
          <a:p>
            <a:pPr marL="0" indent="0">
              <a:buNone/>
            </a:pPr>
            <a:r>
              <a:rPr lang="en-GB" dirty="0">
                <a:hlinkClick r:id="rId2"/>
              </a:rPr>
              <a:t>uwtsd.ac.uk/media/</a:t>
            </a:r>
            <a:r>
              <a:rPr lang="en-GB" dirty="0" err="1">
                <a:hlinkClick r:id="rId2"/>
              </a:rPr>
              <a:t>uwtsd</a:t>
            </a:r>
            <a:r>
              <a:rPr lang="en-GB" dirty="0">
                <a:hlinkClick r:id="rId2"/>
              </a:rPr>
              <a:t>-website/content-assets/documents/library-and-learning-resources/Harvard-en_v.1.3-(V6).pdf</a:t>
            </a:r>
            <a:endParaRPr lang="en-GB" dirty="0"/>
          </a:p>
          <a:p>
            <a:pPr marL="0" indent="0">
              <a:buNone/>
            </a:pPr>
            <a:r>
              <a:rPr lang="en-GB" dirty="0"/>
              <a:t>Additional examples and guidance can be found in: </a:t>
            </a:r>
          </a:p>
          <a:p>
            <a:pPr marL="0" indent="0">
              <a:buNone/>
            </a:pPr>
            <a:r>
              <a:rPr lang="en-GB" dirty="0"/>
              <a:t>• The (online) Cite Them Right database</a:t>
            </a:r>
          </a:p>
          <a:p>
            <a:pPr marL="0" indent="0">
              <a:buNone/>
            </a:pPr>
            <a:r>
              <a:rPr lang="en-GB" dirty="0"/>
              <a:t>Pears, R. and Shields, G. (2022) Cite them right: the essential referencing guide. 12th </a:t>
            </a:r>
            <a:r>
              <a:rPr lang="en-GB" dirty="0" err="1"/>
              <a:t>edn</a:t>
            </a:r>
            <a:r>
              <a:rPr lang="en-GB" dirty="0"/>
              <a:t>. Basingstoke: Bloomsbury</a:t>
            </a:r>
          </a:p>
          <a:p>
            <a:pPr marL="0" indent="0">
              <a:buNone/>
            </a:pPr>
            <a:endParaRPr lang="en-GB" dirty="0"/>
          </a:p>
          <a:p>
            <a:pPr marL="0" indent="0">
              <a:buNone/>
            </a:pPr>
            <a:r>
              <a:rPr lang="sv-SE" dirty="0" err="1"/>
              <a:t>InfoSkills</a:t>
            </a:r>
            <a:r>
              <a:rPr lang="sv-SE" dirty="0"/>
              <a:t> </a:t>
            </a:r>
            <a:r>
              <a:rPr lang="sv-SE" dirty="0" err="1"/>
              <a:t>programme</a:t>
            </a:r>
            <a:r>
              <a:rPr lang="sv-SE" dirty="0"/>
              <a:t>: http://uwtsd.ac.uk/library/ </a:t>
            </a:r>
            <a:r>
              <a:rPr lang="sv-SE" dirty="0" err="1"/>
              <a:t>infoskills</a:t>
            </a:r>
            <a:r>
              <a:rPr lang="sv-SE" dirty="0"/>
              <a:t>/</a:t>
            </a:r>
          </a:p>
          <a:p>
            <a:pPr marL="0" indent="0">
              <a:buNone/>
            </a:pPr>
            <a:r>
              <a:rPr lang="sv-SE" dirty="0"/>
              <a:t>Book an </a:t>
            </a:r>
            <a:r>
              <a:rPr lang="sv-SE" dirty="0" err="1"/>
              <a:t>Appointment</a:t>
            </a:r>
            <a:r>
              <a:rPr lang="sv-SE" dirty="0"/>
              <a:t> </a:t>
            </a:r>
            <a:r>
              <a:rPr lang="sv-SE" dirty="0" err="1"/>
              <a:t>with</a:t>
            </a:r>
            <a:r>
              <a:rPr lang="sv-SE" dirty="0"/>
              <a:t> Academic </a:t>
            </a:r>
            <a:r>
              <a:rPr lang="sv-SE" dirty="0" err="1"/>
              <a:t>Liason</a:t>
            </a:r>
            <a:r>
              <a:rPr lang="sv-SE" dirty="0"/>
              <a:t> </a:t>
            </a:r>
            <a:r>
              <a:rPr lang="sv-SE" dirty="0" err="1"/>
              <a:t>Librarian</a:t>
            </a:r>
            <a:endParaRPr lang="en-GB" dirty="0"/>
          </a:p>
        </p:txBody>
      </p:sp>
    </p:spTree>
    <p:extLst>
      <p:ext uri="{BB962C8B-B14F-4D97-AF65-F5344CB8AC3E}">
        <p14:creationId xmlns:p14="http://schemas.microsoft.com/office/powerpoint/2010/main" val="4074010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F923F-39D1-9D70-CE53-D6B2EF752AD2}"/>
              </a:ext>
            </a:extLst>
          </p:cNvPr>
          <p:cNvSpPr>
            <a:spLocks noGrp="1"/>
          </p:cNvSpPr>
          <p:nvPr>
            <p:ph type="title"/>
          </p:nvPr>
        </p:nvSpPr>
        <p:spPr>
          <a:xfrm>
            <a:off x="3101008" y="-284921"/>
            <a:ext cx="8252791" cy="1272208"/>
          </a:xfrm>
        </p:spPr>
        <p:txBody>
          <a:bodyPr/>
          <a:lstStyle/>
          <a:p>
            <a:r>
              <a:rPr lang="en-GB" b="1" dirty="0"/>
              <a:t>In-text Citations</a:t>
            </a:r>
          </a:p>
        </p:txBody>
      </p:sp>
      <p:sp>
        <p:nvSpPr>
          <p:cNvPr id="3" name="Content Placeholder 2">
            <a:extLst>
              <a:ext uri="{FF2B5EF4-FFF2-40B4-BE49-F238E27FC236}">
                <a16:creationId xmlns:a16="http://schemas.microsoft.com/office/drawing/2014/main" id="{345A7F1D-0563-518E-621C-5563C4FE3FC3}"/>
              </a:ext>
            </a:extLst>
          </p:cNvPr>
          <p:cNvSpPr>
            <a:spLocks noGrp="1"/>
          </p:cNvSpPr>
          <p:nvPr>
            <p:ph idx="1"/>
          </p:nvPr>
        </p:nvSpPr>
        <p:spPr>
          <a:xfrm>
            <a:off x="-72887" y="689113"/>
            <a:ext cx="12264887" cy="5487851"/>
          </a:xfrm>
        </p:spPr>
        <p:txBody>
          <a:bodyPr>
            <a:normAutofit/>
          </a:bodyPr>
          <a:lstStyle/>
          <a:p>
            <a:r>
              <a:rPr lang="en-GB" dirty="0"/>
              <a:t>Used when referring a source of information within the text &amp; showing where it came from. </a:t>
            </a:r>
          </a:p>
          <a:p>
            <a:r>
              <a:rPr lang="en-GB" dirty="0"/>
              <a:t>Abbreviated details of the source you are referring to, generally consist of author’s / editor’s surname, year of publication and, if required, page numbers.</a:t>
            </a:r>
          </a:p>
          <a:p>
            <a:endParaRPr lang="en-GB" dirty="0"/>
          </a:p>
          <a:p>
            <a:r>
              <a:rPr lang="en-GB" b="1" dirty="0">
                <a:solidFill>
                  <a:schemeClr val="accent1"/>
                </a:solidFill>
              </a:rPr>
              <a:t>Example 1: </a:t>
            </a:r>
            <a:r>
              <a:rPr lang="en-GB" dirty="0"/>
              <a:t>Referencing is an integral academic skill (Pears and Shields, 2022, p.1).</a:t>
            </a:r>
          </a:p>
          <a:p>
            <a:r>
              <a:rPr lang="en-GB" dirty="0"/>
              <a:t> </a:t>
            </a:r>
            <a:r>
              <a:rPr lang="en-GB" b="1" dirty="0"/>
              <a:t>Note the full stop is placed after your citation, not before, as it is part of your sentence. </a:t>
            </a:r>
          </a:p>
          <a:p>
            <a:endParaRPr lang="en-GB" b="1" dirty="0"/>
          </a:p>
          <a:p>
            <a:r>
              <a:rPr lang="en-GB" b="1" dirty="0">
                <a:solidFill>
                  <a:schemeClr val="accent1"/>
                </a:solidFill>
              </a:rPr>
              <a:t>Example 2:</a:t>
            </a:r>
            <a:r>
              <a:rPr lang="en-GB" dirty="0"/>
              <a:t> According to Pears and Shields (2022, p. 1) referencing is an integral academic skill</a:t>
            </a:r>
          </a:p>
        </p:txBody>
      </p:sp>
    </p:spTree>
    <p:extLst>
      <p:ext uri="{BB962C8B-B14F-4D97-AF65-F5344CB8AC3E}">
        <p14:creationId xmlns:p14="http://schemas.microsoft.com/office/powerpoint/2010/main" val="1333768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ECA6-70FA-3BA4-EACB-45860C60F00B}"/>
              </a:ext>
            </a:extLst>
          </p:cNvPr>
          <p:cNvSpPr>
            <a:spLocks noGrp="1"/>
          </p:cNvSpPr>
          <p:nvPr>
            <p:ph type="title"/>
          </p:nvPr>
        </p:nvSpPr>
        <p:spPr/>
        <p:txBody>
          <a:bodyPr/>
          <a:lstStyle/>
          <a:p>
            <a:r>
              <a:rPr lang="en-GB" dirty="0"/>
              <a:t>                     </a:t>
            </a:r>
            <a:r>
              <a:rPr lang="en-GB" b="1" dirty="0"/>
              <a:t>The reference list</a:t>
            </a:r>
          </a:p>
        </p:txBody>
      </p:sp>
      <p:sp>
        <p:nvSpPr>
          <p:cNvPr id="3" name="Content Placeholder 2">
            <a:extLst>
              <a:ext uri="{FF2B5EF4-FFF2-40B4-BE49-F238E27FC236}">
                <a16:creationId xmlns:a16="http://schemas.microsoft.com/office/drawing/2014/main" id="{8CDB2850-7BEB-4C00-7205-FE2DE6290D7E}"/>
              </a:ext>
            </a:extLst>
          </p:cNvPr>
          <p:cNvSpPr>
            <a:spLocks noGrp="1"/>
          </p:cNvSpPr>
          <p:nvPr>
            <p:ph idx="1"/>
          </p:nvPr>
        </p:nvSpPr>
        <p:spPr/>
        <p:txBody>
          <a:bodyPr/>
          <a:lstStyle/>
          <a:p>
            <a:r>
              <a:rPr lang="en-GB" dirty="0"/>
              <a:t>Example: </a:t>
            </a:r>
          </a:p>
          <a:p>
            <a:endParaRPr lang="en-GB" dirty="0"/>
          </a:p>
          <a:p>
            <a:r>
              <a:rPr lang="en-GB" dirty="0"/>
              <a:t>Pears, R. and Shields, G. (2022) Cite them right: the essential referencing guide. 12th </a:t>
            </a:r>
            <a:r>
              <a:rPr lang="en-GB" dirty="0" err="1"/>
              <a:t>edn</a:t>
            </a:r>
            <a:r>
              <a:rPr lang="en-GB" dirty="0"/>
              <a:t>. London: Bloomsbury</a:t>
            </a:r>
          </a:p>
          <a:p>
            <a:endParaRPr lang="en-GB" dirty="0"/>
          </a:p>
          <a:p>
            <a:r>
              <a:rPr lang="en-GB" dirty="0"/>
              <a:t>Bibliography is all sources used for the assignment, some may not be cited in the text</a:t>
            </a:r>
          </a:p>
        </p:txBody>
      </p:sp>
    </p:spTree>
    <p:extLst>
      <p:ext uri="{BB962C8B-B14F-4D97-AF65-F5344CB8AC3E}">
        <p14:creationId xmlns:p14="http://schemas.microsoft.com/office/powerpoint/2010/main" val="66206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7C75C-7A30-5F64-688E-4AEBBF552B64}"/>
              </a:ext>
            </a:extLst>
          </p:cNvPr>
          <p:cNvSpPr>
            <a:spLocks noGrp="1"/>
          </p:cNvSpPr>
          <p:nvPr>
            <p:ph type="title"/>
          </p:nvPr>
        </p:nvSpPr>
        <p:spPr/>
        <p:txBody>
          <a:bodyPr/>
          <a:lstStyle/>
          <a:p>
            <a:r>
              <a:rPr lang="en-GB" b="1" dirty="0"/>
              <a:t>Direct Quote </a:t>
            </a:r>
          </a:p>
        </p:txBody>
      </p:sp>
      <p:sp>
        <p:nvSpPr>
          <p:cNvPr id="3" name="Content Placeholder 2">
            <a:extLst>
              <a:ext uri="{FF2B5EF4-FFF2-40B4-BE49-F238E27FC236}">
                <a16:creationId xmlns:a16="http://schemas.microsoft.com/office/drawing/2014/main" id="{27711CCF-54BE-7ACE-43B7-263C67B394EA}"/>
              </a:ext>
            </a:extLst>
          </p:cNvPr>
          <p:cNvSpPr>
            <a:spLocks noGrp="1"/>
          </p:cNvSpPr>
          <p:nvPr>
            <p:ph idx="1"/>
          </p:nvPr>
        </p:nvSpPr>
        <p:spPr>
          <a:xfrm>
            <a:off x="838200" y="1543878"/>
            <a:ext cx="10515600" cy="4633085"/>
          </a:xfrm>
        </p:spPr>
        <p:txBody>
          <a:bodyPr/>
          <a:lstStyle/>
          <a:p>
            <a:r>
              <a:rPr lang="en-GB" dirty="0"/>
              <a:t>Exact </a:t>
            </a:r>
            <a:r>
              <a:rPr lang="en-GB" dirty="0" err="1"/>
              <a:t>Qoute</a:t>
            </a:r>
            <a:endParaRPr lang="en-GB" dirty="0"/>
          </a:p>
          <a:p>
            <a:r>
              <a:rPr lang="en-GB" dirty="0"/>
              <a:t>Needs Page Number</a:t>
            </a:r>
          </a:p>
          <a:p>
            <a:r>
              <a:rPr lang="en-GB" b="1" dirty="0"/>
              <a:t>Short quotation </a:t>
            </a:r>
            <a:r>
              <a:rPr lang="en-GB" dirty="0"/>
              <a:t>– up to 30 words,  2 lines </a:t>
            </a:r>
          </a:p>
          <a:p>
            <a:r>
              <a:rPr lang="en-GB" dirty="0"/>
              <a:t>Format:</a:t>
            </a:r>
          </a:p>
          <a:p>
            <a:r>
              <a:rPr lang="en-GB" dirty="0"/>
              <a:t> • Include in the body of text. </a:t>
            </a:r>
          </a:p>
          <a:p>
            <a:r>
              <a:rPr lang="en-GB" dirty="0"/>
              <a:t>• Enclose in double quotation marks.</a:t>
            </a:r>
          </a:p>
          <a:p>
            <a:r>
              <a:rPr lang="en-GB" dirty="0"/>
              <a:t> • Author’s surname, year of publication and page number / paragraph number (in round brackets).</a:t>
            </a:r>
          </a:p>
        </p:txBody>
      </p:sp>
    </p:spTree>
    <p:extLst>
      <p:ext uri="{BB962C8B-B14F-4D97-AF65-F5344CB8AC3E}">
        <p14:creationId xmlns:p14="http://schemas.microsoft.com/office/powerpoint/2010/main" val="853258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230C1-8723-79EC-2E75-B8067C15136E}"/>
              </a:ext>
            </a:extLst>
          </p:cNvPr>
          <p:cNvSpPr>
            <a:spLocks noGrp="1"/>
          </p:cNvSpPr>
          <p:nvPr>
            <p:ph type="title"/>
          </p:nvPr>
        </p:nvSpPr>
        <p:spPr/>
        <p:txBody>
          <a:bodyPr/>
          <a:lstStyle/>
          <a:p>
            <a:r>
              <a:rPr lang="en-GB" b="1" dirty="0"/>
              <a:t>Long Quotation</a:t>
            </a:r>
          </a:p>
        </p:txBody>
      </p:sp>
      <p:sp>
        <p:nvSpPr>
          <p:cNvPr id="3" name="Content Placeholder 2">
            <a:extLst>
              <a:ext uri="{FF2B5EF4-FFF2-40B4-BE49-F238E27FC236}">
                <a16:creationId xmlns:a16="http://schemas.microsoft.com/office/drawing/2014/main" id="{2DE19F85-DD49-8C09-EB60-17FA676781EC}"/>
              </a:ext>
            </a:extLst>
          </p:cNvPr>
          <p:cNvSpPr>
            <a:spLocks noGrp="1"/>
          </p:cNvSpPr>
          <p:nvPr>
            <p:ph idx="1"/>
          </p:nvPr>
        </p:nvSpPr>
        <p:spPr/>
        <p:txBody>
          <a:bodyPr/>
          <a:lstStyle/>
          <a:p>
            <a:r>
              <a:rPr lang="en-GB" dirty="0"/>
              <a:t>More than a sentence,30 words or 2 lines </a:t>
            </a:r>
          </a:p>
          <a:p>
            <a:r>
              <a:rPr lang="en-GB" dirty="0"/>
              <a:t>Format: • Enter as a separate paragraph. </a:t>
            </a:r>
          </a:p>
          <a:p>
            <a:pPr marL="0" indent="0">
              <a:buNone/>
            </a:pPr>
            <a:r>
              <a:rPr lang="en-GB" dirty="0"/>
              <a:t>• Indent the paragraph. </a:t>
            </a:r>
          </a:p>
          <a:p>
            <a:pPr marL="0" indent="0">
              <a:buNone/>
            </a:pPr>
            <a:r>
              <a:rPr lang="en-GB" dirty="0"/>
              <a:t>• Quotation marks are not required. </a:t>
            </a:r>
          </a:p>
          <a:p>
            <a:r>
              <a:rPr lang="en-GB" dirty="0"/>
              <a:t>Author’s surname, year of publication and page number / paragraph number (in round brackets)</a:t>
            </a:r>
          </a:p>
        </p:txBody>
      </p:sp>
    </p:spTree>
    <p:extLst>
      <p:ext uri="{BB962C8B-B14F-4D97-AF65-F5344CB8AC3E}">
        <p14:creationId xmlns:p14="http://schemas.microsoft.com/office/powerpoint/2010/main" val="62519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833E-670A-932D-310D-250B0684E8B8}"/>
              </a:ext>
            </a:extLst>
          </p:cNvPr>
          <p:cNvSpPr>
            <a:spLocks noGrp="1"/>
          </p:cNvSpPr>
          <p:nvPr>
            <p:ph type="title"/>
          </p:nvPr>
        </p:nvSpPr>
        <p:spPr/>
        <p:txBody>
          <a:bodyPr/>
          <a:lstStyle/>
          <a:p>
            <a:r>
              <a:rPr lang="en-GB" b="1" dirty="0"/>
              <a:t>Paraphrasing and summarising</a:t>
            </a:r>
          </a:p>
        </p:txBody>
      </p:sp>
      <p:sp>
        <p:nvSpPr>
          <p:cNvPr id="3" name="Content Placeholder 2">
            <a:extLst>
              <a:ext uri="{FF2B5EF4-FFF2-40B4-BE49-F238E27FC236}">
                <a16:creationId xmlns:a16="http://schemas.microsoft.com/office/drawing/2014/main" id="{4CDA4392-6D3E-5577-752E-B6B00A1B0179}"/>
              </a:ext>
            </a:extLst>
          </p:cNvPr>
          <p:cNvSpPr>
            <a:spLocks noGrp="1"/>
          </p:cNvSpPr>
          <p:nvPr>
            <p:ph idx="1"/>
          </p:nvPr>
        </p:nvSpPr>
        <p:spPr/>
        <p:txBody>
          <a:bodyPr/>
          <a:lstStyle/>
          <a:p>
            <a:r>
              <a:rPr lang="en-GB" b="1" dirty="0"/>
              <a:t>Paraphrasing</a:t>
            </a:r>
            <a:r>
              <a:rPr lang="en-GB" dirty="0"/>
              <a:t> is using someone else’s idea and putting it into your own words. </a:t>
            </a:r>
          </a:p>
          <a:p>
            <a:r>
              <a:rPr lang="en-GB" b="1" dirty="0"/>
              <a:t>Summarising</a:t>
            </a:r>
            <a:r>
              <a:rPr lang="en-GB" dirty="0"/>
              <a:t> is providing a brief overview of someone else’s idea.</a:t>
            </a:r>
          </a:p>
          <a:p>
            <a:endParaRPr lang="en-GB" dirty="0"/>
          </a:p>
          <a:p>
            <a:r>
              <a:rPr lang="en-GB" b="1" dirty="0"/>
              <a:t>Dunmore (2017) notes that Hardy presents the reader with rounded characters capable of acting with autonomy, but these are placed in context in which their choices are severely constrained by the operation of chance and fate.</a:t>
            </a:r>
          </a:p>
        </p:txBody>
      </p:sp>
    </p:spTree>
    <p:extLst>
      <p:ext uri="{BB962C8B-B14F-4D97-AF65-F5344CB8AC3E}">
        <p14:creationId xmlns:p14="http://schemas.microsoft.com/office/powerpoint/2010/main" val="3432012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47EA8-2273-4AAB-420F-426B7F2DF863}"/>
              </a:ext>
            </a:extLst>
          </p:cNvPr>
          <p:cNvSpPr>
            <a:spLocks noGrp="1"/>
          </p:cNvSpPr>
          <p:nvPr>
            <p:ph type="title"/>
          </p:nvPr>
        </p:nvSpPr>
        <p:spPr/>
        <p:txBody>
          <a:bodyPr/>
          <a:lstStyle/>
          <a:p>
            <a:r>
              <a:rPr lang="en-GB" dirty="0"/>
              <a:t>Additional Referencing Resources</a:t>
            </a:r>
          </a:p>
        </p:txBody>
      </p:sp>
      <p:sp>
        <p:nvSpPr>
          <p:cNvPr id="3" name="Content Placeholder 2">
            <a:extLst>
              <a:ext uri="{FF2B5EF4-FFF2-40B4-BE49-F238E27FC236}">
                <a16:creationId xmlns:a16="http://schemas.microsoft.com/office/drawing/2014/main" id="{6E0828B5-53BE-5CAA-D8AF-0F30C00197FA}"/>
              </a:ext>
            </a:extLst>
          </p:cNvPr>
          <p:cNvSpPr>
            <a:spLocks noGrp="1"/>
          </p:cNvSpPr>
          <p:nvPr>
            <p:ph idx="1"/>
          </p:nvPr>
        </p:nvSpPr>
        <p:spPr/>
        <p:txBody>
          <a:bodyPr/>
          <a:lstStyle/>
          <a:p>
            <a:r>
              <a:rPr lang="en-GB" dirty="0"/>
              <a:t>For referencing all additional resources please refer to</a:t>
            </a:r>
          </a:p>
          <a:p>
            <a:r>
              <a:rPr lang="en-GB" dirty="0">
                <a:hlinkClick r:id="rId2"/>
              </a:rPr>
              <a:t>uwtsd.ac.uk/media/</a:t>
            </a:r>
            <a:r>
              <a:rPr lang="en-GB" dirty="0" err="1">
                <a:hlinkClick r:id="rId2"/>
              </a:rPr>
              <a:t>uwtsd</a:t>
            </a:r>
            <a:r>
              <a:rPr lang="en-GB" dirty="0">
                <a:hlinkClick r:id="rId2"/>
              </a:rPr>
              <a:t>-website/content-assets/documents/library-and-learning-resources/Harvard-en_v.1.3-(V6).pdf</a:t>
            </a:r>
            <a:endParaRPr lang="en-GB" dirty="0"/>
          </a:p>
          <a:p>
            <a:endParaRPr lang="en-GB" dirty="0"/>
          </a:p>
          <a:p>
            <a:r>
              <a:rPr lang="en-GB" dirty="0"/>
              <a:t> </a:t>
            </a:r>
            <a:r>
              <a:rPr lang="en-GB" b="1" dirty="0"/>
              <a:t>PROOF READING – USE EDITOR </a:t>
            </a:r>
            <a:endParaRPr lang="en-GB" dirty="0"/>
          </a:p>
        </p:txBody>
      </p:sp>
    </p:spTree>
    <p:extLst>
      <p:ext uri="{BB962C8B-B14F-4D97-AF65-F5344CB8AC3E}">
        <p14:creationId xmlns:p14="http://schemas.microsoft.com/office/powerpoint/2010/main" val="807038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D9516451-B648-C80D-2042-C332D4D5BF12}"/>
              </a:ext>
            </a:extLst>
          </p:cNvPr>
          <p:cNvPicPr>
            <a:picLocks noChangeAspect="1"/>
          </p:cNvPicPr>
          <p:nvPr/>
        </p:nvPicPr>
        <p:blipFill rotWithShape="1">
          <a:blip r:embed="rId2"/>
          <a:srcRect r="6588"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24F90B-3C97-A8D3-B09E-3C10E37C8465}"/>
              </a:ext>
            </a:extLst>
          </p:cNvPr>
          <p:cNvSpPr>
            <a:spLocks noGrp="1"/>
          </p:cNvSpPr>
          <p:nvPr>
            <p:ph type="title"/>
          </p:nvPr>
        </p:nvSpPr>
        <p:spPr>
          <a:xfrm>
            <a:off x="7531610" y="365125"/>
            <a:ext cx="3822189" cy="1899912"/>
          </a:xfrm>
        </p:spPr>
        <p:txBody>
          <a:bodyPr>
            <a:normAutofit/>
          </a:bodyPr>
          <a:lstStyle/>
          <a:p>
            <a:r>
              <a:rPr lang="en-GB" sz="4000" b="1" dirty="0">
                <a:solidFill>
                  <a:schemeClr val="accent1"/>
                </a:solidFill>
              </a:rPr>
              <a:t>Assignment 2</a:t>
            </a:r>
          </a:p>
        </p:txBody>
      </p:sp>
      <p:sp>
        <p:nvSpPr>
          <p:cNvPr id="3" name="Content Placeholder 2">
            <a:extLst>
              <a:ext uri="{FF2B5EF4-FFF2-40B4-BE49-F238E27FC236}">
                <a16:creationId xmlns:a16="http://schemas.microsoft.com/office/drawing/2014/main" id="{A471DECE-443D-24AC-94B1-9A16E7E9BC57}"/>
              </a:ext>
            </a:extLst>
          </p:cNvPr>
          <p:cNvSpPr>
            <a:spLocks noGrp="1"/>
          </p:cNvSpPr>
          <p:nvPr>
            <p:ph idx="1"/>
          </p:nvPr>
        </p:nvSpPr>
        <p:spPr>
          <a:xfrm>
            <a:off x="7531610" y="2434201"/>
            <a:ext cx="3822189" cy="3742762"/>
          </a:xfrm>
        </p:spPr>
        <p:txBody>
          <a:bodyPr>
            <a:normAutofit fontScale="92500" lnSpcReduction="20000"/>
          </a:bodyPr>
          <a:lstStyle/>
          <a:p>
            <a:r>
              <a:rPr lang="en-GB" sz="2000" dirty="0"/>
              <a:t>Bid Pitch to Stakeholders</a:t>
            </a:r>
          </a:p>
          <a:p>
            <a:r>
              <a:rPr lang="en-GB" sz="2000" dirty="0"/>
              <a:t>Use the Scenario</a:t>
            </a:r>
          </a:p>
          <a:p>
            <a:r>
              <a:rPr lang="en-GB" sz="2000" dirty="0"/>
              <a:t>Assignment Brief</a:t>
            </a:r>
          </a:p>
          <a:p>
            <a:r>
              <a:rPr lang="en-GB" sz="2000" dirty="0"/>
              <a:t>Task</a:t>
            </a:r>
          </a:p>
          <a:p>
            <a:r>
              <a:rPr lang="en-GB" sz="2000" dirty="0"/>
              <a:t>Guidance</a:t>
            </a:r>
          </a:p>
          <a:p>
            <a:r>
              <a:rPr lang="en-GB" sz="2000" dirty="0"/>
              <a:t>Research</a:t>
            </a:r>
          </a:p>
          <a:p>
            <a:r>
              <a:rPr lang="en-GB" sz="2000" dirty="0"/>
              <a:t>Presentation</a:t>
            </a:r>
          </a:p>
          <a:p>
            <a:r>
              <a:rPr lang="en-GB" sz="2000" dirty="0"/>
              <a:t>Investigate</a:t>
            </a:r>
          </a:p>
          <a:p>
            <a:r>
              <a:rPr lang="en-GB" sz="2000" dirty="0"/>
              <a:t>Evaluate</a:t>
            </a:r>
          </a:p>
          <a:p>
            <a:r>
              <a:rPr lang="en-GB" sz="2000" dirty="0"/>
              <a:t>Conclusions</a:t>
            </a:r>
          </a:p>
          <a:p>
            <a:r>
              <a:rPr lang="en-GB" sz="2000" dirty="0"/>
              <a:t>Recs</a:t>
            </a:r>
          </a:p>
        </p:txBody>
      </p:sp>
    </p:spTree>
    <p:extLst>
      <p:ext uri="{BB962C8B-B14F-4D97-AF65-F5344CB8AC3E}">
        <p14:creationId xmlns:p14="http://schemas.microsoft.com/office/powerpoint/2010/main" val="2284416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AB1B0-86C0-34C1-8FF7-C37FE9625951}"/>
              </a:ext>
            </a:extLst>
          </p:cNvPr>
          <p:cNvSpPr>
            <a:spLocks noGrp="1"/>
          </p:cNvSpPr>
          <p:nvPr>
            <p:ph type="title"/>
          </p:nvPr>
        </p:nvSpPr>
        <p:spPr>
          <a:xfrm>
            <a:off x="4412974" y="-238539"/>
            <a:ext cx="6940826" cy="1929227"/>
          </a:xfrm>
        </p:spPr>
        <p:txBody>
          <a:bodyPr/>
          <a:lstStyle/>
          <a:p>
            <a:r>
              <a:rPr lang="en-GB" b="1" dirty="0">
                <a:solidFill>
                  <a:schemeClr val="accent1"/>
                </a:solidFill>
              </a:rPr>
              <a:t>Scenario</a:t>
            </a:r>
          </a:p>
        </p:txBody>
      </p:sp>
      <p:sp>
        <p:nvSpPr>
          <p:cNvPr id="3" name="Content Placeholder 2">
            <a:extLst>
              <a:ext uri="{FF2B5EF4-FFF2-40B4-BE49-F238E27FC236}">
                <a16:creationId xmlns:a16="http://schemas.microsoft.com/office/drawing/2014/main" id="{7E83599A-F553-20D9-6FE5-94D2A76CE37F}"/>
              </a:ext>
            </a:extLst>
          </p:cNvPr>
          <p:cNvSpPr>
            <a:spLocks noGrp="1"/>
          </p:cNvSpPr>
          <p:nvPr>
            <p:ph idx="1"/>
          </p:nvPr>
        </p:nvSpPr>
        <p:spPr>
          <a:xfrm>
            <a:off x="59635" y="1146314"/>
            <a:ext cx="12032974" cy="5030650"/>
          </a:xfrm>
        </p:spPr>
        <p:txBody>
          <a:bodyPr>
            <a:normAutofit/>
          </a:bodyPr>
          <a:lstStyle/>
          <a:p>
            <a:pPr algn="just">
              <a:lnSpc>
                <a:spcPct val="115000"/>
              </a:lnSpc>
              <a:spcAft>
                <a:spcPts val="1000"/>
              </a:spcAft>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£2m investment from Ryan Reynolds and Rob </a:t>
            </a:r>
            <a:r>
              <a:rPr lang="en-US" sz="1800" dirty="0" err="1">
                <a:solidFill>
                  <a:srgbClr val="0D0D0D"/>
                </a:solidFill>
                <a:effectLst/>
                <a:uFill>
                  <a:solidFill>
                    <a:srgbClr val="000000"/>
                  </a:solidFill>
                </a:uFill>
                <a:latin typeface="Arial" panose="020B0604020202020204" pitchFamily="34" charset="0"/>
                <a:ea typeface="Arial" panose="020B0604020202020204" pitchFamily="34" charset="0"/>
              </a:rPr>
              <a:t>McElhenney</a:t>
            </a: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 has led to Wrexham’s sporting success but also attracted a global audience generating tourism to the destination, new media partnerships and global sponsorship by Tik Tok and United Airlines.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US" sz="1800" dirty="0" err="1">
                <a:solidFill>
                  <a:srgbClr val="0D0D0D"/>
                </a:solidFill>
                <a:effectLst/>
                <a:uFill>
                  <a:solidFill>
                    <a:srgbClr val="000000"/>
                  </a:solidFill>
                </a:uFill>
                <a:latin typeface="Arial" panose="020B0604020202020204" pitchFamily="34" charset="0"/>
                <a:ea typeface="Arial" panose="020B0604020202020204" pitchFamily="34" charset="0"/>
              </a:rPr>
              <a:t>Widdop</a:t>
            </a: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 and Chadwick MMU (May 2023) state “Wrexham’s football fairy tale is fueled by Disney and Hollywood glamour” and refer to a 3-stage strategy based on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0" lvl="0" indent="0" algn="just">
              <a:lnSpc>
                <a:spcPct val="115000"/>
              </a:lnSpc>
              <a:spcAft>
                <a:spcPts val="1000"/>
              </a:spcAft>
              <a:buNone/>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1. “Disneyfication”, which they view as the creation of sentimentally compelling entertainment for mass audiences, synonymous with globalization, commercialization, and commodification.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2. “Theming” which involves an institution being placed into a narrative that is mostly unrelated to its original purpose.</a:t>
            </a:r>
          </a:p>
          <a:p>
            <a:pPr marL="0" indent="0" algn="just">
              <a:lnSpc>
                <a:spcPct val="115000"/>
              </a:lnSpc>
              <a:spcAft>
                <a:spcPts val="1000"/>
              </a:spcAft>
              <a:buNone/>
            </a:pPr>
            <a:r>
              <a:rPr lang="en-GB" sz="1800" dirty="0">
                <a:solidFill>
                  <a:srgbClr val="000000"/>
                </a:solidFill>
                <a:uFill>
                  <a:solidFill>
                    <a:srgbClr val="000000"/>
                  </a:solidFill>
                </a:uFill>
                <a:latin typeface="Calibri" panose="020F0502020204030204" pitchFamily="34" charset="0"/>
                <a:ea typeface="Arial" panose="020B0604020202020204" pitchFamily="34" charset="0"/>
              </a:rPr>
              <a:t>3. </a:t>
            </a: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 “Hybrid consumption” attracting fans and potential consumers through various commercial means.</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185266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65CA-6E04-2CA8-0AD4-00B96EBF7A49}"/>
              </a:ext>
            </a:extLst>
          </p:cNvPr>
          <p:cNvSpPr>
            <a:spLocks noGrp="1"/>
          </p:cNvSpPr>
          <p:nvPr>
            <p:ph type="title"/>
          </p:nvPr>
        </p:nvSpPr>
        <p:spPr/>
        <p:txBody>
          <a:bodyPr/>
          <a:lstStyle/>
          <a:p>
            <a:r>
              <a:rPr lang="en-GB" dirty="0"/>
              <a:t>Assignment Guidance</a:t>
            </a:r>
          </a:p>
        </p:txBody>
      </p:sp>
      <p:sp>
        <p:nvSpPr>
          <p:cNvPr id="3" name="Content Placeholder 2">
            <a:extLst>
              <a:ext uri="{FF2B5EF4-FFF2-40B4-BE49-F238E27FC236}">
                <a16:creationId xmlns:a16="http://schemas.microsoft.com/office/drawing/2014/main" id="{92620A98-D76E-F423-4C89-F9B1CBF869DB}"/>
              </a:ext>
            </a:extLst>
          </p:cNvPr>
          <p:cNvSpPr>
            <a:spLocks noGrp="1"/>
          </p:cNvSpPr>
          <p:nvPr>
            <p:ph idx="1"/>
          </p:nvPr>
        </p:nvSpPr>
        <p:spPr/>
        <p:txBody>
          <a:bodyPr>
            <a:normAutofit lnSpcReduction="10000"/>
          </a:bodyPr>
          <a:lstStyle/>
          <a:p>
            <a:pPr algn="just">
              <a:lnSpc>
                <a:spcPct val="115000"/>
              </a:lnSpc>
              <a:spcAft>
                <a:spcPts val="1000"/>
              </a:spcAft>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As specialist consultants you are required to research Wrexham’s global strategy and use event management theory to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Critically investigate the current sporting and commercial performance of your chosen club/team/organization.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Based on your research, using fan engagement and spectator experience theory critically discuss whether either a sports performance, sports development or sports tourism strategy could be developed to successfully relaunch your chosen sports </a:t>
            </a:r>
            <a:r>
              <a:rPr lang="en-US" sz="1800" dirty="0" err="1">
                <a:solidFill>
                  <a:srgbClr val="0D0D0D"/>
                </a:solidFill>
                <a:effectLst/>
                <a:uFill>
                  <a:solidFill>
                    <a:srgbClr val="000000"/>
                  </a:solidFill>
                </a:uFill>
                <a:latin typeface="Arial" panose="020B0604020202020204" pitchFamily="34" charset="0"/>
                <a:ea typeface="Arial" panose="020B0604020202020204" pitchFamily="34" charset="0"/>
              </a:rPr>
              <a:t>organisation</a:t>
            </a: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 and their stadium/destination.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Referring to the Wrexham model you are then required to present an effective commercial strategy considering global impacts, key performance indicators and potential return on investment.</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US" sz="1800" dirty="0">
                <a:solidFill>
                  <a:srgbClr val="0D0D0D"/>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304277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A1AB-DF9A-339A-7A4C-FAC456D00CB2}"/>
              </a:ext>
            </a:extLst>
          </p:cNvPr>
          <p:cNvSpPr>
            <a:spLocks noGrp="1"/>
          </p:cNvSpPr>
          <p:nvPr>
            <p:ph type="title"/>
          </p:nvPr>
        </p:nvSpPr>
        <p:spPr/>
        <p:txBody>
          <a:bodyPr/>
          <a:lstStyle/>
          <a:p>
            <a:r>
              <a:rPr lang="en-GB" b="1" dirty="0">
                <a:solidFill>
                  <a:schemeClr val="accent1"/>
                </a:solidFill>
              </a:rPr>
              <a:t>Guidance – Bid Pitch</a:t>
            </a:r>
          </a:p>
        </p:txBody>
      </p:sp>
      <p:sp>
        <p:nvSpPr>
          <p:cNvPr id="3" name="Content Placeholder 2">
            <a:extLst>
              <a:ext uri="{FF2B5EF4-FFF2-40B4-BE49-F238E27FC236}">
                <a16:creationId xmlns:a16="http://schemas.microsoft.com/office/drawing/2014/main" id="{7B99D301-32BF-5E85-D7D9-94CEB60B5A0A}"/>
              </a:ext>
            </a:extLst>
          </p:cNvPr>
          <p:cNvSpPr>
            <a:spLocks noGrp="1"/>
          </p:cNvSpPr>
          <p:nvPr>
            <p:ph idx="1"/>
          </p:nvPr>
        </p:nvSpPr>
        <p:spPr/>
        <p:txBody>
          <a:bodyPr>
            <a:normAutofit fontScale="85000" lnSpcReduction="20000"/>
          </a:bodyPr>
          <a:lstStyle/>
          <a:p>
            <a:pPr algn="just">
              <a:lnSpc>
                <a:spcPct val="115000"/>
              </a:lnSpc>
              <a:spcAft>
                <a:spcPts val="1000"/>
              </a:spcAft>
            </a:pPr>
            <a:r>
              <a:rPr lang="en-US" sz="1800" b="1" dirty="0">
                <a:solidFill>
                  <a:srgbClr val="0D0D0D"/>
                </a:solidFill>
                <a:effectLst/>
                <a:uFill>
                  <a:solidFill>
                    <a:srgbClr val="000000"/>
                  </a:solidFill>
                </a:uFill>
                <a:latin typeface="Arial" panose="020B0604020202020204" pitchFamily="34" charset="0"/>
                <a:ea typeface="Arial" panose="020B0604020202020204" pitchFamily="34" charset="0"/>
              </a:rPr>
              <a:t>The presentation should be presented as a bid pitch and last 15 minutes (No more than 20 minutes) and be directed towards the stakeholders (clubs, NGB’s, venues, sponsors, </a:t>
            </a:r>
            <a:r>
              <a:rPr lang="en-US" sz="1800" b="1" dirty="0" err="1">
                <a:solidFill>
                  <a:srgbClr val="0D0D0D"/>
                </a:solidFill>
                <a:effectLst/>
                <a:uFill>
                  <a:solidFill>
                    <a:srgbClr val="000000"/>
                  </a:solidFill>
                </a:uFill>
                <a:latin typeface="Arial" panose="020B0604020202020204" pitchFamily="34" charset="0"/>
                <a:ea typeface="Arial" panose="020B0604020202020204" pitchFamily="34" charset="0"/>
              </a:rPr>
              <a:t>etc</a:t>
            </a:r>
            <a:r>
              <a:rPr lang="en-US" sz="1800" b="1" dirty="0">
                <a:solidFill>
                  <a:srgbClr val="0D0D0D"/>
                </a:solidFill>
                <a:effectLst/>
                <a:uFill>
                  <a:solidFill>
                    <a:srgbClr val="000000"/>
                  </a:solidFill>
                </a:uFill>
                <a:latin typeface="Arial" panose="020B0604020202020204" pitchFamily="34" charset="0"/>
                <a:ea typeface="Arial" panose="020B0604020202020204" pitchFamily="34" charset="0"/>
              </a:rPr>
              <a:t>) using accurately referenced academic theory, case study and statistics to support discussions.</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After each presentation there will be a 5-minute question and answer session for students to defend their bid.  All students will be required to attend all presentations and will take the role of stakeholders when not presenting to simulate a real life bid and encourage critical discussion and active participation.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R="517525">
              <a:lnSpc>
                <a:spcPct val="115000"/>
              </a:lnSpc>
              <a:spcAft>
                <a:spcPts val="1000"/>
              </a:spcAft>
            </a:pPr>
            <a:r>
              <a:rPr lang="en-US" sz="1800" b="1" dirty="0">
                <a:solidFill>
                  <a:srgbClr val="000000"/>
                </a:solidFill>
                <a:uFill>
                  <a:solidFill>
                    <a:srgbClr val="000000"/>
                  </a:solidFill>
                </a:uFill>
                <a:latin typeface="Arial" panose="020B0604020202020204" pitchFamily="34" charset="0"/>
                <a:ea typeface="Calibri" panose="020F0502020204030204" pitchFamily="34" charset="0"/>
              </a:rPr>
              <a:t>25 references – All sources correctly referenced</a:t>
            </a:r>
          </a:p>
          <a:p>
            <a:pPr marR="517525">
              <a:lnSpc>
                <a:spcPct val="115000"/>
              </a:lnSpc>
              <a:spcAft>
                <a:spcPts val="1000"/>
              </a:spcAft>
            </a:pPr>
            <a:r>
              <a:rPr lang="en-GB" sz="1800" dirty="0">
                <a:solidFill>
                  <a:srgbClr val="000000"/>
                </a:solidFill>
                <a:effectLst/>
                <a:uFill>
                  <a:solidFill>
                    <a:srgbClr val="000000"/>
                  </a:solidFill>
                </a:uFill>
                <a:latin typeface="Calibri" panose="020F0502020204030204" pitchFamily="34" charset="0"/>
                <a:ea typeface="Calibri" panose="020F0502020204030204" pitchFamily="34" charset="0"/>
              </a:rPr>
              <a:t>At least 10 must be academic HLAM sources</a:t>
            </a:r>
          </a:p>
          <a:p>
            <a:pPr marR="517525">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819695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E1D51-BEA7-B992-AF86-F2CCAAA0FA52}"/>
              </a:ext>
            </a:extLst>
          </p:cNvPr>
          <p:cNvSpPr>
            <a:spLocks noGrp="1"/>
          </p:cNvSpPr>
          <p:nvPr>
            <p:ph type="title"/>
          </p:nvPr>
        </p:nvSpPr>
        <p:spPr>
          <a:xfrm>
            <a:off x="838200" y="-125895"/>
            <a:ext cx="10515600" cy="1816584"/>
          </a:xfrm>
        </p:spPr>
        <p:txBody>
          <a:bodyPr/>
          <a:lstStyle/>
          <a:p>
            <a:r>
              <a:rPr lang="en-GB" b="1" dirty="0">
                <a:solidFill>
                  <a:schemeClr val="accent1"/>
                </a:solidFill>
              </a:rPr>
              <a:t>Marking Criteria</a:t>
            </a:r>
          </a:p>
        </p:txBody>
      </p:sp>
      <p:sp>
        <p:nvSpPr>
          <p:cNvPr id="3" name="Content Placeholder 2">
            <a:extLst>
              <a:ext uri="{FF2B5EF4-FFF2-40B4-BE49-F238E27FC236}">
                <a16:creationId xmlns:a16="http://schemas.microsoft.com/office/drawing/2014/main" id="{5382E045-127C-F8CD-5158-23A7FBC88270}"/>
              </a:ext>
            </a:extLst>
          </p:cNvPr>
          <p:cNvSpPr>
            <a:spLocks noGrp="1"/>
          </p:cNvSpPr>
          <p:nvPr>
            <p:ph idx="1"/>
          </p:nvPr>
        </p:nvSpPr>
        <p:spPr>
          <a:xfrm>
            <a:off x="0" y="1146314"/>
            <a:ext cx="12192000" cy="5030650"/>
          </a:xfrm>
        </p:spPr>
        <p:txBody>
          <a:bodyPr/>
          <a:lstStyle/>
          <a:p>
            <a:r>
              <a:rPr lang="en-GB" b="1" dirty="0"/>
              <a:t>Engagement with Lit - </a:t>
            </a:r>
            <a:r>
              <a:rPr lang="en-GB" dirty="0"/>
              <a:t>25 + (min 10 academic Sources) Critically review Wrexham’s story &amp; your choice in terms of Fan Engagement, Spectator Experience &amp; Sporting Success</a:t>
            </a:r>
          </a:p>
          <a:p>
            <a:r>
              <a:rPr lang="en-GB" b="1" dirty="0"/>
              <a:t>Knowledge &amp; Understanding </a:t>
            </a:r>
            <a:r>
              <a:rPr lang="en-GB" dirty="0"/>
              <a:t>– Academic Theory – Strategies, Impacts &amp; Legacies</a:t>
            </a:r>
          </a:p>
          <a:p>
            <a:r>
              <a:rPr lang="en-GB" b="1" dirty="0"/>
              <a:t>Cognitive &amp; Intellectual - </a:t>
            </a:r>
            <a:r>
              <a:rPr lang="en-GB" dirty="0"/>
              <a:t>Discuss, Analyse, Investigate, Critical Arguments to develop &amp; underpin your bid pitch</a:t>
            </a:r>
          </a:p>
          <a:p>
            <a:r>
              <a:rPr lang="en-GB" b="1" dirty="0"/>
              <a:t>Practical Skills – </a:t>
            </a:r>
            <a:r>
              <a:rPr lang="en-GB" dirty="0"/>
              <a:t>Apply Event Management Skills to use theory to develop Bid Pitch </a:t>
            </a:r>
          </a:p>
          <a:p>
            <a:r>
              <a:rPr lang="en-GB" b="1" dirty="0"/>
              <a:t>Transferable Skills – </a:t>
            </a:r>
            <a:r>
              <a:rPr lang="en-GB" dirty="0"/>
              <a:t>Professional, Well presented, High Impact, Well Researched to develop an effective Bid Pitch to key Stakeholders</a:t>
            </a:r>
            <a:endParaRPr lang="en-GB" b="1" dirty="0"/>
          </a:p>
        </p:txBody>
      </p:sp>
    </p:spTree>
    <p:extLst>
      <p:ext uri="{BB962C8B-B14F-4D97-AF65-F5344CB8AC3E}">
        <p14:creationId xmlns:p14="http://schemas.microsoft.com/office/powerpoint/2010/main" val="12477620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1447</Words>
  <Application>Microsoft Office PowerPoint</Application>
  <PresentationFormat>Widescreen</PresentationFormat>
  <Paragraphs>182</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Meiryo</vt:lpstr>
      <vt:lpstr>Arial</vt:lpstr>
      <vt:lpstr>Calibri</vt:lpstr>
      <vt:lpstr>Calibri Light</vt:lpstr>
      <vt:lpstr>Office Theme</vt:lpstr>
      <vt:lpstr>PowerPoint Presentation</vt:lpstr>
      <vt:lpstr>Today’s Session</vt:lpstr>
      <vt:lpstr>Play the Game – Volunteers</vt:lpstr>
      <vt:lpstr>Pre 2012 Event Volunteering Research</vt:lpstr>
      <vt:lpstr>Volunteering Legacy</vt:lpstr>
      <vt:lpstr>2012 Legacy Planning</vt:lpstr>
      <vt:lpstr>Festival of Volunteering? Legacy of 2012?</vt:lpstr>
      <vt:lpstr>Spirit of 2012 Volunteering</vt:lpstr>
      <vt:lpstr>Generic Assignment Feedback</vt:lpstr>
      <vt:lpstr>     Referencing Guidance &amp; Support</vt:lpstr>
      <vt:lpstr>REFERENCING HANDBOOK HARVARD UWTSD:                    Library and Learning Resource</vt:lpstr>
      <vt:lpstr>In-text Citations</vt:lpstr>
      <vt:lpstr>                     The reference list</vt:lpstr>
      <vt:lpstr>Direct Quote </vt:lpstr>
      <vt:lpstr>Long Quotation</vt:lpstr>
      <vt:lpstr>Paraphrasing and summarising</vt:lpstr>
      <vt:lpstr>Additional Referencing Resources</vt:lpstr>
      <vt:lpstr>Assignment 2</vt:lpstr>
      <vt:lpstr>Scenario</vt:lpstr>
      <vt:lpstr>Assignment Guidance</vt:lpstr>
      <vt:lpstr>Guidance – Bid Pitch</vt:lpstr>
      <vt:lpstr>Marking Criteria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7</cp:revision>
  <dcterms:created xsi:type="dcterms:W3CDTF">2023-09-15T09:31:09Z</dcterms:created>
  <dcterms:modified xsi:type="dcterms:W3CDTF">2024-01-08T21:52:57Z</dcterms:modified>
</cp:coreProperties>
</file>