
<file path=[Content_Types].xml><?xml version="1.0" encoding="utf-8"?>
<Types xmlns="http://schemas.openxmlformats.org/package/2006/content-types">
  <Default Extension="jpg" ContentType="image/jp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1"/>
  <c:style val="2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Funding sources</c:v>
                </c:pt>
              </c:strCache>
            </c:strRef>
          </c:tx>
          <c:spPr>
            <a:solidFill>
              <a:schemeClr val="accent1"/>
            </a:solidFill>
            <a:ln w="9525" cap="flat">
              <a:solidFill>
                <a:srgbClr val="F9F9F9"/>
              </a:solidFill>
              <a:prstDash val="solid"/>
              <a:round/>
            </a:ln>
            <a:effectLst/>
          </c:spPr>
          <c:dPt>
            <c:idx val="0"/>
            <c:bubble3D val="0"/>
            <c:spPr>
              <a:solidFill>
                <a:srgbClr val="2D4739"/>
              </a:solidFill>
              <a:effectLst/>
            </c:spPr>
          </c:dPt>
          <c:dPt>
            <c:idx val="1"/>
            <c:bubble3D val="0"/>
            <c:spPr>
              <a:solidFill>
                <a:srgbClr val="C1694F"/>
              </a:solidFill>
              <a:effectLst/>
            </c:spPr>
          </c:dPt>
          <c:dPt>
            <c:idx val="2"/>
            <c:bubble3D val="0"/>
            <c:spPr>
              <a:solidFill>
                <a:srgbClr val="8FA98E"/>
              </a:solidFill>
              <a:effectLst/>
            </c:spPr>
          </c:dPt>
          <c:dLbls>
            <c:dLbl>
              <c:idx val="0"/>
              <c:numFmt formatCode="0%" sourceLinked="0"/>
              <c:spPr/>
              <c:txPr>
                <a:bodyPr/>
                <a:lstStyle/>
                <a:p>
                  <a:pPr>
                    <a:defRPr sz="1100" b="1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  <a:endParaRPr lang="ru-GB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numFmt formatCode="0%" sourceLinked="0"/>
              <c:spPr/>
              <c:txPr>
                <a:bodyPr/>
                <a:lstStyle/>
                <a:p>
                  <a:pPr>
                    <a:defRPr sz="1100" b="1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  <a:endParaRPr lang="ru-GB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numFmt formatCode="0%" sourceLinked="0"/>
              <c:spPr/>
              <c:txPr>
                <a:bodyPr/>
                <a:lstStyle/>
                <a:p>
                  <a:pPr>
                    <a:defRPr sz="1100" b="1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  <a:endParaRPr lang="ru-GB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 i="0" u="none" strike="noStrike">
                    <a:solidFill>
                      <a:srgbClr val="000000"/>
                    </a:solidFill>
                    <a:latin typeface="Arial"/>
                  </a:defRPr>
                </a:pPr>
                <a:endParaRPr lang="ru-GB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Owner's savings (£15,000)</c:v>
                </c:pt>
                <c:pt idx="1">
                  <c:v>Bank loan (£20,000)</c:v>
                </c:pt>
                <c:pt idx="2">
                  <c:v>Small business grant (£10,000)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15000</c:v>
                </c:pt>
                <c:pt idx="1">
                  <c:v>20000</c:v>
                </c:pt>
                <c:pt idx="2">
                  <c:v>10000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1B3-1846-B01C-A65A9D3C7C8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1000">
              <a:solidFill>
                <a:srgbClr val="2B2B2B"/>
              </a:solidFill>
            </a:defRPr>
          </a:pPr>
          <a:endParaRPr lang="en-US"/>
        </a:p>
      </c:txPr>
    </c:legend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Cash in</c:v>
                </c:pt>
              </c:strCache>
            </c:strRef>
          </c:tx>
          <c:spPr>
            <a:solidFill>
              <a:srgbClr val="2D4739"/>
            </a:solidFill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M1</c:v>
                </c:pt>
                <c:pt idx="1">
                  <c:v>M2</c:v>
                </c:pt>
                <c:pt idx="2">
                  <c:v>M3</c:v>
                </c:pt>
                <c:pt idx="3">
                  <c:v>M4</c:v>
                </c:pt>
                <c:pt idx="4">
                  <c:v>M5</c:v>
                </c:pt>
                <c:pt idx="5">
                  <c:v>M6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8000</c:v>
                </c:pt>
                <c:pt idx="1">
                  <c:v>10000</c:v>
                </c:pt>
                <c:pt idx="2">
                  <c:v>12000</c:v>
                </c:pt>
                <c:pt idx="3">
                  <c:v>13500</c:v>
                </c:pt>
                <c:pt idx="4">
                  <c:v>15000</c:v>
                </c:pt>
                <c:pt idx="5">
                  <c:v>16500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59F-6E46-995A-9BBDF80E840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Cash out</c:v>
                </c:pt>
              </c:strCache>
            </c:strRef>
          </c:tx>
          <c:spPr>
            <a:solidFill>
              <a:srgbClr val="C1694F"/>
            </a:solidFill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M1</c:v>
                </c:pt>
                <c:pt idx="1">
                  <c:v>M2</c:v>
                </c:pt>
                <c:pt idx="2">
                  <c:v>M3</c:v>
                </c:pt>
                <c:pt idx="3">
                  <c:v>M4</c:v>
                </c:pt>
                <c:pt idx="4">
                  <c:v>M5</c:v>
                </c:pt>
                <c:pt idx="5">
                  <c:v>M6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11000</c:v>
                </c:pt>
                <c:pt idx="1">
                  <c:v>9000</c:v>
                </c:pt>
                <c:pt idx="2">
                  <c:v>10000</c:v>
                </c:pt>
                <c:pt idx="3">
                  <c:v>10500</c:v>
                </c:pt>
                <c:pt idx="4">
                  <c:v>11000</c:v>
                </c:pt>
                <c:pt idx="5">
                  <c:v>11500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59F-6E46-995A-9BBDF80E84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2B2B2B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EDEDED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2B2B2B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1000">
              <a:solidFill>
                <a:srgbClr val="2B2B2B"/>
              </a:solidFill>
            </a:defRPr>
          </a:pPr>
          <a:endParaRPr lang="en-US"/>
        </a:p>
      </c:txPr>
    </c:legend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GB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ACD4C1-479A-DD4A-B2BF-7256A61A74BF}" type="datetimeFigureOut">
              <a:rPr lang="ru-GB" smtClean="0"/>
              <a:t>09/08/2026</a:t>
            </a:fld>
            <a:endParaRPr lang="ru-GB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GB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GB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GB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5415E9-08AF-AD4D-8FB6-CE1E6B1499FB}" type="slidenum">
              <a:rPr lang="ru-GB" smtClean="0"/>
              <a:t>‹#›</a:t>
            </a:fld>
            <a:endParaRPr lang="ru-GB"/>
          </a:p>
        </p:txBody>
      </p:sp>
    </p:spTree>
    <p:extLst>
      <p:ext uri="{BB962C8B-B14F-4D97-AF65-F5344CB8AC3E}">
        <p14:creationId xmlns:p14="http://schemas.microsoft.com/office/powerpoint/2010/main" val="11594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2.jp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D47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2D4739"/>
          </a:solidFill>
          <a:ln/>
        </p:spPr>
      </p:sp>
      <p:sp>
        <p:nvSpPr>
          <p:cNvPr id="3" name="Shape 1"/>
          <p:cNvSpPr/>
          <p:nvPr/>
        </p:nvSpPr>
        <p:spPr>
          <a:xfrm>
            <a:off x="8961120" y="-2011680"/>
            <a:ext cx="5486400" cy="5486400"/>
          </a:xfrm>
          <a:prstGeom prst="ellipse">
            <a:avLst/>
          </a:prstGeom>
          <a:solidFill>
            <a:srgbClr val="3A5A48"/>
          </a:solidFill>
          <a:ln/>
        </p:spPr>
      </p:sp>
      <p:sp>
        <p:nvSpPr>
          <p:cNvPr id="4" name="Shape 2"/>
          <p:cNvSpPr/>
          <p:nvPr/>
        </p:nvSpPr>
        <p:spPr>
          <a:xfrm>
            <a:off x="-2286000" y="4389120"/>
            <a:ext cx="4572000" cy="4572000"/>
          </a:xfrm>
          <a:prstGeom prst="ellipse">
            <a:avLst/>
          </a:prstGeom>
          <a:solidFill>
            <a:srgbClr val="26392E"/>
          </a:solidFill>
          <a:ln/>
        </p:spPr>
      </p:sp>
      <p:pic>
        <p:nvPicPr>
          <p:cNvPr id="5" name="Image 0" descr="/home/claude/work/imgs/product2.jp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936992" y="982980"/>
            <a:ext cx="3749040" cy="4892040"/>
          </a:xfrm>
          <a:prstGeom prst="rect">
            <a:avLst/>
          </a:prstGeom>
          <a:effectLst>
            <a:outerShdw blurRad="228600" dist="76200" dir="5400000" algn="bl" rotWithShape="0">
              <a:srgbClr val="000000">
                <a:alpha val="35000"/>
              </a:srgbClr>
            </a:outerShdw>
          </a:effectLst>
        </p:spPr>
      </p:pic>
      <p:sp>
        <p:nvSpPr>
          <p:cNvPr id="6" name="Text 3"/>
          <p:cNvSpPr/>
          <p:nvPr/>
        </p:nvSpPr>
        <p:spPr>
          <a:xfrm>
            <a:off x="822960" y="1965960"/>
            <a:ext cx="7132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200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LCLM4006 · ENTERPRISE AND ENTREPRENEURSHIP</a:t>
            </a:r>
            <a:endParaRPr lang="en-US" sz="1400" dirty="0"/>
          </a:p>
        </p:txBody>
      </p:sp>
      <p:sp>
        <p:nvSpPr>
          <p:cNvPr id="7" name="Text 4"/>
          <p:cNvSpPr/>
          <p:nvPr/>
        </p:nvSpPr>
        <p:spPr>
          <a:xfrm>
            <a:off x="777240" y="2331720"/>
            <a:ext cx="731520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PureBake London</a:t>
            </a:r>
            <a:endParaRPr lang="en-US" sz="4800" dirty="0"/>
          </a:p>
        </p:txBody>
      </p:sp>
      <p:sp>
        <p:nvSpPr>
          <p:cNvPr id="8" name="Text 5"/>
          <p:cNvSpPr/>
          <p:nvPr/>
        </p:nvSpPr>
        <p:spPr>
          <a:xfrm>
            <a:off x="822960" y="3246120"/>
            <a:ext cx="6949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C9D6C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Beautiful baking, without compromise.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822960" y="3611880"/>
            <a:ext cx="6949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dirty="0">
                <a:solidFill>
                  <a:srgbClr val="DCE5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Individual Presentation Pitch — Assessment Task 2</a:t>
            </a:r>
            <a:endParaRPr lang="en-US" sz="1700" dirty="0"/>
          </a:p>
        </p:txBody>
      </p:sp>
      <p:sp>
        <p:nvSpPr>
          <p:cNvPr id="10" name="Shape 7"/>
          <p:cNvSpPr/>
          <p:nvPr/>
        </p:nvSpPr>
        <p:spPr>
          <a:xfrm>
            <a:off x="822960" y="4937760"/>
            <a:ext cx="3291840" cy="18288"/>
          </a:xfrm>
          <a:prstGeom prst="rect">
            <a:avLst/>
          </a:prstGeom>
          <a:solidFill>
            <a:srgbClr val="4C6D5A"/>
          </a:solidFill>
          <a:ln/>
        </p:spPr>
      </p:sp>
      <p:sp>
        <p:nvSpPr>
          <p:cNvPr id="11" name="Text 8"/>
          <p:cNvSpPr/>
          <p:nvPr/>
        </p:nvSpPr>
        <p:spPr>
          <a:xfrm>
            <a:off x="822960" y="5074920"/>
            <a:ext cx="6949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AFC2B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Student: </a:t>
            </a: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Aset Abdusalamova · No: 2511403</a:t>
            </a:r>
            <a:endParaRPr lang="en-US" sz="1300" dirty="0"/>
          </a:p>
        </p:txBody>
      </p:sp>
      <p:sp>
        <p:nvSpPr>
          <p:cNvPr id="12" name="Text 9"/>
          <p:cNvSpPr/>
          <p:nvPr/>
        </p:nvSpPr>
        <p:spPr>
          <a:xfrm>
            <a:off x="822960" y="5349240"/>
            <a:ext cx="6949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AFC2B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Lecturer: </a:t>
            </a: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Mustakkima Afrin</a:t>
            </a:r>
            <a:endParaRPr lang="en-US" sz="1300" dirty="0"/>
          </a:p>
        </p:txBody>
      </p:sp>
      <p:sp>
        <p:nvSpPr>
          <p:cNvPr id="13" name="Text 10"/>
          <p:cNvSpPr/>
          <p:nvPr/>
        </p:nvSpPr>
        <p:spPr>
          <a:xfrm>
            <a:off x="822960" y="5623560"/>
            <a:ext cx="6949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AFC2B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Programme: </a:t>
            </a: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Certificate in HE Business Skills for the Workplace</a:t>
            </a:r>
            <a:endParaRPr lang="en-US" sz="1300" dirty="0"/>
          </a:p>
        </p:txBody>
      </p:sp>
      <p:sp>
        <p:nvSpPr>
          <p:cNvPr id="14" name="Text 11"/>
          <p:cNvSpPr/>
          <p:nvPr/>
        </p:nvSpPr>
        <p:spPr>
          <a:xfrm>
            <a:off x="822960" y="5897880"/>
            <a:ext cx="6949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AFC2B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University: </a:t>
            </a: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University of Wales Trinity Saint David — London Campus</a:t>
            </a:r>
            <a:endParaRPr lang="en-US" sz="13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Contents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40080" y="1554480"/>
            <a:ext cx="8229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1463040" y="1627632"/>
            <a:ext cx="4480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640080" y="2331720"/>
            <a:ext cx="5303520" cy="10973"/>
          </a:xfrm>
          <a:prstGeom prst="rect">
            <a:avLst/>
          </a:prstGeom>
          <a:solidFill>
            <a:srgbClr val="E2E2E2"/>
          </a:solidFill>
          <a:ln/>
        </p:spPr>
      </p:sp>
      <p:sp>
        <p:nvSpPr>
          <p:cNvPr id="6" name="Text 4"/>
          <p:cNvSpPr/>
          <p:nvPr/>
        </p:nvSpPr>
        <p:spPr>
          <a:xfrm>
            <a:off x="640080" y="2606040"/>
            <a:ext cx="8229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2600" dirty="0"/>
          </a:p>
        </p:txBody>
      </p:sp>
      <p:sp>
        <p:nvSpPr>
          <p:cNvPr id="7" name="Text 5"/>
          <p:cNvSpPr/>
          <p:nvPr/>
        </p:nvSpPr>
        <p:spPr>
          <a:xfrm>
            <a:off x="1463040" y="2679192"/>
            <a:ext cx="4480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Overview of the Business Idea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640080" y="3383280"/>
            <a:ext cx="5303520" cy="10973"/>
          </a:xfrm>
          <a:prstGeom prst="rect">
            <a:avLst/>
          </a:prstGeom>
          <a:solidFill>
            <a:srgbClr val="E2E2E2"/>
          </a:solidFill>
          <a:ln/>
        </p:spPr>
      </p:sp>
      <p:sp>
        <p:nvSpPr>
          <p:cNvPr id="9" name="Text 7"/>
          <p:cNvSpPr/>
          <p:nvPr/>
        </p:nvSpPr>
        <p:spPr>
          <a:xfrm>
            <a:off x="640080" y="3657600"/>
            <a:ext cx="8229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2600" dirty="0"/>
          </a:p>
        </p:txBody>
      </p:sp>
      <p:sp>
        <p:nvSpPr>
          <p:cNvPr id="10" name="Text 8"/>
          <p:cNvSpPr/>
          <p:nvPr/>
        </p:nvSpPr>
        <p:spPr>
          <a:xfrm>
            <a:off x="1463040" y="3730752"/>
            <a:ext cx="4480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Legal Format &amp; Management Structure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640080" y="4434840"/>
            <a:ext cx="5303520" cy="10973"/>
          </a:xfrm>
          <a:prstGeom prst="rect">
            <a:avLst/>
          </a:prstGeom>
          <a:solidFill>
            <a:srgbClr val="E2E2E2"/>
          </a:solidFill>
          <a:ln/>
        </p:spPr>
      </p:sp>
      <p:sp>
        <p:nvSpPr>
          <p:cNvPr id="12" name="Text 10"/>
          <p:cNvSpPr/>
          <p:nvPr/>
        </p:nvSpPr>
        <p:spPr>
          <a:xfrm>
            <a:off x="640080" y="4709160"/>
            <a:ext cx="8229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2600" dirty="0"/>
          </a:p>
        </p:txBody>
      </p:sp>
      <p:sp>
        <p:nvSpPr>
          <p:cNvPr id="13" name="Text 11"/>
          <p:cNvSpPr/>
          <p:nvPr/>
        </p:nvSpPr>
        <p:spPr>
          <a:xfrm>
            <a:off x="1463040" y="4782312"/>
            <a:ext cx="4480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PESTEL Analysis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640080" y="5486400"/>
            <a:ext cx="5303520" cy="10973"/>
          </a:xfrm>
          <a:prstGeom prst="rect">
            <a:avLst/>
          </a:prstGeom>
          <a:solidFill>
            <a:srgbClr val="E2E2E2"/>
          </a:solidFill>
          <a:ln/>
        </p:spPr>
      </p:sp>
      <p:sp>
        <p:nvSpPr>
          <p:cNvPr id="15" name="Text 13"/>
          <p:cNvSpPr/>
          <p:nvPr/>
        </p:nvSpPr>
        <p:spPr>
          <a:xfrm>
            <a:off x="6400800" y="1554480"/>
            <a:ext cx="8229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2600" dirty="0"/>
          </a:p>
        </p:txBody>
      </p:sp>
      <p:sp>
        <p:nvSpPr>
          <p:cNvPr id="16" name="Text 14"/>
          <p:cNvSpPr/>
          <p:nvPr/>
        </p:nvSpPr>
        <p:spPr>
          <a:xfrm>
            <a:off x="7223760" y="1627632"/>
            <a:ext cx="4480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Marketing Strategies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6400800" y="2331720"/>
            <a:ext cx="5303520" cy="10973"/>
          </a:xfrm>
          <a:prstGeom prst="rect">
            <a:avLst/>
          </a:prstGeom>
          <a:solidFill>
            <a:srgbClr val="E2E2E2"/>
          </a:solidFill>
          <a:ln/>
        </p:spPr>
      </p:sp>
      <p:sp>
        <p:nvSpPr>
          <p:cNvPr id="18" name="Text 16"/>
          <p:cNvSpPr/>
          <p:nvPr/>
        </p:nvSpPr>
        <p:spPr>
          <a:xfrm>
            <a:off x="6400800" y="2606040"/>
            <a:ext cx="8229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2600" dirty="0"/>
          </a:p>
        </p:txBody>
      </p:sp>
      <p:sp>
        <p:nvSpPr>
          <p:cNvPr id="19" name="Text 17"/>
          <p:cNvSpPr/>
          <p:nvPr/>
        </p:nvSpPr>
        <p:spPr>
          <a:xfrm>
            <a:off x="7223760" y="2679192"/>
            <a:ext cx="4480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Funding Requirements &amp; Allocation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6400800" y="3383280"/>
            <a:ext cx="5303520" cy="10973"/>
          </a:xfrm>
          <a:prstGeom prst="rect">
            <a:avLst/>
          </a:prstGeom>
          <a:solidFill>
            <a:srgbClr val="E2E2E2"/>
          </a:solidFill>
          <a:ln/>
        </p:spPr>
      </p:sp>
      <p:sp>
        <p:nvSpPr>
          <p:cNvPr id="21" name="Text 19"/>
          <p:cNvSpPr/>
          <p:nvPr/>
        </p:nvSpPr>
        <p:spPr>
          <a:xfrm>
            <a:off x="6400800" y="3657600"/>
            <a:ext cx="8229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2600" dirty="0"/>
          </a:p>
        </p:txBody>
      </p:sp>
      <p:sp>
        <p:nvSpPr>
          <p:cNvPr id="22" name="Text 20"/>
          <p:cNvSpPr/>
          <p:nvPr/>
        </p:nvSpPr>
        <p:spPr>
          <a:xfrm>
            <a:off x="7223760" y="3730752"/>
            <a:ext cx="4480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Conclusions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6400800" y="4434840"/>
            <a:ext cx="5303520" cy="10973"/>
          </a:xfrm>
          <a:prstGeom prst="rect">
            <a:avLst/>
          </a:prstGeom>
          <a:solidFill>
            <a:srgbClr val="E2E2E2"/>
          </a:solidFill>
          <a:ln/>
        </p:spPr>
      </p:sp>
      <p:sp>
        <p:nvSpPr>
          <p:cNvPr id="24" name="Text 22"/>
          <p:cNvSpPr/>
          <p:nvPr/>
        </p:nvSpPr>
        <p:spPr>
          <a:xfrm>
            <a:off x="6400800" y="4709160"/>
            <a:ext cx="8229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2600" dirty="0"/>
          </a:p>
        </p:txBody>
      </p:sp>
      <p:sp>
        <p:nvSpPr>
          <p:cNvPr id="25" name="Text 23"/>
          <p:cNvSpPr/>
          <p:nvPr/>
        </p:nvSpPr>
        <p:spPr>
          <a:xfrm>
            <a:off x="7223760" y="4782312"/>
            <a:ext cx="4480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References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6400800" y="5486400"/>
            <a:ext cx="5303520" cy="10973"/>
          </a:xfrm>
          <a:prstGeom prst="rect">
            <a:avLst/>
          </a:prstGeom>
          <a:solidFill>
            <a:srgbClr val="E2E2E2"/>
          </a:solidFill>
          <a:ln/>
        </p:spPr>
      </p:sp>
      <p:sp>
        <p:nvSpPr>
          <p:cNvPr id="27" name="Text 25"/>
          <p:cNvSpPr/>
          <p:nvPr/>
        </p:nvSpPr>
        <p:spPr>
          <a:xfrm>
            <a:off x="11612880" y="6446520"/>
            <a:ext cx="457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9999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85800"/>
            <a:ext cx="10058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554480"/>
            <a:ext cx="11064240" cy="4480560"/>
          </a:xfrm>
          <a:prstGeom prst="roundRect">
            <a:avLst>
              <a:gd name="adj" fmla="val 2449"/>
            </a:avLst>
          </a:prstGeom>
          <a:solidFill>
            <a:srgbClr val="EDF1EA"/>
          </a:solidFill>
          <a:ln w="12700">
            <a:solidFill>
              <a:srgbClr val="D8DFD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14400" y="1828800"/>
            <a:ext cx="10058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Purpose of the presentation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914400" y="2377440"/>
            <a:ext cx="10241280" cy="3383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1600"/>
              </a:spcAft>
              <a:buSzPct val="100000"/>
              <a:buChar char="•"/>
            </a:pPr>
            <a:r>
              <a:rPr lang="en-US" sz="16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PureBake London is a specialist bakery for customers who want delicious bakery products with dietary-friendly choices.</a:t>
            </a:r>
            <a:endParaRPr lang="en-US" sz="1600" dirty="0"/>
          </a:p>
          <a:p>
            <a:pPr marL="342900" indent="-342900">
              <a:spcAft>
                <a:spcPts val="1600"/>
              </a:spcAft>
              <a:buSzPct val="100000"/>
              <a:buChar char="•"/>
            </a:pPr>
            <a:r>
              <a:rPr lang="en-US" sz="16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presentation evaluates the business idea, company structure, external environment, marketing approach and financial requirements.</a:t>
            </a:r>
            <a:endParaRPr lang="en-US" sz="1600" dirty="0"/>
          </a:p>
          <a:p>
            <a:pPr marL="342900" indent="-342900">
              <a:spcAft>
                <a:spcPts val="1600"/>
              </a:spcAft>
              <a:buSzPct val="100000"/>
              <a:buChar char="•"/>
            </a:pPr>
            <a:r>
              <a:rPr lang="en-US" sz="16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goal is to demonstrate how PureBake London can become a profitable and scalable London bakery brand.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1612880" y="6446520"/>
            <a:ext cx="457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9999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1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1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85800"/>
            <a:ext cx="10058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Overview of the Business Idea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508760"/>
            <a:ext cx="3511296" cy="4663440"/>
          </a:xfrm>
          <a:prstGeom prst="roundRect">
            <a:avLst>
              <a:gd name="adj" fmla="val 2604"/>
            </a:avLst>
          </a:prstGeom>
          <a:solidFill>
            <a:srgbClr val="EDF1EA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709928"/>
            <a:ext cx="296265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We Offer</a:t>
            </a:r>
            <a:endParaRPr lang="en-US" sz="1450" dirty="0"/>
          </a:p>
        </p:txBody>
      </p:sp>
      <p:sp>
        <p:nvSpPr>
          <p:cNvPr id="6" name="Shape 4"/>
          <p:cNvSpPr/>
          <p:nvPr/>
        </p:nvSpPr>
        <p:spPr>
          <a:xfrm>
            <a:off x="822960" y="2103120"/>
            <a:ext cx="2962656" cy="402336"/>
          </a:xfrm>
          <a:prstGeom prst="roundRect">
            <a:avLst>
              <a:gd name="adj" fmla="val 50000"/>
            </a:avLst>
          </a:prstGeom>
          <a:solidFill>
            <a:srgbClr val="2D4739"/>
          </a:solidFill>
          <a:ln/>
        </p:spPr>
      </p:sp>
      <p:sp>
        <p:nvSpPr>
          <p:cNvPr id="7" name="Text 5"/>
          <p:cNvSpPr/>
          <p:nvPr/>
        </p:nvSpPr>
        <p:spPr>
          <a:xfrm>
            <a:off x="822960" y="2103120"/>
            <a:ext cx="296265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Gluten-free artisan bread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822960" y="2596896"/>
            <a:ext cx="2962656" cy="402336"/>
          </a:xfrm>
          <a:prstGeom prst="roundRect">
            <a:avLst>
              <a:gd name="adj" fmla="val 50000"/>
            </a:avLst>
          </a:prstGeom>
          <a:solidFill>
            <a:srgbClr val="C1694F"/>
          </a:solidFill>
          <a:ln/>
        </p:spPr>
      </p:sp>
      <p:sp>
        <p:nvSpPr>
          <p:cNvPr id="9" name="Text 7"/>
          <p:cNvSpPr/>
          <p:nvPr/>
        </p:nvSpPr>
        <p:spPr>
          <a:xfrm>
            <a:off x="822960" y="2596896"/>
            <a:ext cx="296265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Dairy-free cakes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822960" y="3090672"/>
            <a:ext cx="2962656" cy="402336"/>
          </a:xfrm>
          <a:prstGeom prst="roundRect">
            <a:avLst>
              <a:gd name="adj" fmla="val 50000"/>
            </a:avLst>
          </a:prstGeom>
          <a:solidFill>
            <a:srgbClr val="2D4739"/>
          </a:solidFill>
          <a:ln/>
        </p:spPr>
      </p:sp>
      <p:sp>
        <p:nvSpPr>
          <p:cNvPr id="11" name="Text 9"/>
          <p:cNvSpPr/>
          <p:nvPr/>
        </p:nvSpPr>
        <p:spPr>
          <a:xfrm>
            <a:off x="822960" y="3090672"/>
            <a:ext cx="296265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Reduced-sugar desserts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822960" y="3584448"/>
            <a:ext cx="2962656" cy="402336"/>
          </a:xfrm>
          <a:prstGeom prst="roundRect">
            <a:avLst>
              <a:gd name="adj" fmla="val 50000"/>
            </a:avLst>
          </a:prstGeom>
          <a:solidFill>
            <a:srgbClr val="C1694F"/>
          </a:solidFill>
          <a:ln/>
        </p:spPr>
      </p:sp>
      <p:sp>
        <p:nvSpPr>
          <p:cNvPr id="13" name="Text 11"/>
          <p:cNvSpPr/>
          <p:nvPr/>
        </p:nvSpPr>
        <p:spPr>
          <a:xfrm>
            <a:off x="822960" y="3584448"/>
            <a:ext cx="296265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Vegan cookies &amp; muffins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822960" y="4078224"/>
            <a:ext cx="2962656" cy="402336"/>
          </a:xfrm>
          <a:prstGeom prst="roundRect">
            <a:avLst>
              <a:gd name="adj" fmla="val 50000"/>
            </a:avLst>
          </a:prstGeom>
          <a:solidFill>
            <a:srgbClr val="2D4739"/>
          </a:solidFill>
          <a:ln/>
        </p:spPr>
      </p:sp>
      <p:sp>
        <p:nvSpPr>
          <p:cNvPr id="15" name="Text 13"/>
          <p:cNvSpPr/>
          <p:nvPr/>
        </p:nvSpPr>
        <p:spPr>
          <a:xfrm>
            <a:off x="822960" y="4078224"/>
            <a:ext cx="296265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Fresh pastries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822960" y="4572000"/>
            <a:ext cx="2962656" cy="402336"/>
          </a:xfrm>
          <a:prstGeom prst="roundRect">
            <a:avLst>
              <a:gd name="adj" fmla="val 50000"/>
            </a:avLst>
          </a:prstGeom>
          <a:solidFill>
            <a:srgbClr val="C1694F"/>
          </a:solidFill>
          <a:ln/>
        </p:spPr>
      </p:sp>
      <p:sp>
        <p:nvSpPr>
          <p:cNvPr id="17" name="Text 15"/>
          <p:cNvSpPr/>
          <p:nvPr/>
        </p:nvSpPr>
        <p:spPr>
          <a:xfrm>
            <a:off x="822960" y="4572000"/>
            <a:ext cx="296265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Coffee, matcha &amp; herbal teas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822960" y="5065776"/>
            <a:ext cx="2962656" cy="402336"/>
          </a:xfrm>
          <a:prstGeom prst="roundRect">
            <a:avLst>
              <a:gd name="adj" fmla="val 50000"/>
            </a:avLst>
          </a:prstGeom>
          <a:solidFill>
            <a:srgbClr val="2D4739"/>
          </a:solidFill>
          <a:ln/>
        </p:spPr>
      </p:sp>
      <p:sp>
        <p:nvSpPr>
          <p:cNvPr id="19" name="Text 17"/>
          <p:cNvSpPr/>
          <p:nvPr/>
        </p:nvSpPr>
        <p:spPr>
          <a:xfrm>
            <a:off x="822960" y="5065776"/>
            <a:ext cx="296265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Personalised celebration cakes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4334256" y="1508760"/>
            <a:ext cx="3511296" cy="4663440"/>
          </a:xfrm>
          <a:prstGeom prst="roundRect">
            <a:avLst>
              <a:gd name="adj" fmla="val 2604"/>
            </a:avLst>
          </a:prstGeom>
          <a:solidFill>
            <a:srgbClr val="EDF1EA"/>
          </a:solidFill>
          <a:ln/>
        </p:spPr>
      </p:sp>
      <p:sp>
        <p:nvSpPr>
          <p:cNvPr id="21" name="Text 19"/>
          <p:cNvSpPr/>
          <p:nvPr/>
        </p:nvSpPr>
        <p:spPr>
          <a:xfrm>
            <a:off x="4608576" y="1737360"/>
            <a:ext cx="296265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Competitive Advantage</a:t>
            </a:r>
            <a:endParaRPr lang="en-US" sz="1450" dirty="0"/>
          </a:p>
        </p:txBody>
      </p:sp>
      <p:sp>
        <p:nvSpPr>
          <p:cNvPr id="22" name="Text 20"/>
          <p:cNvSpPr/>
          <p:nvPr/>
        </p:nvSpPr>
        <p:spPr>
          <a:xfrm>
            <a:off x="4608576" y="2103120"/>
            <a:ext cx="2962656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15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Free-from range without compromising on taste</a:t>
            </a:r>
            <a:endParaRPr lang="en-US" sz="115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15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Personalised celebration cakes</a:t>
            </a:r>
            <a:endParaRPr lang="en-US" sz="115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15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Same-day delivery &amp; online ordering</a:t>
            </a:r>
            <a:endParaRPr lang="en-US" sz="115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15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Seasonal menus</a:t>
            </a:r>
            <a:endParaRPr lang="en-US" sz="1150" dirty="0"/>
          </a:p>
        </p:txBody>
      </p:sp>
      <p:sp>
        <p:nvSpPr>
          <p:cNvPr id="23" name="Shape 21"/>
          <p:cNvSpPr/>
          <p:nvPr/>
        </p:nvSpPr>
        <p:spPr>
          <a:xfrm>
            <a:off x="4608576" y="3931920"/>
            <a:ext cx="2962656" cy="10973"/>
          </a:xfrm>
          <a:prstGeom prst="rect">
            <a:avLst/>
          </a:prstGeom>
          <a:solidFill>
            <a:srgbClr val="D8DFD4"/>
          </a:solidFill>
          <a:ln/>
        </p:spPr>
      </p:sp>
      <p:sp>
        <p:nvSpPr>
          <p:cNvPr id="24" name="Text 22"/>
          <p:cNvSpPr/>
          <p:nvPr/>
        </p:nvSpPr>
        <p:spPr>
          <a:xfrm>
            <a:off x="4608576" y="4114800"/>
            <a:ext cx="296265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Sustainability</a:t>
            </a:r>
            <a:endParaRPr lang="en-US" sz="1450" dirty="0"/>
          </a:p>
        </p:txBody>
      </p:sp>
      <p:sp>
        <p:nvSpPr>
          <p:cNvPr id="25" name="Text 23"/>
          <p:cNvSpPr/>
          <p:nvPr/>
        </p:nvSpPr>
        <p:spPr>
          <a:xfrm>
            <a:off x="4608576" y="4480560"/>
            <a:ext cx="2962656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15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Recyclable packaging &amp; reduced food waste</a:t>
            </a:r>
            <a:endParaRPr lang="en-US" sz="115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15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Charity partnerships for surplus food</a:t>
            </a:r>
            <a:endParaRPr lang="en-US" sz="115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15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Locally sourced ingredients where possible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8119872" y="1508760"/>
            <a:ext cx="3511296" cy="4663440"/>
          </a:xfrm>
          <a:prstGeom prst="roundRect">
            <a:avLst>
              <a:gd name="adj" fmla="val 2604"/>
            </a:avLst>
          </a:prstGeom>
          <a:solidFill>
            <a:srgbClr val="2D4739"/>
          </a:solidFill>
          <a:ln/>
        </p:spPr>
      </p:sp>
      <p:sp>
        <p:nvSpPr>
          <p:cNvPr id="27" name="Text 25"/>
          <p:cNvSpPr/>
          <p:nvPr/>
        </p:nvSpPr>
        <p:spPr>
          <a:xfrm>
            <a:off x="8394192" y="1709928"/>
            <a:ext cx="296265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Who It's For</a:t>
            </a:r>
            <a:endParaRPr lang="en-US" sz="1450" dirty="0"/>
          </a:p>
        </p:txBody>
      </p:sp>
      <p:sp>
        <p:nvSpPr>
          <p:cNvPr id="28" name="Text 26"/>
          <p:cNvSpPr/>
          <p:nvPr/>
        </p:nvSpPr>
        <p:spPr>
          <a:xfrm>
            <a:off x="8394192" y="2075688"/>
            <a:ext cx="2962656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050" dirty="0">
                <a:solidFill>
                  <a:srgbClr val="E7ED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Coeliac &amp; lactose-intolerant customers</a:t>
            </a:r>
            <a:endParaRPr lang="en-US" sz="105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050" dirty="0">
                <a:solidFill>
                  <a:srgbClr val="E7ED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Health-conscious consumers &amp; fitness enthusiasts</a:t>
            </a:r>
            <a:endParaRPr lang="en-US" sz="105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050" dirty="0">
                <a:solidFill>
                  <a:srgbClr val="E7ED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Parents seeking healthier snacks</a:t>
            </a:r>
            <a:endParaRPr lang="en-US" sz="1050" dirty="0"/>
          </a:p>
        </p:txBody>
      </p:sp>
      <p:sp>
        <p:nvSpPr>
          <p:cNvPr id="29" name="Shape 27"/>
          <p:cNvSpPr/>
          <p:nvPr/>
        </p:nvSpPr>
        <p:spPr>
          <a:xfrm>
            <a:off x="8394192" y="3200400"/>
            <a:ext cx="2962656" cy="10973"/>
          </a:xfrm>
          <a:prstGeom prst="rect">
            <a:avLst/>
          </a:prstGeom>
          <a:solidFill>
            <a:srgbClr val="4C6D5A"/>
          </a:solidFill>
          <a:ln/>
        </p:spPr>
      </p:sp>
      <p:sp>
        <p:nvSpPr>
          <p:cNvPr id="30" name="Text 28"/>
          <p:cNvSpPr/>
          <p:nvPr/>
        </p:nvSpPr>
        <p:spPr>
          <a:xfrm>
            <a:off x="8394192" y="3337560"/>
            <a:ext cx="296265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 Need — the Evidence</a:t>
            </a:r>
            <a:endParaRPr lang="en-US" sz="1300" dirty="0"/>
          </a:p>
        </p:txBody>
      </p:sp>
      <p:sp>
        <p:nvSpPr>
          <p:cNvPr id="31" name="Text 29"/>
          <p:cNvSpPr/>
          <p:nvPr/>
        </p:nvSpPr>
        <p:spPr>
          <a:xfrm>
            <a:off x="8394192" y="3840480"/>
            <a:ext cx="2962656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E7ED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UK study tracked coeliac disease from 2000–2020: diagnosed cases nearly doubled. By 2020, about 1 in 278 people in the UK had coeliac disease — almost twice the 2010 rate.</a:t>
            </a:r>
            <a:endParaRPr lang="en-US" sz="1050" dirty="0"/>
          </a:p>
        </p:txBody>
      </p:sp>
      <p:sp>
        <p:nvSpPr>
          <p:cNvPr id="32" name="Shape 30"/>
          <p:cNvSpPr/>
          <p:nvPr/>
        </p:nvSpPr>
        <p:spPr>
          <a:xfrm>
            <a:off x="8394192" y="5120640"/>
            <a:ext cx="2962656" cy="10973"/>
          </a:xfrm>
          <a:prstGeom prst="rect">
            <a:avLst/>
          </a:prstGeom>
          <a:solidFill>
            <a:srgbClr val="4C6D5A"/>
          </a:solidFill>
          <a:ln/>
        </p:spPr>
      </p:sp>
      <p:sp>
        <p:nvSpPr>
          <p:cNvPr id="33" name="Text 31"/>
          <p:cNvSpPr/>
          <p:nvPr/>
        </p:nvSpPr>
        <p:spPr>
          <a:xfrm>
            <a:off x="8394192" y="5239512"/>
            <a:ext cx="1828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64%</a:t>
            </a:r>
            <a:endParaRPr lang="en-US" sz="2600" dirty="0"/>
          </a:p>
        </p:txBody>
      </p:sp>
      <p:sp>
        <p:nvSpPr>
          <p:cNvPr id="34" name="Text 32"/>
          <p:cNvSpPr/>
          <p:nvPr/>
        </p:nvSpPr>
        <p:spPr>
          <a:xfrm>
            <a:off x="8394192" y="5733288"/>
            <a:ext cx="2962656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50" dirty="0">
                <a:solidFill>
                  <a:srgbClr val="E7ED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 UK coeliac cases are still undiagnosed.</a:t>
            </a:r>
            <a:endParaRPr lang="en-US" sz="950" dirty="0"/>
          </a:p>
        </p:txBody>
      </p:sp>
      <p:sp>
        <p:nvSpPr>
          <p:cNvPr id="35" name="Text 33"/>
          <p:cNvSpPr/>
          <p:nvPr/>
        </p:nvSpPr>
        <p:spPr>
          <a:xfrm>
            <a:off x="11612880" y="6446520"/>
            <a:ext cx="457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9999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1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1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85800"/>
            <a:ext cx="10058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Our Products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371600"/>
            <a:ext cx="10515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day, we bake a wide range of gluten-free and dairy-free products — from fresh bread and pastries to celebration cakes and éclairs.</a:t>
            </a:r>
            <a:endParaRPr lang="en-US" sz="1400" dirty="0"/>
          </a:p>
        </p:txBody>
      </p:sp>
      <p:pic>
        <p:nvPicPr>
          <p:cNvPr id="5" name="Image 0" descr="/home/claude/work/imgs/product1.jp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48640" y="1874520"/>
            <a:ext cx="3483864" cy="1737360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48640" y="1874520"/>
            <a:ext cx="3483864" cy="1737360"/>
          </a:xfrm>
          <a:prstGeom prst="rect">
            <a:avLst/>
          </a:prstGeom>
          <a:ln w="12700">
            <a:solidFill>
              <a:srgbClr val="E2E2E2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548640" y="3657600"/>
            <a:ext cx="34838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Raspberry &amp; mango layer cake</a:t>
            </a:r>
            <a:endParaRPr lang="en-US" sz="1200" dirty="0"/>
          </a:p>
        </p:txBody>
      </p:sp>
      <p:pic>
        <p:nvPicPr>
          <p:cNvPr id="8" name="Image 1" descr="/home/claude/work/imgs/product2.jp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352544" y="1874520"/>
            <a:ext cx="3483864" cy="1737360"/>
          </a:xfrm>
          <a:prstGeom prst="rect">
            <a:avLst/>
          </a:prstGeom>
        </p:spPr>
      </p:pic>
      <p:sp>
        <p:nvSpPr>
          <p:cNvPr id="9" name="Shape 5"/>
          <p:cNvSpPr/>
          <p:nvPr/>
        </p:nvSpPr>
        <p:spPr>
          <a:xfrm>
            <a:off x="4352544" y="1874520"/>
            <a:ext cx="3483864" cy="1737360"/>
          </a:xfrm>
          <a:prstGeom prst="rect">
            <a:avLst/>
          </a:prstGeom>
          <a:ln w="12700">
            <a:solidFill>
              <a:srgbClr val="E2E2E2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4352544" y="3657600"/>
            <a:ext cx="34838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Triple chocolate berry drip cake</a:t>
            </a:r>
            <a:endParaRPr lang="en-US" sz="1200" dirty="0"/>
          </a:p>
        </p:txBody>
      </p:sp>
      <p:pic>
        <p:nvPicPr>
          <p:cNvPr id="11" name="Image 2" descr="/home/claude/work/imgs/product3.jp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8156448" y="1874520"/>
            <a:ext cx="3483864" cy="1737360"/>
          </a:xfrm>
          <a:prstGeom prst="rect">
            <a:avLst/>
          </a:prstGeom>
        </p:spPr>
      </p:pic>
      <p:sp>
        <p:nvSpPr>
          <p:cNvPr id="12" name="Shape 7"/>
          <p:cNvSpPr/>
          <p:nvPr/>
        </p:nvSpPr>
        <p:spPr>
          <a:xfrm>
            <a:off x="8156448" y="1874520"/>
            <a:ext cx="3483864" cy="1737360"/>
          </a:xfrm>
          <a:prstGeom prst="rect">
            <a:avLst/>
          </a:prstGeom>
          <a:ln w="12700">
            <a:solidFill>
              <a:srgbClr val="E2E2E2"/>
            </a:solidFill>
            <a:prstDash val="solid"/>
          </a:ln>
        </p:spPr>
      </p:sp>
      <p:sp>
        <p:nvSpPr>
          <p:cNvPr id="13" name="Text 8"/>
          <p:cNvSpPr/>
          <p:nvPr/>
        </p:nvSpPr>
        <p:spPr>
          <a:xfrm>
            <a:off x="8156448" y="3657600"/>
            <a:ext cx="34838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Raspberry cheesecake tart</a:t>
            </a:r>
            <a:endParaRPr lang="en-US" sz="1200" dirty="0"/>
          </a:p>
        </p:txBody>
      </p:sp>
      <p:pic>
        <p:nvPicPr>
          <p:cNvPr id="14" name="Image 3" descr="/home/claude/work/imgs/product4.jp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548640" y="4069080"/>
            <a:ext cx="3483864" cy="1737360"/>
          </a:xfrm>
          <a:prstGeom prst="rect">
            <a:avLst/>
          </a:prstGeom>
        </p:spPr>
      </p:pic>
      <p:sp>
        <p:nvSpPr>
          <p:cNvPr id="15" name="Shape 9"/>
          <p:cNvSpPr/>
          <p:nvPr/>
        </p:nvSpPr>
        <p:spPr>
          <a:xfrm>
            <a:off x="548640" y="4069080"/>
            <a:ext cx="3483864" cy="1737360"/>
          </a:xfrm>
          <a:prstGeom prst="rect">
            <a:avLst/>
          </a:prstGeom>
          <a:ln w="12700">
            <a:solidFill>
              <a:srgbClr val="E2E2E2"/>
            </a:solidFill>
            <a:prstDash val="solid"/>
          </a:ln>
        </p:spPr>
      </p:sp>
      <p:sp>
        <p:nvSpPr>
          <p:cNvPr id="16" name="Text 10"/>
          <p:cNvSpPr/>
          <p:nvPr/>
        </p:nvSpPr>
        <p:spPr>
          <a:xfrm>
            <a:off x="548640" y="5852160"/>
            <a:ext cx="34838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Gluten-free artisan bread</a:t>
            </a:r>
            <a:endParaRPr lang="en-US" sz="1200" dirty="0"/>
          </a:p>
        </p:txBody>
      </p:sp>
      <p:pic>
        <p:nvPicPr>
          <p:cNvPr id="17" name="Image 4" descr="/home/claude/work/imgs/product5.jp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4352544" y="4069080"/>
            <a:ext cx="3483864" cy="1737360"/>
          </a:xfrm>
          <a:prstGeom prst="rect">
            <a:avLst/>
          </a:prstGeom>
        </p:spPr>
      </p:pic>
      <p:sp>
        <p:nvSpPr>
          <p:cNvPr id="18" name="Shape 11"/>
          <p:cNvSpPr/>
          <p:nvPr/>
        </p:nvSpPr>
        <p:spPr>
          <a:xfrm>
            <a:off x="4352544" y="4069080"/>
            <a:ext cx="3483864" cy="1737360"/>
          </a:xfrm>
          <a:prstGeom prst="rect">
            <a:avLst/>
          </a:prstGeom>
          <a:ln w="12700">
            <a:solidFill>
              <a:srgbClr val="E2E2E2"/>
            </a:solidFill>
            <a:prstDash val="solid"/>
          </a:ln>
        </p:spPr>
      </p:sp>
      <p:sp>
        <p:nvSpPr>
          <p:cNvPr id="19" name="Text 12"/>
          <p:cNvSpPr/>
          <p:nvPr/>
        </p:nvSpPr>
        <p:spPr>
          <a:xfrm>
            <a:off x="4352544" y="5852160"/>
            <a:ext cx="34838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Assorted gourmet éclairs</a:t>
            </a:r>
            <a:endParaRPr lang="en-US" sz="1200" dirty="0"/>
          </a:p>
        </p:txBody>
      </p:sp>
      <p:pic>
        <p:nvPicPr>
          <p:cNvPr id="20" name="Image 5" descr="/home/claude/work/imgs/product6.jp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8156448" y="4069080"/>
            <a:ext cx="3483864" cy="1737360"/>
          </a:xfrm>
          <a:prstGeom prst="rect">
            <a:avLst/>
          </a:prstGeom>
        </p:spPr>
      </p:pic>
      <p:sp>
        <p:nvSpPr>
          <p:cNvPr id="21" name="Shape 13"/>
          <p:cNvSpPr/>
          <p:nvPr/>
        </p:nvSpPr>
        <p:spPr>
          <a:xfrm>
            <a:off x="8156448" y="4069080"/>
            <a:ext cx="3483864" cy="1737360"/>
          </a:xfrm>
          <a:prstGeom prst="rect">
            <a:avLst/>
          </a:prstGeom>
          <a:ln w="12700">
            <a:solidFill>
              <a:srgbClr val="E2E2E2"/>
            </a:solidFill>
            <a:prstDash val="solid"/>
          </a:ln>
        </p:spPr>
      </p:sp>
      <p:sp>
        <p:nvSpPr>
          <p:cNvPr id="22" name="Text 14"/>
          <p:cNvSpPr/>
          <p:nvPr/>
        </p:nvSpPr>
        <p:spPr>
          <a:xfrm>
            <a:off x="8156448" y="5852160"/>
            <a:ext cx="34838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Chocolate chunk cookies</a:t>
            </a:r>
            <a:endParaRPr lang="en-US" sz="1200" dirty="0"/>
          </a:p>
        </p:txBody>
      </p:sp>
      <p:sp>
        <p:nvSpPr>
          <p:cNvPr id="23" name="Text 15"/>
          <p:cNvSpPr/>
          <p:nvPr/>
        </p:nvSpPr>
        <p:spPr>
          <a:xfrm>
            <a:off x="11612880" y="6446520"/>
            <a:ext cx="457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9999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1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85800"/>
            <a:ext cx="10058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Legal Format &amp; Management Structure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554480"/>
            <a:ext cx="10515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Legal structure: Private Limited Company (Ltd)</a:t>
            </a:r>
            <a:endParaRPr lang="en-US" sz="1500" dirty="0"/>
          </a:p>
        </p:txBody>
      </p:sp>
      <p:sp>
        <p:nvSpPr>
          <p:cNvPr id="5" name="Text 3"/>
          <p:cNvSpPr/>
          <p:nvPr/>
        </p:nvSpPr>
        <p:spPr>
          <a:xfrm>
            <a:off x="548640" y="1920240"/>
            <a:ext cx="10515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Chosen to limit personal financial liability and support future growth, investment and expansion across London.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4937760" y="2651760"/>
            <a:ext cx="2286000" cy="731520"/>
          </a:xfrm>
          <a:prstGeom prst="roundRect">
            <a:avLst>
              <a:gd name="adj" fmla="val 10000"/>
            </a:avLst>
          </a:prstGeom>
          <a:solidFill>
            <a:srgbClr val="2D4739"/>
          </a:solidFill>
          <a:ln/>
        </p:spPr>
      </p:sp>
      <p:sp>
        <p:nvSpPr>
          <p:cNvPr id="7" name="Text 5"/>
          <p:cNvSpPr/>
          <p:nvPr/>
        </p:nvSpPr>
        <p:spPr>
          <a:xfrm>
            <a:off x="4937760" y="2770632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Owner / Manager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4937760" y="3054096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DCE5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Planning, finance, suppliers</a:t>
            </a:r>
            <a:endParaRPr lang="en-US" sz="950" dirty="0"/>
          </a:p>
        </p:txBody>
      </p:sp>
      <p:sp>
        <p:nvSpPr>
          <p:cNvPr id="9" name="Shape 7"/>
          <p:cNvSpPr/>
          <p:nvPr/>
        </p:nvSpPr>
        <p:spPr>
          <a:xfrm>
            <a:off x="6080760" y="3383280"/>
            <a:ext cx="0" cy="502920"/>
          </a:xfrm>
          <a:prstGeom prst="line">
            <a:avLst/>
          </a:prstGeom>
          <a:noFill/>
          <a:ln w="19050">
            <a:solidFill>
              <a:srgbClr val="B9C4BC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2185416" y="3886200"/>
            <a:ext cx="7818120" cy="0"/>
          </a:xfrm>
          <a:prstGeom prst="line">
            <a:avLst/>
          </a:prstGeom>
          <a:noFill/>
          <a:ln w="19050">
            <a:solidFill>
              <a:srgbClr val="B9C4BC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2185416" y="3886200"/>
            <a:ext cx="0" cy="274320"/>
          </a:xfrm>
          <a:prstGeom prst="line">
            <a:avLst/>
          </a:prstGeom>
          <a:noFill/>
          <a:ln w="19050">
            <a:solidFill>
              <a:srgbClr val="B9C4BC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1042416" y="4160520"/>
            <a:ext cx="2286000" cy="731520"/>
          </a:xfrm>
          <a:prstGeom prst="roundRect">
            <a:avLst>
              <a:gd name="adj" fmla="val 10000"/>
            </a:avLst>
          </a:prstGeom>
          <a:solidFill>
            <a:srgbClr val="EDF1EA"/>
          </a:solidFill>
          <a:ln w="12700">
            <a:solidFill>
              <a:srgbClr val="D8DFD4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1042416" y="4270248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Head Baker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1042416" y="4553712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Recipes, production, quality</a:t>
            </a:r>
            <a:endParaRPr lang="en-US" sz="900" dirty="0"/>
          </a:p>
        </p:txBody>
      </p:sp>
      <p:sp>
        <p:nvSpPr>
          <p:cNvPr id="15" name="Shape 13"/>
          <p:cNvSpPr/>
          <p:nvPr/>
        </p:nvSpPr>
        <p:spPr>
          <a:xfrm>
            <a:off x="4791456" y="3886200"/>
            <a:ext cx="0" cy="274320"/>
          </a:xfrm>
          <a:prstGeom prst="line">
            <a:avLst/>
          </a:prstGeom>
          <a:noFill/>
          <a:ln w="19050">
            <a:solidFill>
              <a:srgbClr val="B9C4BC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3648456" y="4160520"/>
            <a:ext cx="2286000" cy="731520"/>
          </a:xfrm>
          <a:prstGeom prst="roundRect">
            <a:avLst>
              <a:gd name="adj" fmla="val 10000"/>
            </a:avLst>
          </a:prstGeom>
          <a:solidFill>
            <a:srgbClr val="EDF1EA"/>
          </a:solidFill>
          <a:ln w="12700">
            <a:solidFill>
              <a:srgbClr val="D8DFD4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3648456" y="4270248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Assistant Baker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3648456" y="4553712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Prep, ingredients, packaging</a:t>
            </a:r>
            <a:endParaRPr lang="en-US" sz="900" dirty="0"/>
          </a:p>
        </p:txBody>
      </p:sp>
      <p:sp>
        <p:nvSpPr>
          <p:cNvPr id="19" name="Shape 17"/>
          <p:cNvSpPr/>
          <p:nvPr/>
        </p:nvSpPr>
        <p:spPr>
          <a:xfrm>
            <a:off x="7397496" y="3886200"/>
            <a:ext cx="0" cy="274320"/>
          </a:xfrm>
          <a:prstGeom prst="line">
            <a:avLst/>
          </a:prstGeom>
          <a:noFill/>
          <a:ln w="19050">
            <a:solidFill>
              <a:srgbClr val="B9C4BC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6254496" y="4160520"/>
            <a:ext cx="2286000" cy="731520"/>
          </a:xfrm>
          <a:prstGeom prst="roundRect">
            <a:avLst>
              <a:gd name="adj" fmla="val 10000"/>
            </a:avLst>
          </a:prstGeom>
          <a:solidFill>
            <a:srgbClr val="EDF1EA"/>
          </a:solidFill>
          <a:ln w="12700">
            <a:solidFill>
              <a:srgbClr val="D8DFD4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254496" y="4270248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Sales Assistant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6254496" y="4553712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Customers, orders, payments</a:t>
            </a:r>
            <a:endParaRPr lang="en-US" sz="900" dirty="0"/>
          </a:p>
        </p:txBody>
      </p:sp>
      <p:sp>
        <p:nvSpPr>
          <p:cNvPr id="23" name="Shape 21"/>
          <p:cNvSpPr/>
          <p:nvPr/>
        </p:nvSpPr>
        <p:spPr>
          <a:xfrm>
            <a:off x="10003536" y="3886200"/>
            <a:ext cx="0" cy="274320"/>
          </a:xfrm>
          <a:prstGeom prst="line">
            <a:avLst/>
          </a:prstGeom>
          <a:noFill/>
          <a:ln w="19050">
            <a:solidFill>
              <a:srgbClr val="B9C4BC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8860536" y="4160520"/>
            <a:ext cx="2286000" cy="731520"/>
          </a:xfrm>
          <a:prstGeom prst="roundRect">
            <a:avLst>
              <a:gd name="adj" fmla="val 10000"/>
            </a:avLst>
          </a:prstGeom>
          <a:solidFill>
            <a:srgbClr val="EDF1EA"/>
          </a:solidFill>
          <a:ln w="12700">
            <a:solidFill>
              <a:srgbClr val="D8DFD4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8860536" y="4270248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Marketing Assistant</a:t>
            </a:r>
            <a:endParaRPr lang="en-US" sz="1200" dirty="0"/>
          </a:p>
        </p:txBody>
      </p:sp>
      <p:sp>
        <p:nvSpPr>
          <p:cNvPr id="26" name="Text 24"/>
          <p:cNvSpPr/>
          <p:nvPr/>
        </p:nvSpPr>
        <p:spPr>
          <a:xfrm>
            <a:off x="8860536" y="4553712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Social media, campaigns</a:t>
            </a:r>
            <a:endParaRPr lang="en-US" sz="900" dirty="0"/>
          </a:p>
        </p:txBody>
      </p:sp>
      <p:sp>
        <p:nvSpPr>
          <p:cNvPr id="27" name="Text 25"/>
          <p:cNvSpPr/>
          <p:nvPr/>
        </p:nvSpPr>
        <p:spPr>
          <a:xfrm>
            <a:off x="11612880" y="6446520"/>
            <a:ext cx="457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9999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3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85800"/>
            <a:ext cx="10058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PESTEL Analysis — Key External Factors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0515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6B6B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Three factors most relevant to PureBake London's strategy: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548640" y="2057400"/>
            <a:ext cx="3520440" cy="3977640"/>
          </a:xfrm>
          <a:prstGeom prst="roundRect">
            <a:avLst>
              <a:gd name="adj" fmla="val 2597"/>
            </a:avLst>
          </a:prstGeom>
          <a:solidFill>
            <a:srgbClr val="EDF1EA"/>
          </a:solidFill>
          <a:ln/>
        </p:spPr>
      </p:sp>
      <p:sp>
        <p:nvSpPr>
          <p:cNvPr id="6" name="Shape 4"/>
          <p:cNvSpPr/>
          <p:nvPr/>
        </p:nvSpPr>
        <p:spPr>
          <a:xfrm>
            <a:off x="868680" y="2377440"/>
            <a:ext cx="1463040" cy="365760"/>
          </a:xfrm>
          <a:prstGeom prst="roundRect">
            <a:avLst>
              <a:gd name="adj" fmla="val 50000"/>
            </a:avLst>
          </a:prstGeom>
          <a:solidFill>
            <a:srgbClr val="C1694F"/>
          </a:solidFill>
          <a:ln/>
        </p:spPr>
      </p:sp>
      <p:sp>
        <p:nvSpPr>
          <p:cNvPr id="7" name="Text 5"/>
          <p:cNvSpPr/>
          <p:nvPr/>
        </p:nvSpPr>
        <p:spPr>
          <a:xfrm>
            <a:off x="868680" y="2377440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SOCIAL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868680" y="2971800"/>
            <a:ext cx="2880360" cy="2834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Growing interest in gluten-free, dairy-free and healthy diets is creating strong, sustained market demand for PureBake London's product range.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4297680" y="2057400"/>
            <a:ext cx="3520440" cy="3977640"/>
          </a:xfrm>
          <a:prstGeom prst="roundRect">
            <a:avLst>
              <a:gd name="adj" fmla="val 2597"/>
            </a:avLst>
          </a:prstGeom>
          <a:solidFill>
            <a:srgbClr val="EDF1EA"/>
          </a:solidFill>
          <a:ln/>
        </p:spPr>
      </p:sp>
      <p:sp>
        <p:nvSpPr>
          <p:cNvPr id="10" name="Shape 8"/>
          <p:cNvSpPr/>
          <p:nvPr/>
        </p:nvSpPr>
        <p:spPr>
          <a:xfrm>
            <a:off x="4617720" y="2377440"/>
            <a:ext cx="1463040" cy="365760"/>
          </a:xfrm>
          <a:prstGeom prst="roundRect">
            <a:avLst>
              <a:gd name="adj" fmla="val 50000"/>
            </a:avLst>
          </a:prstGeom>
          <a:solidFill>
            <a:srgbClr val="2D4739"/>
          </a:solidFill>
          <a:ln/>
        </p:spPr>
      </p:sp>
      <p:sp>
        <p:nvSpPr>
          <p:cNvPr id="11" name="Text 9"/>
          <p:cNvSpPr/>
          <p:nvPr/>
        </p:nvSpPr>
        <p:spPr>
          <a:xfrm>
            <a:off x="4617720" y="2377440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ECONOMIC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4617720" y="2971800"/>
            <a:ext cx="2880360" cy="2834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Rising ingredient and operating costs may affect margins, but strong demand for healthy bakery products supports a premium pricing strategy.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8046720" y="2057400"/>
            <a:ext cx="3520440" cy="3977640"/>
          </a:xfrm>
          <a:prstGeom prst="roundRect">
            <a:avLst>
              <a:gd name="adj" fmla="val 2597"/>
            </a:avLst>
          </a:prstGeom>
          <a:solidFill>
            <a:srgbClr val="EDF1EA"/>
          </a:solidFill>
          <a:ln/>
        </p:spPr>
      </p:sp>
      <p:sp>
        <p:nvSpPr>
          <p:cNvPr id="14" name="Shape 12"/>
          <p:cNvSpPr/>
          <p:nvPr/>
        </p:nvSpPr>
        <p:spPr>
          <a:xfrm>
            <a:off x="8366760" y="2377440"/>
            <a:ext cx="1463040" cy="365760"/>
          </a:xfrm>
          <a:prstGeom prst="roundRect">
            <a:avLst>
              <a:gd name="adj" fmla="val 50000"/>
            </a:avLst>
          </a:prstGeom>
          <a:solidFill>
            <a:srgbClr val="C1694F"/>
          </a:solidFill>
          <a:ln/>
        </p:spPr>
      </p:sp>
      <p:sp>
        <p:nvSpPr>
          <p:cNvPr id="15" name="Text 13"/>
          <p:cNvSpPr/>
          <p:nvPr/>
        </p:nvSpPr>
        <p:spPr>
          <a:xfrm>
            <a:off x="8366760" y="2377440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TECHNOLOGICAL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8366760" y="2971800"/>
            <a:ext cx="2880360" cy="2834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Online ordering, social media, contactless payments and delivery apps (Deliveroo, Uber Eats) improve customer convenience and reach.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11612880" y="6446520"/>
            <a:ext cx="457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9999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4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85800"/>
            <a:ext cx="10058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Marketing Strategies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508760"/>
            <a:ext cx="5212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 market</a:t>
            </a:r>
            <a:endParaRPr lang="en-US" sz="1500" dirty="0"/>
          </a:p>
        </p:txBody>
      </p:sp>
      <p:sp>
        <p:nvSpPr>
          <p:cNvPr id="5" name="Text 3"/>
          <p:cNvSpPr/>
          <p:nvPr/>
        </p:nvSpPr>
        <p:spPr>
          <a:xfrm>
            <a:off x="548640" y="1874520"/>
            <a:ext cx="52120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Adults aged 20–55, medium-to-high income, who value healthy, premium-quality food — including coeliac, lactose-intolerant and fitness-focused customers across London.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548640" y="3063240"/>
            <a:ext cx="5212080" cy="2514600"/>
          </a:xfrm>
          <a:prstGeom prst="roundRect">
            <a:avLst>
              <a:gd name="adj" fmla="val 3636"/>
            </a:avLst>
          </a:prstGeom>
          <a:solidFill>
            <a:srgbClr val="2D4739"/>
          </a:solidFill>
          <a:ln/>
        </p:spPr>
      </p:sp>
      <p:sp>
        <p:nvSpPr>
          <p:cNvPr id="7" name="Text 5"/>
          <p:cNvSpPr/>
          <p:nvPr/>
        </p:nvSpPr>
        <p:spPr>
          <a:xfrm>
            <a:off x="868680" y="3273552"/>
            <a:ext cx="4572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Social Media &amp; Influencer Marketing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868680" y="3840480"/>
            <a:ext cx="457200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00" dirty="0">
                <a:solidFill>
                  <a:srgbClr val="E7ED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Instagram and TikTok content combined with influencer collaborations to build brand awareness and reach health-conscious, younger audiences where they already spend time online.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6035040" y="3063240"/>
            <a:ext cx="5212080" cy="2514600"/>
          </a:xfrm>
          <a:prstGeom prst="roundRect">
            <a:avLst>
              <a:gd name="adj" fmla="val 3636"/>
            </a:avLst>
          </a:prstGeom>
          <a:solidFill>
            <a:srgbClr val="EDF1EA"/>
          </a:solidFill>
          <a:ln/>
        </p:spPr>
      </p:sp>
      <p:sp>
        <p:nvSpPr>
          <p:cNvPr id="10" name="Text 8"/>
          <p:cNvSpPr/>
          <p:nvPr/>
        </p:nvSpPr>
        <p:spPr>
          <a:xfrm>
            <a:off x="6355080" y="3273552"/>
            <a:ext cx="4572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Loyalty Cards &amp; Student Discounts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6355080" y="3840480"/>
            <a:ext cx="457200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Loyalty cards and student discounts to encourage repeat visits and build a base of regular customers — directly supporting the objective of 500+ regular customers in Year 1.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943600"/>
            <a:ext cx="11091672" cy="10973"/>
          </a:xfrm>
          <a:prstGeom prst="rect">
            <a:avLst/>
          </a:prstGeom>
          <a:solidFill>
            <a:srgbClr val="E2E2E2"/>
          </a:solidFill>
          <a:ln/>
        </p:spPr>
      </p:sp>
      <p:sp>
        <p:nvSpPr>
          <p:cNvPr id="13" name="Text 11"/>
          <p:cNvSpPr/>
          <p:nvPr/>
        </p:nvSpPr>
        <p:spPr>
          <a:xfrm>
            <a:off x="548640" y="6263640"/>
            <a:ext cx="263575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£12,000 monthly sales by year-end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3321558" y="6263640"/>
            <a:ext cx="263575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500 regular customers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6094476" y="6263640"/>
            <a:ext cx="263575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5,000 Instagram followers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8867394" y="6263640"/>
            <a:ext cx="263575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3+ café/gym partnerships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548640" y="6035040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50" dirty="0">
                <a:solidFill>
                  <a:srgbClr val="9A9A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YEAR 1 OBJECTIVES</a:t>
            </a:r>
            <a:endParaRPr lang="en-US" sz="1000" dirty="0"/>
          </a:p>
        </p:txBody>
      </p:sp>
      <p:sp>
        <p:nvSpPr>
          <p:cNvPr id="18" name="Text 16"/>
          <p:cNvSpPr/>
          <p:nvPr/>
        </p:nvSpPr>
        <p:spPr>
          <a:xfrm>
            <a:off x="11612880" y="6446520"/>
            <a:ext cx="457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9999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1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5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85800"/>
            <a:ext cx="10058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Funding Requirements &amp; Allocation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508760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funding required: £45,000</a:t>
            </a:r>
            <a:endParaRPr lang="en-US" sz="1400" dirty="0"/>
          </a:p>
        </p:txBody>
      </p:sp>
      <p:graphicFrame>
        <p:nvGraphicFramePr>
          <p:cNvPr id="5" name="Chart 0"/>
          <p:cNvGraphicFramePr/>
          <p:nvPr/>
        </p:nvGraphicFramePr>
        <p:xfrm>
          <a:off x="457200" y="1920240"/>
          <a:ext cx="530352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 3"/>
          <p:cNvSpPr/>
          <p:nvPr/>
        </p:nvSpPr>
        <p:spPr>
          <a:xfrm>
            <a:off x="548640" y="4709160"/>
            <a:ext cx="5120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Monthly operating costs</a:t>
            </a:r>
            <a:endParaRPr lang="en-US" sz="13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5029200"/>
          <a:ext cx="5120640" cy="1463040"/>
        </p:xfrm>
        <a:graphic>
          <a:graphicData uri="http://schemas.openxmlformats.org/drawingml/2006/table">
            <a:tbl>
              <a:tblPr/>
              <a:tblGrid>
                <a:gridCol w="3017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260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2B2B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Ingredients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2B2B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£3,100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2B2B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Packaging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2B2B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£600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2B2B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Utilities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2B2B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£800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2B2B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Kitchen supplies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2B2B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£500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2B2B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Total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2B2B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£5,000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Text 4"/>
          <p:cNvSpPr/>
          <p:nvPr/>
        </p:nvSpPr>
        <p:spPr>
          <a:xfrm>
            <a:off x="6309360" y="1508760"/>
            <a:ext cx="5394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6-month cash flow forecast (£)</a:t>
            </a:r>
            <a:endParaRPr lang="en-US" sz="1400" dirty="0"/>
          </a:p>
        </p:txBody>
      </p:sp>
      <p:graphicFrame>
        <p:nvGraphicFramePr>
          <p:cNvPr id="9" name="Chart 1"/>
          <p:cNvGraphicFramePr/>
          <p:nvPr/>
        </p:nvGraphicFramePr>
        <p:xfrm>
          <a:off x="6217920" y="1920240"/>
          <a:ext cx="5486400" cy="2651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Shape 5"/>
          <p:cNvSpPr/>
          <p:nvPr/>
        </p:nvSpPr>
        <p:spPr>
          <a:xfrm>
            <a:off x="6217920" y="4709160"/>
            <a:ext cx="5394960" cy="1783080"/>
          </a:xfrm>
          <a:prstGeom prst="roundRect">
            <a:avLst>
              <a:gd name="adj" fmla="val 5128"/>
            </a:avLst>
          </a:prstGeom>
          <a:solidFill>
            <a:srgbClr val="2D4739"/>
          </a:solidFill>
          <a:ln/>
        </p:spPr>
      </p:sp>
      <p:sp>
        <p:nvSpPr>
          <p:cNvPr id="11" name="Text 6"/>
          <p:cNvSpPr/>
          <p:nvPr/>
        </p:nvSpPr>
        <p:spPr>
          <a:xfrm>
            <a:off x="6492240" y="484632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AFC2B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Break-even</a:t>
            </a:r>
            <a:endParaRPr lang="en-US" sz="1200" dirty="0"/>
          </a:p>
        </p:txBody>
      </p:sp>
      <p:sp>
        <p:nvSpPr>
          <p:cNvPr id="12" name="Text 7"/>
          <p:cNvSpPr/>
          <p:nvPr/>
        </p:nvSpPr>
        <p:spPr>
          <a:xfrm>
            <a:off x="6492240" y="5102352"/>
            <a:ext cx="45720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Within Year 1</a:t>
            </a:r>
            <a:endParaRPr lang="en-US" sz="2600" dirty="0"/>
          </a:p>
        </p:txBody>
      </p:sp>
      <p:sp>
        <p:nvSpPr>
          <p:cNvPr id="13" name="Text 8"/>
          <p:cNvSpPr/>
          <p:nvPr/>
        </p:nvSpPr>
        <p:spPr>
          <a:xfrm>
            <a:off x="6492240" y="5650992"/>
            <a:ext cx="4846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E7ED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Cumulative cash flow turns positive by Month 3; monthly net cash flow is already positive from Month 2.</a:t>
            </a:r>
            <a:endParaRPr lang="en-US" sz="1100" dirty="0"/>
          </a:p>
        </p:txBody>
      </p:sp>
      <p:sp>
        <p:nvSpPr>
          <p:cNvPr id="14" name="Text 9"/>
          <p:cNvSpPr/>
          <p:nvPr/>
        </p:nvSpPr>
        <p:spPr>
          <a:xfrm>
            <a:off x="11612880" y="6446520"/>
            <a:ext cx="457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9999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11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169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5 (cont.)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85800"/>
            <a:ext cx="10058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Funding Allocation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508760"/>
            <a:ext cx="10515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6B6B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£45,000 raised will be allocated across five key start-up areas: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548640" y="2103120"/>
            <a:ext cx="2035454" cy="3566160"/>
          </a:xfrm>
          <a:prstGeom prst="roundRect">
            <a:avLst>
              <a:gd name="adj" fmla="val 4492"/>
            </a:avLst>
          </a:prstGeom>
          <a:solidFill>
            <a:srgbClr val="EDF1EA"/>
          </a:solidFill>
          <a:ln/>
        </p:spPr>
      </p:sp>
      <p:sp>
        <p:nvSpPr>
          <p:cNvPr id="6" name="Text 4"/>
          <p:cNvSpPr/>
          <p:nvPr/>
        </p:nvSpPr>
        <p:spPr>
          <a:xfrm>
            <a:off x="731520" y="2331720"/>
            <a:ext cx="1669694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Equipment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731520" y="3017520"/>
            <a:ext cx="1669694" cy="2560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Ovens, mixers, refrigeration and kitchen fit-out for daily production.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2812694" y="2103120"/>
            <a:ext cx="2035454" cy="3566160"/>
          </a:xfrm>
          <a:prstGeom prst="roundRect">
            <a:avLst>
              <a:gd name="adj" fmla="val 4492"/>
            </a:avLst>
          </a:prstGeom>
          <a:solidFill>
            <a:srgbClr val="2D4739"/>
          </a:solidFill>
          <a:ln/>
        </p:spPr>
      </p:sp>
      <p:sp>
        <p:nvSpPr>
          <p:cNvPr id="9" name="Text 7"/>
          <p:cNvSpPr/>
          <p:nvPr/>
        </p:nvSpPr>
        <p:spPr>
          <a:xfrm>
            <a:off x="2995574" y="2331720"/>
            <a:ext cx="1669694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Renovation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2995574" y="3017520"/>
            <a:ext cx="1669694" cy="2560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E7ED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Fitting out the commercial kitchen and customer-facing retail space.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5076749" y="2103120"/>
            <a:ext cx="2035454" cy="3566160"/>
          </a:xfrm>
          <a:prstGeom prst="roundRect">
            <a:avLst>
              <a:gd name="adj" fmla="val 4492"/>
            </a:avLst>
          </a:prstGeom>
          <a:solidFill>
            <a:srgbClr val="EDF1EA"/>
          </a:solidFill>
          <a:ln/>
        </p:spPr>
      </p:sp>
      <p:sp>
        <p:nvSpPr>
          <p:cNvPr id="12" name="Text 10"/>
          <p:cNvSpPr/>
          <p:nvPr/>
        </p:nvSpPr>
        <p:spPr>
          <a:xfrm>
            <a:off x="5259629" y="2331720"/>
            <a:ext cx="1669694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Inventory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5259629" y="3017520"/>
            <a:ext cx="1669694" cy="2560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Initial stock of premium ingredients (flours, natural sweeteners, packaging).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7340803" y="2103120"/>
            <a:ext cx="2035454" cy="3566160"/>
          </a:xfrm>
          <a:prstGeom prst="roundRect">
            <a:avLst>
              <a:gd name="adj" fmla="val 4492"/>
            </a:avLst>
          </a:prstGeom>
          <a:solidFill>
            <a:srgbClr val="2D4739"/>
          </a:solidFill>
          <a:ln/>
        </p:spPr>
      </p:sp>
      <p:sp>
        <p:nvSpPr>
          <p:cNvPr id="15" name="Text 13"/>
          <p:cNvSpPr/>
          <p:nvPr/>
        </p:nvSpPr>
        <p:spPr>
          <a:xfrm>
            <a:off x="7523683" y="2331720"/>
            <a:ext cx="1669694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Licences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7523683" y="3017520"/>
            <a:ext cx="1669694" cy="2560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E7ED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Food hygiene registration, business licences and insurance.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9604858" y="2103120"/>
            <a:ext cx="2035454" cy="3566160"/>
          </a:xfrm>
          <a:prstGeom prst="roundRect">
            <a:avLst>
              <a:gd name="adj" fmla="val 4492"/>
            </a:avLst>
          </a:prstGeom>
          <a:solidFill>
            <a:srgbClr val="EDF1EA"/>
          </a:solidFill>
          <a:ln/>
        </p:spPr>
      </p:sp>
      <p:sp>
        <p:nvSpPr>
          <p:cNvPr id="18" name="Text 16"/>
          <p:cNvSpPr/>
          <p:nvPr/>
        </p:nvSpPr>
        <p:spPr>
          <a:xfrm>
            <a:off x="9787738" y="2331720"/>
            <a:ext cx="1669694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Working Capital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9787738" y="3017520"/>
            <a:ext cx="1669694" cy="2560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buffer to cover early trading costs before the business turns cash-positive.</a:t>
            </a:r>
            <a:endParaRPr lang="en-US" sz="1050" dirty="0"/>
          </a:p>
        </p:txBody>
      </p:sp>
      <p:sp>
        <p:nvSpPr>
          <p:cNvPr id="20" name="Text 18"/>
          <p:cNvSpPr/>
          <p:nvPr/>
        </p:nvSpPr>
        <p:spPr>
          <a:xfrm>
            <a:off x="548640" y="5897880"/>
            <a:ext cx="10515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9A9A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Categories reflect the initial investment plan; exact per-category amounts to be finalised with supplier quotes.</a:t>
            </a:r>
            <a:endParaRPr lang="en-US" sz="1050" dirty="0"/>
          </a:p>
        </p:txBody>
      </p:sp>
      <p:sp>
        <p:nvSpPr>
          <p:cNvPr id="21" name="Text 19"/>
          <p:cNvSpPr/>
          <p:nvPr/>
        </p:nvSpPr>
        <p:spPr>
          <a:xfrm>
            <a:off x="11612880" y="6446520"/>
            <a:ext cx="457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9999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1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2D47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548640"/>
            <a:ext cx="73152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Conclusions</a:t>
            </a:r>
            <a:endParaRPr lang="en-US" sz="3200" dirty="0"/>
          </a:p>
        </p:txBody>
      </p:sp>
      <p:sp>
        <p:nvSpPr>
          <p:cNvPr id="3" name="Shape 1"/>
          <p:cNvSpPr/>
          <p:nvPr/>
        </p:nvSpPr>
        <p:spPr>
          <a:xfrm>
            <a:off x="548640" y="1463040"/>
            <a:ext cx="7863840" cy="4663440"/>
          </a:xfrm>
          <a:prstGeom prst="roundRect">
            <a:avLst>
              <a:gd name="adj" fmla="val 1961"/>
            </a:avLst>
          </a:prstGeom>
          <a:solidFill>
            <a:srgbClr val="24392C"/>
          </a:solidFill>
          <a:ln/>
        </p:spPr>
      </p:sp>
      <p:sp>
        <p:nvSpPr>
          <p:cNvPr id="4" name="Text 2"/>
          <p:cNvSpPr/>
          <p:nvPr/>
        </p:nvSpPr>
        <p:spPr>
          <a:xfrm>
            <a:off x="914400" y="1828800"/>
            <a:ext cx="7223760" cy="3931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1800"/>
              </a:spcAft>
              <a:buSzPct val="100000"/>
              <a:buChar char="•"/>
            </a:pPr>
            <a:r>
              <a:rPr lang="en-US" sz="1500" dirty="0">
                <a:solidFill>
                  <a:srgbClr val="F0F3E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Clear market gap: strong and growing demand for gluten-free, dairy-free and healthy bakery products in London</a:t>
            </a:r>
            <a:endParaRPr lang="en-US" sz="1500" dirty="0"/>
          </a:p>
          <a:p>
            <a:pPr marL="342900" indent="-342900">
              <a:spcAft>
                <a:spcPts val="1800"/>
              </a:spcAft>
              <a:buSzPct val="100000"/>
              <a:buChar char="•"/>
            </a:pPr>
            <a:r>
              <a:rPr lang="en-US" sz="1500" dirty="0">
                <a:solidFill>
                  <a:srgbClr val="F0F3E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Differentiated by USPs — personalisation, delivery and sustainability — not just price</a:t>
            </a:r>
            <a:endParaRPr lang="en-US" sz="1500" dirty="0"/>
          </a:p>
          <a:p>
            <a:pPr marL="342900" indent="-342900">
              <a:spcAft>
                <a:spcPts val="1800"/>
              </a:spcAft>
              <a:buSzPct val="100000"/>
              <a:buChar char="•"/>
            </a:pPr>
            <a:r>
              <a:rPr lang="en-US" sz="1500" dirty="0">
                <a:solidFill>
                  <a:srgbClr val="F0F3E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Realistic funding plan (£45,000) combining savings, loan and grant to reduce financial risk</a:t>
            </a:r>
            <a:endParaRPr lang="en-US" sz="1500" dirty="0"/>
          </a:p>
          <a:p>
            <a:pPr marL="342900" indent="-342900">
              <a:spcAft>
                <a:spcPts val="1800"/>
              </a:spcAft>
              <a:buSzPct val="100000"/>
              <a:buChar char="•"/>
            </a:pPr>
            <a:r>
              <a:rPr lang="en-US" sz="1500" dirty="0">
                <a:solidFill>
                  <a:srgbClr val="F0F3E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Diversified revenue channels: in-store, website, and delivery platforms</a:t>
            </a:r>
            <a:endParaRPr lang="en-US" sz="1500" dirty="0"/>
          </a:p>
          <a:p>
            <a:pPr marL="342900" indent="-342900">
              <a:spcAft>
                <a:spcPts val="1800"/>
              </a:spcAft>
              <a:buSzPct val="100000"/>
              <a:buChar char="•"/>
            </a:pPr>
            <a:r>
              <a:rPr lang="en-US" sz="1500" dirty="0">
                <a:solidFill>
                  <a:srgbClr val="F0F3E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Forecast break-even within Year 1, supporting a sustainable path to profitability</a:t>
            </a:r>
            <a:endParaRPr lang="en-US" sz="1500" dirty="0"/>
          </a:p>
        </p:txBody>
      </p:sp>
      <p:pic>
        <p:nvPicPr>
          <p:cNvPr id="5" name="Image 0" descr="/home/claude/work/imgs/product3.jp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686800" y="1463040"/>
            <a:ext cx="2834640" cy="4663440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8686800" y="1463040"/>
            <a:ext cx="2834640" cy="4663440"/>
          </a:xfrm>
          <a:prstGeom prst="rect">
            <a:avLst/>
          </a:prstGeom>
          <a:ln w="12700">
            <a:solidFill>
              <a:srgbClr val="3A5A48"/>
            </a:solidFill>
            <a:prstDash val="solid"/>
          </a:ln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502920"/>
            <a:ext cx="73152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2D473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References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48640" y="1371600"/>
            <a:ext cx="5394960" cy="5120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1400"/>
              </a:spcAft>
              <a:buNone/>
            </a:pPr>
            <a:r>
              <a:rPr lang="en-US" sz="105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Burns, P. (2023) Entrepreneurship and Small Business: Start-up, Growth and Maturity. 6th edn. London: Red Globe Press.</a:t>
            </a:r>
            <a:endParaRPr lang="en-US" sz="1050" dirty="0"/>
          </a:p>
          <a:p>
            <a:pPr marL="0" indent="0">
              <a:spcAft>
                <a:spcPts val="1400"/>
              </a:spcAft>
              <a:buNone/>
            </a:pPr>
            <a:r>
              <a:rPr lang="en-US" sz="105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British Dietetic Association (2024) Coeliac Disease: an underdiagnosed condition that is on the rise worldwide. Available at: https://www.bda.uk.com (Accessed: 9 August 2026).</a:t>
            </a:r>
            <a:endParaRPr lang="en-US" sz="1050" dirty="0"/>
          </a:p>
          <a:p>
            <a:pPr marL="0" indent="0">
              <a:spcAft>
                <a:spcPts val="1400"/>
              </a:spcAft>
              <a:buNone/>
            </a:pPr>
            <a:r>
              <a:rPr lang="en-US" sz="105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Food Standards Agency (2024) Food business registration and food hygiene guidance. Available at: https://www.food.gov.uk (Accessed: 26 July 2026).</a:t>
            </a:r>
            <a:endParaRPr lang="en-US" sz="1050" dirty="0"/>
          </a:p>
          <a:p>
            <a:pPr marL="0" indent="0">
              <a:spcAft>
                <a:spcPts val="1400"/>
              </a:spcAft>
              <a:buNone/>
            </a:pPr>
            <a:r>
              <a:rPr lang="en-US" sz="105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Kotler, P. and Keller, K.L. (2022) Marketing Management. 16th Global edn. Harlow: Pearson.</a:t>
            </a:r>
            <a:endParaRPr lang="en-US" sz="1050" dirty="0"/>
          </a:p>
          <a:p>
            <a:pPr marL="0" indent="0">
              <a:spcAft>
                <a:spcPts val="1400"/>
              </a:spcAft>
              <a:buNone/>
            </a:pPr>
            <a:r>
              <a:rPr lang="en-US" sz="105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Mintel (2024) Free-from Foods UK Market Report. London: Mintel Group Ltd.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6126480" y="1371600"/>
            <a:ext cx="5394960" cy="5120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1400"/>
              </a:spcAft>
              <a:buNone/>
            </a:pPr>
            <a:r>
              <a:rPr lang="en-US" sz="105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Office for National Statistics (2025) Family spending in the UK. Available at: https://www.ons.gov.uk (Accessed: 26 July 2026).</a:t>
            </a:r>
            <a:endParaRPr lang="en-US" sz="1050" dirty="0"/>
          </a:p>
          <a:p>
            <a:pPr marL="0" indent="0">
              <a:spcAft>
                <a:spcPts val="1400"/>
              </a:spcAft>
              <a:buNone/>
            </a:pPr>
            <a:r>
              <a:rPr lang="en-US" sz="105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Scarborough, N.M. and Cornwall, J.R. (2021) Essentials of Entrepreneurship and Small Business Management. 9th edn. Harlow: Pearson.</a:t>
            </a:r>
            <a:endParaRPr lang="en-US" sz="1050" dirty="0"/>
          </a:p>
          <a:p>
            <a:pPr marL="0" indent="0">
              <a:spcAft>
                <a:spcPts val="1400"/>
              </a:spcAft>
              <a:buNone/>
            </a:pPr>
            <a:r>
              <a:rPr lang="en-US" sz="105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Statista (2025) Gluten-free food market in the United Kingdom. Available at: https://www.statista.com (Accessed: 26 July 2026).</a:t>
            </a:r>
            <a:endParaRPr lang="en-US" sz="1050" dirty="0"/>
          </a:p>
          <a:p>
            <a:pPr marL="0" indent="0">
              <a:spcAft>
                <a:spcPts val="1400"/>
              </a:spcAft>
              <a:buNone/>
            </a:pPr>
            <a:r>
              <a:rPr lang="en-US" sz="105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West, J., Fleming, K.M., Tata, L.J., Card, T.R. and Crooks, C.J. (2014) 'Incidence and prevalence of celiac disease and dermatitis herpetiformis in the UK over two decades: population-based study', American Journal of Gastroenterology, 109(5), pp. 757–768.</a:t>
            </a:r>
            <a:endParaRPr lang="en-US" sz="1050" dirty="0"/>
          </a:p>
        </p:txBody>
      </p:sp>
      <p:sp>
        <p:nvSpPr>
          <p:cNvPr id="5" name="Text 3"/>
          <p:cNvSpPr/>
          <p:nvPr/>
        </p:nvSpPr>
        <p:spPr>
          <a:xfrm>
            <a:off x="11612880" y="6446520"/>
            <a:ext cx="457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9999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11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2D47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961120" y="-2011680"/>
            <a:ext cx="5486400" cy="5486400"/>
          </a:xfrm>
          <a:prstGeom prst="ellipse">
            <a:avLst/>
          </a:prstGeom>
          <a:solidFill>
            <a:srgbClr val="3A5A48"/>
          </a:solidFill>
          <a:ln/>
        </p:spPr>
      </p:sp>
      <p:sp>
        <p:nvSpPr>
          <p:cNvPr id="3" name="Shape 1"/>
          <p:cNvSpPr/>
          <p:nvPr/>
        </p:nvSpPr>
        <p:spPr>
          <a:xfrm>
            <a:off x="-2286000" y="4389120"/>
            <a:ext cx="4572000" cy="4572000"/>
          </a:xfrm>
          <a:prstGeom prst="ellipse">
            <a:avLst/>
          </a:prstGeom>
          <a:solidFill>
            <a:srgbClr val="26392E"/>
          </a:solidFill>
          <a:ln/>
        </p:spPr>
      </p:sp>
      <p:pic>
        <p:nvPicPr>
          <p:cNvPr id="4" name="Image 0" descr="/home/claude/work/imgs/product1.jp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936992" y="982980"/>
            <a:ext cx="3749040" cy="4892040"/>
          </a:xfrm>
          <a:prstGeom prst="rect">
            <a:avLst/>
          </a:prstGeom>
          <a:effectLst>
            <a:outerShdw blurRad="228600" dist="76200" dir="5400000" algn="bl" rotWithShape="0">
              <a:srgbClr val="000000">
                <a:alpha val="35000"/>
              </a:srgbClr>
            </a:outerShdw>
          </a:effectLst>
        </p:spPr>
      </p:pic>
      <p:sp>
        <p:nvSpPr>
          <p:cNvPr id="5" name="Text 2"/>
          <p:cNvSpPr/>
          <p:nvPr/>
        </p:nvSpPr>
        <p:spPr>
          <a:xfrm>
            <a:off x="822960" y="2926080"/>
            <a:ext cx="68580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Questions?</a:t>
            </a:r>
            <a:endParaRPr lang="en-US" sz="4800" dirty="0"/>
          </a:p>
        </p:txBody>
      </p:sp>
      <p:sp>
        <p:nvSpPr>
          <p:cNvPr id="6" name="Text 3"/>
          <p:cNvSpPr/>
          <p:nvPr/>
        </p:nvSpPr>
        <p:spPr>
          <a:xfrm>
            <a:off x="868680" y="3840480"/>
            <a:ext cx="6400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DCE5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Thank you for your time.</a:t>
            </a:r>
            <a:endParaRPr lang="en-US"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13</Slides>
  <Notes>13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Aset Abdusalamova (2511403)</cp:lastModifiedBy>
  <cp:revision>2</cp:revision>
  <dcterms:created xsi:type="dcterms:W3CDTF">2026-08-09T22:24:06Z</dcterms:created>
  <dcterms:modified xsi:type="dcterms:W3CDTF">2026-08-09T22:28:20Z</dcterms:modified>
</cp:coreProperties>
</file>