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832" autoAdjust="0"/>
  </p:normalViewPr>
  <p:slideViewPr>
    <p:cSldViewPr snapToGrid="0">
      <p:cViewPr>
        <p:scale>
          <a:sx n="100" d="100"/>
          <a:sy n="100" d="100"/>
        </p:scale>
        <p:origin x="954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lly York (2317170)" userId="5c3f851f-1570-4742-be7c-e219ca499712" providerId="ADAL" clId="{E0AB7144-517A-4336-939F-AD4E1CA03FA9}"/>
    <pc:docChg chg="modSld">
      <pc:chgData name="Lilly York (2317170)" userId="5c3f851f-1570-4742-be7c-e219ca499712" providerId="ADAL" clId="{E0AB7144-517A-4336-939F-AD4E1CA03FA9}" dt="2026-02-09T14:07:54.153" v="130"/>
      <pc:docMkLst>
        <pc:docMk/>
      </pc:docMkLst>
    </pc:docChg>
  </pc:docChgLst>
  <pc:docChgLst>
    <pc:chgData name="Lilly York (2317170)" userId="5c3f851f-1570-4742-be7c-e219ca499712" providerId="ADAL" clId="{0924609C-074A-4779-B34F-BF6CE6F13EEC}"/>
    <pc:docChg chg="undo redo custSel addSld delSld modSld">
      <pc:chgData name="Lilly York (2317170)" userId="5c3f851f-1570-4742-be7c-e219ca499712" providerId="ADAL" clId="{0924609C-074A-4779-B34F-BF6CE6F13EEC}" dt="2026-02-22T20:32:27.164" v="5141" actId="478"/>
      <pc:docMkLst>
        <pc:docMk/>
      </pc:docMkLst>
      <pc:sldChg chg="addSp delSp modSp del mod setBg">
        <pc:chgData name="Lilly York (2317170)" userId="5c3f851f-1570-4742-be7c-e219ca499712" providerId="ADAL" clId="{0924609C-074A-4779-B34F-BF6CE6F13EEC}" dt="2026-02-22T20:30:05.026" v="5122" actId="2696"/>
        <pc:sldMkLst>
          <pc:docMk/>
          <pc:sldMk cId="1819396908" sldId="256"/>
        </pc:sldMkLst>
      </pc:sldChg>
      <pc:sldChg chg="addSp delSp modSp new mod">
        <pc:chgData name="Lilly York (2317170)" userId="5c3f851f-1570-4742-be7c-e219ca499712" providerId="ADAL" clId="{0924609C-074A-4779-B34F-BF6CE6F13EEC}" dt="2026-02-22T20:31:02.155" v="5128" actId="478"/>
        <pc:sldMkLst>
          <pc:docMk/>
          <pc:sldMk cId="993707277" sldId="257"/>
        </pc:sldMkLst>
        <pc:spChg chg="mod">
          <ac:chgData name="Lilly York (2317170)" userId="5c3f851f-1570-4742-be7c-e219ca499712" providerId="ADAL" clId="{0924609C-074A-4779-B34F-BF6CE6F13EEC}" dt="2026-02-09T16:44:51.107" v="4012" actId="25668"/>
          <ac:spMkLst>
            <pc:docMk/>
            <pc:sldMk cId="993707277" sldId="257"/>
            <ac:spMk id="2" creationId="{E0DFF2B4-240D-DFFE-5A27-6BDDA016AD8E}"/>
          </ac:spMkLst>
        </pc:spChg>
        <pc:spChg chg="mod">
          <ac:chgData name="Lilly York (2317170)" userId="5c3f851f-1570-4742-be7c-e219ca499712" providerId="ADAL" clId="{0924609C-074A-4779-B34F-BF6CE6F13EEC}" dt="2026-02-22T20:30:52.544" v="5127" actId="255"/>
          <ac:spMkLst>
            <pc:docMk/>
            <pc:sldMk cId="993707277" sldId="257"/>
            <ac:spMk id="3" creationId="{DE5BC3C4-1E57-3388-F553-9DABA3819E24}"/>
          </ac:spMkLst>
        </pc:spChg>
        <pc:spChg chg="add del mod">
          <ac:chgData name="Lilly York (2317170)" userId="5c3f851f-1570-4742-be7c-e219ca499712" providerId="ADAL" clId="{0924609C-074A-4779-B34F-BF6CE6F13EEC}" dt="2026-02-22T20:31:02.155" v="5128" actId="478"/>
          <ac:spMkLst>
            <pc:docMk/>
            <pc:sldMk cId="993707277" sldId="257"/>
            <ac:spMk id="4" creationId="{20B2EC6A-D0A3-D05D-22A1-37345B9AEEDA}"/>
          </ac:spMkLst>
        </pc:spChg>
      </pc:sldChg>
      <pc:sldChg chg="addSp delSp modSp add del mod">
        <pc:chgData name="Lilly York (2317170)" userId="5c3f851f-1570-4742-be7c-e219ca499712" providerId="ADAL" clId="{0924609C-074A-4779-B34F-BF6CE6F13EEC}" dt="2026-02-22T20:32:27.164" v="5141" actId="478"/>
        <pc:sldMkLst>
          <pc:docMk/>
          <pc:sldMk cId="371307777" sldId="259"/>
        </pc:sldMkLst>
        <pc:spChg chg="add del mod">
          <ac:chgData name="Lilly York (2317170)" userId="5c3f851f-1570-4742-be7c-e219ca499712" providerId="ADAL" clId="{0924609C-074A-4779-B34F-BF6CE6F13EEC}" dt="2026-02-22T20:32:27.164" v="5141" actId="478"/>
          <ac:spMkLst>
            <pc:docMk/>
            <pc:sldMk cId="371307777" sldId="259"/>
            <ac:spMk id="2" creationId="{02F17627-E8B0-244E-3586-E4C7EB1CCCB8}"/>
          </ac:spMkLst>
        </pc:spChg>
        <pc:spChg chg="add mod">
          <ac:chgData name="Lilly York (2317170)" userId="5c3f851f-1570-4742-be7c-e219ca499712" providerId="ADAL" clId="{0924609C-074A-4779-B34F-BF6CE6F13EEC}" dt="2026-02-22T20:28:36.539" v="5121" actId="1076"/>
          <ac:spMkLst>
            <pc:docMk/>
            <pc:sldMk cId="371307777" sldId="259"/>
            <ac:spMk id="6" creationId="{53778281-5AD9-5F37-B24D-DB29D6982463}"/>
          </ac:spMkLst>
        </pc:spChg>
        <pc:spChg chg="add mod">
          <ac:chgData name="Lilly York (2317170)" userId="5c3f851f-1570-4742-be7c-e219ca499712" providerId="ADAL" clId="{0924609C-074A-4779-B34F-BF6CE6F13EEC}" dt="2026-02-10T15:52:02.294" v="4781" actId="1076"/>
          <ac:spMkLst>
            <pc:docMk/>
            <pc:sldMk cId="371307777" sldId="259"/>
            <ac:spMk id="12" creationId="{C17AC8A0-C340-1582-D671-88EDD1F2282F}"/>
          </ac:spMkLst>
        </pc:spChg>
        <pc:spChg chg="mod">
          <ac:chgData name="Lilly York (2317170)" userId="5c3f851f-1570-4742-be7c-e219ca499712" providerId="ADAL" clId="{0924609C-074A-4779-B34F-BF6CE6F13EEC}" dt="2026-02-10T15:36:36.901" v="4053" actId="1076"/>
          <ac:spMkLst>
            <pc:docMk/>
            <pc:sldMk cId="371307777" sldId="259"/>
            <ac:spMk id="13" creationId="{4B668654-DF90-45BC-C3A8-4C53CCD5CA9F}"/>
          </ac:spMkLst>
        </pc:spChg>
        <pc:spChg chg="add mod">
          <ac:chgData name="Lilly York (2317170)" userId="5c3f851f-1570-4742-be7c-e219ca499712" providerId="ADAL" clId="{0924609C-074A-4779-B34F-BF6CE6F13EEC}" dt="2026-02-11T09:15:37.696" v="5114" actId="25668"/>
          <ac:spMkLst>
            <pc:docMk/>
            <pc:sldMk cId="371307777" sldId="259"/>
            <ac:spMk id="14" creationId="{A52277DA-5259-B64E-E934-EDEC83E3C795}"/>
          </ac:spMkLst>
        </pc:spChg>
        <pc:spChg chg="mod">
          <ac:chgData name="Lilly York (2317170)" userId="5c3f851f-1570-4742-be7c-e219ca499712" providerId="ADAL" clId="{0924609C-074A-4779-B34F-BF6CE6F13EEC}" dt="2026-02-10T15:40:48.965" v="4135" actId="207"/>
          <ac:spMkLst>
            <pc:docMk/>
            <pc:sldMk cId="371307777" sldId="259"/>
            <ac:spMk id="19" creationId="{F799F50B-A4FF-99E2-703C-0D22875D71B6}"/>
          </ac:spMkLst>
        </pc:spChg>
        <pc:spChg chg="mod">
          <ac:chgData name="Lilly York (2317170)" userId="5c3f851f-1570-4742-be7c-e219ca499712" providerId="ADAL" clId="{0924609C-074A-4779-B34F-BF6CE6F13EEC}" dt="2026-02-10T15:40:56.813" v="4136" actId="207"/>
          <ac:spMkLst>
            <pc:docMk/>
            <pc:sldMk cId="371307777" sldId="259"/>
            <ac:spMk id="22" creationId="{A287A9C9-B8F2-A30A-370D-F08A80E5BA62}"/>
          </ac:spMkLst>
        </pc:spChg>
        <pc:spChg chg="mod">
          <ac:chgData name="Lilly York (2317170)" userId="5c3f851f-1570-4742-be7c-e219ca499712" providerId="ADAL" clId="{0924609C-074A-4779-B34F-BF6CE6F13EEC}" dt="2026-02-10T15:41:04.704" v="4137" actId="207"/>
          <ac:spMkLst>
            <pc:docMk/>
            <pc:sldMk cId="371307777" sldId="259"/>
            <ac:spMk id="25" creationId="{4B8DE5A3-AA0C-14F4-4784-75182CB06531}"/>
          </ac:spMkLst>
        </pc:spChg>
        <pc:spChg chg="mod">
          <ac:chgData name="Lilly York (2317170)" userId="5c3f851f-1570-4742-be7c-e219ca499712" providerId="ADAL" clId="{0924609C-074A-4779-B34F-BF6CE6F13EEC}" dt="2026-02-10T15:40:41.783" v="4134" actId="207"/>
          <ac:spMkLst>
            <pc:docMk/>
            <pc:sldMk cId="371307777" sldId="259"/>
            <ac:spMk id="26" creationId="{26D7C897-CDB8-586F-17CB-EB3BD08D399A}"/>
          </ac:spMkLst>
        </pc:spChg>
        <pc:spChg chg="mod">
          <ac:chgData name="Lilly York (2317170)" userId="5c3f851f-1570-4742-be7c-e219ca499712" providerId="ADAL" clId="{0924609C-074A-4779-B34F-BF6CE6F13EEC}" dt="2026-02-10T15:41:12.634" v="4138" actId="207"/>
          <ac:spMkLst>
            <pc:docMk/>
            <pc:sldMk cId="371307777" sldId="259"/>
            <ac:spMk id="29" creationId="{C2EA3D52-558D-FE07-1509-4BCED125CC0A}"/>
          </ac:spMkLst>
        </pc:spChg>
        <pc:graphicFrameChg chg="mod">
          <ac:chgData name="Lilly York (2317170)" userId="5c3f851f-1570-4742-be7c-e219ca499712" providerId="ADAL" clId="{0924609C-074A-4779-B34F-BF6CE6F13EEC}" dt="2026-02-10T15:50:09.741" v="4756" actId="1076"/>
          <ac:graphicFrameMkLst>
            <pc:docMk/>
            <pc:sldMk cId="371307777" sldId="259"/>
            <ac:graphicFrameMk id="5" creationId="{A5C0B3C3-4D2D-DCF8-2CBB-0A056979696D}"/>
          </ac:graphicFrameMkLst>
        </pc:graphicFrameChg>
        <pc:graphicFrameChg chg="mod modGraphic">
          <ac:chgData name="Lilly York (2317170)" userId="5c3f851f-1570-4742-be7c-e219ca499712" providerId="ADAL" clId="{0924609C-074A-4779-B34F-BF6CE6F13EEC}" dt="2026-02-10T15:48:37.765" v="4739" actId="1076"/>
          <ac:graphicFrameMkLst>
            <pc:docMk/>
            <pc:sldMk cId="371307777" sldId="259"/>
            <ac:graphicFrameMk id="17" creationId="{012B2C6E-A7DF-DED9-6870-087580F6E2C6}"/>
          </ac:graphicFrameMkLst>
        </pc:graphicFrameChg>
        <pc:graphicFrameChg chg="mod modGraphic">
          <ac:chgData name="Lilly York (2317170)" userId="5c3f851f-1570-4742-be7c-e219ca499712" providerId="ADAL" clId="{0924609C-074A-4779-B34F-BF6CE6F13EEC}" dt="2026-02-11T09:16:45.011" v="5120" actId="1076"/>
          <ac:graphicFrameMkLst>
            <pc:docMk/>
            <pc:sldMk cId="371307777" sldId="259"/>
            <ac:graphicFrameMk id="18" creationId="{F8C05627-95C6-959E-68CB-7C20BE1623AB}"/>
          </ac:graphicFrameMkLst>
        </pc:graphicFrameChg>
        <pc:picChg chg="mod">
          <ac:chgData name="Lilly York (2317170)" userId="5c3f851f-1570-4742-be7c-e219ca499712" providerId="ADAL" clId="{0924609C-074A-4779-B34F-BF6CE6F13EEC}" dt="2026-02-10T15:39:46.222" v="4117" actId="1076"/>
          <ac:picMkLst>
            <pc:docMk/>
            <pc:sldMk cId="371307777" sldId="259"/>
            <ac:picMk id="16" creationId="{DEC5B7BF-B2AF-87AC-A870-DF5A4EC7FB71}"/>
          </ac:picMkLst>
        </pc:picChg>
        <pc:picChg chg="mod">
          <ac:chgData name="Lilly York (2317170)" userId="5c3f851f-1570-4742-be7c-e219ca499712" providerId="ADAL" clId="{0924609C-074A-4779-B34F-BF6CE6F13EEC}" dt="2026-02-10T15:39:49.402" v="4119" actId="1076"/>
          <ac:picMkLst>
            <pc:docMk/>
            <pc:sldMk cId="371307777" sldId="259"/>
            <ac:picMk id="21" creationId="{5AB416DE-92F5-4EF7-6D76-4CD3C054633C}"/>
          </ac:picMkLst>
        </pc:picChg>
        <pc:picChg chg="mod">
          <ac:chgData name="Lilly York (2317170)" userId="5c3f851f-1570-4742-be7c-e219ca499712" providerId="ADAL" clId="{0924609C-074A-4779-B34F-BF6CE6F13EEC}" dt="2026-02-10T15:39:53.621" v="4121" actId="1076"/>
          <ac:picMkLst>
            <pc:docMk/>
            <pc:sldMk cId="371307777" sldId="259"/>
            <ac:picMk id="24" creationId="{9CD17ABC-BF3B-2AA0-CB13-0E781CEF0F72}"/>
          </ac:picMkLst>
        </pc:picChg>
        <pc:picChg chg="mod">
          <ac:chgData name="Lilly York (2317170)" userId="5c3f851f-1570-4742-be7c-e219ca499712" providerId="ADAL" clId="{0924609C-074A-4779-B34F-BF6CE6F13EEC}" dt="2026-02-10T15:39:59.236" v="4123" actId="1076"/>
          <ac:picMkLst>
            <pc:docMk/>
            <pc:sldMk cId="371307777" sldId="259"/>
            <ac:picMk id="28" creationId="{1EC267CA-DEFC-D734-FA33-2160B6AFC61A}"/>
          </ac:picMkLst>
        </pc:picChg>
        <pc:picChg chg="mod">
          <ac:chgData name="Lilly York (2317170)" userId="5c3f851f-1570-4742-be7c-e219ca499712" providerId="ADAL" clId="{0924609C-074A-4779-B34F-BF6CE6F13EEC}" dt="2026-02-10T15:50:42.556" v="4759" actId="1076"/>
          <ac:picMkLst>
            <pc:docMk/>
            <pc:sldMk cId="371307777" sldId="259"/>
            <ac:picMk id="31" creationId="{EFDFA870-DEEE-9FE3-77CA-E7014D9A56E5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cap="none" spc="2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Trauma graph</a:t>
            </a:r>
          </a:p>
        </c:rich>
      </c:tx>
      <c:layout>
        <c:manualLayout>
          <c:xMode val="edge"/>
          <c:yMode val="edge"/>
          <c:x val="0.36356167191629396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cap="none" spc="2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3.0322087020752765E-2"/>
          <c:y val="0.11594899570782398"/>
          <c:w val="0.93911784945243104"/>
          <c:h val="0.65089386414588613"/>
        </c:manualLayout>
      </c:layout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Trauma graph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6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6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6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2-C2D6-4FF4-AB89-038A93D30244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5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5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5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3-C2D6-4FF4-AB89-038A93D30244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4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4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4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4-C2D6-4FF4-AB89-038A93D30244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6">
                      <a:lumMod val="60000"/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6">
                      <a:lumMod val="60000"/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6">
                      <a:lumMod val="60000"/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1-C2D6-4FF4-AB89-038A93D30244}"/>
              </c:ext>
            </c:extLst>
          </c:dPt>
          <c:dPt>
            <c:idx val="4"/>
            <c:bubble3D val="0"/>
            <c:spPr>
              <a:gradFill rotWithShape="1">
                <a:gsLst>
                  <a:gs pos="0">
                    <a:schemeClr val="accent5">
                      <a:lumMod val="60000"/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5">
                      <a:lumMod val="60000"/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5">
                      <a:lumMod val="60000"/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5-C2D6-4FF4-AB89-038A93D30244}"/>
              </c:ext>
            </c:extLst>
          </c:dPt>
          <c:dLbls>
            <c:dLbl>
              <c:idx val="0"/>
              <c:layout>
                <c:manualLayout>
                  <c:x val="-8.5213684444865687E-3"/>
                  <c:y val="-5.4007012724696921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2D6-4FF4-AB89-038A93D30244}"/>
                </c:ext>
              </c:extLst>
            </c:dLbl>
            <c:dLbl>
              <c:idx val="1"/>
              <c:layout>
                <c:manualLayout>
                  <c:x val="5.1890582190648536E-2"/>
                  <c:y val="-3.1692581775542281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2D6-4FF4-AB89-038A93D30244}"/>
                </c:ext>
              </c:extLst>
            </c:dLbl>
            <c:dLbl>
              <c:idx val="2"/>
              <c:layout>
                <c:manualLayout>
                  <c:x val="1.3541117917135971E-2"/>
                  <c:y val="6.4867968720030131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2D6-4FF4-AB89-038A93D30244}"/>
                </c:ext>
              </c:extLst>
            </c:dLbl>
            <c:dLbl>
              <c:idx val="3"/>
              <c:layout>
                <c:manualLayout>
                  <c:x val="-5.4236658636096127E-2"/>
                  <c:y val="3.8103773405380306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2D6-4FF4-AB89-038A93D30244}"/>
                </c:ext>
              </c:extLst>
            </c:dLbl>
            <c:dLbl>
              <c:idx val="4"/>
              <c:layout>
                <c:manualLayout>
                  <c:x val="-0.10147503873850247"/>
                  <c:y val="0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2D6-4FF4-AB89-038A93D3024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Sheet1!$A$2:$A$6</c:f>
              <c:strCache>
                <c:ptCount val="5"/>
                <c:pt idx="0">
                  <c:v>Head wounds</c:v>
                </c:pt>
                <c:pt idx="1">
                  <c:v>Blade trauma</c:v>
                </c:pt>
                <c:pt idx="2">
                  <c:v>Blunt force truama </c:v>
                </c:pt>
                <c:pt idx="3">
                  <c:v>defensive wounds</c:v>
                </c:pt>
                <c:pt idx="4">
                  <c:v>arrow injuries</c:v>
                </c:pt>
              </c:strCache>
            </c:strRef>
          </c:cat>
          <c:val>
            <c:numRef>
              <c:f>Sheet1!$B$2:$B$6</c:f>
              <c:numCache>
                <c:formatCode>0%</c:formatCode>
                <c:ptCount val="5"/>
                <c:pt idx="0">
                  <c:v>0.4</c:v>
                </c:pt>
                <c:pt idx="1">
                  <c:v>0.3</c:v>
                </c:pt>
                <c:pt idx="2">
                  <c:v>0.15</c:v>
                </c:pt>
                <c:pt idx="3">
                  <c:v>0.1</c:v>
                </c:pt>
                <c:pt idx="4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2D6-4FF4-AB89-038A93D30244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130369547972434"/>
          <c:y val="0.70790037381865789"/>
          <c:w val="0.45409180400597454"/>
          <c:h val="0.2844273072076385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rgbClr val="92D050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65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DA9845-A314-3A43-869E-90C715A3B52D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en-GB"/>
        </a:p>
      </dgm:t>
    </dgm:pt>
    <dgm:pt modelId="{E1C5DBAE-7785-1B4E-B41B-3BD4BCE310B5}">
      <dgm:prSet phldrT="[Text]" phldr="0"/>
      <dgm:spPr/>
      <dgm:t>
        <a:bodyPr/>
        <a:lstStyle/>
        <a:p>
          <a:r>
            <a:rPr lang="en-GB" dirty="0"/>
            <a:t>1455- War of the </a:t>
          </a:r>
          <a:r>
            <a:rPr lang="en-GB"/>
            <a:t>Roses begin</a:t>
          </a:r>
          <a:endParaRPr lang="en-GB" dirty="0"/>
        </a:p>
      </dgm:t>
    </dgm:pt>
    <dgm:pt modelId="{85B19A64-8E56-664E-A19E-E025144DBB4E}" type="parTrans" cxnId="{EE74C786-239E-1243-A299-2362CABCC14B}">
      <dgm:prSet/>
      <dgm:spPr/>
      <dgm:t>
        <a:bodyPr/>
        <a:lstStyle/>
        <a:p>
          <a:endParaRPr lang="en-GB"/>
        </a:p>
      </dgm:t>
    </dgm:pt>
    <dgm:pt modelId="{BF513FB7-22DE-EB4F-9EA9-7DC6DB61F95A}" type="sibTrans" cxnId="{EE74C786-239E-1243-A299-2362CABCC14B}">
      <dgm:prSet/>
      <dgm:spPr/>
      <dgm:t>
        <a:bodyPr/>
        <a:lstStyle/>
        <a:p>
          <a:endParaRPr lang="en-GB"/>
        </a:p>
      </dgm:t>
    </dgm:pt>
    <dgm:pt modelId="{4C9AB182-E0FC-7B45-AC49-41254B585ADB}">
      <dgm:prSet phldrT="[Text]" phldr="0"/>
      <dgm:spPr/>
      <dgm:t>
        <a:bodyPr/>
        <a:lstStyle/>
        <a:p>
          <a:r>
            <a:rPr lang="en-GB" dirty="0"/>
            <a:t>28</a:t>
          </a:r>
          <a:r>
            <a:rPr lang="en-GB" baseline="30000" dirty="0"/>
            <a:t>th</a:t>
          </a:r>
          <a:r>
            <a:rPr lang="en-GB" dirty="0"/>
            <a:t> March 1461- Yorkist head </a:t>
          </a:r>
          <a:r>
            <a:rPr lang="en-GB"/>
            <a:t>north </a:t>
          </a:r>
          <a:endParaRPr lang="en-GB" dirty="0"/>
        </a:p>
      </dgm:t>
    </dgm:pt>
    <dgm:pt modelId="{727D7A88-D4BD-C044-8A9A-175993A46046}" type="parTrans" cxnId="{D6527834-6CEB-D042-B829-602B90323E6F}">
      <dgm:prSet/>
      <dgm:spPr/>
      <dgm:t>
        <a:bodyPr/>
        <a:lstStyle/>
        <a:p>
          <a:endParaRPr lang="en-GB"/>
        </a:p>
      </dgm:t>
    </dgm:pt>
    <dgm:pt modelId="{76CA23F0-EDD0-F348-A66E-A2020E8B774E}" type="sibTrans" cxnId="{D6527834-6CEB-D042-B829-602B90323E6F}">
      <dgm:prSet/>
      <dgm:spPr/>
      <dgm:t>
        <a:bodyPr/>
        <a:lstStyle/>
        <a:p>
          <a:endParaRPr lang="en-GB"/>
        </a:p>
      </dgm:t>
    </dgm:pt>
    <dgm:pt modelId="{B160A92B-F7B5-644C-9A7E-1A3E27460C42}">
      <dgm:prSet phldrT="[Text]" phldr="0"/>
      <dgm:spPr/>
      <dgm:t>
        <a:bodyPr/>
        <a:lstStyle/>
        <a:p>
          <a:r>
            <a:rPr lang="en-GB" dirty="0"/>
            <a:t>29</a:t>
          </a:r>
          <a:r>
            <a:rPr lang="en-GB" baseline="30000" dirty="0"/>
            <a:t>th</a:t>
          </a:r>
          <a:r>
            <a:rPr lang="en-GB" dirty="0"/>
            <a:t> March 1461- Battle of Towton (Palm Sunday)</a:t>
          </a:r>
        </a:p>
      </dgm:t>
    </dgm:pt>
    <dgm:pt modelId="{66432433-672B-F148-AD3A-14AB50775E11}" type="parTrans" cxnId="{E596F48B-70D6-4344-A34A-CCF847A09398}">
      <dgm:prSet/>
      <dgm:spPr/>
      <dgm:t>
        <a:bodyPr/>
        <a:lstStyle/>
        <a:p>
          <a:endParaRPr lang="en-GB"/>
        </a:p>
      </dgm:t>
    </dgm:pt>
    <dgm:pt modelId="{607521C5-D615-2744-83A2-023B39F4291B}" type="sibTrans" cxnId="{E596F48B-70D6-4344-A34A-CCF847A09398}">
      <dgm:prSet/>
      <dgm:spPr/>
      <dgm:t>
        <a:bodyPr/>
        <a:lstStyle/>
        <a:p>
          <a:endParaRPr lang="en-GB"/>
        </a:p>
      </dgm:t>
    </dgm:pt>
    <dgm:pt modelId="{60A4062F-1312-1642-AD28-CF28990D07F2}" type="pres">
      <dgm:prSet presAssocID="{98DA9845-A314-3A43-869E-90C715A3B52D}" presName="rootnode" presStyleCnt="0">
        <dgm:presLayoutVars>
          <dgm:chMax/>
          <dgm:chPref/>
          <dgm:dir/>
          <dgm:animLvl val="lvl"/>
        </dgm:presLayoutVars>
      </dgm:prSet>
      <dgm:spPr/>
    </dgm:pt>
    <dgm:pt modelId="{17CAE39D-5C32-B84A-9BFC-82C6989FB7AD}" type="pres">
      <dgm:prSet presAssocID="{E1C5DBAE-7785-1B4E-B41B-3BD4BCE310B5}" presName="composite" presStyleCnt="0"/>
      <dgm:spPr/>
    </dgm:pt>
    <dgm:pt modelId="{EFB40F54-9257-A94B-8DFA-02A400F9F0C5}" type="pres">
      <dgm:prSet presAssocID="{E1C5DBAE-7785-1B4E-B41B-3BD4BCE310B5}" presName="bentUpArrow1" presStyleLbl="alignImgPlace1" presStyleIdx="0" presStyleCnt="2"/>
      <dgm:spPr/>
    </dgm:pt>
    <dgm:pt modelId="{ECB66733-64C6-4D4A-BA1B-547FFB879A81}" type="pres">
      <dgm:prSet presAssocID="{E1C5DBAE-7785-1B4E-B41B-3BD4BCE310B5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</dgm:pt>
    <dgm:pt modelId="{66455180-5B2D-D446-914E-5C891D8E676D}" type="pres">
      <dgm:prSet presAssocID="{E1C5DBAE-7785-1B4E-B41B-3BD4BCE310B5}" presName="ChildText" presStyleLbl="revTx" presStyleIdx="0" presStyleCnt="2">
        <dgm:presLayoutVars>
          <dgm:chMax val="0"/>
          <dgm:chPref val="0"/>
          <dgm:bulletEnabled val="1"/>
        </dgm:presLayoutVars>
      </dgm:prSet>
      <dgm:spPr/>
    </dgm:pt>
    <dgm:pt modelId="{8A1A0581-1441-964D-B54C-8BAC138D0476}" type="pres">
      <dgm:prSet presAssocID="{BF513FB7-22DE-EB4F-9EA9-7DC6DB61F95A}" presName="sibTrans" presStyleCnt="0"/>
      <dgm:spPr/>
    </dgm:pt>
    <dgm:pt modelId="{A0ACBCA4-3D3D-9D4B-A7A6-6F3B60411F53}" type="pres">
      <dgm:prSet presAssocID="{4C9AB182-E0FC-7B45-AC49-41254B585ADB}" presName="composite" presStyleCnt="0"/>
      <dgm:spPr/>
    </dgm:pt>
    <dgm:pt modelId="{20DC083C-3EF8-BA47-BC6D-A327128E49CE}" type="pres">
      <dgm:prSet presAssocID="{4C9AB182-E0FC-7B45-AC49-41254B585ADB}" presName="bentUpArrow1" presStyleLbl="alignImgPlace1" presStyleIdx="1" presStyleCnt="2"/>
      <dgm:spPr/>
    </dgm:pt>
    <dgm:pt modelId="{CF816CEF-B739-DF4E-A0EE-9C126BB0A946}" type="pres">
      <dgm:prSet presAssocID="{4C9AB182-E0FC-7B45-AC49-41254B585ADB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</dgm:pt>
    <dgm:pt modelId="{4DD71816-B0C6-9542-9EB5-6DC8CA5F0239}" type="pres">
      <dgm:prSet presAssocID="{4C9AB182-E0FC-7B45-AC49-41254B585ADB}" presName="ChildText" presStyleLbl="revTx" presStyleIdx="1" presStyleCnt="2">
        <dgm:presLayoutVars>
          <dgm:chMax val="0"/>
          <dgm:chPref val="0"/>
          <dgm:bulletEnabled val="1"/>
        </dgm:presLayoutVars>
      </dgm:prSet>
      <dgm:spPr/>
    </dgm:pt>
    <dgm:pt modelId="{9A842837-A29F-C54C-A43A-43D7A96BE59C}" type="pres">
      <dgm:prSet presAssocID="{76CA23F0-EDD0-F348-A66E-A2020E8B774E}" presName="sibTrans" presStyleCnt="0"/>
      <dgm:spPr/>
    </dgm:pt>
    <dgm:pt modelId="{9EF5D5F2-AEDB-FE4B-A86D-77832086D504}" type="pres">
      <dgm:prSet presAssocID="{B160A92B-F7B5-644C-9A7E-1A3E27460C42}" presName="composite" presStyleCnt="0"/>
      <dgm:spPr/>
    </dgm:pt>
    <dgm:pt modelId="{6F16712F-C4F7-0A42-B501-EB87B9891B44}" type="pres">
      <dgm:prSet presAssocID="{B160A92B-F7B5-644C-9A7E-1A3E27460C42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5C5B9706-B205-DE44-9B71-F90140C5732D}" type="presOf" srcId="{98DA9845-A314-3A43-869E-90C715A3B52D}" destId="{60A4062F-1312-1642-AD28-CF28990D07F2}" srcOrd="0" destOrd="0" presId="urn:microsoft.com/office/officeart/2005/8/layout/StepDownProcess"/>
    <dgm:cxn modelId="{D6527834-6CEB-D042-B829-602B90323E6F}" srcId="{98DA9845-A314-3A43-869E-90C715A3B52D}" destId="{4C9AB182-E0FC-7B45-AC49-41254B585ADB}" srcOrd="1" destOrd="0" parTransId="{727D7A88-D4BD-C044-8A9A-175993A46046}" sibTransId="{76CA23F0-EDD0-F348-A66E-A2020E8B774E}"/>
    <dgm:cxn modelId="{7CEA183D-F923-5E4D-ADD2-10E91156DF6C}" type="presOf" srcId="{B160A92B-F7B5-644C-9A7E-1A3E27460C42}" destId="{6F16712F-C4F7-0A42-B501-EB87B9891B44}" srcOrd="0" destOrd="0" presId="urn:microsoft.com/office/officeart/2005/8/layout/StepDownProcess"/>
    <dgm:cxn modelId="{05D0E44C-8E00-DA44-9F4D-7892FB50D469}" type="presOf" srcId="{4C9AB182-E0FC-7B45-AC49-41254B585ADB}" destId="{CF816CEF-B739-DF4E-A0EE-9C126BB0A946}" srcOrd="0" destOrd="0" presId="urn:microsoft.com/office/officeart/2005/8/layout/StepDownProcess"/>
    <dgm:cxn modelId="{EE74C786-239E-1243-A299-2362CABCC14B}" srcId="{98DA9845-A314-3A43-869E-90C715A3B52D}" destId="{E1C5DBAE-7785-1B4E-B41B-3BD4BCE310B5}" srcOrd="0" destOrd="0" parTransId="{85B19A64-8E56-664E-A19E-E025144DBB4E}" sibTransId="{BF513FB7-22DE-EB4F-9EA9-7DC6DB61F95A}"/>
    <dgm:cxn modelId="{E596F48B-70D6-4344-A34A-CCF847A09398}" srcId="{98DA9845-A314-3A43-869E-90C715A3B52D}" destId="{B160A92B-F7B5-644C-9A7E-1A3E27460C42}" srcOrd="2" destOrd="0" parTransId="{66432433-672B-F148-AD3A-14AB50775E11}" sibTransId="{607521C5-D615-2744-83A2-023B39F4291B}"/>
    <dgm:cxn modelId="{B25FB29A-ECA9-664F-872B-C6605929FC37}" type="presOf" srcId="{E1C5DBAE-7785-1B4E-B41B-3BD4BCE310B5}" destId="{ECB66733-64C6-4D4A-BA1B-547FFB879A81}" srcOrd="0" destOrd="0" presId="urn:microsoft.com/office/officeart/2005/8/layout/StepDownProcess"/>
    <dgm:cxn modelId="{272BD5E1-7C92-E644-9AE6-03EA285D7DFE}" type="presParOf" srcId="{60A4062F-1312-1642-AD28-CF28990D07F2}" destId="{17CAE39D-5C32-B84A-9BFC-82C6989FB7AD}" srcOrd="0" destOrd="0" presId="urn:microsoft.com/office/officeart/2005/8/layout/StepDownProcess"/>
    <dgm:cxn modelId="{FC72BF01-21CC-DC47-8A06-978DE8D22470}" type="presParOf" srcId="{17CAE39D-5C32-B84A-9BFC-82C6989FB7AD}" destId="{EFB40F54-9257-A94B-8DFA-02A400F9F0C5}" srcOrd="0" destOrd="0" presId="urn:microsoft.com/office/officeart/2005/8/layout/StepDownProcess"/>
    <dgm:cxn modelId="{F711D532-905C-DE4B-8B0D-717B452C9B76}" type="presParOf" srcId="{17CAE39D-5C32-B84A-9BFC-82C6989FB7AD}" destId="{ECB66733-64C6-4D4A-BA1B-547FFB879A81}" srcOrd="1" destOrd="0" presId="urn:microsoft.com/office/officeart/2005/8/layout/StepDownProcess"/>
    <dgm:cxn modelId="{05AAB6B1-B029-EC43-B2B6-3DE854EC3277}" type="presParOf" srcId="{17CAE39D-5C32-B84A-9BFC-82C6989FB7AD}" destId="{66455180-5B2D-D446-914E-5C891D8E676D}" srcOrd="2" destOrd="0" presId="urn:microsoft.com/office/officeart/2005/8/layout/StepDownProcess"/>
    <dgm:cxn modelId="{953E6144-C445-FD42-BB4D-5E79FDFB51A5}" type="presParOf" srcId="{60A4062F-1312-1642-AD28-CF28990D07F2}" destId="{8A1A0581-1441-964D-B54C-8BAC138D0476}" srcOrd="1" destOrd="0" presId="urn:microsoft.com/office/officeart/2005/8/layout/StepDownProcess"/>
    <dgm:cxn modelId="{1C9AAEFC-4D55-2D4D-8BC5-1BAA7439AB26}" type="presParOf" srcId="{60A4062F-1312-1642-AD28-CF28990D07F2}" destId="{A0ACBCA4-3D3D-9D4B-A7A6-6F3B60411F53}" srcOrd="2" destOrd="0" presId="urn:microsoft.com/office/officeart/2005/8/layout/StepDownProcess"/>
    <dgm:cxn modelId="{23CBFEB9-29C4-9E43-A731-249FB6D30112}" type="presParOf" srcId="{A0ACBCA4-3D3D-9D4B-A7A6-6F3B60411F53}" destId="{20DC083C-3EF8-BA47-BC6D-A327128E49CE}" srcOrd="0" destOrd="0" presId="urn:microsoft.com/office/officeart/2005/8/layout/StepDownProcess"/>
    <dgm:cxn modelId="{5D3FB7D5-5D08-E440-827F-B9587DE0E25A}" type="presParOf" srcId="{A0ACBCA4-3D3D-9D4B-A7A6-6F3B60411F53}" destId="{CF816CEF-B739-DF4E-A0EE-9C126BB0A946}" srcOrd="1" destOrd="0" presId="urn:microsoft.com/office/officeart/2005/8/layout/StepDownProcess"/>
    <dgm:cxn modelId="{21E99A32-3F89-C54E-88DE-AAD3D6696121}" type="presParOf" srcId="{A0ACBCA4-3D3D-9D4B-A7A6-6F3B60411F53}" destId="{4DD71816-B0C6-9542-9EB5-6DC8CA5F0239}" srcOrd="2" destOrd="0" presId="urn:microsoft.com/office/officeart/2005/8/layout/StepDownProcess"/>
    <dgm:cxn modelId="{A1B88688-D3BD-EC4E-A366-49502BC6F078}" type="presParOf" srcId="{60A4062F-1312-1642-AD28-CF28990D07F2}" destId="{9A842837-A29F-C54C-A43A-43D7A96BE59C}" srcOrd="3" destOrd="0" presId="urn:microsoft.com/office/officeart/2005/8/layout/StepDownProcess"/>
    <dgm:cxn modelId="{087B2FFE-B5AE-8345-83C4-BFC19CA6C6CB}" type="presParOf" srcId="{60A4062F-1312-1642-AD28-CF28990D07F2}" destId="{9EF5D5F2-AEDB-FE4B-A86D-77832086D504}" srcOrd="4" destOrd="0" presId="urn:microsoft.com/office/officeart/2005/8/layout/StepDownProcess"/>
    <dgm:cxn modelId="{08225EE4-E48A-B14C-AB71-F06EF6629B8C}" type="presParOf" srcId="{9EF5D5F2-AEDB-FE4B-A86D-77832086D504}" destId="{6F16712F-C4F7-0A42-B501-EB87B9891B44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40F54-9257-A94B-8DFA-02A400F9F0C5}">
      <dsp:nvSpPr>
        <dsp:cNvPr id="0" name=""/>
        <dsp:cNvSpPr/>
      </dsp:nvSpPr>
      <dsp:spPr>
        <a:xfrm rot="5400000">
          <a:off x="1130472" y="501615"/>
          <a:ext cx="443635" cy="50506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66733-64C6-4D4A-BA1B-547FFB879A81}">
      <dsp:nvSpPr>
        <dsp:cNvPr id="0" name=""/>
        <dsp:cNvSpPr/>
      </dsp:nvSpPr>
      <dsp:spPr>
        <a:xfrm>
          <a:off x="1012936" y="9836"/>
          <a:ext cx="746821" cy="522750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1455- War of the </a:t>
          </a:r>
          <a:r>
            <a:rPr lang="en-GB" sz="700" kern="1200"/>
            <a:t>Roses begin</a:t>
          </a:r>
          <a:endParaRPr lang="en-GB" sz="700" kern="1200" dirty="0"/>
        </a:p>
      </dsp:txBody>
      <dsp:txXfrm>
        <a:off x="1038459" y="35359"/>
        <a:ext cx="695775" cy="471704"/>
      </dsp:txXfrm>
    </dsp:sp>
    <dsp:sp modelId="{66455180-5B2D-D446-914E-5C891D8E676D}">
      <dsp:nvSpPr>
        <dsp:cNvPr id="0" name=""/>
        <dsp:cNvSpPr/>
      </dsp:nvSpPr>
      <dsp:spPr>
        <a:xfrm>
          <a:off x="1759757" y="59692"/>
          <a:ext cx="543166" cy="422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DC083C-3EF8-BA47-BC6D-A327128E49CE}">
      <dsp:nvSpPr>
        <dsp:cNvPr id="0" name=""/>
        <dsp:cNvSpPr/>
      </dsp:nvSpPr>
      <dsp:spPr>
        <a:xfrm rot="5400000">
          <a:off x="1749666" y="1088836"/>
          <a:ext cx="443635" cy="50506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816CEF-B739-DF4E-A0EE-9C126BB0A946}">
      <dsp:nvSpPr>
        <dsp:cNvPr id="0" name=""/>
        <dsp:cNvSpPr/>
      </dsp:nvSpPr>
      <dsp:spPr>
        <a:xfrm>
          <a:off x="1632129" y="597057"/>
          <a:ext cx="746821" cy="522750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28</a:t>
          </a:r>
          <a:r>
            <a:rPr lang="en-GB" sz="700" kern="1200" baseline="30000" dirty="0"/>
            <a:t>th</a:t>
          </a:r>
          <a:r>
            <a:rPr lang="en-GB" sz="700" kern="1200" dirty="0"/>
            <a:t> March 1461- Yorkist head </a:t>
          </a:r>
          <a:r>
            <a:rPr lang="en-GB" sz="700" kern="1200"/>
            <a:t>north </a:t>
          </a:r>
          <a:endParaRPr lang="en-GB" sz="700" kern="1200" dirty="0"/>
        </a:p>
      </dsp:txBody>
      <dsp:txXfrm>
        <a:off x="1657652" y="622580"/>
        <a:ext cx="695775" cy="471704"/>
      </dsp:txXfrm>
    </dsp:sp>
    <dsp:sp modelId="{4DD71816-B0C6-9542-9EB5-6DC8CA5F0239}">
      <dsp:nvSpPr>
        <dsp:cNvPr id="0" name=""/>
        <dsp:cNvSpPr/>
      </dsp:nvSpPr>
      <dsp:spPr>
        <a:xfrm>
          <a:off x="2378951" y="646913"/>
          <a:ext cx="543166" cy="422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16712F-C4F7-0A42-B501-EB87B9891B44}">
      <dsp:nvSpPr>
        <dsp:cNvPr id="0" name=""/>
        <dsp:cNvSpPr/>
      </dsp:nvSpPr>
      <dsp:spPr>
        <a:xfrm>
          <a:off x="2251323" y="1184279"/>
          <a:ext cx="746821" cy="522750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29</a:t>
          </a:r>
          <a:r>
            <a:rPr lang="en-GB" sz="700" kern="1200" baseline="30000" dirty="0"/>
            <a:t>th</a:t>
          </a:r>
          <a:r>
            <a:rPr lang="en-GB" sz="700" kern="1200" dirty="0"/>
            <a:t> March 1461- Battle of Towton (Palm Sunday)</a:t>
          </a:r>
        </a:p>
      </dsp:txBody>
      <dsp:txXfrm>
        <a:off x="2276846" y="1209802"/>
        <a:ext cx="695775" cy="4717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F22F7-FC38-E7A8-9309-8D5798B76F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9C4032-D4AA-A853-6786-03E71E4226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4D681-0FBB-A97F-883F-6900A5D6F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0B6FB-68B5-7E40-90C4-9871B705252E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BC0C74-3BA2-725E-0563-708FD1931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55463B-9C8C-D234-4219-7F2C6EBAF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67038-2519-D642-A09B-35A93554D4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564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F1251-5EA0-02E8-14BF-EBD10BC03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A82B2-D41C-5A5E-4E49-BF21046CC3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A9475D-609C-87EC-4894-250019841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0B6FB-68B5-7E40-90C4-9871B705252E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3DD0DE-F5B4-7EE5-74B3-1D8FC3737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2983E1-C9A6-D94C-D27C-8037F05C0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67038-2519-D642-A09B-35A93554D4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965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7A5FC-A521-7636-49A6-8A675FFCE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24AC7C-0AF9-C07D-DFF0-B9B086EA14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CC638A-10FF-9CCE-63FD-018A411B0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0B6FB-68B5-7E40-90C4-9871B705252E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89A48-635B-A941-2296-A3BE71D70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04CB82-3547-5490-84E2-9A11A760E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67038-2519-D642-A09B-35A93554D4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03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E8248-8C9F-47EB-846D-10FBBEF66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35D0B-B363-2BD1-2036-64E8AAE07F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555116-2EC5-1CDF-5704-35E42C814B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0367E0-8611-D406-7C74-3B3F9C896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0B6FB-68B5-7E40-90C4-9871B705252E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A1E439-E615-D044-0270-13BE81ED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540703-6945-E067-260A-05A554F97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67038-2519-D642-A09B-35A93554D4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516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D3CAD-4CD6-DE58-D51F-92C6FCF8E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E51984-E0DE-7B2B-A5A2-8630708263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9D4634-47F2-5419-3A39-18A1306230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A0FFA0-A0DF-81DC-22E6-7161B03C22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B9C72C-5654-632C-811D-092B65E5CE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A177C1-24B7-BC17-9310-5EFE95A53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0B6FB-68B5-7E40-90C4-9871B705252E}" type="datetimeFigureOut">
              <a:rPr lang="en-US" smtClean="0"/>
              <a:t>2/22/26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6EE824-0C8E-D925-B20F-CD20CC007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88C5B6-6BC1-4E3C-7EB7-4F9D640DB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67038-2519-D642-A09B-35A93554D4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23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0AD4E-1080-E79F-483A-77DE43702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A2A314-A6F8-DE30-A0C0-5EB9926E3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0B6FB-68B5-7E40-90C4-9871B705252E}" type="datetimeFigureOut">
              <a:rPr lang="en-US" smtClean="0"/>
              <a:t>2/22/26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D1C926-F9C7-516D-4178-DE3F2FE3A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51CFD9-14D3-10C0-A8A2-880FA7394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67038-2519-D642-A09B-35A93554D4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70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7521C3-C805-068D-04BE-D8B4D8EE6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0B6FB-68B5-7E40-90C4-9871B705252E}" type="datetimeFigureOut">
              <a:rPr lang="en-US" smtClean="0"/>
              <a:t>2/22/26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03E56D-6B28-05A4-656E-E7C2B1C26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D8C2A5-98CA-6C7D-D116-A60351EFF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67038-2519-D642-A09B-35A93554D4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761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8DD51-923B-2B40-F94B-98B4CF03F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1F8DC-7A89-E708-FB10-734089670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CA95C2-4DAF-A446-D45D-3B691994F5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0A2E1A-CEE9-31C6-D538-3A3152E2D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0B6FB-68B5-7E40-90C4-9871B705252E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068A57-342F-3B3B-6D4B-0F75FFBDA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F842EE-B647-989D-AA09-CC8F005EE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67038-2519-D642-A09B-35A93554D4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122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216BE-10AC-841E-0E41-E98F86C49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F6A5A9-6E9B-449E-CD37-B5BAA920B5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309A32-567A-D523-B15E-276A50BF0A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BAF873-9857-E8C5-08BC-CACBCFA8C2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0B6FB-68B5-7E40-90C4-9871B705252E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A5B829-9C9C-7AF0-A0A7-3A97572D9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4B35C2-5381-F578-F9E2-C1F38AF2A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67038-2519-D642-A09B-35A93554D4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4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A4353-6A1F-9500-903F-9655B871B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42CA20-0F53-BAF0-FF05-3176D18052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79E2F8-D013-3BC9-E9A0-7EE5E5CC3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0B6FB-68B5-7E40-90C4-9871B705252E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E06A0-3B03-A8C6-7614-35BCC92F0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91DA47-040C-5BDC-1591-9E080BEA1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67038-2519-D642-A09B-35A93554D4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468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7FC4EB-0E8F-35DE-7954-594817044D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03445A-8707-366E-E9C7-DBE22053CE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B5075-37E6-3CBF-50F6-669B8EEDE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0B6FB-68B5-7E40-90C4-9871B705252E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126FB-D1DE-2C50-52AD-9E71C7310B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5CA4BB-3422-9810-A9E3-E8E03F031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67038-2519-D642-A09B-35A93554D4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985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9D7F7E-AE6F-3067-6DD8-DDCCAB268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784A27-1DD2-4167-F971-30E3794EAC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8B0BA-FCEA-0033-AB82-50C87457B3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00B6FB-68B5-7E40-90C4-9871B705252E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3A05E-C876-E5A3-5945-FEFEF1D6DE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6A4AB-5FF9-8B48-BDD8-8CD4365D0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567038-2519-D642-A09B-35A93554D4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310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.xml"/><Relationship Id="rId13" Type="http://schemas.openxmlformats.org/officeDocument/2006/relationships/image" Target="../media/image6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5.svg"/><Relationship Id="rId17" Type="http://schemas.openxmlformats.org/officeDocument/2006/relationships/image" Target="../media/image10.png"/><Relationship Id="rId2" Type="http://schemas.openxmlformats.org/officeDocument/2006/relationships/image" Target="../media/image1.png"/><Relationship Id="rId16" Type="http://schemas.openxmlformats.org/officeDocument/2006/relationships/image" Target="../media/image9.sv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4.png"/><Relationship Id="rId5" Type="http://schemas.openxmlformats.org/officeDocument/2006/relationships/diagramQuickStyle" Target="../diagrams/quickStyle1.xml"/><Relationship Id="rId15" Type="http://schemas.openxmlformats.org/officeDocument/2006/relationships/image" Target="../media/image8.png"/><Relationship Id="rId10" Type="http://schemas.openxmlformats.org/officeDocument/2006/relationships/image" Target="../media/image3.svg"/><Relationship Id="rId4" Type="http://schemas.openxmlformats.org/officeDocument/2006/relationships/diagramLayout" Target="../diagrams/layout1.xml"/><Relationship Id="rId9" Type="http://schemas.openxmlformats.org/officeDocument/2006/relationships/image" Target="../media/image2.png"/><Relationship Id="rId14" Type="http://schemas.openxmlformats.org/officeDocument/2006/relationships/image" Target="../media/image7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515EE70-FBA3-0091-2FC2-BD6C83BDFDE9}"/>
              </a:ext>
            </a:extLst>
          </p:cNvPr>
          <p:cNvSpPr txBox="1"/>
          <p:nvPr/>
        </p:nvSpPr>
        <p:spPr>
          <a:xfrm>
            <a:off x="2662641" y="0"/>
            <a:ext cx="481904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The Battle of Towton 1461</a:t>
            </a:r>
            <a:endParaRPr lang="en-US" sz="32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B47B1D-3B09-F7A5-D04C-AB92F4A70F99}"/>
              </a:ext>
            </a:extLst>
          </p:cNvPr>
          <p:cNvSpPr txBox="1"/>
          <p:nvPr/>
        </p:nvSpPr>
        <p:spPr>
          <a:xfrm>
            <a:off x="3923157" y="578516"/>
            <a:ext cx="2298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Lilly York 2317170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668654-DF90-45BC-C3A8-4C53CCD5CA9F}"/>
              </a:ext>
            </a:extLst>
          </p:cNvPr>
          <p:cNvSpPr txBox="1"/>
          <p:nvPr/>
        </p:nvSpPr>
        <p:spPr>
          <a:xfrm>
            <a:off x="-1017472" y="536367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: </a:t>
            </a:r>
          </a:p>
        </p:txBody>
      </p:sp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012B2C6E-A7DF-DED9-6870-087580F6E2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7318121"/>
              </p:ext>
            </p:extLst>
          </p:nvPr>
        </p:nvGraphicFramePr>
        <p:xfrm>
          <a:off x="1732300" y="1093780"/>
          <a:ext cx="4011081" cy="1716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F8C05627-95C6-959E-68CB-7C20BE1623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3934216"/>
              </p:ext>
            </p:extLst>
          </p:nvPr>
        </p:nvGraphicFramePr>
        <p:xfrm>
          <a:off x="4267169" y="3330383"/>
          <a:ext cx="7824156" cy="3342865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{912C8C85-51F0-491E-9774-3900AFEF0FD7}</a:tableStyleId>
              </a:tblPr>
              <a:tblGrid>
                <a:gridCol w="2608052">
                  <a:extLst>
                    <a:ext uri="{9D8B030D-6E8A-4147-A177-3AD203B41FA5}">
                      <a16:colId xmlns:a16="http://schemas.microsoft.com/office/drawing/2014/main" val="1094284988"/>
                    </a:ext>
                  </a:extLst>
                </a:gridCol>
                <a:gridCol w="2608052">
                  <a:extLst>
                    <a:ext uri="{9D8B030D-6E8A-4147-A177-3AD203B41FA5}">
                      <a16:colId xmlns:a16="http://schemas.microsoft.com/office/drawing/2014/main" val="2428136438"/>
                    </a:ext>
                  </a:extLst>
                </a:gridCol>
                <a:gridCol w="2608052">
                  <a:extLst>
                    <a:ext uri="{9D8B030D-6E8A-4147-A177-3AD203B41FA5}">
                      <a16:colId xmlns:a16="http://schemas.microsoft.com/office/drawing/2014/main" val="3384068639"/>
                    </a:ext>
                  </a:extLst>
                </a:gridCol>
              </a:tblGrid>
              <a:tr h="399417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Archaeological evidence Type</a:t>
                      </a:r>
                      <a:endParaRPr lang="en-GB" sz="1200" b="1" kern="100" dirty="0">
                        <a:solidFill>
                          <a:schemeClr val="lt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  <a:latin typeface="Aptos" panose="020B00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r>
                        <a:rPr lang="en-GB" dirty="0">
                          <a:effectLst/>
                        </a:rPr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Archaeological Interpretation </a:t>
                      </a:r>
                      <a:endParaRPr lang="en-GB" sz="1200" b="1" kern="100" dirty="0">
                        <a:solidFill>
                          <a:schemeClr val="lt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10824040"/>
                  </a:ext>
                </a:extLst>
              </a:tr>
              <a:tr h="496168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bg1"/>
                          </a:solidFill>
                          <a:effectLst/>
                        </a:rPr>
                        <a:t>Mass graves </a:t>
                      </a:r>
                      <a:endParaRPr lang="en-GB" sz="1200" b="1" kern="1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bg1"/>
                          </a:solidFill>
                          <a:effectLst/>
                        </a:rPr>
                        <a:t>Large burial pits discovered at Towton and Saxton</a:t>
                      </a:r>
                      <a:endParaRPr lang="en-GB" sz="1200" b="1" kern="1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00" b="0" kern="100" dirty="0">
                          <a:solidFill>
                            <a:schemeClr val="bg1"/>
                          </a:solidFill>
                          <a:effectLst/>
                        </a:rPr>
                        <a:t>Shows rapid burials following the battle and the scale of casualties (Duhig, 2001 and Sutherland, no date a)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95217185"/>
                  </a:ext>
                </a:extLst>
              </a:tr>
              <a:tr h="74736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bg1"/>
                          </a:solidFill>
                          <a:effectLst/>
                        </a:rPr>
                        <a:t>Human</a:t>
                      </a:r>
                      <a:r>
                        <a:rPr lang="en-GB" sz="1200" kern="100" dirty="0">
                          <a:effectLst/>
                        </a:rPr>
                        <a:t> </a:t>
                      </a:r>
                      <a:r>
                        <a:rPr lang="en-GB" sz="1200" kern="100" dirty="0">
                          <a:solidFill>
                            <a:schemeClr val="bg1"/>
                          </a:solidFill>
                          <a:effectLst/>
                        </a:rPr>
                        <a:t>skeletons</a:t>
                      </a:r>
                      <a:r>
                        <a:rPr lang="en-GB" sz="1200" kern="100" dirty="0">
                          <a:effectLst/>
                        </a:rPr>
                        <a:t> </a:t>
                      </a:r>
                      <a:endParaRPr lang="en-GB" sz="1200" b="1" kern="100" dirty="0">
                        <a:solidFill>
                          <a:schemeClr val="lt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bg1"/>
                          </a:solidFill>
                          <a:effectLst/>
                        </a:rPr>
                        <a:t>Skeletal remains with extensive trauma to skulls and limbs</a:t>
                      </a:r>
                      <a:endParaRPr lang="en-GB" sz="1200" b="1" kern="1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00" b="0" kern="100" dirty="0">
                          <a:solidFill>
                            <a:schemeClr val="bg1"/>
                          </a:solidFill>
                          <a:effectLst/>
                        </a:rPr>
                        <a:t>Shows close combat violence and possible executions during retreat (Blanton 2014 and Sutherland, no date b)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92876443"/>
                  </a:ext>
                </a:extLst>
              </a:tr>
              <a:tr h="496168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bg1"/>
                          </a:solidFill>
                          <a:effectLst/>
                        </a:rPr>
                        <a:t>Weapon injuries </a:t>
                      </a:r>
                      <a:endParaRPr lang="en-GB" sz="1200" b="1" kern="1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bg1"/>
                          </a:solidFill>
                          <a:effectLst/>
                        </a:rPr>
                        <a:t>Cut marks and fractures caused by sword and axes</a:t>
                      </a:r>
                      <a:endParaRPr lang="en-GB" sz="1200" b="1" kern="1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00" b="0" kern="100" dirty="0">
                          <a:solidFill>
                            <a:schemeClr val="bg1"/>
                          </a:solidFill>
                          <a:effectLst/>
                        </a:rPr>
                        <a:t>Shows medieval weapon marks and patterns of battle (Boardman, 2022 and Goodwill, 2012)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41666592"/>
                  </a:ext>
                </a:extLst>
              </a:tr>
              <a:tr h="62176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bg1"/>
                          </a:solidFill>
                          <a:effectLst/>
                        </a:rPr>
                        <a:t>Arrowheads and metal artefacts </a:t>
                      </a:r>
                      <a:endParaRPr lang="en-GB" sz="1200" b="1" kern="1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bg1"/>
                          </a:solidFill>
                          <a:effectLst/>
                        </a:rPr>
                        <a:t>Arrowheads and armour fragments across battlefield</a:t>
                      </a:r>
                      <a:endParaRPr lang="en-GB" sz="1200" b="1" kern="1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00" b="0" kern="100" dirty="0">
                          <a:solidFill>
                            <a:schemeClr val="bg1"/>
                          </a:solidFill>
                          <a:effectLst/>
                        </a:rPr>
                        <a:t>Used to identify zones of intense fighting and movement (Sutherland and Schmidt, no date)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90539871"/>
                  </a:ext>
                </a:extLst>
              </a:tr>
              <a:tr h="581985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bg1"/>
                          </a:solidFill>
                          <a:effectLst/>
                        </a:rPr>
                        <a:t>Osteological data</a:t>
                      </a:r>
                      <a:endParaRPr lang="en-GB" sz="1200" b="1" kern="1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kern="100" dirty="0">
                          <a:solidFill>
                            <a:schemeClr val="bg1"/>
                          </a:solidFill>
                          <a:effectLst/>
                        </a:rPr>
                        <a:t>Evidence of age, sex, and health of soldiers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00" b="0" kern="100" dirty="0">
                          <a:solidFill>
                            <a:schemeClr val="bg1"/>
                          </a:solidFill>
                          <a:effectLst/>
                        </a:rPr>
                        <a:t>Shows the demographic of soldiers and the stress the battle brought (Banton, 2014 and Gerrard and Gutiérrez, 2018)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51240710"/>
                  </a:ext>
                </a:extLst>
              </a:tr>
            </a:tbl>
          </a:graphicData>
        </a:graphic>
      </p:graphicFrame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A5C0B3C3-4D2D-DCF8-2CBB-0A05697969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3500419"/>
              </p:ext>
            </p:extLst>
          </p:nvPr>
        </p:nvGraphicFramePr>
        <p:xfrm>
          <a:off x="100675" y="2950227"/>
          <a:ext cx="4011081" cy="36749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pic>
        <p:nvPicPr>
          <p:cNvPr id="16" name="Graphic 15" descr="Fossil outline">
            <a:extLst>
              <a:ext uri="{FF2B5EF4-FFF2-40B4-BE49-F238E27FC236}">
                <a16:creationId xmlns:a16="http://schemas.microsoft.com/office/drawing/2014/main" id="{DEC5B7BF-B2AF-87AC-A870-DF5A4EC7FB7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3806" y="165441"/>
            <a:ext cx="525740" cy="52574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799F50B-A4FF-99E2-703C-0D22875D71B6}"/>
              </a:ext>
            </a:extLst>
          </p:cNvPr>
          <p:cNvSpPr txBox="1"/>
          <p:nvPr/>
        </p:nvSpPr>
        <p:spPr>
          <a:xfrm>
            <a:off x="620262" y="293227"/>
            <a:ext cx="26935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Osteological analysis</a:t>
            </a:r>
          </a:p>
        </p:txBody>
      </p:sp>
      <p:pic>
        <p:nvPicPr>
          <p:cNvPr id="21" name="Graphic 20" descr="Map with pin with solid fill">
            <a:extLst>
              <a:ext uri="{FF2B5EF4-FFF2-40B4-BE49-F238E27FC236}">
                <a16:creationId xmlns:a16="http://schemas.microsoft.com/office/drawing/2014/main" id="{5AB416DE-92F5-4EF7-6D76-4CD3C054633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3761" y="592715"/>
            <a:ext cx="583754" cy="58375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287A9C9-B8F2-A30A-370D-F08A80E5BA62}"/>
              </a:ext>
            </a:extLst>
          </p:cNvPr>
          <p:cNvSpPr txBox="1"/>
          <p:nvPr/>
        </p:nvSpPr>
        <p:spPr>
          <a:xfrm>
            <a:off x="673185" y="680007"/>
            <a:ext cx="279409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Battlefield survey and GIS mapping</a:t>
            </a:r>
          </a:p>
        </p:txBody>
      </p:sp>
      <p:pic>
        <p:nvPicPr>
          <p:cNvPr id="24" name="Graphic 23" descr="Agriculture with solid fill">
            <a:extLst>
              <a:ext uri="{FF2B5EF4-FFF2-40B4-BE49-F238E27FC236}">
                <a16:creationId xmlns:a16="http://schemas.microsoft.com/office/drawing/2014/main" id="{9CD17ABC-BF3B-2AA0-CB13-0E781CEF0F7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3761" y="1048823"/>
            <a:ext cx="713746" cy="704416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B8DE5A3-AA0C-14F4-4784-75182CB06531}"/>
              </a:ext>
            </a:extLst>
          </p:cNvPr>
          <p:cNvSpPr txBox="1"/>
          <p:nvPr/>
        </p:nvSpPr>
        <p:spPr>
          <a:xfrm>
            <a:off x="817705" y="1256215"/>
            <a:ext cx="270491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Landscape archaeology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6D7C897-CDB8-586F-17CB-EB3BD08D399A}"/>
              </a:ext>
            </a:extLst>
          </p:cNvPr>
          <p:cNvSpPr txBox="1"/>
          <p:nvPr/>
        </p:nvSpPr>
        <p:spPr>
          <a:xfrm>
            <a:off x="53090" y="22489"/>
            <a:ext cx="24923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Archaeological techniques</a:t>
            </a:r>
          </a:p>
        </p:txBody>
      </p:sp>
      <p:pic>
        <p:nvPicPr>
          <p:cNvPr id="28" name="Graphic 27" descr="Books with solid fill">
            <a:extLst>
              <a:ext uri="{FF2B5EF4-FFF2-40B4-BE49-F238E27FC236}">
                <a16:creationId xmlns:a16="http://schemas.microsoft.com/office/drawing/2014/main" id="{1EC267CA-DEFC-D734-FA33-2160B6AFC61A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00675" y="1735984"/>
            <a:ext cx="529925" cy="529925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C2EA3D52-558D-FE07-1509-4BCED125CC0A}"/>
              </a:ext>
            </a:extLst>
          </p:cNvPr>
          <p:cNvSpPr txBox="1"/>
          <p:nvPr/>
        </p:nvSpPr>
        <p:spPr>
          <a:xfrm>
            <a:off x="673185" y="1832423"/>
            <a:ext cx="270491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Multidisciplinary integration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EFDFA870-DEEE-9FE3-77CA-E7014D9A56E5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456314" y="16563"/>
            <a:ext cx="3603707" cy="3027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17AC8A0-C340-1582-D671-88EDD1F2282F}"/>
              </a:ext>
            </a:extLst>
          </p:cNvPr>
          <p:cNvSpPr txBox="1"/>
          <p:nvPr/>
        </p:nvSpPr>
        <p:spPr>
          <a:xfrm>
            <a:off x="1029907" y="2362853"/>
            <a:ext cx="2492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War of the Roses 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52277DA-5259-B64E-E934-EDEC83E3C795}"/>
              </a:ext>
            </a:extLst>
          </p:cNvPr>
          <p:cNvSpPr txBox="1"/>
          <p:nvPr/>
        </p:nvSpPr>
        <p:spPr>
          <a:xfrm>
            <a:off x="5158653" y="1094722"/>
            <a:ext cx="298929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Reconstruction through archaeology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sz="1400" dirty="0"/>
              <a:t>Challenges the romantic idea of Medieval conflicts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sz="1400" dirty="0"/>
              <a:t>Bloodiest battle in English history 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sz="1400" dirty="0"/>
              <a:t>Archaeology offers a way for commemoration and memory of a difficult heritage  </a:t>
            </a:r>
            <a:endParaRPr lang="en-US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778281-5AD9-5F37-B24D-DB29D6982463}"/>
              </a:ext>
            </a:extLst>
          </p:cNvPr>
          <p:cNvSpPr txBox="1"/>
          <p:nvPr/>
        </p:nvSpPr>
        <p:spPr>
          <a:xfrm>
            <a:off x="9343767" y="2950227"/>
            <a:ext cx="18288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800" dirty="0">
                <a:solidFill>
                  <a:schemeClr val="bg1"/>
                </a:solidFill>
              </a:rPr>
              <a:t>(Fawkes, unknown)</a:t>
            </a:r>
            <a:endParaRPr lang="en-US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077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FF2B4-240D-DFFE-5A27-6BDDA016A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BC3C4-1E57-3388-F553-9DABA3819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418" y="1399656"/>
            <a:ext cx="10515600" cy="4560542"/>
          </a:xfrm>
        </p:spPr>
        <p:txBody>
          <a:bodyPr>
            <a:normAutofit fontScale="32500" lnSpcReduction="20000"/>
          </a:bodyPr>
          <a:lstStyle/>
          <a:p>
            <a:r>
              <a:rPr lang="en-GB" sz="2500" dirty="0" err="1">
                <a:effectLst/>
              </a:rPr>
              <a:t>Banton</a:t>
            </a:r>
            <a:r>
              <a:rPr lang="en-GB" sz="2500" dirty="0">
                <a:effectLst/>
              </a:rPr>
              <a:t>, M.E. (2014) ‘Examining Reactive </a:t>
            </a:r>
            <a:r>
              <a:rPr lang="en-GB" sz="2500" dirty="0" err="1">
                <a:effectLst/>
              </a:rPr>
              <a:t>Arthropathy</a:t>
            </a:r>
            <a:r>
              <a:rPr lang="en-GB" sz="2500" dirty="0">
                <a:effectLst/>
              </a:rPr>
              <a:t> in Military Skeletal Assemblages: A Pilot Study Using the Mass Grave Assemblage from the Battle of Towton (1461)’, </a:t>
            </a:r>
            <a:r>
              <a:rPr lang="en-GB" sz="2500" i="1" dirty="0">
                <a:effectLst/>
              </a:rPr>
              <a:t>Papers from the Institute of Archaeology</a:t>
            </a:r>
            <a:r>
              <a:rPr lang="en-GB" sz="2500" dirty="0">
                <a:effectLst/>
              </a:rPr>
              <a:t>, 24. Available at: http://</a:t>
            </a:r>
            <a:r>
              <a:rPr lang="en-GB" sz="2500" dirty="0" err="1">
                <a:effectLst/>
              </a:rPr>
              <a:t>doi.org</a:t>
            </a:r>
            <a:r>
              <a:rPr lang="en-GB" sz="2500" dirty="0">
                <a:effectLst/>
              </a:rPr>
              <a:t>/10.5334/</a:t>
            </a:r>
            <a:r>
              <a:rPr lang="en-GB" sz="2500" dirty="0" err="1">
                <a:effectLst/>
              </a:rPr>
              <a:t>pia.466</a:t>
            </a:r>
            <a:r>
              <a:rPr lang="en-GB" sz="2500" dirty="0">
                <a:effectLst/>
              </a:rPr>
              <a:t> (Accessed: 9 February 2026).</a:t>
            </a:r>
          </a:p>
          <a:p>
            <a:r>
              <a:rPr lang="en-GB" sz="2500" dirty="0">
                <a:effectLst/>
              </a:rPr>
              <a:t>Boardman, A.W. (2022) </a:t>
            </a:r>
            <a:r>
              <a:rPr lang="en-GB" sz="2500" i="1" dirty="0">
                <a:effectLst/>
              </a:rPr>
              <a:t>Towton 1461: The Anatomy of a Battle</a:t>
            </a:r>
            <a:r>
              <a:rPr lang="en-GB" sz="2500" dirty="0">
                <a:effectLst/>
              </a:rPr>
              <a:t>. The History Press.</a:t>
            </a:r>
          </a:p>
          <a:p>
            <a:r>
              <a:rPr lang="en-GB" sz="2500" dirty="0">
                <a:effectLst/>
              </a:rPr>
              <a:t>Cohen, D. (2023) </a:t>
            </a:r>
            <a:r>
              <a:rPr lang="en-GB" sz="2500" i="1" dirty="0">
                <a:effectLst/>
              </a:rPr>
              <a:t>Battles of the Wars of the Roses</a:t>
            </a:r>
            <a:r>
              <a:rPr lang="en-GB" sz="2500" dirty="0">
                <a:effectLst/>
              </a:rPr>
              <a:t>. Pen and Sword History.</a:t>
            </a:r>
          </a:p>
          <a:p>
            <a:r>
              <a:rPr lang="en-GB" sz="2500" dirty="0" err="1">
                <a:effectLst/>
              </a:rPr>
              <a:t>Duhig</a:t>
            </a:r>
            <a:r>
              <a:rPr lang="en-GB" sz="2500" dirty="0">
                <a:effectLst/>
              </a:rPr>
              <a:t>, C. (2001) ‘Blood red roses: the archaeology of a mass grave from the Battle of Towton, AD 1461.’, </a:t>
            </a:r>
            <a:r>
              <a:rPr lang="en-GB" sz="2500" i="1" dirty="0">
                <a:effectLst/>
              </a:rPr>
              <a:t>Antiquity</a:t>
            </a:r>
            <a:r>
              <a:rPr lang="en-GB" sz="2500" dirty="0">
                <a:effectLst/>
              </a:rPr>
              <a:t>, 75(289), pp. 651–651. Available at: https://go.gale.com/ps/i.do?p=AONE&amp;</a:t>
            </a:r>
            <a:r>
              <a:rPr lang="en-GB" sz="2500" dirty="0" err="1">
                <a:effectLst/>
              </a:rPr>
              <a:t>sw</a:t>
            </a:r>
            <a:r>
              <a:rPr lang="en-GB" sz="2500" dirty="0">
                <a:effectLst/>
              </a:rPr>
              <a:t>=w&amp;issn=0003598X&amp;v=2.1&amp;it=r&amp;id=GALE%7CA79026234&amp;</a:t>
            </a:r>
            <a:r>
              <a:rPr lang="en-GB" sz="2500" dirty="0" err="1">
                <a:effectLst/>
              </a:rPr>
              <a:t>sid</a:t>
            </a:r>
            <a:r>
              <a:rPr lang="en-GB" sz="2500" dirty="0">
                <a:effectLst/>
              </a:rPr>
              <a:t>=googleScholar&amp;</a:t>
            </a:r>
            <a:r>
              <a:rPr lang="en-GB" sz="2500" dirty="0" err="1">
                <a:effectLst/>
              </a:rPr>
              <a:t>linkaccess</a:t>
            </a:r>
            <a:r>
              <a:rPr lang="en-GB" sz="2500" dirty="0">
                <a:effectLst/>
              </a:rPr>
              <a:t>=abs (Accessed: 9 February 2026).</a:t>
            </a:r>
          </a:p>
          <a:p>
            <a:r>
              <a:rPr lang="en-GB" sz="2500" i="1" dirty="0">
                <a:effectLst/>
              </a:rPr>
              <a:t>Full article: Conflicts and Allies: Historic Battlefields as Multidisciplinary Hubs — A Case Study from Towton AD 1461</a:t>
            </a:r>
            <a:r>
              <a:rPr lang="en-GB" sz="2500" dirty="0">
                <a:effectLst/>
              </a:rPr>
              <a:t> (no date). Available at: https://</a:t>
            </a:r>
            <a:r>
              <a:rPr lang="en-GB" sz="2500" dirty="0" err="1">
                <a:effectLst/>
              </a:rPr>
              <a:t>www.tandfonline.com</a:t>
            </a:r>
            <a:r>
              <a:rPr lang="en-GB" sz="2500" dirty="0">
                <a:effectLst/>
              </a:rPr>
              <a:t>/</a:t>
            </a:r>
            <a:r>
              <a:rPr lang="en-GB" sz="2500" dirty="0" err="1">
                <a:effectLst/>
              </a:rPr>
              <a:t>doi</a:t>
            </a:r>
            <a:r>
              <a:rPr lang="en-GB" sz="2500" dirty="0">
                <a:effectLst/>
              </a:rPr>
              <a:t>/full/10.1179/1741612411Z.0000000005 (Accessed: 9 February 2026).</a:t>
            </a:r>
          </a:p>
          <a:p>
            <a:r>
              <a:rPr lang="en-GB" sz="2500" i="1" dirty="0">
                <a:effectLst/>
              </a:rPr>
              <a:t>Full article: Fatal Colours: Towton, 1461—England’s Most Brutal Battle. By George Goodwin. (New York, NY: W. W. Norton, 2012. Pp. xxix, 250. $27.95.)</a:t>
            </a:r>
            <a:r>
              <a:rPr lang="en-GB" sz="2500" dirty="0">
                <a:effectLst/>
              </a:rPr>
              <a:t> (no date). Available at: https://</a:t>
            </a:r>
            <a:r>
              <a:rPr lang="en-GB" sz="2500" dirty="0" err="1">
                <a:effectLst/>
              </a:rPr>
              <a:t>www.tandfonline.com</a:t>
            </a:r>
            <a:r>
              <a:rPr lang="en-GB" sz="2500" dirty="0">
                <a:effectLst/>
              </a:rPr>
              <a:t>/</a:t>
            </a:r>
            <a:r>
              <a:rPr lang="en-GB" sz="2500" dirty="0" err="1">
                <a:effectLst/>
              </a:rPr>
              <a:t>doi</a:t>
            </a:r>
            <a:r>
              <a:rPr lang="en-GB" sz="2500" dirty="0">
                <a:effectLst/>
              </a:rPr>
              <a:t>/full/10.1111/</a:t>
            </a:r>
            <a:r>
              <a:rPr lang="en-GB" sz="2500" dirty="0" err="1">
                <a:effectLst/>
              </a:rPr>
              <a:t>hisn.12054_48</a:t>
            </a:r>
            <a:r>
              <a:rPr lang="en-GB" sz="2500" dirty="0">
                <a:effectLst/>
              </a:rPr>
              <a:t> (Accessed: 9 February 2026).</a:t>
            </a:r>
          </a:p>
          <a:p>
            <a:r>
              <a:rPr lang="en-GB" sz="2500" dirty="0">
                <a:effectLst/>
              </a:rPr>
              <a:t>Gerrard, C. and </a:t>
            </a:r>
            <a:r>
              <a:rPr lang="en-GB" sz="2500" dirty="0" err="1">
                <a:effectLst/>
              </a:rPr>
              <a:t>Gutiérrez</a:t>
            </a:r>
            <a:r>
              <a:rPr lang="en-GB" sz="2500" dirty="0">
                <a:effectLst/>
              </a:rPr>
              <a:t>, A. (2018) </a:t>
            </a:r>
            <a:r>
              <a:rPr lang="en-GB" sz="2500" i="1" dirty="0">
                <a:effectLst/>
              </a:rPr>
              <a:t>The Oxford Handbook of Later Medieval Archaeology in Britain</a:t>
            </a:r>
            <a:r>
              <a:rPr lang="en-GB" sz="2500" dirty="0">
                <a:effectLst/>
              </a:rPr>
              <a:t>. Oxford University Press.</a:t>
            </a:r>
          </a:p>
          <a:p>
            <a:r>
              <a:rPr lang="en-GB" sz="2500" i="1" dirty="0">
                <a:effectLst/>
              </a:rPr>
              <a:t>https://</a:t>
            </a:r>
            <a:r>
              <a:rPr lang="en-GB" sz="2500" i="1" dirty="0" err="1">
                <a:effectLst/>
              </a:rPr>
              <a:t>www.researchgate.net</a:t>
            </a:r>
            <a:r>
              <a:rPr lang="en-GB" sz="2500" i="1" dirty="0">
                <a:effectLst/>
              </a:rPr>
              <a:t>/profile/Michael-Cahill-8/publication/309374513_The_Battle_of_Towton_1461_a_multi-disciplinary_discussion_based_on_diverse_scholarly_analyses_of_this_Medieval_battle_site/links/</a:t>
            </a:r>
            <a:r>
              <a:rPr lang="en-GB" sz="2500" i="1" dirty="0" err="1">
                <a:effectLst/>
              </a:rPr>
              <a:t>5cbb1851299bf120977231ee</a:t>
            </a:r>
            <a:r>
              <a:rPr lang="en-GB" sz="2500" i="1" dirty="0">
                <a:effectLst/>
              </a:rPr>
              <a:t>/The-Battle-of-Towton-1461-a-multi-disciplinary-discussion-based-on-diverse-scholarly-analyses-of-this-Medieval-battle-site.pdf</a:t>
            </a:r>
            <a:r>
              <a:rPr lang="en-GB" sz="2500" dirty="0">
                <a:effectLst/>
              </a:rPr>
              <a:t> (no date). Available at: https://</a:t>
            </a:r>
            <a:r>
              <a:rPr lang="en-GB" sz="2500" dirty="0" err="1">
                <a:effectLst/>
              </a:rPr>
              <a:t>www.researchgate.net</a:t>
            </a:r>
            <a:r>
              <a:rPr lang="en-GB" sz="2500" dirty="0">
                <a:effectLst/>
              </a:rPr>
              <a:t>/profile/Michael-Cahill-8/publication/309374513_The_Battle_of_Towton_1461_a_multi-disciplinary_discussion_based_on_diverse_scholarly_analyses_of_this_Medieval_battle_site/links/</a:t>
            </a:r>
            <a:r>
              <a:rPr lang="en-GB" sz="2500" dirty="0" err="1">
                <a:effectLst/>
              </a:rPr>
              <a:t>5cbb1851299bf120977231ee</a:t>
            </a:r>
            <a:r>
              <a:rPr lang="en-GB" sz="2500" dirty="0">
                <a:effectLst/>
              </a:rPr>
              <a:t>/The-Battle-of-Towton-1461-a-multi-disciplinary-discussion-based-on-diverse-scholarly-analyses-of-this-Medieval-battle-site.pdf (Accessed: 9 February 2026).</a:t>
            </a:r>
          </a:p>
          <a:p>
            <a:r>
              <a:rPr lang="en-GB" sz="2500" dirty="0">
                <a:effectLst/>
              </a:rPr>
              <a:t>Sadler, J. (2014a) </a:t>
            </a:r>
            <a:r>
              <a:rPr lang="en-GB" sz="2500" i="1" dirty="0">
                <a:effectLst/>
              </a:rPr>
              <a:t>The Red Rose and the White: The Wars of the Roses, 1453-1487</a:t>
            </a:r>
            <a:r>
              <a:rPr lang="en-GB" sz="2500" dirty="0">
                <a:effectLst/>
              </a:rPr>
              <a:t>. London: Routledge. Available at: https://</a:t>
            </a:r>
            <a:r>
              <a:rPr lang="en-GB" sz="2500" dirty="0" err="1">
                <a:effectLst/>
              </a:rPr>
              <a:t>doi.org</a:t>
            </a:r>
            <a:r>
              <a:rPr lang="en-GB" sz="2500" dirty="0">
                <a:effectLst/>
              </a:rPr>
              <a:t>/10.4324/9781315847870.</a:t>
            </a:r>
          </a:p>
          <a:p>
            <a:r>
              <a:rPr lang="en-GB" sz="2500" dirty="0">
                <a:effectLst/>
              </a:rPr>
              <a:t>Sadler, J. (2014b) </a:t>
            </a:r>
            <a:r>
              <a:rPr lang="en-GB" sz="2500" i="1" dirty="0">
                <a:effectLst/>
              </a:rPr>
              <a:t>Towton: The Battle of Palm Sunday Field 1461</a:t>
            </a:r>
            <a:r>
              <a:rPr lang="en-GB" sz="2500" dirty="0">
                <a:effectLst/>
              </a:rPr>
              <a:t>. Pen and Sword.</a:t>
            </a:r>
          </a:p>
          <a:p>
            <a:r>
              <a:rPr lang="en-GB" sz="2500" dirty="0">
                <a:effectLst/>
              </a:rPr>
              <a:t>Sutherland, T. (no date a) ‘ARCHAEOLOGICAL EVALUATION ON THE SITE OF MEDIEVAL MASS WAR GRAVES FROM THE BATTLE OF TOWTON (AD1461), SAXTON, NORTH YORKSHIRE’.</a:t>
            </a:r>
          </a:p>
          <a:p>
            <a:r>
              <a:rPr lang="en-GB" sz="2500" dirty="0">
                <a:effectLst/>
              </a:rPr>
              <a:t>Sutherland, T. (no date b) ‘UNKNOWN SOLDIERS: THE DISCOVERY OF WAR GRAVES FROM THE BATTLE OF TOWTON AD146’.</a:t>
            </a:r>
          </a:p>
          <a:p>
            <a:r>
              <a:rPr lang="en-GB" sz="2500" dirty="0">
                <a:effectLst/>
              </a:rPr>
              <a:t>Sutherland, T.L. and Schmidt, A. (no date) ‘The Towton Battlefield Archaeological Survey Project: An Integrated Approach to Battlefield Archaeology’.</a:t>
            </a:r>
          </a:p>
          <a:p>
            <a:pPr algn="l"/>
            <a:r>
              <a:rPr lang="en-GB" sz="2500" dirty="0"/>
              <a:t>Photos </a:t>
            </a:r>
          </a:p>
          <a:p>
            <a:r>
              <a:rPr lang="en-GB" sz="2500" dirty="0">
                <a:effectLst/>
              </a:rPr>
              <a:t>Fawkes, J. (unknown) ‘Map of the Battle of Towton fought on 29th March 1461 in the Wars of the Roses’. Available at: https://</a:t>
            </a:r>
            <a:r>
              <a:rPr lang="en-GB" sz="2500" dirty="0" err="1">
                <a:effectLst/>
              </a:rPr>
              <a:t>www.britishbattles.com</a:t>
            </a:r>
            <a:r>
              <a:rPr lang="en-GB" sz="2500" dirty="0">
                <a:effectLst/>
              </a:rPr>
              <a:t>/wars-of-the-roses/battle-of-towton/.</a:t>
            </a:r>
          </a:p>
          <a:p>
            <a:r>
              <a:rPr lang="en-GB" sz="2500" dirty="0">
                <a:effectLst/>
              </a:rPr>
              <a:t>Irvine, A. (2021) </a:t>
            </a:r>
            <a:r>
              <a:rPr lang="en-GB" sz="2500" i="1" dirty="0">
                <a:effectLst/>
              </a:rPr>
              <a:t>Towton Battlefield</a:t>
            </a:r>
            <a:r>
              <a:rPr lang="en-GB" sz="2500" dirty="0">
                <a:effectLst/>
              </a:rPr>
              <a:t>. Available at: https://</a:t>
            </a:r>
            <a:r>
              <a:rPr lang="en-GB" sz="2500" dirty="0" err="1">
                <a:effectLst/>
              </a:rPr>
              <a:t>www.historyhit.com</a:t>
            </a:r>
            <a:r>
              <a:rPr lang="en-GB" sz="2500" dirty="0">
                <a:effectLst/>
              </a:rPr>
              <a:t>/locations/towton-battlefield/.</a:t>
            </a:r>
          </a:p>
          <a:p>
            <a:endParaRPr lang="en-GB" sz="2500" dirty="0"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37072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825</Words>
  <Application>Microsoft Office PowerPoint</Application>
  <PresentationFormat>Widescreen</PresentationFormat>
  <Paragraphs>48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Lilly York (2317170)</dc:creator>
  <cp:lastModifiedBy>Lilly York (2317170)</cp:lastModifiedBy>
  <cp:revision>5</cp:revision>
  <dcterms:created xsi:type="dcterms:W3CDTF">2026-02-09T10:22:07Z</dcterms:created>
  <dcterms:modified xsi:type="dcterms:W3CDTF">2026-02-22T20:34:20Z</dcterms:modified>
</cp:coreProperties>
</file>