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handoutMasterIdLst>
    <p:handoutMasterId r:id="rId32"/>
  </p:handoutMasterIdLst>
  <p:sldIdLst>
    <p:sldId id="256" r:id="rId2"/>
    <p:sldId id="289" r:id="rId3"/>
    <p:sldId id="290" r:id="rId4"/>
    <p:sldId id="257" r:id="rId5"/>
    <p:sldId id="259" r:id="rId6"/>
    <p:sldId id="260" r:id="rId7"/>
    <p:sldId id="261" r:id="rId8"/>
    <p:sldId id="262" r:id="rId9"/>
    <p:sldId id="263" r:id="rId10"/>
    <p:sldId id="291" r:id="rId11"/>
    <p:sldId id="292" r:id="rId12"/>
    <p:sldId id="265" r:id="rId13"/>
    <p:sldId id="266" r:id="rId14"/>
    <p:sldId id="267" r:id="rId15"/>
    <p:sldId id="268" r:id="rId16"/>
    <p:sldId id="269" r:id="rId17"/>
    <p:sldId id="271" r:id="rId18"/>
    <p:sldId id="270" r:id="rId19"/>
    <p:sldId id="272" r:id="rId20"/>
    <p:sldId id="273" r:id="rId21"/>
    <p:sldId id="275" r:id="rId22"/>
    <p:sldId id="276" r:id="rId23"/>
    <p:sldId id="277" r:id="rId24"/>
    <p:sldId id="278" r:id="rId25"/>
    <p:sldId id="281" r:id="rId26"/>
    <p:sldId id="279" r:id="rId27"/>
    <p:sldId id="283" r:id="rId28"/>
    <p:sldId id="285" r:id="rId29"/>
    <p:sldId id="286" r:id="rId30"/>
    <p:sldId id="288" r:id="rId31"/>
  </p:sldIdLst>
  <p:sldSz cx="9144000" cy="6858000" type="screen4x3"/>
  <p:notesSz cx="6858000" cy="9947275"/>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3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7364"/>
          </a:xfrm>
          <a:prstGeom prst="rect">
            <a:avLst/>
          </a:prstGeom>
        </p:spPr>
        <p:txBody>
          <a:bodyPr vert="horz" lIns="91440" tIns="45720" rIns="91440" bIns="45720" rtlCol="0"/>
          <a:lstStyle>
            <a:lvl1pPr algn="r">
              <a:defRPr sz="1200"/>
            </a:lvl1pPr>
          </a:lstStyle>
          <a:p>
            <a:fld id="{0113256E-1075-4FE5-9A1F-8AF27DDB7388}" type="datetimeFigureOut">
              <a:rPr lang="en-US" smtClean="0"/>
              <a:t>9/28/2017</a:t>
            </a:fld>
            <a:endParaRPr lang="en-GB"/>
          </a:p>
        </p:txBody>
      </p:sp>
      <p:sp>
        <p:nvSpPr>
          <p:cNvPr id="4" name="Footer Placeholder 3"/>
          <p:cNvSpPr>
            <a:spLocks noGrp="1"/>
          </p:cNvSpPr>
          <p:nvPr>
            <p:ph type="ftr" sz="quarter" idx="2"/>
          </p:nvPr>
        </p:nvSpPr>
        <p:spPr>
          <a:xfrm>
            <a:off x="0" y="9448185"/>
            <a:ext cx="2971800" cy="4973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8185"/>
            <a:ext cx="2971800" cy="497364"/>
          </a:xfrm>
          <a:prstGeom prst="rect">
            <a:avLst/>
          </a:prstGeom>
        </p:spPr>
        <p:txBody>
          <a:bodyPr vert="horz" lIns="91440" tIns="45720" rIns="91440" bIns="45720" rtlCol="0" anchor="b"/>
          <a:lstStyle>
            <a:lvl1pPr algn="r">
              <a:defRPr sz="1200"/>
            </a:lvl1pPr>
          </a:lstStyle>
          <a:p>
            <a:fld id="{3E82B07A-5B43-4CE8-BE1D-D7193611056E}" type="slidenum">
              <a:rPr lang="en-GB" smtClean="0"/>
              <a:t>‹#›</a:t>
            </a:fld>
            <a:endParaRPr lang="en-GB"/>
          </a:p>
        </p:txBody>
      </p:sp>
    </p:spTree>
    <p:extLst>
      <p:ext uri="{BB962C8B-B14F-4D97-AF65-F5344CB8AC3E}">
        <p14:creationId xmlns:p14="http://schemas.microsoft.com/office/powerpoint/2010/main" val="342191291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194" name="Group 2"/>
          <p:cNvGrpSpPr>
            <a:grpSpLocks/>
          </p:cNvGrpSpPr>
          <p:nvPr/>
        </p:nvGrpSpPr>
        <p:grpSpPr bwMode="auto">
          <a:xfrm>
            <a:off x="-3222625" y="304800"/>
            <a:ext cx="11909425" cy="4724400"/>
            <a:chOff x="-2030" y="192"/>
            <a:chExt cx="7502" cy="2976"/>
          </a:xfrm>
        </p:grpSpPr>
        <p:sp>
          <p:nvSpPr>
            <p:cNvPr id="819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819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819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200" name="Rectangle 8"/>
          <p:cNvSpPr>
            <a:spLocks noGrp="1" noChangeArrowheads="1"/>
          </p:cNvSpPr>
          <p:nvPr>
            <p:ph type="dt" sz="half" idx="2"/>
          </p:nvPr>
        </p:nvSpPr>
        <p:spPr/>
        <p:txBody>
          <a:bodyPr/>
          <a:lstStyle>
            <a:lvl1pPr>
              <a:defRPr/>
            </a:lvl1pPr>
          </a:lstStyle>
          <a:p>
            <a:endParaRPr lang="en-GB"/>
          </a:p>
        </p:txBody>
      </p:sp>
      <p:sp>
        <p:nvSpPr>
          <p:cNvPr id="8201" name="Rectangle 9"/>
          <p:cNvSpPr>
            <a:spLocks noGrp="1" noChangeArrowheads="1"/>
          </p:cNvSpPr>
          <p:nvPr>
            <p:ph type="ftr" sz="quarter" idx="3"/>
          </p:nvPr>
        </p:nvSpPr>
        <p:spPr/>
        <p:txBody>
          <a:bodyPr/>
          <a:lstStyle>
            <a:lvl1pPr>
              <a:defRPr/>
            </a:lvl1pPr>
          </a:lstStyle>
          <a:p>
            <a:endParaRPr lang="en-GB"/>
          </a:p>
        </p:txBody>
      </p:sp>
      <p:sp>
        <p:nvSpPr>
          <p:cNvPr id="8202" name="Rectangle 10"/>
          <p:cNvSpPr>
            <a:spLocks noGrp="1" noChangeArrowheads="1"/>
          </p:cNvSpPr>
          <p:nvPr>
            <p:ph type="sldNum" sz="quarter" idx="4"/>
          </p:nvPr>
        </p:nvSpPr>
        <p:spPr/>
        <p:txBody>
          <a:bodyPr/>
          <a:lstStyle>
            <a:lvl1pPr>
              <a:defRPr/>
            </a:lvl1pPr>
          </a:lstStyle>
          <a:p>
            <a:fld id="{5E056012-953B-41C7-85C5-D5AE02FE3096}"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B83150B-56C5-4E4A-9788-D85E809B9827}"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67DB1B-A741-4F9E-9853-4FA7BBEA23C9}"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6F3CE18-C8F6-4ED8-B59D-28B4284D5E7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6E77EEB-36C0-4550-ACA8-2CC0A27DBA77}"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D714689-07EE-4632-98C2-74D90DF3175F}"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34697BB6-14D3-4F4C-9DFF-DD88B486179F}"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BE09AFE-C6CB-4962-9471-D23DF2CEB87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CFEC636-952A-47F0-8B29-E0D5FEB102C2}"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9EA2ADB-438B-48BB-B95E-F21537EFE8FC}"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6D66BB6-E064-4FAE-A503-E536C6C2BBCB}"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reserve="1">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1370013" y="3960813"/>
            <a:ext cx="73136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4D95DD99-09FC-4C80-ADE1-B2AEEF17B27A}"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1C946658-1383-4DBF-B1E6-E3DAE4E91B43}"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70"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7174"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7175"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EDE2E0D-1268-4437-A1D8-800E1FF03564}"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Lst>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b="1" dirty="0"/>
              <a:t>Lecture </a:t>
            </a:r>
            <a:r>
              <a:rPr lang="en-GB" b="1" dirty="0" smtClean="0"/>
              <a:t>1</a:t>
            </a:r>
            <a:r>
              <a:rPr lang="en-GB" b="1" dirty="0"/>
              <a:t/>
            </a:r>
            <a:br>
              <a:rPr lang="en-GB" b="1" dirty="0"/>
            </a:br>
            <a:endParaRPr lang="en-GB" b="1" dirty="0"/>
          </a:p>
        </p:txBody>
      </p:sp>
      <p:sp>
        <p:nvSpPr>
          <p:cNvPr id="2051" name="Rectangle 3"/>
          <p:cNvSpPr>
            <a:spLocks noGrp="1" noChangeArrowheads="1"/>
          </p:cNvSpPr>
          <p:nvPr>
            <p:ph type="subTitle" idx="1"/>
          </p:nvPr>
        </p:nvSpPr>
        <p:spPr>
          <a:xfrm>
            <a:off x="1443038" y="2708920"/>
            <a:ext cx="7239000" cy="1752600"/>
          </a:xfrm>
        </p:spPr>
        <p:txBody>
          <a:bodyPr/>
          <a:lstStyle/>
          <a:p>
            <a:r>
              <a:rPr lang="en-GB" sz="2500" b="1" dirty="0"/>
              <a:t>Reading </a:t>
            </a:r>
            <a:r>
              <a:rPr lang="en-GB" sz="2500" b="1" dirty="0" smtClean="0"/>
              <a:t>at </a:t>
            </a:r>
            <a:r>
              <a:rPr lang="en-GB" sz="2500" b="1" dirty="0"/>
              <a:t>Higher Education</a:t>
            </a:r>
          </a:p>
          <a:p>
            <a:endParaRPr lang="en-GB" sz="2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Writing Stages</a:t>
            </a:r>
            <a:endParaRPr lang="en-GB" dirty="0"/>
          </a:p>
        </p:txBody>
      </p:sp>
      <p:sp>
        <p:nvSpPr>
          <p:cNvPr id="3" name="Content Placeholder 2"/>
          <p:cNvSpPr>
            <a:spLocks noGrp="1"/>
          </p:cNvSpPr>
          <p:nvPr>
            <p:ph idx="1"/>
          </p:nvPr>
        </p:nvSpPr>
        <p:spPr/>
        <p:txBody>
          <a:bodyPr/>
          <a:lstStyle/>
          <a:p>
            <a:pPr marL="0" indent="0">
              <a:buNone/>
            </a:pPr>
            <a:r>
              <a:rPr lang="en-GB" sz="2400" dirty="0" err="1" smtClean="0"/>
              <a:t>Greetham</a:t>
            </a:r>
            <a:r>
              <a:rPr lang="en-GB" sz="2400" dirty="0" smtClean="0"/>
              <a:t> (2001, p.2) believes that for any essay to achieve high marks it is essential to go through five distinct stages:</a:t>
            </a:r>
          </a:p>
          <a:p>
            <a:pPr marL="514350" indent="-514350">
              <a:buFont typeface="+mj-lt"/>
              <a:buAutoNum type="arabicPeriod"/>
            </a:pPr>
            <a:r>
              <a:rPr lang="en-GB" sz="2400" dirty="0" smtClean="0"/>
              <a:t>Interpretation of the question</a:t>
            </a:r>
          </a:p>
          <a:p>
            <a:pPr marL="514350" indent="-514350">
              <a:buFont typeface="+mj-lt"/>
              <a:buAutoNum type="arabicPeriod"/>
            </a:pPr>
            <a:r>
              <a:rPr lang="en-GB" sz="2400" dirty="0" smtClean="0"/>
              <a:t>Research</a:t>
            </a:r>
          </a:p>
          <a:p>
            <a:pPr marL="514350" indent="-514350">
              <a:buFont typeface="+mj-lt"/>
              <a:buAutoNum type="arabicPeriod"/>
            </a:pPr>
            <a:r>
              <a:rPr lang="en-GB" sz="2400" dirty="0" smtClean="0"/>
              <a:t>Planning</a:t>
            </a:r>
          </a:p>
          <a:p>
            <a:pPr marL="514350" indent="-514350">
              <a:buFont typeface="+mj-lt"/>
              <a:buAutoNum type="arabicPeriod"/>
            </a:pPr>
            <a:r>
              <a:rPr lang="en-GB" sz="2400" dirty="0" smtClean="0"/>
              <a:t>Writing</a:t>
            </a:r>
          </a:p>
          <a:p>
            <a:pPr marL="514350" indent="-514350">
              <a:buFont typeface="+mj-lt"/>
              <a:buAutoNum type="arabicPeriod"/>
            </a:pPr>
            <a:r>
              <a:rPr lang="en-GB" sz="2400" dirty="0" smtClean="0"/>
              <a:t>Revision</a:t>
            </a:r>
            <a:endParaRPr lang="en-GB" sz="2400" dirty="0"/>
          </a:p>
          <a:p>
            <a:pPr marL="0" indent="0">
              <a:buNone/>
            </a:pPr>
            <a:endParaRPr lang="en-GB" sz="2400" dirty="0" smtClean="0"/>
          </a:p>
          <a:p>
            <a:pPr marL="0" indent="0">
              <a:buNone/>
            </a:pPr>
            <a:r>
              <a:rPr lang="en-GB" sz="2400" dirty="0" err="1" smtClean="0"/>
              <a:t>Greetham</a:t>
            </a:r>
            <a:r>
              <a:rPr lang="en-GB" sz="2400" dirty="0" smtClean="0"/>
              <a:t>, G. (2001) </a:t>
            </a:r>
            <a:r>
              <a:rPr lang="en-GB" sz="2400" i="1" dirty="0" smtClean="0"/>
              <a:t>How to Write Better Essays</a:t>
            </a:r>
            <a:r>
              <a:rPr lang="en-GB" sz="2400" dirty="0"/>
              <a:t>.</a:t>
            </a:r>
            <a:r>
              <a:rPr lang="en-GB" sz="2400" dirty="0" smtClean="0"/>
              <a:t> Basingstoke: Palgrave. </a:t>
            </a:r>
          </a:p>
          <a:p>
            <a:pPr marL="0" indent="0">
              <a:buNone/>
            </a:pPr>
            <a:endParaRPr lang="en-GB" sz="2400" dirty="0" smtClean="0"/>
          </a:p>
        </p:txBody>
      </p:sp>
    </p:spTree>
    <p:extLst>
      <p:ext uri="{BB962C8B-B14F-4D97-AF65-F5344CB8AC3E}">
        <p14:creationId xmlns:p14="http://schemas.microsoft.com/office/powerpoint/2010/main" val="12847647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C:\Users\l.roberts\AppData\Local\Microsoft\Windows\Temporary Internet Files\Content.IE5\5KQJEYQZ\MP9004276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0"/>
            <a:ext cx="83058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4326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z="3200" b="1" dirty="0" smtClean="0"/>
              <a:t>Reading Tips</a:t>
            </a:r>
            <a:endParaRPr lang="en-GB" sz="4400" dirty="0"/>
          </a:p>
        </p:txBody>
      </p:sp>
      <p:sp>
        <p:nvSpPr>
          <p:cNvPr id="10244" name="Rectangle 4"/>
          <p:cNvSpPr>
            <a:spLocks noGrp="1" noChangeArrowheads="1"/>
          </p:cNvSpPr>
          <p:nvPr>
            <p:ph sz="half" idx="1"/>
          </p:nvPr>
        </p:nvSpPr>
        <p:spPr/>
        <p:txBody>
          <a:bodyPr/>
          <a:lstStyle/>
          <a:p>
            <a:r>
              <a:rPr lang="en-GB" sz="2000" dirty="0"/>
              <a:t>Read Selectively</a:t>
            </a:r>
          </a:p>
          <a:p>
            <a:r>
              <a:rPr lang="en-GB" sz="2000" dirty="0"/>
              <a:t>Select the latest information </a:t>
            </a:r>
          </a:p>
          <a:p>
            <a:r>
              <a:rPr lang="en-GB" sz="2000" dirty="0"/>
              <a:t>Select the most relevant </a:t>
            </a:r>
            <a:r>
              <a:rPr lang="en-GB" sz="2000" dirty="0" smtClean="0"/>
              <a:t>information</a:t>
            </a:r>
          </a:p>
          <a:p>
            <a:r>
              <a:rPr lang="en-GB" sz="2000" dirty="0"/>
              <a:t>Look for information that relates most exactly to your </a:t>
            </a:r>
            <a:r>
              <a:rPr lang="en-GB" sz="2000" dirty="0" smtClean="0"/>
              <a:t>assignment.</a:t>
            </a:r>
          </a:p>
          <a:p>
            <a:r>
              <a:rPr lang="en-GB" sz="2000" dirty="0" smtClean="0"/>
              <a:t>Draw </a:t>
            </a:r>
            <a:r>
              <a:rPr lang="en-GB" sz="2000" dirty="0"/>
              <a:t>up a trial essay plan and see what information you will need which came up the in lectures and seminars?</a:t>
            </a:r>
          </a:p>
          <a:p>
            <a:pPr marL="0" indent="0">
              <a:buNone/>
            </a:pPr>
            <a:endParaRPr lang="en-GB" sz="2000" dirty="0"/>
          </a:p>
          <a:p>
            <a:endParaRPr lang="en-GB" sz="2500" dirty="0"/>
          </a:p>
        </p:txBody>
      </p:sp>
      <p:sp>
        <p:nvSpPr>
          <p:cNvPr id="2" name="Content Placeholder 1"/>
          <p:cNvSpPr>
            <a:spLocks noGrp="1"/>
          </p:cNvSpPr>
          <p:nvPr>
            <p:ph sz="half" idx="2"/>
          </p:nvPr>
        </p:nvSpPr>
        <p:spPr/>
        <p:txBody>
          <a:bodyPr/>
          <a:lstStyle/>
          <a:p>
            <a:r>
              <a:rPr lang="en-GB" sz="2000" dirty="0" smtClean="0"/>
              <a:t>Check </a:t>
            </a:r>
            <a:r>
              <a:rPr lang="en-GB" sz="2000" dirty="0"/>
              <a:t>the back cover of the book, the contents list and index so see what the book covers</a:t>
            </a:r>
            <a:r>
              <a:rPr lang="en-GB" sz="2000" dirty="0" smtClean="0"/>
              <a:t>.</a:t>
            </a:r>
          </a:p>
          <a:p>
            <a:pPr>
              <a:lnSpc>
                <a:spcPct val="80000"/>
              </a:lnSpc>
            </a:pPr>
            <a:r>
              <a:rPr lang="en-GB" sz="2000" dirty="0"/>
              <a:t>Quickly scan the introduction or conclusion: these may even provide all the information you need. </a:t>
            </a:r>
          </a:p>
          <a:p>
            <a:pPr>
              <a:lnSpc>
                <a:spcPct val="80000"/>
              </a:lnSpc>
            </a:pPr>
            <a:r>
              <a:rPr lang="en-GB" sz="2000" dirty="0"/>
              <a:t>Browse through the headings to get a feel for the book.</a:t>
            </a:r>
          </a:p>
          <a:p>
            <a:endParaRPr lang="en-GB" sz="2000" dirty="0"/>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3200" b="1" dirty="0"/>
              <a:t>Select by </a:t>
            </a:r>
            <a:r>
              <a:rPr lang="en-GB" sz="3200" b="1" dirty="0" smtClean="0"/>
              <a:t>reliability</a:t>
            </a:r>
            <a:endParaRPr lang="en-GB" sz="3200" b="1" u="sng" dirty="0"/>
          </a:p>
        </p:txBody>
      </p:sp>
      <p:sp>
        <p:nvSpPr>
          <p:cNvPr id="14340" name="Rectangle 4"/>
          <p:cNvSpPr>
            <a:spLocks noGrp="1" noChangeArrowheads="1"/>
          </p:cNvSpPr>
          <p:nvPr>
            <p:ph idx="1"/>
          </p:nvPr>
        </p:nvSpPr>
        <p:spPr/>
        <p:txBody>
          <a:bodyPr/>
          <a:lstStyle/>
          <a:p>
            <a:pPr>
              <a:lnSpc>
                <a:spcPct val="80000"/>
              </a:lnSpc>
            </a:pPr>
            <a:endParaRPr lang="en-GB" sz="1500" dirty="0"/>
          </a:p>
          <a:p>
            <a:pPr>
              <a:lnSpc>
                <a:spcPct val="80000"/>
              </a:lnSpc>
            </a:pPr>
            <a:r>
              <a:rPr lang="en-GB" sz="2400" dirty="0"/>
              <a:t>Is the source a well-known one in the field, such as a recommended journal?</a:t>
            </a:r>
          </a:p>
          <a:p>
            <a:pPr>
              <a:lnSpc>
                <a:spcPct val="80000"/>
              </a:lnSpc>
            </a:pPr>
            <a:r>
              <a:rPr lang="en-GB" sz="2400" dirty="0"/>
              <a:t>Is the source likely to be biased? If so, does the bias matter in this case? </a:t>
            </a:r>
          </a:p>
          <a:p>
            <a:pPr>
              <a:lnSpc>
                <a:spcPct val="80000"/>
              </a:lnSpc>
            </a:pPr>
            <a:r>
              <a:rPr lang="en-GB" sz="2400" dirty="0"/>
              <a:t>Does the text have a good bibliography/reading list</a:t>
            </a:r>
            <a:r>
              <a:rPr lang="en-GB" sz="2400" dirty="0" smtClean="0"/>
              <a:t>?</a:t>
            </a:r>
          </a:p>
          <a:p>
            <a:pPr>
              <a:lnSpc>
                <a:spcPct val="80000"/>
              </a:lnSpc>
            </a:pPr>
            <a:r>
              <a:rPr lang="en-GB" sz="2400" dirty="0"/>
              <a:t>Is it clear where any evidence comes from? </a:t>
            </a:r>
          </a:p>
          <a:p>
            <a:pPr>
              <a:lnSpc>
                <a:spcPct val="80000"/>
              </a:lnSpc>
            </a:pPr>
            <a:r>
              <a:rPr lang="en-GB" sz="2400" dirty="0"/>
              <a:t>Is the source from a publisher respected in your subject area? Information in newspapers or from friends is not usually considered reliable. </a:t>
            </a:r>
          </a:p>
          <a:p>
            <a:pPr>
              <a:lnSpc>
                <a:spcPct val="80000"/>
              </a:lnSpc>
            </a:pPr>
            <a:r>
              <a:rPr lang="en-GB" sz="2400" dirty="0"/>
              <a:t>Consider the previous point when sourcing information from the Web too.</a:t>
            </a:r>
          </a:p>
          <a:p>
            <a:pPr>
              <a:lnSpc>
                <a:spcPct val="80000"/>
              </a:lnSpc>
            </a:pP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3200" b="1" dirty="0"/>
              <a:t>Select by </a:t>
            </a:r>
            <a:r>
              <a:rPr lang="en-GB" sz="3200" b="1" dirty="0" smtClean="0"/>
              <a:t>amount</a:t>
            </a:r>
            <a:endParaRPr lang="en-GB" dirty="0"/>
          </a:p>
        </p:txBody>
      </p:sp>
      <p:sp>
        <p:nvSpPr>
          <p:cNvPr id="16388" name="Rectangle 4"/>
          <p:cNvSpPr>
            <a:spLocks noGrp="1" noChangeArrowheads="1"/>
          </p:cNvSpPr>
          <p:nvPr>
            <p:ph idx="1"/>
          </p:nvPr>
        </p:nvSpPr>
        <p:spPr/>
        <p:txBody>
          <a:bodyPr/>
          <a:lstStyle/>
          <a:p>
            <a:pPr>
              <a:lnSpc>
                <a:spcPct val="80000"/>
              </a:lnSpc>
            </a:pPr>
            <a:r>
              <a:rPr lang="en-GB" sz="2400" dirty="0"/>
              <a:t>Use your essay plan to work out a word limit for each major theme, and then for each topic or example.</a:t>
            </a:r>
          </a:p>
          <a:p>
            <a:pPr>
              <a:lnSpc>
                <a:spcPct val="80000"/>
              </a:lnSpc>
            </a:pPr>
            <a:r>
              <a:rPr lang="en-GB" sz="2400" dirty="0"/>
              <a:t>Use your word limits to guide you on how much to read and note. If you can only write a line or paragraph about something, you probably don’t need to read and note very much</a:t>
            </a:r>
            <a:r>
              <a:rPr lang="en-GB" sz="2400" dirty="0" smtClean="0"/>
              <a:t>.</a:t>
            </a:r>
          </a:p>
          <a:p>
            <a:pPr>
              <a:lnSpc>
                <a:spcPct val="80000"/>
              </a:lnSpc>
            </a:pPr>
            <a:r>
              <a:rPr lang="en-GB" sz="2400" dirty="0"/>
              <a:t>Consider whether an article goes into too much depth for your purposes: you may only need to read the abstract or one section.</a:t>
            </a:r>
          </a:p>
          <a:p>
            <a:pPr>
              <a:lnSpc>
                <a:spcPct val="80000"/>
              </a:lnSpc>
            </a:pPr>
            <a:r>
              <a:rPr lang="en-GB" sz="2400" dirty="0"/>
              <a:t>Keep asking whether material is relevant to the title of the assignment.</a:t>
            </a:r>
          </a:p>
          <a:p>
            <a:pPr>
              <a:lnSpc>
                <a:spcPct val="80000"/>
              </a:lnSpc>
            </a:pPr>
            <a:endParaRPr lang="en-GB"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a:t>Reading			</a:t>
            </a:r>
            <a:endParaRPr lang="en-GB" dirty="0"/>
          </a:p>
        </p:txBody>
      </p:sp>
      <p:sp>
        <p:nvSpPr>
          <p:cNvPr id="18436" name="Rectangle 4"/>
          <p:cNvSpPr>
            <a:spLocks noGrp="1" noChangeArrowheads="1"/>
          </p:cNvSpPr>
          <p:nvPr>
            <p:ph idx="1"/>
          </p:nvPr>
        </p:nvSpPr>
        <p:spPr/>
        <p:txBody>
          <a:bodyPr/>
          <a:lstStyle/>
          <a:p>
            <a:r>
              <a:rPr lang="en-GB" sz="2500"/>
              <a:t>Reading for pleasure</a:t>
            </a:r>
          </a:p>
          <a:p>
            <a:r>
              <a:rPr lang="en-GB" sz="2500"/>
              <a:t>Reading for meaning</a:t>
            </a:r>
          </a:p>
          <a:p>
            <a:r>
              <a:rPr lang="en-GB" sz="2500"/>
              <a:t>Reading for information</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b="1" dirty="0"/>
              <a:t>Reading for </a:t>
            </a:r>
            <a:r>
              <a:rPr lang="en-GB" sz="3200" b="1" dirty="0" smtClean="0"/>
              <a:t>Pleasure</a:t>
            </a:r>
            <a:endParaRPr lang="en-GB" sz="3200" dirty="0"/>
          </a:p>
        </p:txBody>
      </p:sp>
      <p:sp>
        <p:nvSpPr>
          <p:cNvPr id="20484" name="Rectangle 4"/>
          <p:cNvSpPr>
            <a:spLocks noGrp="1" noChangeArrowheads="1"/>
          </p:cNvSpPr>
          <p:nvPr>
            <p:ph idx="1"/>
          </p:nvPr>
        </p:nvSpPr>
        <p:spPr/>
        <p:txBody>
          <a:bodyPr/>
          <a:lstStyle/>
          <a:p>
            <a:r>
              <a:rPr lang="en-GB" sz="2100" dirty="0"/>
              <a:t>Comfort - easy chair</a:t>
            </a:r>
          </a:p>
          <a:p>
            <a:r>
              <a:rPr lang="en-GB" sz="2100" dirty="0" smtClean="0"/>
              <a:t>Background </a:t>
            </a:r>
            <a:r>
              <a:rPr lang="en-GB" sz="2100" dirty="0"/>
              <a:t>music/sounds</a:t>
            </a:r>
          </a:p>
          <a:p>
            <a:r>
              <a:rPr lang="en-GB" sz="2100" dirty="0" smtClean="0"/>
              <a:t>Pick </a:t>
            </a:r>
            <a:r>
              <a:rPr lang="en-GB" sz="2100" dirty="0"/>
              <a:t>up and put down at will</a:t>
            </a:r>
          </a:p>
          <a:p>
            <a:r>
              <a:rPr lang="en-GB" sz="2100" dirty="0" smtClean="0"/>
              <a:t>May </a:t>
            </a:r>
            <a:r>
              <a:rPr lang="en-GB" sz="2100" dirty="0"/>
              <a:t>take </a:t>
            </a:r>
            <a:r>
              <a:rPr lang="en-GB" sz="2100" dirty="0" smtClean="0"/>
              <a:t>a long </a:t>
            </a:r>
            <a:r>
              <a:rPr lang="en-GB" sz="2100" dirty="0"/>
              <a:t>time to finish the </a:t>
            </a:r>
            <a:r>
              <a:rPr lang="en-GB" sz="2100" dirty="0" smtClean="0"/>
              <a:t>book</a:t>
            </a:r>
            <a:endParaRPr lang="en-GB" sz="2100" dirty="0"/>
          </a:p>
          <a:p>
            <a:r>
              <a:rPr lang="en-GB" sz="2100" dirty="0" smtClean="0"/>
              <a:t>No </a:t>
            </a:r>
            <a:r>
              <a:rPr lang="en-GB" sz="2100" dirty="0"/>
              <a:t>urgency</a:t>
            </a:r>
          </a:p>
          <a:p>
            <a:r>
              <a:rPr lang="en-GB" sz="2100" dirty="0" smtClean="0"/>
              <a:t>No </a:t>
            </a:r>
            <a:r>
              <a:rPr lang="en-GB" sz="2100" dirty="0"/>
              <a:t>necessity to finish or remember information</a:t>
            </a:r>
          </a:p>
          <a:p>
            <a:pPr>
              <a:buFont typeface="Wingdings" pitchFamily="2" charset="2"/>
              <a:buNone/>
            </a:pPr>
            <a:endParaRPr lang="en-GB" sz="21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3200" b="1" dirty="0"/>
              <a:t>Reading for Meaning</a:t>
            </a:r>
            <a:r>
              <a:rPr lang="en-GB" sz="3200" dirty="0"/>
              <a:t> </a:t>
            </a:r>
          </a:p>
        </p:txBody>
      </p:sp>
      <p:sp>
        <p:nvSpPr>
          <p:cNvPr id="22532" name="Rectangle 4"/>
          <p:cNvSpPr>
            <a:spLocks noGrp="1" noChangeArrowheads="1"/>
          </p:cNvSpPr>
          <p:nvPr>
            <p:ph idx="1"/>
          </p:nvPr>
        </p:nvSpPr>
        <p:spPr/>
        <p:txBody>
          <a:bodyPr/>
          <a:lstStyle/>
          <a:p>
            <a:pPr>
              <a:lnSpc>
                <a:spcPct val="90000"/>
              </a:lnSpc>
            </a:pPr>
            <a:r>
              <a:rPr lang="en-GB" sz="2500" dirty="0"/>
              <a:t>Ability to read a </a:t>
            </a:r>
            <a:r>
              <a:rPr lang="en-GB" sz="2500" dirty="0" smtClean="0"/>
              <a:t>variety of </a:t>
            </a:r>
            <a:r>
              <a:rPr lang="en-GB" sz="2500" dirty="0"/>
              <a:t>texts</a:t>
            </a:r>
          </a:p>
          <a:p>
            <a:pPr>
              <a:lnSpc>
                <a:spcPct val="90000"/>
              </a:lnSpc>
            </a:pPr>
            <a:r>
              <a:rPr lang="en-GB" sz="2500" dirty="0"/>
              <a:t>Able to find relevant information in texts, tables and diagrams</a:t>
            </a:r>
          </a:p>
          <a:p>
            <a:pPr>
              <a:lnSpc>
                <a:spcPct val="90000"/>
              </a:lnSpc>
            </a:pPr>
            <a:r>
              <a:rPr lang="en-GB" sz="2500" dirty="0"/>
              <a:t>Critically evaluate what you read</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lIns="92075" tIns="46038" rIns="92075" bIns="46038">
            <a:noAutofit/>
          </a:bodyPr>
          <a:lstStyle/>
          <a:p>
            <a:pPr eaLnBrk="1" fontAlgn="auto" hangingPunct="1">
              <a:spcAft>
                <a:spcPts val="0"/>
              </a:spcAft>
              <a:defRPr/>
            </a:pPr>
            <a:r>
              <a:rPr lang="en-GB" sz="3200" b="1" dirty="0" smtClean="0">
                <a:latin typeface="Arial" panose="020B0604020202020204" pitchFamily="34" charset="0"/>
                <a:cs typeface="Arial" panose="020B0604020202020204" pitchFamily="34" charset="0"/>
              </a:rPr>
              <a:t>Where can I find information?</a:t>
            </a:r>
            <a:endParaRPr lang="en-GB" sz="3200" b="1" dirty="0">
              <a:latin typeface="Arial" panose="020B0604020202020204" pitchFamily="34" charset="0"/>
              <a:cs typeface="Arial" panose="020B0604020202020204" pitchFamily="34" charset="0"/>
            </a:endParaRPr>
          </a:p>
        </p:txBody>
      </p:sp>
      <p:sp>
        <p:nvSpPr>
          <p:cNvPr id="27650" name="Rectangle 3"/>
          <p:cNvSpPr>
            <a:spLocks noGrp="1" noChangeArrowheads="1"/>
          </p:cNvSpPr>
          <p:nvPr>
            <p:ph idx="1"/>
          </p:nvPr>
        </p:nvSpPr>
        <p:spPr/>
        <p:txBody>
          <a:bodyPr lIns="92075" tIns="46038" rIns="92075" bIns="46038">
            <a:normAutofit/>
          </a:bodyPr>
          <a:lstStyle/>
          <a:p>
            <a:pPr>
              <a:lnSpc>
                <a:spcPct val="90000"/>
              </a:lnSpc>
            </a:pPr>
            <a:r>
              <a:rPr lang="en-GB" altLang="en-US" dirty="0">
                <a:latin typeface="Arial" panose="020B0604020202020204" pitchFamily="34" charset="0"/>
                <a:cs typeface="Arial" panose="020B0604020202020204" pitchFamily="34" charset="0"/>
              </a:rPr>
              <a:t>Module bibliography</a:t>
            </a:r>
          </a:p>
          <a:p>
            <a:pPr>
              <a:lnSpc>
                <a:spcPct val="90000"/>
              </a:lnSpc>
            </a:pPr>
            <a:r>
              <a:rPr lang="en-GB" altLang="en-US" dirty="0">
                <a:latin typeface="Arial" panose="020B0604020202020204" pitchFamily="34" charset="0"/>
                <a:cs typeface="Arial" panose="020B0604020202020204" pitchFamily="34" charset="0"/>
              </a:rPr>
              <a:t>Subject area</a:t>
            </a:r>
          </a:p>
          <a:p>
            <a:pPr>
              <a:lnSpc>
                <a:spcPct val="90000"/>
              </a:lnSpc>
            </a:pPr>
            <a:r>
              <a:rPr lang="en-GB" altLang="en-US" dirty="0">
                <a:latin typeface="Arial" panose="020B0604020202020204" pitchFamily="34" charset="0"/>
                <a:cs typeface="Arial" panose="020B0604020202020204" pitchFamily="34" charset="0"/>
              </a:rPr>
              <a:t>LRC website</a:t>
            </a:r>
          </a:p>
          <a:p>
            <a:pPr>
              <a:lnSpc>
                <a:spcPct val="90000"/>
              </a:lnSpc>
            </a:pPr>
            <a:r>
              <a:rPr lang="en-GB" altLang="en-US" dirty="0">
                <a:latin typeface="Arial" panose="020B0604020202020204" pitchFamily="34" charset="0"/>
                <a:cs typeface="Arial" panose="020B0604020202020204" pitchFamily="34" charset="0"/>
              </a:rPr>
              <a:t>Journal access</a:t>
            </a:r>
          </a:p>
          <a:p>
            <a:pPr>
              <a:lnSpc>
                <a:spcPct val="90000"/>
              </a:lnSpc>
            </a:pPr>
            <a:r>
              <a:rPr lang="en-GB" altLang="en-US" dirty="0">
                <a:latin typeface="Arial" panose="020B0604020202020204" pitchFamily="34" charset="0"/>
                <a:cs typeface="Arial" panose="020B0604020202020204" pitchFamily="34" charset="0"/>
              </a:rPr>
              <a:t>Leading author/s</a:t>
            </a:r>
          </a:p>
          <a:p>
            <a:pPr>
              <a:lnSpc>
                <a:spcPct val="90000"/>
              </a:lnSpc>
            </a:pPr>
            <a:r>
              <a:rPr lang="en-GB" altLang="en-US" dirty="0">
                <a:latin typeface="Arial" panose="020B0604020202020204" pitchFamily="34" charset="0"/>
                <a:cs typeface="Arial" panose="020B0604020202020204" pitchFamily="34" charset="0"/>
              </a:rPr>
              <a:t>Internet</a:t>
            </a:r>
          </a:p>
          <a:p>
            <a:pPr>
              <a:lnSpc>
                <a:spcPct val="90000"/>
              </a:lnSpc>
            </a:pPr>
            <a:r>
              <a:rPr lang="en-GB" altLang="en-US" dirty="0">
                <a:latin typeface="Arial" panose="020B0604020202020204" pitchFamily="34" charset="0"/>
                <a:cs typeface="Arial" panose="020B0604020202020204" pitchFamily="34" charset="0"/>
              </a:rPr>
              <a:t>Index</a:t>
            </a:r>
          </a:p>
          <a:p>
            <a:pPr>
              <a:lnSpc>
                <a:spcPct val="90000"/>
              </a:lnSpc>
            </a:pPr>
            <a:r>
              <a:rPr lang="en-GB" altLang="en-US" dirty="0">
                <a:latin typeface="Arial" panose="020B0604020202020204" pitchFamily="34" charset="0"/>
                <a:cs typeface="Arial" panose="020B0604020202020204" pitchFamily="34" charset="0"/>
              </a:rPr>
              <a:t>Appendices</a:t>
            </a:r>
          </a:p>
          <a:p>
            <a:pPr eaLnBrk="1" hangingPunct="1">
              <a:buFont typeface="Wingdings" pitchFamily="2" charset="2"/>
              <a:buChar char="Ø"/>
            </a:pPr>
            <a:endParaRPr lang="en-GB" altLang="en-US" dirty="0" smtClean="0">
              <a:solidFill>
                <a:schemeClr val="tx2"/>
              </a:solidFill>
              <a:latin typeface="Arial" panose="020B0604020202020204" pitchFamily="34" charset="0"/>
              <a:cs typeface="Arial" panose="020B0604020202020204" pitchFamily="34" charset="0"/>
            </a:endParaRPr>
          </a:p>
        </p:txBody>
      </p:sp>
      <p:sp>
        <p:nvSpPr>
          <p:cNvPr id="2765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Verdana" pitchFamily="34" charset="0"/>
                <a:ea typeface="ＭＳ Ｐゴシック" charset="-128"/>
              </a:defRPr>
            </a:lvl1pPr>
            <a:lvl2pPr marL="742950" indent="-285750" eaLnBrk="0" hangingPunct="0">
              <a:defRPr>
                <a:solidFill>
                  <a:schemeClr val="tx1"/>
                </a:solidFill>
                <a:latin typeface="Verdana" pitchFamily="34" charset="0"/>
                <a:ea typeface="ＭＳ Ｐゴシック" charset="-128"/>
              </a:defRPr>
            </a:lvl2pPr>
            <a:lvl3pPr marL="1143000" indent="-228600" eaLnBrk="0" hangingPunct="0">
              <a:defRPr>
                <a:solidFill>
                  <a:schemeClr val="tx1"/>
                </a:solidFill>
                <a:latin typeface="Verdana" pitchFamily="34" charset="0"/>
                <a:ea typeface="ＭＳ Ｐゴシック" charset="-128"/>
              </a:defRPr>
            </a:lvl3pPr>
            <a:lvl4pPr marL="1600200" indent="-228600" eaLnBrk="0" hangingPunct="0">
              <a:defRPr>
                <a:solidFill>
                  <a:schemeClr val="tx1"/>
                </a:solidFill>
                <a:latin typeface="Verdana" pitchFamily="34" charset="0"/>
                <a:ea typeface="ＭＳ Ｐゴシック" charset="-128"/>
              </a:defRPr>
            </a:lvl4pPr>
            <a:lvl5pPr marL="2057400" indent="-228600" eaLnBrk="0" hangingPunct="0">
              <a:defRPr>
                <a:solidFill>
                  <a:schemeClr val="tx1"/>
                </a:solidFill>
                <a:latin typeface="Verdana" pitchFamily="34" charset="0"/>
                <a:ea typeface="ＭＳ Ｐゴシック" charset="-128"/>
              </a:defRPr>
            </a:lvl5pPr>
            <a:lvl6pPr marL="2514600" indent="-228600" eaLnBrk="0" fontAlgn="base" hangingPunct="0">
              <a:spcBef>
                <a:spcPct val="0"/>
              </a:spcBef>
              <a:spcAft>
                <a:spcPct val="0"/>
              </a:spcAft>
              <a:defRPr>
                <a:solidFill>
                  <a:schemeClr val="tx1"/>
                </a:solidFill>
                <a:latin typeface="Verdana" pitchFamily="34" charset="0"/>
                <a:ea typeface="ＭＳ Ｐゴシック" charset="-128"/>
              </a:defRPr>
            </a:lvl6pPr>
            <a:lvl7pPr marL="2971800" indent="-228600" eaLnBrk="0" fontAlgn="base" hangingPunct="0">
              <a:spcBef>
                <a:spcPct val="0"/>
              </a:spcBef>
              <a:spcAft>
                <a:spcPct val="0"/>
              </a:spcAft>
              <a:defRPr>
                <a:solidFill>
                  <a:schemeClr val="tx1"/>
                </a:solidFill>
                <a:latin typeface="Verdana" pitchFamily="34" charset="0"/>
                <a:ea typeface="ＭＳ Ｐゴシック" charset="-128"/>
              </a:defRPr>
            </a:lvl7pPr>
            <a:lvl8pPr marL="3429000" indent="-228600" eaLnBrk="0" fontAlgn="base" hangingPunct="0">
              <a:spcBef>
                <a:spcPct val="0"/>
              </a:spcBef>
              <a:spcAft>
                <a:spcPct val="0"/>
              </a:spcAft>
              <a:defRPr>
                <a:solidFill>
                  <a:schemeClr val="tx1"/>
                </a:solidFill>
                <a:latin typeface="Verdana" pitchFamily="34" charset="0"/>
                <a:ea typeface="ＭＳ Ｐゴシック" charset="-128"/>
              </a:defRPr>
            </a:lvl8pPr>
            <a:lvl9pPr marL="3886200" indent="-228600" eaLnBrk="0" fontAlgn="base" hangingPunct="0">
              <a:spcBef>
                <a:spcPct val="0"/>
              </a:spcBef>
              <a:spcAft>
                <a:spcPct val="0"/>
              </a:spcAft>
              <a:defRPr>
                <a:solidFill>
                  <a:schemeClr val="tx1"/>
                </a:solidFill>
                <a:latin typeface="Verdana" pitchFamily="34" charset="0"/>
                <a:ea typeface="ＭＳ Ｐゴシック" charset="-128"/>
              </a:defRPr>
            </a:lvl9pPr>
          </a:lstStyle>
          <a:p>
            <a:pPr eaLnBrk="1" hangingPunct="1"/>
            <a:fld id="{407E5EB0-B311-4339-92E0-664065F2A291}" type="slidenum">
              <a:rPr lang="en-GB" altLang="en-US" smtClean="0"/>
              <a:pPr eaLnBrk="1" hangingPunct="1"/>
              <a:t>10</a:t>
            </a:fld>
            <a:endParaRPr lang="en-GB" altLang="en-US" smtClean="0"/>
          </a:p>
        </p:txBody>
      </p:sp>
    </p:spTree>
    <p:extLst>
      <p:ext uri="{BB962C8B-B14F-4D97-AF65-F5344CB8AC3E}">
        <p14:creationId xmlns:p14="http://schemas.microsoft.com/office/powerpoint/2010/main" val="626255796"/>
      </p:ext>
    </p:extLst>
  </p:cSld>
  <p:clrMapOvr>
    <a:masterClrMapping/>
  </p:clrMapOvr>
  <p:transition>
    <p:zoom/>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lIns="92075" tIns="46038" rIns="92075" bIns="46038"/>
          <a:lstStyle/>
          <a:p>
            <a:pPr eaLnBrk="1" fontAlgn="auto" hangingPunct="1">
              <a:spcAft>
                <a:spcPts val="0"/>
              </a:spcAft>
              <a:defRPr/>
            </a:pPr>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How to find </a:t>
            </a:r>
            <a:r>
              <a:rPr lang="en-GB" sz="3200" b="1" dirty="0" smtClean="0">
                <a:latin typeface="Arial" panose="020B0604020202020204" pitchFamily="34" charset="0"/>
                <a:cs typeface="Arial" panose="020B0604020202020204" pitchFamily="34" charset="0"/>
              </a:rPr>
              <a:t>Information </a:t>
            </a:r>
            <a:endParaRPr lang="en-GB" sz="3200" b="1" i="1" dirty="0">
              <a:latin typeface="Arial" panose="020B0604020202020204" pitchFamily="34" charset="0"/>
              <a:cs typeface="Arial" panose="020B0604020202020204" pitchFamily="34" charset="0"/>
            </a:endParaRPr>
          </a:p>
        </p:txBody>
      </p:sp>
      <p:sp>
        <p:nvSpPr>
          <p:cNvPr id="26628" name="Rectangle 3"/>
          <p:cNvSpPr>
            <a:spLocks noGrp="1" noChangeArrowheads="1"/>
          </p:cNvSpPr>
          <p:nvPr>
            <p:ph idx="1"/>
          </p:nvPr>
        </p:nvSpPr>
        <p:spPr/>
        <p:txBody>
          <a:bodyPr lIns="92075" tIns="46038" rIns="92075" bIns="46038">
            <a:noAutofit/>
          </a:bodyPr>
          <a:lstStyle/>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Focus on your objective, ignoring irrelevant information</a:t>
            </a:r>
          </a:p>
          <a:p>
            <a:pPr marL="452628" fontAlgn="auto">
              <a:lnSpc>
                <a:spcPct val="90000"/>
              </a:lnSpc>
              <a:spcAft>
                <a:spcPts val="0"/>
              </a:spcAft>
              <a:defRPr/>
            </a:pPr>
            <a:r>
              <a:rPr lang="en-GB" sz="2400" dirty="0" smtClean="0">
                <a:latin typeface="Arial" panose="020B0604020202020204" pitchFamily="34" charset="0"/>
                <a:cs typeface="Arial" panose="020B0604020202020204" pitchFamily="34" charset="0"/>
              </a:rPr>
              <a:t>Looking </a:t>
            </a:r>
            <a:r>
              <a:rPr lang="en-GB" sz="2400" dirty="0">
                <a:latin typeface="Arial" panose="020B0604020202020204" pitchFamily="34" charset="0"/>
                <a:cs typeface="Arial" panose="020B0604020202020204" pitchFamily="34" charset="0"/>
              </a:rPr>
              <a:t>in likely places</a:t>
            </a:r>
          </a:p>
          <a:p>
            <a:pPr marL="452628" fontAlgn="auto">
              <a:lnSpc>
                <a:spcPct val="90000"/>
              </a:lnSpc>
              <a:spcAft>
                <a:spcPts val="0"/>
              </a:spcAft>
              <a:defRPr/>
            </a:pPr>
            <a:r>
              <a:rPr lang="en-GB" sz="2400" dirty="0" smtClean="0">
                <a:latin typeface="Arial" panose="020B0604020202020204" pitchFamily="34" charset="0"/>
                <a:cs typeface="Arial" panose="020B0604020202020204" pitchFamily="34" charset="0"/>
              </a:rPr>
              <a:t>Knowing </a:t>
            </a:r>
            <a:r>
              <a:rPr lang="en-GB" sz="2400" dirty="0">
                <a:latin typeface="Arial" panose="020B0604020202020204" pitchFamily="34" charset="0"/>
                <a:cs typeface="Arial" panose="020B0604020202020204" pitchFamily="34" charset="0"/>
              </a:rPr>
              <a:t>the organisation of the text will help you to decide which parts of the text are more likely to yield result</a:t>
            </a:r>
          </a:p>
          <a:p>
            <a:pPr marL="452628" fontAlgn="auto">
              <a:spcAft>
                <a:spcPts val="0"/>
              </a:spcAft>
              <a:defRPr/>
            </a:pPr>
            <a:endParaRPr lang="en-GB" sz="2400" dirty="0" smtClean="0">
              <a:latin typeface="Arial" panose="020B0604020202020204" pitchFamily="34" charset="0"/>
              <a:cs typeface="Arial" panose="020B0604020202020204" pitchFamily="34" charset="0"/>
            </a:endParaRPr>
          </a:p>
        </p:txBody>
      </p:sp>
      <p:sp>
        <p:nvSpPr>
          <p:cNvPr id="2560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Verdana" pitchFamily="34" charset="0"/>
                <a:ea typeface="ＭＳ Ｐゴシック" charset="-128"/>
              </a:defRPr>
            </a:lvl1pPr>
            <a:lvl2pPr marL="742950" indent="-285750" eaLnBrk="0" hangingPunct="0">
              <a:defRPr>
                <a:solidFill>
                  <a:schemeClr val="tx1"/>
                </a:solidFill>
                <a:latin typeface="Verdana" pitchFamily="34" charset="0"/>
                <a:ea typeface="ＭＳ Ｐゴシック" charset="-128"/>
              </a:defRPr>
            </a:lvl2pPr>
            <a:lvl3pPr marL="1143000" indent="-228600" eaLnBrk="0" hangingPunct="0">
              <a:defRPr>
                <a:solidFill>
                  <a:schemeClr val="tx1"/>
                </a:solidFill>
                <a:latin typeface="Verdana" pitchFamily="34" charset="0"/>
                <a:ea typeface="ＭＳ Ｐゴシック" charset="-128"/>
              </a:defRPr>
            </a:lvl3pPr>
            <a:lvl4pPr marL="1600200" indent="-228600" eaLnBrk="0" hangingPunct="0">
              <a:defRPr>
                <a:solidFill>
                  <a:schemeClr val="tx1"/>
                </a:solidFill>
                <a:latin typeface="Verdana" pitchFamily="34" charset="0"/>
                <a:ea typeface="ＭＳ Ｐゴシック" charset="-128"/>
              </a:defRPr>
            </a:lvl4pPr>
            <a:lvl5pPr marL="2057400" indent="-228600" eaLnBrk="0" hangingPunct="0">
              <a:defRPr>
                <a:solidFill>
                  <a:schemeClr val="tx1"/>
                </a:solidFill>
                <a:latin typeface="Verdana" pitchFamily="34" charset="0"/>
                <a:ea typeface="ＭＳ Ｐゴシック" charset="-128"/>
              </a:defRPr>
            </a:lvl5pPr>
            <a:lvl6pPr marL="2514600" indent="-228600" eaLnBrk="0" fontAlgn="base" hangingPunct="0">
              <a:spcBef>
                <a:spcPct val="0"/>
              </a:spcBef>
              <a:spcAft>
                <a:spcPct val="0"/>
              </a:spcAft>
              <a:defRPr>
                <a:solidFill>
                  <a:schemeClr val="tx1"/>
                </a:solidFill>
                <a:latin typeface="Verdana" pitchFamily="34" charset="0"/>
                <a:ea typeface="ＭＳ Ｐゴシック" charset="-128"/>
              </a:defRPr>
            </a:lvl6pPr>
            <a:lvl7pPr marL="2971800" indent="-228600" eaLnBrk="0" fontAlgn="base" hangingPunct="0">
              <a:spcBef>
                <a:spcPct val="0"/>
              </a:spcBef>
              <a:spcAft>
                <a:spcPct val="0"/>
              </a:spcAft>
              <a:defRPr>
                <a:solidFill>
                  <a:schemeClr val="tx1"/>
                </a:solidFill>
                <a:latin typeface="Verdana" pitchFamily="34" charset="0"/>
                <a:ea typeface="ＭＳ Ｐゴシック" charset="-128"/>
              </a:defRPr>
            </a:lvl7pPr>
            <a:lvl8pPr marL="3429000" indent="-228600" eaLnBrk="0" fontAlgn="base" hangingPunct="0">
              <a:spcBef>
                <a:spcPct val="0"/>
              </a:spcBef>
              <a:spcAft>
                <a:spcPct val="0"/>
              </a:spcAft>
              <a:defRPr>
                <a:solidFill>
                  <a:schemeClr val="tx1"/>
                </a:solidFill>
                <a:latin typeface="Verdana" pitchFamily="34" charset="0"/>
                <a:ea typeface="ＭＳ Ｐゴシック" charset="-128"/>
              </a:defRPr>
            </a:lvl8pPr>
            <a:lvl9pPr marL="3886200" indent="-228600" eaLnBrk="0" fontAlgn="base" hangingPunct="0">
              <a:spcBef>
                <a:spcPct val="0"/>
              </a:spcBef>
              <a:spcAft>
                <a:spcPct val="0"/>
              </a:spcAft>
              <a:defRPr>
                <a:solidFill>
                  <a:schemeClr val="tx1"/>
                </a:solidFill>
                <a:latin typeface="Verdana" pitchFamily="34" charset="0"/>
                <a:ea typeface="ＭＳ Ｐゴシック" charset="-128"/>
              </a:defRPr>
            </a:lvl9pPr>
          </a:lstStyle>
          <a:p>
            <a:pPr eaLnBrk="1" hangingPunct="1"/>
            <a:fld id="{1E6359BE-8F65-4080-BEC9-0271423EFEBB}" type="slidenum">
              <a:rPr lang="en-GB" altLang="en-US" smtClean="0"/>
              <a:pPr eaLnBrk="1" hangingPunct="1"/>
              <a:t>11</a:t>
            </a:fld>
            <a:endParaRPr lang="en-GB" altLang="en-US" smtClean="0"/>
          </a:p>
        </p:txBody>
      </p:sp>
    </p:spTree>
    <p:extLst>
      <p:ext uri="{BB962C8B-B14F-4D97-AF65-F5344CB8AC3E}">
        <p14:creationId xmlns:p14="http://schemas.microsoft.com/office/powerpoint/2010/main" val="1110575241"/>
      </p:ext>
    </p:extLst>
  </p:cSld>
  <p:clrMapOvr>
    <a:masterClrMapping/>
  </p:clrMapOvr>
  <p:transition>
    <p:zoom/>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3200" b="1" dirty="0"/>
              <a:t>Reading </a:t>
            </a:r>
            <a:r>
              <a:rPr lang="en-GB" sz="3200" b="1" dirty="0" smtClean="0"/>
              <a:t>Strategies</a:t>
            </a:r>
            <a:endParaRPr lang="en-GB" sz="3200" dirty="0"/>
          </a:p>
        </p:txBody>
      </p:sp>
      <p:sp>
        <p:nvSpPr>
          <p:cNvPr id="26628" name="Rectangle 4"/>
          <p:cNvSpPr>
            <a:spLocks noGrp="1" noChangeArrowheads="1"/>
          </p:cNvSpPr>
          <p:nvPr>
            <p:ph idx="1"/>
          </p:nvPr>
        </p:nvSpPr>
        <p:spPr/>
        <p:txBody>
          <a:bodyPr/>
          <a:lstStyle/>
          <a:p>
            <a:r>
              <a:rPr lang="en-GB" sz="2500" dirty="0"/>
              <a:t>What is the purpose of the task</a:t>
            </a:r>
            <a:r>
              <a:rPr lang="en-GB" dirty="0"/>
              <a:t>?</a:t>
            </a:r>
          </a:p>
          <a:p>
            <a:pPr lvl="1"/>
            <a:r>
              <a:rPr lang="en-GB" dirty="0"/>
              <a:t>Questions to ask:</a:t>
            </a:r>
          </a:p>
          <a:p>
            <a:pPr lvl="2"/>
            <a:r>
              <a:rPr lang="en-GB" dirty="0" smtClean="0"/>
              <a:t>What </a:t>
            </a:r>
            <a:r>
              <a:rPr lang="en-GB" dirty="0"/>
              <a:t>am I reading </a:t>
            </a:r>
            <a:r>
              <a:rPr lang="en-GB" dirty="0" smtClean="0"/>
              <a:t>about?</a:t>
            </a:r>
          </a:p>
          <a:p>
            <a:pPr lvl="2"/>
            <a:r>
              <a:rPr lang="en-GB" dirty="0" smtClean="0"/>
              <a:t>Why </a:t>
            </a:r>
            <a:r>
              <a:rPr lang="en-GB" dirty="0"/>
              <a:t>am I </a:t>
            </a:r>
            <a:r>
              <a:rPr lang="en-GB" dirty="0" smtClean="0"/>
              <a:t>reading?</a:t>
            </a:r>
          </a:p>
          <a:p>
            <a:pPr lvl="2"/>
            <a:r>
              <a:rPr lang="en-GB" dirty="0" smtClean="0"/>
              <a:t>How </a:t>
            </a:r>
            <a:r>
              <a:rPr lang="en-GB" dirty="0"/>
              <a:t>am I reading?</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b="1" dirty="0" smtClean="0"/>
              <a:t>Example: </a:t>
            </a:r>
            <a:r>
              <a:rPr lang="en-GB" b="1" dirty="0"/>
              <a:t>Reading a novel</a:t>
            </a:r>
            <a:r>
              <a:rPr lang="en-GB" dirty="0"/>
              <a:t> 	</a:t>
            </a:r>
          </a:p>
        </p:txBody>
      </p:sp>
      <p:sp>
        <p:nvSpPr>
          <p:cNvPr id="28676" name="Rectangle 4"/>
          <p:cNvSpPr>
            <a:spLocks noGrp="1" noChangeArrowheads="1"/>
          </p:cNvSpPr>
          <p:nvPr>
            <p:ph idx="1"/>
          </p:nvPr>
        </p:nvSpPr>
        <p:spPr/>
        <p:txBody>
          <a:bodyPr/>
          <a:lstStyle/>
          <a:p>
            <a:r>
              <a:rPr lang="en-GB" sz="2500"/>
              <a:t>What?</a:t>
            </a:r>
          </a:p>
          <a:p>
            <a:pPr lvl="1"/>
            <a:r>
              <a:rPr lang="en-GB" sz="2100"/>
              <a:t>A murder thriller</a:t>
            </a:r>
          </a:p>
          <a:p>
            <a:r>
              <a:rPr lang="en-GB" sz="2500"/>
              <a:t> Why?</a:t>
            </a:r>
          </a:p>
          <a:p>
            <a:pPr lvl="1"/>
            <a:r>
              <a:rPr lang="en-GB" sz="2100"/>
              <a:t>For pleasure</a:t>
            </a:r>
          </a:p>
          <a:p>
            <a:r>
              <a:rPr lang="en-GB" sz="2500"/>
              <a:t> How? </a:t>
            </a:r>
          </a:p>
          <a:p>
            <a:pPr lvl="1"/>
            <a:r>
              <a:rPr lang="en-GB" sz="2100"/>
              <a:t>From the first word to the last word.</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sz="2800" b="1" dirty="0"/>
              <a:t>Example: Reading a newspaper job advertisement</a:t>
            </a:r>
            <a:r>
              <a:rPr lang="en-GB" sz="3200" dirty="0"/>
              <a:t> </a:t>
            </a:r>
            <a:endParaRPr lang="en-GB" sz="2800" b="1" dirty="0"/>
          </a:p>
        </p:txBody>
      </p:sp>
      <p:sp>
        <p:nvSpPr>
          <p:cNvPr id="30724" name="Rectangle 4"/>
          <p:cNvSpPr>
            <a:spLocks noGrp="1" noChangeArrowheads="1"/>
          </p:cNvSpPr>
          <p:nvPr>
            <p:ph idx="1"/>
          </p:nvPr>
        </p:nvSpPr>
        <p:spPr/>
        <p:txBody>
          <a:bodyPr/>
          <a:lstStyle/>
          <a:p>
            <a:pPr>
              <a:lnSpc>
                <a:spcPct val="80000"/>
              </a:lnSpc>
            </a:pPr>
            <a:r>
              <a:rPr lang="en-GB" sz="1900" dirty="0"/>
              <a:t>What? </a:t>
            </a:r>
          </a:p>
          <a:p>
            <a:pPr lvl="1">
              <a:lnSpc>
                <a:spcPct val="80000"/>
              </a:lnSpc>
            </a:pPr>
            <a:r>
              <a:rPr lang="en-GB" sz="1700" dirty="0"/>
              <a:t>Job vacancies</a:t>
            </a:r>
          </a:p>
          <a:p>
            <a:pPr>
              <a:lnSpc>
                <a:spcPct val="80000"/>
              </a:lnSpc>
            </a:pPr>
            <a:r>
              <a:rPr lang="en-GB" sz="1900" dirty="0"/>
              <a:t> Why? </a:t>
            </a:r>
          </a:p>
          <a:p>
            <a:pPr lvl="1">
              <a:lnSpc>
                <a:spcPct val="80000"/>
              </a:lnSpc>
            </a:pPr>
            <a:r>
              <a:rPr lang="en-GB" sz="1700" dirty="0"/>
              <a:t>Looking for a job</a:t>
            </a:r>
          </a:p>
          <a:p>
            <a:pPr>
              <a:lnSpc>
                <a:spcPct val="80000"/>
              </a:lnSpc>
            </a:pPr>
            <a:r>
              <a:rPr lang="en-GB" sz="1900" dirty="0"/>
              <a:t> How? </a:t>
            </a:r>
          </a:p>
          <a:p>
            <a:pPr lvl="1">
              <a:lnSpc>
                <a:spcPct val="80000"/>
              </a:lnSpc>
            </a:pPr>
            <a:r>
              <a:rPr lang="en-GB" sz="1700" dirty="0"/>
              <a:t>By locating the job advertisement section. Looking through the section quickly to find suitable jobs.</a:t>
            </a:r>
          </a:p>
          <a:p>
            <a:pPr lvl="1">
              <a:lnSpc>
                <a:spcPct val="80000"/>
              </a:lnSpc>
            </a:pPr>
            <a:r>
              <a:rPr lang="en-GB" sz="1700" dirty="0"/>
              <a:t>Reading those advertisements more carefully to find specific information qualifications needed and salary.</a:t>
            </a:r>
          </a:p>
          <a:p>
            <a:pPr>
              <a:lnSpc>
                <a:spcPct val="80000"/>
              </a:lnSpc>
            </a:pPr>
            <a:endParaRPr lang="en-GB" sz="19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sz="3200" b="1" dirty="0"/>
              <a:t>Reading </a:t>
            </a:r>
            <a:r>
              <a:rPr lang="en-GB" sz="3200" b="1" dirty="0" smtClean="0"/>
              <a:t>Strategies:</a:t>
            </a:r>
            <a:r>
              <a:rPr lang="en-GB" sz="3200" b="1" dirty="0"/>
              <a:t/>
            </a:r>
            <a:br>
              <a:rPr lang="en-GB" sz="3200" b="1" dirty="0"/>
            </a:br>
            <a:r>
              <a:rPr lang="en-GB" sz="3200" b="1" dirty="0"/>
              <a:t>Over-viewing a </a:t>
            </a:r>
            <a:r>
              <a:rPr lang="en-GB" sz="2800" b="1" dirty="0" smtClean="0"/>
              <a:t>Passage</a:t>
            </a:r>
            <a:endParaRPr lang="en-GB" sz="3200" dirty="0"/>
          </a:p>
        </p:txBody>
      </p:sp>
      <p:sp>
        <p:nvSpPr>
          <p:cNvPr id="32772" name="Rectangle 4"/>
          <p:cNvSpPr>
            <a:spLocks noGrp="1" noChangeArrowheads="1"/>
          </p:cNvSpPr>
          <p:nvPr>
            <p:ph idx="1"/>
          </p:nvPr>
        </p:nvSpPr>
        <p:spPr/>
        <p:txBody>
          <a:bodyPr/>
          <a:lstStyle/>
          <a:p>
            <a:pPr>
              <a:lnSpc>
                <a:spcPct val="80000"/>
              </a:lnSpc>
            </a:pPr>
            <a:r>
              <a:rPr lang="en-GB" sz="1900" dirty="0"/>
              <a:t>Read the </a:t>
            </a:r>
            <a:r>
              <a:rPr lang="en-GB" sz="1900" b="1" dirty="0"/>
              <a:t>title</a:t>
            </a:r>
            <a:r>
              <a:rPr lang="en-GB" sz="1900" dirty="0"/>
              <a:t> and </a:t>
            </a:r>
            <a:r>
              <a:rPr lang="en-GB" sz="1900" b="1" dirty="0"/>
              <a:t>headings</a:t>
            </a:r>
            <a:r>
              <a:rPr lang="en-GB" sz="1900" dirty="0"/>
              <a:t> to understand what the passage is about</a:t>
            </a:r>
          </a:p>
          <a:p>
            <a:pPr>
              <a:lnSpc>
                <a:spcPct val="80000"/>
              </a:lnSpc>
            </a:pPr>
            <a:r>
              <a:rPr lang="en-GB" sz="1900" dirty="0"/>
              <a:t>Look at the </a:t>
            </a:r>
            <a:r>
              <a:rPr lang="en-GB" sz="1900" b="1" dirty="0"/>
              <a:t>titles</a:t>
            </a:r>
            <a:r>
              <a:rPr lang="en-GB" sz="1900" dirty="0"/>
              <a:t> of any diagrams, tables, graphs and illustrations</a:t>
            </a:r>
          </a:p>
          <a:p>
            <a:pPr>
              <a:lnSpc>
                <a:spcPct val="80000"/>
              </a:lnSpc>
            </a:pPr>
            <a:r>
              <a:rPr lang="en-GB" sz="1900" b="1" dirty="0"/>
              <a:t>Do not read word by word </a:t>
            </a:r>
            <a:r>
              <a:rPr lang="en-GB" sz="1900" dirty="0"/>
              <a:t>at this stage and do not follow the text with your finger or a pen</a:t>
            </a:r>
          </a:p>
          <a:p>
            <a:pPr>
              <a:lnSpc>
                <a:spcPct val="80000"/>
              </a:lnSpc>
            </a:pPr>
            <a:r>
              <a:rPr lang="en-GB" sz="1900" dirty="0"/>
              <a:t>Do not worry about words you do not understand</a:t>
            </a:r>
          </a:p>
          <a:p>
            <a:pPr>
              <a:lnSpc>
                <a:spcPct val="80000"/>
              </a:lnSpc>
            </a:pPr>
            <a:endParaRPr lang="en-GB" sz="19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sz="2800" b="1" dirty="0"/>
              <a:t>After Over-viewing a Passage: What should you know?</a:t>
            </a:r>
            <a:r>
              <a:rPr lang="en-GB" sz="2800" dirty="0"/>
              <a:t> </a:t>
            </a:r>
            <a:endParaRPr lang="en-GB" dirty="0"/>
          </a:p>
        </p:txBody>
      </p:sp>
      <p:sp>
        <p:nvSpPr>
          <p:cNvPr id="34820" name="Rectangle 4"/>
          <p:cNvSpPr>
            <a:spLocks noGrp="1" noChangeArrowheads="1"/>
          </p:cNvSpPr>
          <p:nvPr>
            <p:ph idx="1"/>
          </p:nvPr>
        </p:nvSpPr>
        <p:spPr/>
        <p:txBody>
          <a:bodyPr/>
          <a:lstStyle/>
          <a:p>
            <a:pPr lvl="1"/>
            <a:r>
              <a:rPr lang="en-GB" sz="2500"/>
              <a:t>Writer’s purpose</a:t>
            </a:r>
          </a:p>
          <a:p>
            <a:pPr lvl="1"/>
            <a:r>
              <a:rPr lang="en-GB" sz="2500"/>
              <a:t>Description</a:t>
            </a:r>
          </a:p>
          <a:p>
            <a:pPr lvl="1"/>
            <a:r>
              <a:rPr lang="en-GB" sz="2500"/>
              <a:t>Comparing</a:t>
            </a:r>
          </a:p>
          <a:p>
            <a:pPr lvl="1"/>
            <a:r>
              <a:rPr lang="en-GB" sz="2500"/>
              <a:t>Recommending</a:t>
            </a:r>
          </a:p>
          <a:p>
            <a:pPr lvl="1"/>
            <a:r>
              <a:rPr lang="en-GB" sz="2500"/>
              <a:t>Persuading</a:t>
            </a:r>
          </a:p>
          <a:p>
            <a:pPr lvl="1"/>
            <a:r>
              <a:rPr lang="en-GB" sz="2500"/>
              <a:t>Explaining</a:t>
            </a:r>
          </a:p>
          <a:p>
            <a:endParaRPr lang="en-GB" sz="290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200" b="1" dirty="0"/>
              <a:t>Read the Example (photocopy</a:t>
            </a:r>
            <a:r>
              <a:rPr lang="en-GB" sz="3200" b="1" dirty="0" smtClean="0"/>
              <a:t>)</a:t>
            </a:r>
            <a:endParaRPr lang="en-GB" sz="3200" dirty="0"/>
          </a:p>
        </p:txBody>
      </p:sp>
      <p:sp>
        <p:nvSpPr>
          <p:cNvPr id="38916" name="Rectangle 4"/>
          <p:cNvSpPr>
            <a:spLocks noGrp="1" noChangeArrowheads="1"/>
          </p:cNvSpPr>
          <p:nvPr>
            <p:ph idx="1"/>
          </p:nvPr>
        </p:nvSpPr>
        <p:spPr/>
        <p:txBody>
          <a:bodyPr/>
          <a:lstStyle/>
          <a:p>
            <a:pPr marL="0" indent="0">
              <a:lnSpc>
                <a:spcPct val="80000"/>
              </a:lnSpc>
              <a:buNone/>
            </a:pPr>
            <a:endParaRPr lang="en-GB" sz="1900" dirty="0"/>
          </a:p>
          <a:p>
            <a:pPr>
              <a:lnSpc>
                <a:spcPct val="80000"/>
              </a:lnSpc>
            </a:pPr>
            <a:r>
              <a:rPr lang="en-GB" sz="2800" dirty="0" smtClean="0"/>
              <a:t>You </a:t>
            </a:r>
            <a:r>
              <a:rPr lang="en-GB" sz="2800" dirty="0"/>
              <a:t>have 5 </a:t>
            </a:r>
            <a:r>
              <a:rPr lang="en-GB" sz="2800" dirty="0" smtClean="0"/>
              <a:t>minutes </a:t>
            </a:r>
            <a:r>
              <a:rPr lang="en-GB" sz="2800" dirty="0"/>
              <a:t>to read the </a:t>
            </a:r>
            <a:r>
              <a:rPr lang="en-GB" sz="2800" dirty="0" smtClean="0"/>
              <a:t>hand-out </a:t>
            </a:r>
            <a:r>
              <a:rPr lang="en-GB" sz="2800" dirty="0"/>
              <a:t>and summarise the main </a:t>
            </a:r>
            <a:r>
              <a:rPr lang="en-GB" sz="2800" dirty="0" smtClean="0"/>
              <a:t>points</a:t>
            </a:r>
            <a:r>
              <a:rPr lang="en-GB" sz="2800" dirty="0" smtClean="0"/>
              <a:t>.</a:t>
            </a:r>
            <a:endParaRPr lang="en-GB" sz="2800" dirty="0"/>
          </a:p>
          <a:p>
            <a:pPr lvl="1">
              <a:lnSpc>
                <a:spcPct val="80000"/>
              </a:lnSpc>
            </a:pPr>
            <a:r>
              <a:rPr lang="en-GB" sz="2000" dirty="0" smtClean="0"/>
              <a:t>Feedback </a:t>
            </a:r>
            <a:endParaRPr lang="en-GB" sz="2000" dirty="0"/>
          </a:p>
          <a:p>
            <a:pPr>
              <a:lnSpc>
                <a:spcPct val="80000"/>
              </a:lnSpc>
              <a:buFont typeface="Wingdings" pitchFamily="2" charset="2"/>
              <a:buNone/>
            </a:pPr>
            <a:endParaRPr lang="en-GB" sz="1900" i="1" dirty="0"/>
          </a:p>
          <a:p>
            <a:pPr>
              <a:lnSpc>
                <a:spcPct val="80000"/>
              </a:lnSpc>
            </a:pPr>
            <a:endParaRPr lang="en-GB" sz="1700" dirty="0"/>
          </a:p>
        </p:txBody>
      </p:sp>
      <p:sp>
        <p:nvSpPr>
          <p:cNvPr id="38917" name="Rectangle 5"/>
          <p:cNvSpPr>
            <a:spLocks noGrp="1" noChangeArrowheads="1"/>
          </p:cNvSpPr>
          <p:nvPr>
            <p:ph type="body" sz="half" idx="4294967295"/>
          </p:nvPr>
        </p:nvSpPr>
        <p:spPr>
          <a:xfrm>
            <a:off x="5562600" y="3068638"/>
            <a:ext cx="3581400" cy="2027237"/>
          </a:xfrm>
        </p:spPr>
        <p:txBody>
          <a:bodyPr/>
          <a:lstStyle/>
          <a:p>
            <a:pPr marL="0" indent="0">
              <a:lnSpc>
                <a:spcPct val="80000"/>
              </a:lnSpc>
              <a:buNone/>
            </a:pPr>
            <a:endParaRPr lang="en-GB" sz="1900" b="1" i="1" dirty="0"/>
          </a:p>
          <a:p>
            <a:pPr>
              <a:lnSpc>
                <a:spcPct val="80000"/>
              </a:lnSpc>
              <a:buFont typeface="Wingdings" pitchFamily="2" charset="2"/>
              <a:buNone/>
            </a:pPr>
            <a:r>
              <a:rPr lang="en-GB" sz="1900" i="1" dirty="0"/>
              <a:t>	                    </a:t>
            </a:r>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p:txBody>
      </p:sp>
      <p:sp>
        <p:nvSpPr>
          <p:cNvPr id="2" name="TextBox 1"/>
          <p:cNvSpPr txBox="1"/>
          <p:nvPr/>
        </p:nvSpPr>
        <p:spPr>
          <a:xfrm>
            <a:off x="1405104" y="4449544"/>
            <a:ext cx="7560840" cy="646331"/>
          </a:xfrm>
          <a:prstGeom prst="rect">
            <a:avLst/>
          </a:prstGeom>
          <a:noFill/>
        </p:spPr>
        <p:txBody>
          <a:bodyPr wrap="square" rtlCol="0">
            <a:spAutoFit/>
          </a:bodyPr>
          <a:lstStyle/>
          <a:p>
            <a:r>
              <a:rPr lang="en-GB" dirty="0"/>
              <a:t>Harrison, R. and Wise, C. (2005) </a:t>
            </a:r>
            <a:r>
              <a:rPr lang="en-GB" i="1" dirty="0"/>
              <a:t>Working with young people. </a:t>
            </a:r>
            <a:r>
              <a:rPr lang="en-GB" dirty="0"/>
              <a:t>London: SAGE.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sz="3200" b="1" dirty="0"/>
              <a:t>What does the t</a:t>
            </a:r>
            <a:r>
              <a:rPr lang="en-GB" sz="3200" b="1" dirty="0" smtClean="0"/>
              <a:t>itle tell </a:t>
            </a:r>
            <a:r>
              <a:rPr lang="en-GB" sz="3200" b="1" dirty="0"/>
              <a:t>u</a:t>
            </a:r>
            <a:r>
              <a:rPr lang="en-GB" sz="3200" b="1" dirty="0" smtClean="0"/>
              <a:t>s</a:t>
            </a:r>
            <a:r>
              <a:rPr lang="en-GB" sz="3200" b="1" dirty="0"/>
              <a:t>? </a:t>
            </a:r>
            <a:endParaRPr lang="en-GB" sz="3200" dirty="0"/>
          </a:p>
        </p:txBody>
      </p:sp>
      <p:sp>
        <p:nvSpPr>
          <p:cNvPr id="36868" name="Rectangle 4"/>
          <p:cNvSpPr>
            <a:spLocks noGrp="1" noChangeArrowheads="1"/>
          </p:cNvSpPr>
          <p:nvPr>
            <p:ph idx="1"/>
          </p:nvPr>
        </p:nvSpPr>
        <p:spPr/>
        <p:txBody>
          <a:bodyPr/>
          <a:lstStyle/>
          <a:p>
            <a:r>
              <a:rPr lang="en-GB" sz="2500"/>
              <a:t>By reading the title, it is possible to predict that the passage will:</a:t>
            </a:r>
          </a:p>
          <a:p>
            <a:pPr lvl="1"/>
            <a:r>
              <a:rPr lang="en-GB" sz="2100"/>
              <a:t>Introduce a topic</a:t>
            </a:r>
          </a:p>
          <a:p>
            <a:pPr lvl="1"/>
            <a:r>
              <a:rPr lang="en-GB" sz="2100"/>
              <a:t>Explanation of youth work</a:t>
            </a:r>
          </a:p>
          <a:p>
            <a:pPr lvl="1"/>
            <a:r>
              <a:rPr lang="en-GB" sz="2100"/>
              <a:t>Note the main themes applicable to the subject area</a:t>
            </a:r>
          </a:p>
          <a:p>
            <a:endParaRPr lang="en-GB" sz="250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sz="3200" b="1" dirty="0"/>
              <a:t>Now read the passage </a:t>
            </a:r>
          </a:p>
        </p:txBody>
      </p:sp>
      <p:sp>
        <p:nvSpPr>
          <p:cNvPr id="40964" name="Rectangle 4"/>
          <p:cNvSpPr>
            <a:spLocks noGrp="1" noChangeArrowheads="1"/>
          </p:cNvSpPr>
          <p:nvPr>
            <p:ph idx="1"/>
          </p:nvPr>
        </p:nvSpPr>
        <p:spPr/>
        <p:txBody>
          <a:bodyPr/>
          <a:lstStyle/>
          <a:p>
            <a:r>
              <a:rPr lang="en-GB" sz="2100" dirty="0"/>
              <a:t>Each paragraph has a sentence that summarises the rest of the </a:t>
            </a:r>
            <a:r>
              <a:rPr lang="en-GB" sz="2100" dirty="0" smtClean="0"/>
              <a:t>paragraph.</a:t>
            </a:r>
            <a:endParaRPr lang="en-GB" sz="2100" dirty="0"/>
          </a:p>
          <a:p>
            <a:r>
              <a:rPr lang="en-GB" sz="2100" dirty="0"/>
              <a:t>This is usually the first or second </a:t>
            </a:r>
            <a:r>
              <a:rPr lang="en-GB" sz="2100" dirty="0" smtClean="0"/>
              <a:t>sentence.</a:t>
            </a:r>
            <a:endParaRPr lang="en-GB" sz="2100" dirty="0"/>
          </a:p>
          <a:p>
            <a:r>
              <a:rPr lang="en-GB" sz="2100" dirty="0"/>
              <a:t>Paragraph by paragraph sum up in one sentence what each paragraph is trying to tell you.</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sz="3200" b="1" dirty="0"/>
              <a:t>Sentence </a:t>
            </a:r>
            <a:r>
              <a:rPr lang="en-GB" sz="3200" b="1" dirty="0" smtClean="0"/>
              <a:t>Summary</a:t>
            </a:r>
            <a:endParaRPr lang="en-GB" sz="3200" b="1" dirty="0"/>
          </a:p>
        </p:txBody>
      </p:sp>
      <p:sp>
        <p:nvSpPr>
          <p:cNvPr id="43012" name="Rectangle 4"/>
          <p:cNvSpPr>
            <a:spLocks noGrp="1" noChangeArrowheads="1"/>
          </p:cNvSpPr>
          <p:nvPr>
            <p:ph idx="1"/>
          </p:nvPr>
        </p:nvSpPr>
        <p:spPr/>
        <p:txBody>
          <a:bodyPr/>
          <a:lstStyle/>
          <a:p>
            <a:pPr>
              <a:lnSpc>
                <a:spcPct val="90000"/>
              </a:lnSpc>
            </a:pPr>
            <a:r>
              <a:rPr lang="en-GB" sz="1900" dirty="0"/>
              <a:t>‘Obviously the joke has its origins in the fact that few people actually know what youth workers do and youth workers are bad at explaining this’.</a:t>
            </a:r>
            <a:endParaRPr lang="en-GB" sz="1900" i="1" dirty="0"/>
          </a:p>
          <a:p>
            <a:pPr>
              <a:lnSpc>
                <a:spcPct val="90000"/>
              </a:lnSpc>
            </a:pPr>
            <a:r>
              <a:rPr lang="en-GB" sz="1900" dirty="0" smtClean="0"/>
              <a:t>From </a:t>
            </a:r>
            <a:r>
              <a:rPr lang="en-GB" sz="1900" dirty="0"/>
              <a:t>this sentence we can predict that the next paragraph will provide us with examples of what youth workers generally do.</a:t>
            </a:r>
          </a:p>
          <a:p>
            <a:pPr>
              <a:lnSpc>
                <a:spcPct val="90000"/>
              </a:lnSpc>
            </a:pPr>
            <a:r>
              <a:rPr lang="en-GB" sz="1900" dirty="0" smtClean="0"/>
              <a:t>Bullet </a:t>
            </a:r>
            <a:r>
              <a:rPr lang="en-GB" sz="1900" dirty="0"/>
              <a:t>points provide a list format</a:t>
            </a:r>
            <a:r>
              <a:rPr lang="en-GB" sz="1900" dirty="0" smtClean="0"/>
              <a:t>.</a:t>
            </a:r>
          </a:p>
          <a:p>
            <a:pPr>
              <a:lnSpc>
                <a:spcPct val="90000"/>
              </a:lnSpc>
            </a:pPr>
            <a:r>
              <a:rPr lang="en-GB" sz="1900" dirty="0"/>
              <a:t>The paragraph continues to specify what youth workers do……</a:t>
            </a:r>
          </a:p>
          <a:p>
            <a:pPr>
              <a:lnSpc>
                <a:spcPct val="90000"/>
              </a:lnSpc>
            </a:pPr>
            <a:r>
              <a:rPr lang="en-GB" sz="1900" dirty="0"/>
              <a:t>Headings provide a forecast of what is to be expected </a:t>
            </a:r>
          </a:p>
          <a:p>
            <a:pPr>
              <a:lnSpc>
                <a:spcPct val="90000"/>
              </a:lnSpc>
            </a:pPr>
            <a:r>
              <a:rPr lang="en-GB" sz="1900" dirty="0"/>
              <a:t>‘Identifying the skills’ and ‘The wide range of youth work’, provide you the reader with an idea of what is to follow, and therefore you do not need to read every word.</a:t>
            </a:r>
          </a:p>
          <a:p>
            <a:pPr>
              <a:lnSpc>
                <a:spcPct val="90000"/>
              </a:lnSpc>
            </a:pPr>
            <a:endParaRPr lang="en-GB" sz="19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sz="3200" b="1" dirty="0"/>
              <a:t>Sentence </a:t>
            </a:r>
            <a:r>
              <a:rPr lang="en-GB" sz="3200" b="1" dirty="0" smtClean="0"/>
              <a:t>Summary</a:t>
            </a:r>
            <a:endParaRPr lang="en-GB" sz="3200" b="1" dirty="0"/>
          </a:p>
        </p:txBody>
      </p:sp>
      <p:sp>
        <p:nvSpPr>
          <p:cNvPr id="47108" name="Rectangle 4"/>
          <p:cNvSpPr>
            <a:spLocks noGrp="1" noChangeArrowheads="1"/>
          </p:cNvSpPr>
          <p:nvPr>
            <p:ph idx="1"/>
          </p:nvPr>
        </p:nvSpPr>
        <p:spPr/>
        <p:txBody>
          <a:bodyPr/>
          <a:lstStyle/>
          <a:p>
            <a:pPr>
              <a:lnSpc>
                <a:spcPct val="90000"/>
              </a:lnSpc>
            </a:pPr>
            <a:r>
              <a:rPr lang="en-GB" sz="2100"/>
              <a:t>The heading ‘The wide range of youth work’ confirms without reading any further down the paragraph that the section that follows will include examples of youth work methods. This should allow you with the confidence to scan and skip sections when reading for meaning.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sz="3200" b="1" dirty="0" smtClean="0"/>
              <a:t/>
            </a:r>
            <a:br>
              <a:rPr lang="en-GB" sz="3200" b="1" dirty="0" smtClean="0"/>
            </a:br>
            <a:r>
              <a:rPr lang="en-GB" sz="3200" b="1" dirty="0"/>
              <a:t/>
            </a:r>
            <a:br>
              <a:rPr lang="en-GB" sz="3200" b="1" dirty="0"/>
            </a:br>
            <a:r>
              <a:rPr lang="en-GB" sz="3200" b="1" dirty="0" smtClean="0"/>
              <a:t/>
            </a:r>
            <a:br>
              <a:rPr lang="en-GB" sz="3200" b="1" dirty="0" smtClean="0"/>
            </a:br>
            <a:r>
              <a:rPr lang="en-GB" sz="3200" b="1" dirty="0" smtClean="0"/>
              <a:t>How </a:t>
            </a:r>
            <a:r>
              <a:rPr lang="en-GB" sz="3200" b="1" dirty="0"/>
              <a:t>to find </a:t>
            </a:r>
            <a:r>
              <a:rPr lang="en-GB" sz="3200" b="1" dirty="0" smtClean="0"/>
              <a:t>information</a:t>
            </a:r>
            <a:endParaRPr lang="en-GB" sz="3200" b="1" dirty="0"/>
          </a:p>
        </p:txBody>
      </p:sp>
      <p:sp>
        <p:nvSpPr>
          <p:cNvPr id="49156" name="Rectangle 4"/>
          <p:cNvSpPr>
            <a:spLocks noGrp="1" noChangeArrowheads="1"/>
          </p:cNvSpPr>
          <p:nvPr>
            <p:ph idx="1"/>
          </p:nvPr>
        </p:nvSpPr>
        <p:spPr/>
        <p:txBody>
          <a:bodyPr/>
          <a:lstStyle/>
          <a:p>
            <a:pPr lvl="1">
              <a:lnSpc>
                <a:spcPct val="80000"/>
              </a:lnSpc>
            </a:pPr>
            <a:r>
              <a:rPr lang="en-GB" sz="1800" dirty="0" smtClean="0"/>
              <a:t>Focus </a:t>
            </a:r>
            <a:r>
              <a:rPr lang="en-GB" sz="1800" dirty="0"/>
              <a:t>on your objective, ignoring irrelevant information</a:t>
            </a:r>
          </a:p>
          <a:p>
            <a:pPr lvl="1">
              <a:lnSpc>
                <a:spcPct val="80000"/>
              </a:lnSpc>
            </a:pPr>
            <a:r>
              <a:rPr lang="en-GB" sz="1800" dirty="0"/>
              <a:t>Knowing the organisation of the text will help you decide which part of the text are more likely to yield results.</a:t>
            </a:r>
          </a:p>
          <a:p>
            <a:pPr lvl="1">
              <a:lnSpc>
                <a:spcPct val="80000"/>
              </a:lnSpc>
            </a:pPr>
            <a:r>
              <a:rPr lang="en-GB" sz="1800" dirty="0"/>
              <a:t>Run your eyes rapidly over the text. Looking for words or phrases associated with the target information</a:t>
            </a:r>
          </a:p>
          <a:p>
            <a:pPr lvl="1">
              <a:lnSpc>
                <a:spcPct val="80000"/>
              </a:lnSpc>
            </a:pPr>
            <a:r>
              <a:rPr lang="en-GB" sz="1800" dirty="0"/>
              <a:t>Use print style to help you, names, numbers, italics, bold print, and uppercase letters stand out from the rest of the passage.</a:t>
            </a:r>
          </a:p>
          <a:p>
            <a:pPr>
              <a:lnSpc>
                <a:spcPct val="80000"/>
              </a:lnSpc>
            </a:pPr>
            <a:endParaRPr lang="en-GB" sz="19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sz="3200" b="1" dirty="0"/>
              <a:t>Organisation of a </a:t>
            </a:r>
            <a:r>
              <a:rPr lang="en-GB" sz="3200" b="1" dirty="0" smtClean="0"/>
              <a:t>Passage</a:t>
            </a:r>
            <a:endParaRPr lang="en-GB" sz="3200" b="1" dirty="0"/>
          </a:p>
        </p:txBody>
      </p:sp>
      <p:sp>
        <p:nvSpPr>
          <p:cNvPr id="51204" name="Rectangle 4"/>
          <p:cNvSpPr>
            <a:spLocks noGrp="1" noChangeArrowheads="1"/>
          </p:cNvSpPr>
          <p:nvPr>
            <p:ph idx="1"/>
          </p:nvPr>
        </p:nvSpPr>
        <p:spPr/>
        <p:txBody>
          <a:bodyPr/>
          <a:lstStyle/>
          <a:p>
            <a:pPr>
              <a:lnSpc>
                <a:spcPct val="90000"/>
              </a:lnSpc>
            </a:pPr>
            <a:r>
              <a:rPr lang="en-GB" sz="2100" dirty="0"/>
              <a:t>Arrange the following list in the most </a:t>
            </a:r>
            <a:r>
              <a:rPr lang="en-GB" sz="2100" b="1" u="sng" dirty="0"/>
              <a:t>likely</a:t>
            </a:r>
            <a:r>
              <a:rPr lang="en-GB" sz="2100" dirty="0"/>
              <a:t> order</a:t>
            </a:r>
          </a:p>
          <a:p>
            <a:pPr>
              <a:lnSpc>
                <a:spcPct val="90000"/>
              </a:lnSpc>
            </a:pPr>
            <a:r>
              <a:rPr lang="en-GB" sz="2100" dirty="0"/>
              <a:t>Conclusion</a:t>
            </a:r>
          </a:p>
          <a:p>
            <a:pPr>
              <a:lnSpc>
                <a:spcPct val="90000"/>
              </a:lnSpc>
            </a:pPr>
            <a:r>
              <a:rPr lang="en-GB" sz="2100" dirty="0"/>
              <a:t>Index,</a:t>
            </a:r>
          </a:p>
          <a:p>
            <a:pPr>
              <a:lnSpc>
                <a:spcPct val="90000"/>
              </a:lnSpc>
            </a:pPr>
            <a:r>
              <a:rPr lang="en-GB" sz="2100" dirty="0"/>
              <a:t>Table of contents</a:t>
            </a:r>
          </a:p>
          <a:p>
            <a:pPr>
              <a:lnSpc>
                <a:spcPct val="90000"/>
              </a:lnSpc>
            </a:pPr>
            <a:r>
              <a:rPr lang="en-GB" sz="2100" dirty="0"/>
              <a:t>Unit 2</a:t>
            </a:r>
          </a:p>
          <a:p>
            <a:pPr>
              <a:lnSpc>
                <a:spcPct val="90000"/>
              </a:lnSpc>
            </a:pPr>
            <a:r>
              <a:rPr lang="en-GB" sz="2100" dirty="0" smtClean="0"/>
              <a:t>Reference List</a:t>
            </a:r>
            <a:endParaRPr lang="en-GB" sz="2100" dirty="0"/>
          </a:p>
          <a:p>
            <a:pPr>
              <a:lnSpc>
                <a:spcPct val="90000"/>
              </a:lnSpc>
            </a:pPr>
            <a:r>
              <a:rPr lang="en-GB" sz="2100" dirty="0" smtClean="0"/>
              <a:t>Introduction</a:t>
            </a:r>
            <a:endParaRPr lang="en-GB" sz="2100" dirty="0"/>
          </a:p>
          <a:p>
            <a:pPr>
              <a:lnSpc>
                <a:spcPct val="90000"/>
              </a:lnSpc>
            </a:pPr>
            <a:r>
              <a:rPr lang="en-GB" sz="2100" dirty="0"/>
              <a:t>Unit 1 </a:t>
            </a:r>
          </a:p>
          <a:p>
            <a:pPr>
              <a:lnSpc>
                <a:spcPct val="90000"/>
              </a:lnSpc>
            </a:pPr>
            <a:r>
              <a:rPr lang="en-GB" sz="2100" dirty="0"/>
              <a:t>Appendix</a:t>
            </a:r>
          </a:p>
          <a:p>
            <a:pPr>
              <a:lnSpc>
                <a:spcPct val="90000"/>
              </a:lnSpc>
            </a:pPr>
            <a:r>
              <a:rPr lang="en-GB" sz="2100" dirty="0"/>
              <a:t>Title page</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sz="3200" b="1" dirty="0"/>
              <a:t>Organisation of a </a:t>
            </a:r>
            <a:r>
              <a:rPr lang="en-GB" sz="3200" b="1" dirty="0" smtClean="0"/>
              <a:t>Passage</a:t>
            </a:r>
            <a:endParaRPr lang="en-GB" sz="3200" b="1" dirty="0"/>
          </a:p>
        </p:txBody>
      </p:sp>
      <p:sp>
        <p:nvSpPr>
          <p:cNvPr id="53252" name="Rectangle 4"/>
          <p:cNvSpPr>
            <a:spLocks noGrp="1" noChangeArrowheads="1"/>
          </p:cNvSpPr>
          <p:nvPr>
            <p:ph idx="1"/>
          </p:nvPr>
        </p:nvSpPr>
        <p:spPr/>
        <p:txBody>
          <a:bodyPr/>
          <a:lstStyle/>
          <a:p>
            <a:pPr>
              <a:lnSpc>
                <a:spcPct val="90000"/>
              </a:lnSpc>
            </a:pPr>
            <a:r>
              <a:rPr lang="en-GB" sz="2500" dirty="0"/>
              <a:t>Title page</a:t>
            </a:r>
          </a:p>
          <a:p>
            <a:pPr>
              <a:lnSpc>
                <a:spcPct val="90000"/>
              </a:lnSpc>
            </a:pPr>
            <a:r>
              <a:rPr lang="en-GB" sz="2500" dirty="0"/>
              <a:t>Table of contents</a:t>
            </a:r>
          </a:p>
          <a:p>
            <a:pPr>
              <a:lnSpc>
                <a:spcPct val="90000"/>
              </a:lnSpc>
            </a:pPr>
            <a:r>
              <a:rPr lang="en-GB" sz="2500" dirty="0"/>
              <a:t>Introduction</a:t>
            </a:r>
          </a:p>
          <a:p>
            <a:pPr>
              <a:lnSpc>
                <a:spcPct val="90000"/>
              </a:lnSpc>
            </a:pPr>
            <a:r>
              <a:rPr lang="en-GB" sz="2500" dirty="0"/>
              <a:t>Unit 1</a:t>
            </a:r>
          </a:p>
          <a:p>
            <a:pPr>
              <a:lnSpc>
                <a:spcPct val="90000"/>
              </a:lnSpc>
            </a:pPr>
            <a:r>
              <a:rPr lang="en-GB" sz="2500" dirty="0"/>
              <a:t>Unit 2</a:t>
            </a:r>
          </a:p>
          <a:p>
            <a:pPr>
              <a:lnSpc>
                <a:spcPct val="90000"/>
              </a:lnSpc>
            </a:pPr>
            <a:r>
              <a:rPr lang="en-GB" sz="2500" dirty="0"/>
              <a:t>Conclusion</a:t>
            </a:r>
          </a:p>
          <a:p>
            <a:pPr>
              <a:lnSpc>
                <a:spcPct val="90000"/>
              </a:lnSpc>
            </a:pPr>
            <a:r>
              <a:rPr lang="en-GB" sz="2500" dirty="0" smtClean="0"/>
              <a:t>Reference List</a:t>
            </a:r>
          </a:p>
          <a:p>
            <a:pPr>
              <a:lnSpc>
                <a:spcPct val="90000"/>
              </a:lnSpc>
            </a:pPr>
            <a:r>
              <a:rPr lang="en-GB" sz="2500" dirty="0" smtClean="0"/>
              <a:t>Appendix</a:t>
            </a:r>
            <a:endParaRPr lang="en-GB" sz="2500" dirty="0"/>
          </a:p>
          <a:p>
            <a:pPr>
              <a:lnSpc>
                <a:spcPct val="90000"/>
              </a:lnSpc>
            </a:pPr>
            <a:r>
              <a:rPr lang="en-GB" sz="2500" dirty="0"/>
              <a:t>Index</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370013" y="571479"/>
            <a:ext cx="7313612" cy="1357323"/>
          </a:xfrm>
        </p:spPr>
        <p:txBody>
          <a:bodyPr/>
          <a:lstStyle/>
          <a:p>
            <a:r>
              <a:rPr lang="en-GB" sz="3200" b="1" dirty="0"/>
              <a:t>Group </a:t>
            </a:r>
            <a:r>
              <a:rPr lang="en-GB" sz="3200" b="1" dirty="0" smtClean="0"/>
              <a:t>Activity</a:t>
            </a:r>
            <a:r>
              <a:rPr lang="en-US" sz="3200" b="1" dirty="0" smtClean="0">
                <a:solidFill>
                  <a:schemeClr val="tx2"/>
                </a:solidFill>
              </a:rPr>
              <a:t/>
            </a:r>
            <a:br>
              <a:rPr lang="en-US" sz="3200" b="1" dirty="0" smtClean="0">
                <a:solidFill>
                  <a:schemeClr val="tx2"/>
                </a:solidFill>
              </a:rPr>
            </a:br>
            <a:endParaRPr lang="en-GB" sz="3200" b="1" dirty="0"/>
          </a:p>
        </p:txBody>
      </p:sp>
      <p:sp>
        <p:nvSpPr>
          <p:cNvPr id="59396" name="Rectangle 4"/>
          <p:cNvSpPr>
            <a:spLocks noGrp="1" noChangeArrowheads="1"/>
          </p:cNvSpPr>
          <p:nvPr>
            <p:ph sz="quarter" idx="1"/>
          </p:nvPr>
        </p:nvSpPr>
        <p:spPr>
          <a:xfrm>
            <a:off x="1370012" y="1827213"/>
            <a:ext cx="7018411" cy="1981200"/>
          </a:xfrm>
        </p:spPr>
        <p:txBody>
          <a:bodyPr/>
          <a:lstStyle/>
          <a:p>
            <a:r>
              <a:rPr lang="en-GB" sz="2100" dirty="0"/>
              <a:t>Write down on flip chart how many reasons you can find for making </a:t>
            </a:r>
            <a:r>
              <a:rPr lang="en-GB" sz="2100" dirty="0" smtClean="0"/>
              <a:t>notes</a:t>
            </a:r>
          </a:p>
          <a:p>
            <a:pPr lvl="1"/>
            <a:r>
              <a:rPr lang="en-GB" sz="1700" dirty="0" smtClean="0"/>
              <a:t>5mins </a:t>
            </a:r>
            <a:endParaRPr lang="en-GB" sz="1700" dirty="0"/>
          </a:p>
        </p:txBody>
      </p:sp>
      <p:pic>
        <p:nvPicPr>
          <p:cNvPr id="59399" name="Picture 7"/>
          <p:cNvPicPr>
            <a:picLocks noGrp="1" noChangeAspect="1" noChangeArrowheads="1"/>
          </p:cNvPicPr>
          <p:nvPr>
            <p:ph sz="quarter" idx="2"/>
          </p:nvPr>
        </p:nvPicPr>
        <p:blipFill>
          <a:blip r:embed="rId2" cstate="print"/>
          <a:srcRect/>
          <a:stretch>
            <a:fillRect/>
          </a:stretch>
        </p:blipFill>
        <p:spPr>
          <a:xfrm>
            <a:off x="1476375" y="4005263"/>
            <a:ext cx="6408738" cy="2447925"/>
          </a:xfrm>
          <a:noFill/>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sz="3200" b="1" dirty="0" smtClean="0"/>
              <a:t/>
            </a:r>
            <a:br>
              <a:rPr lang="en-GB" sz="3200" b="1" dirty="0" smtClean="0"/>
            </a:br>
            <a:r>
              <a:rPr lang="en-GB" sz="3200" b="1" dirty="0"/>
              <a:t/>
            </a:r>
            <a:br>
              <a:rPr lang="en-GB" sz="3200" b="1" dirty="0"/>
            </a:br>
            <a:r>
              <a:rPr lang="en-GB" sz="3200" b="1" dirty="0" smtClean="0"/>
              <a:t/>
            </a:r>
            <a:br>
              <a:rPr lang="en-GB" sz="3200" b="1" dirty="0" smtClean="0"/>
            </a:br>
            <a:r>
              <a:rPr lang="en-GB" sz="3200" b="1" dirty="0" smtClean="0"/>
              <a:t/>
            </a:r>
            <a:br>
              <a:rPr lang="en-GB" sz="3200" b="1" dirty="0" smtClean="0"/>
            </a:br>
            <a:r>
              <a:rPr lang="en-US" sz="3200" b="1" dirty="0" smtClean="0">
                <a:solidFill>
                  <a:schemeClr val="tx2"/>
                </a:solidFill>
              </a:rPr>
              <a:t/>
            </a:r>
            <a:br>
              <a:rPr lang="en-US" sz="3200" b="1" dirty="0" smtClean="0">
                <a:solidFill>
                  <a:schemeClr val="tx2"/>
                </a:solidFill>
              </a:rPr>
            </a:br>
            <a:r>
              <a:rPr lang="en-GB" sz="3200" b="1" dirty="0"/>
              <a:t/>
            </a:r>
            <a:br>
              <a:rPr lang="en-GB" sz="3200" b="1" dirty="0"/>
            </a:br>
            <a:r>
              <a:rPr lang="en-GB" sz="3200" b="1" dirty="0"/>
              <a:t>Why Take Notes</a:t>
            </a:r>
          </a:p>
        </p:txBody>
      </p:sp>
      <p:sp>
        <p:nvSpPr>
          <p:cNvPr id="55300" name="Rectangle 4"/>
          <p:cNvSpPr>
            <a:spLocks noGrp="1" noChangeArrowheads="1"/>
          </p:cNvSpPr>
          <p:nvPr>
            <p:ph idx="1"/>
          </p:nvPr>
        </p:nvSpPr>
        <p:spPr/>
        <p:txBody>
          <a:bodyPr/>
          <a:lstStyle/>
          <a:p>
            <a:r>
              <a:rPr lang="en-GB" sz="2800" dirty="0"/>
              <a:t>Useful Record</a:t>
            </a:r>
          </a:p>
          <a:p>
            <a:pPr lvl="1"/>
            <a:r>
              <a:rPr lang="en-GB" sz="2000" dirty="0"/>
              <a:t>Of important points for future use</a:t>
            </a:r>
          </a:p>
          <a:p>
            <a:pPr lvl="1"/>
            <a:r>
              <a:rPr lang="en-GB" sz="2000" dirty="0"/>
              <a:t>Of where the information comes </a:t>
            </a:r>
            <a:r>
              <a:rPr lang="en-GB" sz="2000" dirty="0" smtClean="0"/>
              <a:t>from</a:t>
            </a:r>
          </a:p>
          <a:p>
            <a:r>
              <a:rPr lang="en-GB" sz="2800" dirty="0"/>
              <a:t>Helps Writing</a:t>
            </a:r>
          </a:p>
          <a:p>
            <a:pPr lvl="1"/>
            <a:r>
              <a:rPr lang="en-GB" sz="2000" dirty="0"/>
              <a:t>Helps ideas flow</a:t>
            </a:r>
          </a:p>
          <a:p>
            <a:pPr lvl="1"/>
            <a:r>
              <a:rPr lang="en-GB" sz="2000" dirty="0"/>
              <a:t>Helps planning – you can see what information you have</a:t>
            </a:r>
          </a:p>
          <a:p>
            <a:pPr lvl="1"/>
            <a:r>
              <a:rPr lang="en-GB" sz="2000" dirty="0"/>
              <a:t>Assists organisation – you can rearrange and renumber notes in a different order</a:t>
            </a:r>
          </a:p>
          <a:p>
            <a:pPr lvl="1"/>
            <a:r>
              <a:rPr lang="en-GB" sz="2000" dirty="0"/>
              <a:t>Helps you get </a:t>
            </a:r>
            <a:r>
              <a:rPr lang="en-GB" sz="2000" dirty="0" smtClean="0"/>
              <a:t>started</a:t>
            </a:r>
          </a:p>
          <a:p>
            <a:pPr lvl="1"/>
            <a:endParaRPr lang="en-GB" sz="1700" dirty="0"/>
          </a:p>
          <a:p>
            <a:pPr lvl="1"/>
            <a:endParaRPr lang="en-GB" sz="21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p:txBody>
          <a:bodyPr/>
          <a:lstStyle/>
          <a:p>
            <a:r>
              <a:rPr lang="en-GB" sz="3200" b="1" dirty="0"/>
              <a:t>Why Take </a:t>
            </a:r>
            <a:r>
              <a:rPr lang="en-GB" sz="3200" b="1" dirty="0" smtClean="0"/>
              <a:t>Notes</a:t>
            </a:r>
            <a:endParaRPr lang="en-GB" sz="3200" b="1" dirty="0"/>
          </a:p>
        </p:txBody>
      </p:sp>
      <p:sp>
        <p:nvSpPr>
          <p:cNvPr id="63493" name="Rectangle 5"/>
          <p:cNvSpPr>
            <a:spLocks noGrp="1" noChangeArrowheads="1"/>
          </p:cNvSpPr>
          <p:nvPr>
            <p:ph idx="1"/>
          </p:nvPr>
        </p:nvSpPr>
        <p:spPr/>
        <p:txBody>
          <a:bodyPr/>
          <a:lstStyle/>
          <a:p>
            <a:r>
              <a:rPr lang="en-GB" sz="2800" dirty="0"/>
              <a:t>Helps understanding</a:t>
            </a:r>
          </a:p>
          <a:p>
            <a:pPr lvl="1"/>
            <a:r>
              <a:rPr lang="en-GB" sz="2000" dirty="0"/>
              <a:t>If you focus on selecting information to note</a:t>
            </a:r>
          </a:p>
          <a:p>
            <a:pPr lvl="1"/>
            <a:r>
              <a:rPr lang="en-GB" sz="2000" dirty="0"/>
              <a:t>If you think through where everything fits </a:t>
            </a:r>
            <a:endParaRPr lang="en-GB" sz="3200" b="1" u="sng" dirty="0" smtClean="0"/>
          </a:p>
          <a:p>
            <a:pPr>
              <a:lnSpc>
                <a:spcPct val="90000"/>
              </a:lnSpc>
            </a:pPr>
            <a:r>
              <a:rPr lang="en-GB" sz="2800" dirty="0" smtClean="0"/>
              <a:t>Helps </a:t>
            </a:r>
            <a:r>
              <a:rPr lang="en-GB" sz="2800" dirty="0"/>
              <a:t>Memory</a:t>
            </a:r>
          </a:p>
          <a:p>
            <a:pPr lvl="1">
              <a:lnSpc>
                <a:spcPct val="90000"/>
              </a:lnSpc>
            </a:pPr>
            <a:r>
              <a:rPr lang="en-GB" sz="2000" dirty="0"/>
              <a:t>Summing things up briefly helps long term memory</a:t>
            </a:r>
          </a:p>
          <a:p>
            <a:pPr lvl="1">
              <a:lnSpc>
                <a:spcPct val="90000"/>
              </a:lnSpc>
            </a:pPr>
            <a:r>
              <a:rPr lang="en-GB" sz="2000" dirty="0"/>
              <a:t>The act of writing helps motor memory</a:t>
            </a:r>
          </a:p>
          <a:p>
            <a:pPr lvl="1">
              <a:lnSpc>
                <a:spcPct val="90000"/>
              </a:lnSpc>
            </a:pPr>
            <a:r>
              <a:rPr lang="en-GB" sz="2000" dirty="0"/>
              <a:t>Pattern notes can be more memorable visually</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sz="3200" b="1" dirty="0"/>
              <a:t>Strategies for taking </a:t>
            </a:r>
            <a:r>
              <a:rPr lang="en-GB" sz="3200" b="1" dirty="0" smtClean="0"/>
              <a:t>notes</a:t>
            </a:r>
            <a:endParaRPr lang="en-GB" sz="3200" b="1" dirty="0"/>
          </a:p>
        </p:txBody>
      </p:sp>
      <p:sp>
        <p:nvSpPr>
          <p:cNvPr id="67588" name="Rectangle 4"/>
          <p:cNvSpPr>
            <a:spLocks noGrp="1" noChangeArrowheads="1"/>
          </p:cNvSpPr>
          <p:nvPr>
            <p:ph idx="1"/>
          </p:nvPr>
        </p:nvSpPr>
        <p:spPr/>
        <p:txBody>
          <a:bodyPr/>
          <a:lstStyle/>
          <a:p>
            <a:pPr>
              <a:lnSpc>
                <a:spcPct val="90000"/>
              </a:lnSpc>
            </a:pPr>
            <a:r>
              <a:rPr lang="en-GB" sz="2500" dirty="0"/>
              <a:t>Think before </a:t>
            </a:r>
            <a:r>
              <a:rPr lang="en-GB" sz="2500" dirty="0" smtClean="0"/>
              <a:t>you </a:t>
            </a:r>
            <a:r>
              <a:rPr lang="en-GB" sz="2500" dirty="0"/>
              <a:t>write</a:t>
            </a:r>
          </a:p>
          <a:p>
            <a:pPr>
              <a:lnSpc>
                <a:spcPct val="90000"/>
              </a:lnSpc>
            </a:pPr>
            <a:r>
              <a:rPr lang="en-GB" sz="2500" dirty="0"/>
              <a:t>Keep notes brief</a:t>
            </a:r>
          </a:p>
          <a:p>
            <a:pPr>
              <a:lnSpc>
                <a:spcPct val="90000"/>
              </a:lnSpc>
            </a:pPr>
            <a:r>
              <a:rPr lang="en-GB" sz="2500" dirty="0"/>
              <a:t>Keep notes organised</a:t>
            </a:r>
          </a:p>
          <a:p>
            <a:pPr>
              <a:lnSpc>
                <a:spcPct val="90000"/>
              </a:lnSpc>
            </a:pPr>
            <a:r>
              <a:rPr lang="en-GB" sz="2500" dirty="0"/>
              <a:t>Use your own words</a:t>
            </a:r>
          </a:p>
          <a:p>
            <a:pPr>
              <a:lnSpc>
                <a:spcPct val="90000"/>
              </a:lnSpc>
            </a:pPr>
            <a:r>
              <a:rPr lang="en-GB" sz="2500" dirty="0"/>
              <a:t>Leave a wide margin </a:t>
            </a:r>
            <a:r>
              <a:rPr lang="en-GB" sz="2500" dirty="0" smtClean="0"/>
              <a:t>and </a:t>
            </a:r>
            <a:r>
              <a:rPr lang="en-GB" sz="2500" dirty="0"/>
              <a:t>space – to add notes later</a:t>
            </a:r>
          </a:p>
          <a:p>
            <a:pPr>
              <a:lnSpc>
                <a:spcPct val="90000"/>
              </a:lnSpc>
            </a:pPr>
            <a:endParaRPr lang="en-GB" sz="25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z="3200" b="1" dirty="0"/>
              <a:t>Strategies for taking </a:t>
            </a:r>
            <a:r>
              <a:rPr lang="en-GB" sz="3200" b="1" dirty="0" smtClean="0"/>
              <a:t>notes</a:t>
            </a:r>
            <a:endParaRPr lang="en-GB" sz="3200" b="1" dirty="0"/>
          </a:p>
        </p:txBody>
      </p:sp>
      <p:pic>
        <p:nvPicPr>
          <p:cNvPr id="69638" name="Picture 6"/>
          <p:cNvPicPr>
            <a:picLocks noGrp="1" noChangeAspect="1" noChangeArrowheads="1"/>
          </p:cNvPicPr>
          <p:nvPr>
            <p:ph idx="1"/>
          </p:nvPr>
        </p:nvPicPr>
        <p:blipFill>
          <a:blip r:embed="rId2" cstate="print"/>
          <a:stretch>
            <a:fillRect/>
          </a:stretch>
        </p:blipFill>
        <p:spPr>
          <a:xfrm>
            <a:off x="6366944" y="1772816"/>
            <a:ext cx="2316681" cy="2822693"/>
          </a:xfrm>
          <a:noFill/>
          <a:ln/>
        </p:spPr>
      </p:pic>
      <p:sp>
        <p:nvSpPr>
          <p:cNvPr id="69636" name="Rectangle 4"/>
          <p:cNvSpPr>
            <a:spLocks noGrp="1" noChangeArrowheads="1"/>
          </p:cNvSpPr>
          <p:nvPr>
            <p:ph type="body" sz="half" idx="4294967295"/>
          </p:nvPr>
        </p:nvSpPr>
        <p:spPr>
          <a:xfrm>
            <a:off x="1043608" y="1916832"/>
            <a:ext cx="5323336" cy="4071937"/>
          </a:xfrm>
        </p:spPr>
        <p:txBody>
          <a:bodyPr/>
          <a:lstStyle/>
          <a:p>
            <a:r>
              <a:rPr lang="en-GB" sz="2500" dirty="0"/>
              <a:t>Useful Strategies</a:t>
            </a:r>
          </a:p>
          <a:p>
            <a:pPr lvl="1"/>
            <a:r>
              <a:rPr lang="en-GB" sz="1900" dirty="0" smtClean="0"/>
              <a:t>Note </a:t>
            </a:r>
            <a:r>
              <a:rPr lang="en-GB" sz="1900" dirty="0"/>
              <a:t>key words and main ideas</a:t>
            </a:r>
          </a:p>
          <a:p>
            <a:pPr lvl="1"/>
            <a:r>
              <a:rPr lang="en-GB" sz="1900" dirty="0"/>
              <a:t>Write phrases- not sentences</a:t>
            </a:r>
          </a:p>
          <a:p>
            <a:pPr lvl="1"/>
            <a:r>
              <a:rPr lang="en-GB" sz="1900" dirty="0"/>
              <a:t>Use abbreviations</a:t>
            </a:r>
          </a:p>
          <a:p>
            <a:pPr lvl="1"/>
            <a:r>
              <a:rPr lang="en-GB" sz="1900" dirty="0"/>
              <a:t>Use headings </a:t>
            </a:r>
            <a:endParaRPr lang="en-GB" sz="1900" dirty="0" smtClean="0"/>
          </a:p>
          <a:p>
            <a:pPr lvl="1"/>
            <a:r>
              <a:rPr lang="en-GB" sz="1900" dirty="0"/>
              <a:t>Number Points</a:t>
            </a:r>
          </a:p>
          <a:p>
            <a:pPr lvl="1"/>
            <a:r>
              <a:rPr lang="en-GB" sz="1900" dirty="0"/>
              <a:t>Make the page memorable – with colour, illustrations and so on</a:t>
            </a:r>
          </a:p>
          <a:p>
            <a:pPr lvl="1"/>
            <a:r>
              <a:rPr lang="en-GB" sz="1900" dirty="0"/>
              <a:t>Link up points – using arrows, dotted lines, colour, numbers, boxes</a:t>
            </a:r>
          </a:p>
          <a:p>
            <a:pPr lvl="1"/>
            <a:r>
              <a:rPr lang="en-GB" sz="1900" dirty="0"/>
              <a:t>Note sources of info exactly</a:t>
            </a:r>
          </a:p>
          <a:p>
            <a:pPr lvl="1"/>
            <a:r>
              <a:rPr lang="en-GB" sz="1900" dirty="0"/>
              <a:t>Write Quotations in a different colour</a:t>
            </a:r>
          </a:p>
          <a:p>
            <a:pPr lvl="1"/>
            <a:endParaRPr lang="en-GB" sz="2000" dirty="0"/>
          </a:p>
        </p:txBody>
      </p:sp>
      <p:sp>
        <p:nvSpPr>
          <p:cNvPr id="7" name="TextBox 6"/>
          <p:cNvSpPr txBox="1"/>
          <p:nvPr/>
        </p:nvSpPr>
        <p:spPr>
          <a:xfrm>
            <a:off x="5429256" y="2214554"/>
            <a:ext cx="3000396" cy="369332"/>
          </a:xfrm>
          <a:prstGeom prst="rect">
            <a:avLst/>
          </a:prstGeom>
          <a:noFill/>
        </p:spPr>
        <p:txBody>
          <a:bodyPr wrap="square" rtlCol="0">
            <a:spAutoFit/>
          </a:bodyPr>
          <a:lstStyle/>
          <a:p>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sz="3200" b="1" dirty="0"/>
              <a:t>Strategies for taking </a:t>
            </a:r>
            <a:r>
              <a:rPr lang="en-GB" sz="3200" b="1" dirty="0" smtClean="0"/>
              <a:t>notes</a:t>
            </a:r>
            <a:endParaRPr lang="en-GB" sz="3200" b="1" dirty="0"/>
          </a:p>
        </p:txBody>
      </p:sp>
      <p:sp>
        <p:nvSpPr>
          <p:cNvPr id="74756" name="Rectangle 4"/>
          <p:cNvSpPr>
            <a:spLocks noGrp="1" noChangeArrowheads="1"/>
          </p:cNvSpPr>
          <p:nvPr>
            <p:ph idx="1"/>
          </p:nvPr>
        </p:nvSpPr>
        <p:spPr/>
        <p:txBody>
          <a:bodyPr/>
          <a:lstStyle/>
          <a:p>
            <a:r>
              <a:rPr lang="en-GB" sz="2500" dirty="0"/>
              <a:t>Individual Task</a:t>
            </a:r>
          </a:p>
          <a:p>
            <a:pPr lvl="1"/>
            <a:r>
              <a:rPr lang="en-GB" sz="2100" dirty="0" smtClean="0"/>
              <a:t>Read </a:t>
            </a:r>
            <a:r>
              <a:rPr lang="en-GB" sz="2100" dirty="0"/>
              <a:t>document </a:t>
            </a:r>
            <a:r>
              <a:rPr lang="en-GB" sz="2100" dirty="0" smtClean="0"/>
              <a:t>and make </a:t>
            </a:r>
            <a:r>
              <a:rPr lang="en-GB" sz="2100" dirty="0"/>
              <a:t>some </a:t>
            </a:r>
            <a:r>
              <a:rPr lang="en-GB" sz="2100" dirty="0" smtClean="0"/>
              <a:t>outline notes.</a:t>
            </a:r>
          </a:p>
          <a:p>
            <a:pPr marL="0" indent="0">
              <a:buNone/>
            </a:pPr>
            <a:endParaRPr lang="en-GB" sz="2500" dirty="0"/>
          </a:p>
        </p:txBody>
      </p:sp>
      <p:sp>
        <p:nvSpPr>
          <p:cNvPr id="74757" name="Rectangle 5"/>
          <p:cNvSpPr>
            <a:spLocks noGrp="1" noChangeArrowheads="1"/>
          </p:cNvSpPr>
          <p:nvPr>
            <p:ph type="body" sz="half" idx="4294967295"/>
          </p:nvPr>
        </p:nvSpPr>
        <p:spPr>
          <a:xfrm>
            <a:off x="5562600" y="1827213"/>
            <a:ext cx="3581400" cy="4114800"/>
          </a:xfrm>
        </p:spPr>
        <p:txBody>
          <a:bodyPr/>
          <a:lstStyle/>
          <a:p>
            <a:pPr marL="0" indent="0">
              <a:spcBef>
                <a:spcPct val="50000"/>
              </a:spcBef>
              <a:buNone/>
            </a:pPr>
            <a:endParaRPr lang="cy-GB" sz="2400" dirty="0" smtClean="0"/>
          </a:p>
          <a:p>
            <a:endParaRPr lang="en-US" sz="25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525</TotalTime>
  <Words>1281</Words>
  <Application>Microsoft Office PowerPoint</Application>
  <PresentationFormat>On-screen Show (4:3)</PresentationFormat>
  <Paragraphs>188</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Eclipse</vt:lpstr>
      <vt:lpstr>Lecture 1 </vt:lpstr>
      <vt:lpstr>Essay Writing Stages</vt:lpstr>
      <vt:lpstr>PowerPoint Presentation</vt:lpstr>
      <vt:lpstr>Reading Tips</vt:lpstr>
      <vt:lpstr>Select by reliability</vt:lpstr>
      <vt:lpstr>Select by amount</vt:lpstr>
      <vt:lpstr>Reading   </vt:lpstr>
      <vt:lpstr>Reading for Pleasure</vt:lpstr>
      <vt:lpstr>Reading for Meaning </vt:lpstr>
      <vt:lpstr>Where can I find information?</vt:lpstr>
      <vt:lpstr>  How to find Information </vt:lpstr>
      <vt:lpstr>Reading Strategies</vt:lpstr>
      <vt:lpstr>Example: Reading a novel  </vt:lpstr>
      <vt:lpstr>Example: Reading a newspaper job advertisement </vt:lpstr>
      <vt:lpstr>Reading Strategies: Over-viewing a Passage</vt:lpstr>
      <vt:lpstr>After Over-viewing a Passage: What should you know? </vt:lpstr>
      <vt:lpstr>Read the Example (photocopy)</vt:lpstr>
      <vt:lpstr>What does the title tell us? </vt:lpstr>
      <vt:lpstr>Now read the passage </vt:lpstr>
      <vt:lpstr>Sentence Summary</vt:lpstr>
      <vt:lpstr>Sentence Summary</vt:lpstr>
      <vt:lpstr>   How to find information</vt:lpstr>
      <vt:lpstr>Organisation of a Passage</vt:lpstr>
      <vt:lpstr>Organisation of a Passage</vt:lpstr>
      <vt:lpstr>Group Activity </vt:lpstr>
      <vt:lpstr>      Why Take Notes</vt:lpstr>
      <vt:lpstr>Why Take Notes</vt:lpstr>
      <vt:lpstr>Strategies for taking notes</vt:lpstr>
      <vt:lpstr>Strategies for taking notes</vt:lpstr>
      <vt:lpstr>Strategies for taking notes</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 Darlith 2</dc:title>
  <dc:creator>clientadmin</dc:creator>
  <cp:lastModifiedBy>Administrator</cp:lastModifiedBy>
  <cp:revision>60</cp:revision>
  <dcterms:created xsi:type="dcterms:W3CDTF">2011-09-14T15:57:01Z</dcterms:created>
  <dcterms:modified xsi:type="dcterms:W3CDTF">2017-09-28T13:10:22Z</dcterms:modified>
</cp:coreProperties>
</file>