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9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72" r:id="rId2"/>
    <p:sldId id="346" r:id="rId3"/>
    <p:sldId id="347" r:id="rId4"/>
    <p:sldId id="348" r:id="rId5"/>
    <p:sldId id="349" r:id="rId6"/>
    <p:sldId id="350" r:id="rId7"/>
    <p:sldId id="351" r:id="rId8"/>
    <p:sldId id="372" r:id="rId9"/>
    <p:sldId id="354" r:id="rId10"/>
    <p:sldId id="370" r:id="rId11"/>
    <p:sldId id="371" r:id="rId12"/>
    <p:sldId id="353" r:id="rId13"/>
    <p:sldId id="369" r:id="rId14"/>
    <p:sldId id="355" r:id="rId15"/>
    <p:sldId id="356" r:id="rId16"/>
    <p:sldId id="357" r:id="rId17"/>
    <p:sldId id="358" r:id="rId18"/>
    <p:sldId id="359" r:id="rId19"/>
    <p:sldId id="360" r:id="rId20"/>
    <p:sldId id="361" r:id="rId21"/>
    <p:sldId id="362" r:id="rId22"/>
    <p:sldId id="363" r:id="rId23"/>
    <p:sldId id="364" r:id="rId24"/>
    <p:sldId id="365" r:id="rId25"/>
    <p:sldId id="367" r:id="rId26"/>
    <p:sldId id="368" r:id="rId27"/>
  </p:sldIdLst>
  <p:sldSz cx="9144000" cy="6858000" type="screen4x3"/>
  <p:notesSz cx="6797675" cy="9926638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240"/>
    <p:restoredTop sz="92980" autoAdjust="0"/>
  </p:normalViewPr>
  <p:slideViewPr>
    <p:cSldViewPr snapToGrid="0" snapToObjects="1">
      <p:cViewPr varScale="1">
        <p:scale>
          <a:sx n="87" d="100"/>
          <a:sy n="87" d="100"/>
        </p:scale>
        <p:origin x="240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2B7E74-E3BF-40BF-905C-8B32F62E23B2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23564D-4A5B-4781-84AE-CA1CDD8625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8430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22D1DF-8B83-F64D-9D9F-6943744E1858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6552D6-76DF-0547-BBAF-EACD65B06F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878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26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68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288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PSHE Association 2019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79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533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991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03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0108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509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893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1920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70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411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9929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3117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153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6511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7332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773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28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548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y-GB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56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34073-1DDB-E241-AFDC-40B33DF00C0C}" type="datetimeFigureOut">
              <a:rPr lang="en-GB" smtClean="0"/>
              <a:pPr/>
              <a:t>01/09/2022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eur01.safelinks.protection.outlook.com/?url=https%3A%2F%2Fhwb.gov.wales%2Frepository%2Fdiscovery%2Fresource%2F716933b8-1e05-4412-b344-b8dabc864620%2Fen&amp;data=02%7C01%7C%7Cd7cc7f7a894741ef483208d84e68270e%7C4e0f11f9046e45059cb8db2152311e21%7C0%7C0%7C637345556517268096&amp;sdata=8LK9VW3VsYlvds7SBDXIwqx8I%2FFcqXRMIRUQOZ%2Fyxsg%3D&amp;reserved=0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eur01.safelinks.protection.outlook.com/?url=https%3A%2F%2Fhwb.gov.wales%2Frepository%2Fdiscovery%2Fresource%2F716933b8-1e05-4412-b344-b8dabc864620%2Fcy&amp;data=02%7C01%7C%7Cd7cc7f7a894741ef483208d84e68270e%7C4e0f11f9046e45059cb8db2152311e21%7C0%7C0%7C637345556517258154&amp;sdata=DXZHab6iQ9fzkq70FS0sLNB01YLFLE8ZvD4x3DPRTgY%3D&amp;reserved=0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wb.gov.wales/repository/discovery/resource/8da29064-8aaf-47b9-9937-8d9610f2a744/en" TargetMode="External"/><Relationship Id="rId5" Type="http://schemas.openxmlformats.org/officeDocument/2006/relationships/hyperlink" Target="https://eur01.safelinks.protection.outlook.com/?url=https%3A%2F%2Fhwb.gov.wales%2Frepository%2Fdiscovery%2Fresource%2F8da29064-8aaf-47b9-9937-8d9610f2a744%2Fcy&amp;data=02%7C01%7C%7Cd7cc7f7a894741ef483208d84e68270e%7C4e0f11f9046e45059cb8db2152311e21%7C0%7C0%7C637345556517248200&amp;sdata=kwNNNgq5dltgxfYWZv0rG9UC43nYeo0eSOCZh9lR928%3D&amp;reserved=0" TargetMode="Externa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2ZPrMbppyhA" TargetMode="External"/><Relationship Id="rId5" Type="http://schemas.openxmlformats.org/officeDocument/2006/relationships/image" Target="../media/image16.jpeg"/><Relationship Id="rId4" Type="http://schemas.openxmlformats.org/officeDocument/2006/relationships/hyperlink" Target="https://www.youtube.com/watch?v=2ZPrMbppyhA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plantcymru.org.uk/adnoddau/dull-hawliau-plant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gov.wales/docs/dsjlg/publications/160401-wfg-easy-read-en.pdf" TargetMode="External"/><Relationship Id="rId5" Type="http://schemas.openxmlformats.org/officeDocument/2006/relationships/hyperlink" Target="https://www.childcomwales.org.uk/uncrc-childrens-rights/" TargetMode="External"/><Relationship Id="rId4" Type="http://schemas.openxmlformats.org/officeDocument/2006/relationships/hyperlink" Target="https://www.futuregenerations.wales/wp-content/uploads/2017/01/wfg-essentials-guide-cy.pdf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3EQ2tzHl3Ks" TargetMode="External"/><Relationship Id="rId5" Type="http://schemas.openxmlformats.org/officeDocument/2006/relationships/image" Target="../media/image21.jpeg"/><Relationship Id="rId4" Type="http://schemas.openxmlformats.org/officeDocument/2006/relationships/hyperlink" Target="https://www.youtube.com/watch?v=3EQ2tzHl3Ks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69973" y="838651"/>
            <a:ext cx="24402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 EMOT LIT+MH 6007</a:t>
            </a:r>
          </a:p>
        </p:txBody>
      </p:sp>
    </p:spTree>
    <p:extLst>
      <p:ext uri="{BB962C8B-B14F-4D97-AF65-F5344CB8AC3E}">
        <p14:creationId xmlns:p14="http://schemas.microsoft.com/office/powerpoint/2010/main" val="943324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37667" y="440266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217" y="318857"/>
            <a:ext cx="7724011" cy="2877083"/>
          </a:xfrm>
        </p:spPr>
        <p:txBody>
          <a:bodyPr>
            <a:normAutofit fontScale="90000"/>
          </a:bodyPr>
          <a:lstStyle/>
          <a:p>
            <a:r>
              <a:rPr lang="en-GB" dirty="0"/>
              <a:t>ECAD6007</a:t>
            </a:r>
            <a:br>
              <a:rPr lang="en-GB" dirty="0"/>
            </a:br>
            <a:r>
              <a:rPr lang="en-GB" dirty="0" err="1"/>
              <a:t>Llythrennedd</a:t>
            </a:r>
            <a:r>
              <a:rPr lang="en-GB" dirty="0"/>
              <a:t> </a:t>
            </a:r>
            <a:r>
              <a:rPr lang="en-GB" dirty="0" err="1"/>
              <a:t>Emosiynol</a:t>
            </a:r>
            <a:r>
              <a:rPr lang="en-GB" dirty="0"/>
              <a:t>  </a:t>
            </a:r>
            <a:r>
              <a:rPr lang="en-GB" dirty="0" err="1"/>
              <a:t>Iechyd</a:t>
            </a:r>
            <a:r>
              <a:rPr lang="en-GB" dirty="0"/>
              <a:t> </a:t>
            </a:r>
            <a:r>
              <a:rPr lang="en-GB" dirty="0" err="1"/>
              <a:t>Meddwl</a:t>
            </a:r>
            <a:r>
              <a:rPr lang="en-GB" dirty="0"/>
              <a:t> / </a:t>
            </a:r>
            <a:br>
              <a:rPr lang="en-GB" dirty="0"/>
            </a:br>
            <a:r>
              <a:rPr lang="en-GB" dirty="0"/>
              <a:t>Emotional Literacy and Mental Health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87333"/>
            <a:ext cx="6400800" cy="1752600"/>
          </a:xfrm>
        </p:spPr>
        <p:txBody>
          <a:bodyPr/>
          <a:lstStyle/>
          <a:p>
            <a:r>
              <a:rPr lang="en-GB" dirty="0"/>
              <a:t>Medi/September 2022</a:t>
            </a:r>
          </a:p>
        </p:txBody>
      </p:sp>
    </p:spTree>
    <p:extLst>
      <p:ext uri="{BB962C8B-B14F-4D97-AF65-F5344CB8AC3E}">
        <p14:creationId xmlns:p14="http://schemas.microsoft.com/office/powerpoint/2010/main" val="1868327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Deilliannau</a:t>
            </a:r>
            <a:r>
              <a:rPr lang="en-GB" dirty="0"/>
              <a:t>/Outcomes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 </a:t>
            </a:r>
            <a:r>
              <a:rPr lang="en-GB" dirty="0" err="1"/>
              <a:t>amlinellu</a:t>
            </a:r>
            <a:r>
              <a:rPr lang="en-GB" dirty="0"/>
              <a:t> </a:t>
            </a:r>
            <a:r>
              <a:rPr lang="en-GB" dirty="0" err="1"/>
              <a:t>agweddau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cyd-destun</a:t>
            </a:r>
            <a:r>
              <a:rPr lang="en-GB" dirty="0"/>
              <a:t> </a:t>
            </a:r>
            <a:r>
              <a:rPr lang="en-GB" dirty="0" err="1"/>
              <a:t>cyfredol</a:t>
            </a:r>
            <a:r>
              <a:rPr lang="en-GB" dirty="0"/>
              <a:t> a </a:t>
            </a:r>
            <a:r>
              <a:rPr lang="en-GB" dirty="0" err="1"/>
              <a:t>materion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ymwneud</a:t>
            </a:r>
            <a:r>
              <a:rPr lang="en-GB" dirty="0"/>
              <a:t> â </a:t>
            </a:r>
            <a:r>
              <a:rPr lang="en-GB" dirty="0" err="1"/>
              <a:t>llythrennedd</a:t>
            </a:r>
            <a:r>
              <a:rPr lang="en-GB" dirty="0"/>
              <a:t> </a:t>
            </a:r>
            <a:r>
              <a:rPr lang="en-GB" dirty="0" err="1"/>
              <a:t>emosiynol</a:t>
            </a:r>
            <a:r>
              <a:rPr lang="en-GB" dirty="0"/>
              <a:t> a </a:t>
            </a:r>
            <a:r>
              <a:rPr lang="en-GB" dirty="0" err="1"/>
              <a:t>iechyd</a:t>
            </a:r>
            <a:r>
              <a:rPr lang="en-GB" dirty="0"/>
              <a:t> </a:t>
            </a:r>
            <a:r>
              <a:rPr lang="en-GB" dirty="0" err="1"/>
              <a:t>meddwl</a:t>
            </a:r>
            <a:r>
              <a:rPr lang="en-GB" dirty="0"/>
              <a:t>.</a:t>
            </a:r>
          </a:p>
          <a:p>
            <a:r>
              <a:rPr lang="en-GB" dirty="0"/>
              <a:t>I </a:t>
            </a:r>
            <a:r>
              <a:rPr lang="en-GB" dirty="0" err="1"/>
              <a:t>adolygu</a:t>
            </a:r>
            <a:r>
              <a:rPr lang="en-GB" dirty="0"/>
              <a:t> </a:t>
            </a:r>
            <a:r>
              <a:rPr lang="en-GB" dirty="0" err="1"/>
              <a:t>peth</a:t>
            </a:r>
            <a:r>
              <a:rPr lang="en-GB" dirty="0"/>
              <a:t> </a:t>
            </a:r>
            <a:r>
              <a:rPr lang="en-GB" dirty="0" err="1"/>
              <a:t>tystiolaeth</a:t>
            </a:r>
            <a:r>
              <a:rPr lang="en-GB" dirty="0"/>
              <a:t> a </a:t>
            </a:r>
            <a:r>
              <a:rPr lang="en-GB" dirty="0" err="1"/>
              <a:t>fframweithiau</a:t>
            </a:r>
            <a:r>
              <a:rPr lang="en-GB" dirty="0"/>
              <a:t> </a:t>
            </a:r>
            <a:r>
              <a:rPr lang="en-GB" dirty="0" err="1"/>
              <a:t>damcaniaethol</a:t>
            </a:r>
            <a:r>
              <a:rPr lang="en-GB" dirty="0"/>
              <a:t> </a:t>
            </a:r>
            <a:r>
              <a:rPr lang="en-GB" dirty="0" err="1"/>
              <a:t>perthnasol</a:t>
            </a:r>
            <a:r>
              <a:rPr lang="en-GB" dirty="0"/>
              <a:t>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To outline aspects of the current context and issues involving emotional literacy and mental health.</a:t>
            </a:r>
          </a:p>
          <a:p>
            <a:r>
              <a:rPr lang="en-GB" dirty="0"/>
              <a:t>To review some of the evidence and related theoretical frameworks.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1823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Rheolau</a:t>
            </a:r>
            <a:r>
              <a:rPr lang="en-GB" dirty="0"/>
              <a:t> /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9600" y="1161674"/>
            <a:ext cx="8077200" cy="554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304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221107"/>
            <a:ext cx="7961832" cy="5059854"/>
          </a:xfrm>
        </p:spPr>
      </p:pic>
    </p:spTree>
    <p:extLst>
      <p:ext uri="{BB962C8B-B14F-4D97-AF65-F5344CB8AC3E}">
        <p14:creationId xmlns:p14="http://schemas.microsoft.com/office/powerpoint/2010/main" val="1269653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101" y="0"/>
            <a:ext cx="6071787" cy="1143000"/>
          </a:xfrm>
        </p:spPr>
        <p:txBody>
          <a:bodyPr/>
          <a:lstStyle/>
          <a:p>
            <a:r>
              <a:rPr lang="en-GB" dirty="0"/>
              <a:t>Cymru </a:t>
            </a:r>
            <a:r>
              <a:rPr lang="en-GB" dirty="0" err="1"/>
              <a:t>nawr</a:t>
            </a:r>
            <a:r>
              <a:rPr lang="en-GB" dirty="0"/>
              <a:t> / Wales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967216"/>
            <a:ext cx="4653185" cy="2405199"/>
          </a:xfrm>
        </p:spPr>
        <p:txBody>
          <a:bodyPr/>
          <a:lstStyle/>
          <a:p>
            <a:r>
              <a:rPr lang="en-GB" sz="2400" b="1" dirty="0"/>
              <a:t>‘It is estimated that three children in every average size classroom will have a mental health issue. By the age of 14, half of all mental health problems will have begun’.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35746" t="18201" r="37719" b="24672"/>
          <a:stretch/>
        </p:blipFill>
        <p:spPr>
          <a:xfrm>
            <a:off x="6193336" y="481756"/>
            <a:ext cx="2715657" cy="26377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38641" y="3697901"/>
            <a:ext cx="43810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‘Action for Children highlighted that: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the proportion of 15-16 year olds self-reporting anxiety or depression has doubled in recent years;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one in ten 5-16 year olds suffers a </a:t>
            </a:r>
          </a:p>
          <a:p>
            <a:r>
              <a:rPr lang="en-GB" sz="2000" b="1" dirty="0"/>
              <a:t>    diagnosable mental health disorder;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between 10-15 per cent of teenagers have some symptoms of depression at any one time’.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97377" y="4348743"/>
            <a:ext cx="43412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‘school-based staff, including</a:t>
            </a:r>
          </a:p>
          <a:p>
            <a:r>
              <a:rPr lang="en-GB" sz="2400" b="1" dirty="0"/>
              <a:t>teachers, often lack the confidence</a:t>
            </a:r>
          </a:p>
          <a:p>
            <a:r>
              <a:rPr lang="en-GB" sz="2400" b="1" dirty="0"/>
              <a:t>and capacity to help pupils </a:t>
            </a:r>
          </a:p>
          <a:p>
            <a:r>
              <a:rPr lang="en-GB" sz="2400" b="1" dirty="0"/>
              <a:t>with their emotional and mental health’.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0394" y="3376163"/>
            <a:ext cx="349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‘</a:t>
            </a:r>
            <a:r>
              <a:rPr lang="en-GB" sz="2000" b="1" dirty="0"/>
              <a:t>levels of stress and anxiety among pupils are rising’</a:t>
            </a:r>
          </a:p>
        </p:txBody>
      </p:sp>
    </p:spTree>
    <p:extLst>
      <p:ext uri="{BB962C8B-B14F-4D97-AF65-F5344CB8AC3E}">
        <p14:creationId xmlns:p14="http://schemas.microsoft.com/office/powerpoint/2010/main" val="4179881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539"/>
            <a:ext cx="8229600" cy="1143000"/>
          </a:xfrm>
        </p:spPr>
        <p:txBody>
          <a:bodyPr>
            <a:noAutofit/>
          </a:bodyPr>
          <a:lstStyle/>
          <a:p>
            <a:r>
              <a:rPr lang="en-GB" sz="2800" dirty="0"/>
              <a:t>Programmes for emotional and mental health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97" y="1273323"/>
            <a:ext cx="7553278" cy="5447890"/>
          </a:xfrm>
        </p:spPr>
      </p:pic>
    </p:spTree>
    <p:extLst>
      <p:ext uri="{BB962C8B-B14F-4D97-AF65-F5344CB8AC3E}">
        <p14:creationId xmlns:p14="http://schemas.microsoft.com/office/powerpoint/2010/main" val="533645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err="1"/>
              <a:t>Rhaglenni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gyfer</a:t>
            </a:r>
            <a:r>
              <a:rPr lang="en-GB" sz="2800" dirty="0"/>
              <a:t> </a:t>
            </a:r>
            <a:r>
              <a:rPr lang="en-GB" sz="2800" dirty="0" err="1"/>
              <a:t>iechyd</a:t>
            </a:r>
            <a:r>
              <a:rPr lang="en-GB" sz="2800" dirty="0"/>
              <a:t> </a:t>
            </a:r>
            <a:r>
              <a:rPr lang="en-GB" sz="2800" dirty="0" err="1"/>
              <a:t>meddyliol</a:t>
            </a:r>
            <a:r>
              <a:rPr lang="en-GB" sz="2800" dirty="0"/>
              <a:t> ag </a:t>
            </a:r>
            <a:r>
              <a:rPr lang="en-GB" sz="2800" dirty="0" err="1"/>
              <a:t>emosiynol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469" y="1540683"/>
            <a:ext cx="7120415" cy="4950968"/>
          </a:xfrm>
        </p:spPr>
      </p:pic>
    </p:spTree>
    <p:extLst>
      <p:ext uri="{BB962C8B-B14F-4D97-AF65-F5344CB8AC3E}">
        <p14:creationId xmlns:p14="http://schemas.microsoft.com/office/powerpoint/2010/main" val="2053832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778" y="125344"/>
            <a:ext cx="7964157" cy="1009368"/>
          </a:xfrm>
        </p:spPr>
        <p:txBody>
          <a:bodyPr>
            <a:noAutofit/>
          </a:bodyPr>
          <a:lstStyle/>
          <a:p>
            <a:r>
              <a:rPr lang="en-GB" sz="2800" dirty="0" err="1"/>
              <a:t>Agweddau</a:t>
            </a:r>
            <a:r>
              <a:rPr lang="en-GB" sz="2800" dirty="0"/>
              <a:t> </a:t>
            </a:r>
            <a:r>
              <a:rPr lang="en-GB" sz="2800" dirty="0" err="1"/>
              <a:t>cymdeithasol</a:t>
            </a:r>
            <a:r>
              <a:rPr lang="en-GB" sz="2800" dirty="0"/>
              <a:t> ag </a:t>
            </a:r>
            <a:r>
              <a:rPr lang="en-GB" sz="2800" dirty="0" err="1"/>
              <a:t>emosiynol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ddysgu</a:t>
            </a:r>
            <a:r>
              <a:rPr lang="en-GB" sz="2800" dirty="0"/>
              <a:t> – Social and emotional aspects of learning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92" y="1202347"/>
            <a:ext cx="2214961" cy="314488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78" y="4414865"/>
            <a:ext cx="3719165" cy="23307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46197" y="1134712"/>
            <a:ext cx="34790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Cynradd</a:t>
            </a:r>
            <a:r>
              <a:rPr lang="en-GB" dirty="0"/>
              <a:t> </a:t>
            </a:r>
            <a:r>
              <a:rPr lang="en-GB" dirty="0" err="1"/>
              <a:t>Cymraeg</a:t>
            </a:r>
            <a:r>
              <a:rPr lang="en-GB" dirty="0"/>
              <a:t>: </a:t>
            </a:r>
            <a:r>
              <a:rPr lang="en-GB" u="sng" dirty="0">
                <a:hlinkClick r:id="rId5"/>
              </a:rPr>
              <a:t>https://hwb.gov.wales/repository/discovery/resource/8da29064-8aaf-47b9-9937-8d9610f2a744/cy</a:t>
            </a:r>
            <a:endParaRPr lang="en-GB" dirty="0"/>
          </a:p>
          <a:p>
            <a:r>
              <a:rPr lang="en-GB" dirty="0"/>
              <a:t>Primary English </a:t>
            </a:r>
          </a:p>
          <a:p>
            <a:r>
              <a:rPr lang="en-GB" u="sng" dirty="0">
                <a:hlinkClick r:id="rId6"/>
              </a:rPr>
              <a:t>https://hwb.gov.wales/repository/discovery/resource/8da29064-8aaf-47b9-9937-8d9610f2a744/en</a:t>
            </a:r>
            <a:r>
              <a:rPr lang="en-GB" dirty="0"/>
              <a:t> </a:t>
            </a:r>
          </a:p>
          <a:p>
            <a:r>
              <a:rPr lang="en-GB" b="1" dirty="0"/>
              <a:t>Secondary </a:t>
            </a:r>
            <a:r>
              <a:rPr lang="en-GB" dirty="0" err="1"/>
              <a:t>UwchraddCymraeg</a:t>
            </a:r>
            <a:r>
              <a:rPr lang="en-GB" dirty="0"/>
              <a:t>: </a:t>
            </a:r>
            <a:r>
              <a:rPr lang="en-GB" u="sng" dirty="0">
                <a:hlinkClick r:id="rId7"/>
              </a:rPr>
              <a:t>https://hwb.gov.wales/repository/discovery/resource/716933b8-1e05-4412-b344-b8dabc864620/cy</a:t>
            </a:r>
            <a:r>
              <a:rPr lang="en-GB" dirty="0"/>
              <a:t> </a:t>
            </a:r>
          </a:p>
          <a:p>
            <a:r>
              <a:rPr lang="en-GB" dirty="0"/>
              <a:t>Secondary English: </a:t>
            </a:r>
            <a:r>
              <a:rPr lang="en-GB" u="sng" dirty="0">
                <a:hlinkClick r:id="rId8"/>
              </a:rPr>
              <a:t>https://hwb.gov.wales/repository/discovery/resource/716933b8-1e05-4412-b344-b8dabc864620/en</a:t>
            </a: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132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1355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329" y="274638"/>
            <a:ext cx="8229600" cy="4525963"/>
          </a:xfrm>
        </p:spPr>
        <p:txBody>
          <a:bodyPr>
            <a:noAutofit/>
          </a:bodyPr>
          <a:lstStyle/>
          <a:p>
            <a:r>
              <a:rPr lang="en-GB" sz="2400" dirty="0"/>
              <a:t>be effective and successful learners</a:t>
            </a:r>
          </a:p>
          <a:p>
            <a:r>
              <a:rPr lang="en-GB" sz="2400" dirty="0"/>
              <a:t>make and sustain friendships</a:t>
            </a:r>
          </a:p>
          <a:p>
            <a:r>
              <a:rPr lang="en-GB" sz="2400" dirty="0"/>
              <a:t>deal with and resolve conflict effectively and fairly</a:t>
            </a:r>
          </a:p>
          <a:p>
            <a:r>
              <a:rPr lang="en-GB" sz="2400" dirty="0"/>
              <a:t>solve problems with others or by themselves</a:t>
            </a:r>
          </a:p>
          <a:p>
            <a:r>
              <a:rPr lang="en-GB" sz="2400" dirty="0"/>
              <a:t>manage strong feelings such as frustration, anger and anxiety</a:t>
            </a:r>
          </a:p>
          <a:p>
            <a:r>
              <a:rPr lang="en-GB" sz="2400" dirty="0"/>
              <a:t>be able to promote calm and optimistic states that promote the achievement of goals</a:t>
            </a:r>
          </a:p>
          <a:p>
            <a:r>
              <a:rPr lang="en-GB" sz="2400" dirty="0"/>
              <a:t>recover from setbacks and persist in the face of difficulties</a:t>
            </a:r>
          </a:p>
          <a:p>
            <a:r>
              <a:rPr lang="en-GB" sz="2400" dirty="0"/>
              <a:t>work and play cooperatively</a:t>
            </a:r>
          </a:p>
          <a:p>
            <a:r>
              <a:rPr lang="en-GB" sz="2400" dirty="0"/>
              <a:t>compete fairly, and win and lose with dignity and respect for competitors</a:t>
            </a:r>
          </a:p>
          <a:p>
            <a:r>
              <a:rPr lang="en-GB" sz="2400" dirty="0"/>
              <a:t>recognise and stand up for their rights and the rights of others</a:t>
            </a:r>
          </a:p>
          <a:p>
            <a:r>
              <a:rPr lang="en-GB" sz="2400" dirty="0"/>
              <a:t>understand and value the differences and commonalities between people, respecting the right of others to have beliefs and values different from their own.</a:t>
            </a:r>
          </a:p>
        </p:txBody>
      </p:sp>
    </p:spTree>
    <p:extLst>
      <p:ext uri="{BB962C8B-B14F-4D97-AF65-F5344CB8AC3E}">
        <p14:creationId xmlns:p14="http://schemas.microsoft.com/office/powerpoint/2010/main" val="1011923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0389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238" y="294928"/>
            <a:ext cx="8229600" cy="4525963"/>
          </a:xfrm>
        </p:spPr>
        <p:txBody>
          <a:bodyPr>
            <a:noAutofit/>
          </a:bodyPr>
          <a:lstStyle/>
          <a:p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ddysgwyr</a:t>
            </a:r>
            <a:r>
              <a:rPr lang="en-GB" sz="2400" dirty="0"/>
              <a:t> </a:t>
            </a:r>
            <a:r>
              <a:rPr lang="en-GB" sz="2400" dirty="0" err="1"/>
              <a:t>effeithiol</a:t>
            </a:r>
            <a:r>
              <a:rPr lang="en-GB" sz="2400" dirty="0"/>
              <a:t> a </a:t>
            </a:r>
            <a:r>
              <a:rPr lang="en-GB" sz="2400" dirty="0" err="1"/>
              <a:t>llwyddiannus</a:t>
            </a:r>
            <a:endParaRPr lang="en-GB" sz="2400" dirty="0"/>
          </a:p>
          <a:p>
            <a:r>
              <a:rPr lang="en-GB" sz="2400" dirty="0" err="1"/>
              <a:t>ffurfio</a:t>
            </a:r>
            <a:r>
              <a:rPr lang="en-GB" sz="2400" dirty="0"/>
              <a:t> a </a:t>
            </a:r>
            <a:r>
              <a:rPr lang="en-GB" sz="2400" dirty="0" err="1"/>
              <a:t>chynnal</a:t>
            </a:r>
            <a:r>
              <a:rPr lang="en-GB" sz="2400" dirty="0"/>
              <a:t> </a:t>
            </a:r>
            <a:r>
              <a:rPr lang="en-GB" sz="2400" dirty="0" err="1"/>
              <a:t>cyfeillgarwch</a:t>
            </a:r>
            <a:endParaRPr lang="en-GB" sz="2400" dirty="0"/>
          </a:p>
          <a:p>
            <a:r>
              <a:rPr lang="en-GB" sz="2400" dirty="0" err="1"/>
              <a:t>delio</a:t>
            </a:r>
            <a:r>
              <a:rPr lang="en-GB" sz="2400" dirty="0"/>
              <a:t> â </a:t>
            </a:r>
            <a:r>
              <a:rPr lang="en-GB" sz="2400" dirty="0" err="1"/>
              <a:t>gwrthdaro</a:t>
            </a:r>
            <a:r>
              <a:rPr lang="en-GB" sz="2400" dirty="0"/>
              <a:t> </a:t>
            </a:r>
            <a:r>
              <a:rPr lang="en-GB" sz="2400" dirty="0" err="1"/>
              <a:t>a’i</a:t>
            </a:r>
            <a:r>
              <a:rPr lang="en-GB" sz="2400" dirty="0"/>
              <a:t> </a:t>
            </a:r>
            <a:r>
              <a:rPr lang="en-GB" sz="2400" dirty="0" err="1"/>
              <a:t>ddatrys</a:t>
            </a:r>
            <a:r>
              <a:rPr lang="en-GB" sz="2400" dirty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/>
              <a:t>modd</a:t>
            </a:r>
            <a:r>
              <a:rPr lang="en-GB" sz="2400" dirty="0"/>
              <a:t> </a:t>
            </a:r>
            <a:r>
              <a:rPr lang="en-GB" sz="2400" dirty="0" err="1"/>
              <a:t>effeithiol</a:t>
            </a:r>
            <a:r>
              <a:rPr lang="en-GB" sz="2400" dirty="0"/>
              <a:t> a </a:t>
            </a:r>
            <a:r>
              <a:rPr lang="en-GB" sz="2400" dirty="0" err="1"/>
              <a:t>theg</a:t>
            </a:r>
            <a:endParaRPr lang="en-GB" sz="2400" dirty="0"/>
          </a:p>
          <a:p>
            <a:r>
              <a:rPr lang="en-GB" sz="2400" dirty="0" err="1"/>
              <a:t>datrys</a:t>
            </a:r>
            <a:r>
              <a:rPr lang="en-GB" sz="2400" dirty="0"/>
              <a:t> </a:t>
            </a:r>
            <a:r>
              <a:rPr lang="en-GB" sz="2400" dirty="0" err="1"/>
              <a:t>problemau</a:t>
            </a:r>
            <a:r>
              <a:rPr lang="en-GB" sz="2400" dirty="0"/>
              <a:t> </a:t>
            </a:r>
            <a:r>
              <a:rPr lang="en-GB" sz="2400" dirty="0" err="1"/>
              <a:t>gydag</a:t>
            </a:r>
            <a:r>
              <a:rPr lang="en-GB" sz="2400" dirty="0"/>
              <a:t> </a:t>
            </a:r>
            <a:r>
              <a:rPr lang="en-GB" sz="2400" dirty="0" err="1"/>
              <a:t>eraill</a:t>
            </a:r>
            <a:r>
              <a:rPr lang="en-GB" sz="2400" dirty="0"/>
              <a:t> </a:t>
            </a:r>
            <a:r>
              <a:rPr lang="en-GB" sz="2400" dirty="0" err="1"/>
              <a:t>neu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pennau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hunain</a:t>
            </a:r>
            <a:endParaRPr lang="en-GB" sz="2400" dirty="0"/>
          </a:p>
          <a:p>
            <a:r>
              <a:rPr lang="en-GB" sz="2400" dirty="0" err="1"/>
              <a:t>rheoli</a:t>
            </a:r>
            <a:r>
              <a:rPr lang="en-GB" sz="2400" dirty="0"/>
              <a:t> </a:t>
            </a:r>
            <a:r>
              <a:rPr lang="en-GB" sz="2400" dirty="0" err="1"/>
              <a:t>teimladau</a:t>
            </a:r>
            <a:r>
              <a:rPr lang="en-GB" sz="2400" dirty="0"/>
              <a:t> </a:t>
            </a:r>
            <a:r>
              <a:rPr lang="en-GB" sz="2400" dirty="0" err="1"/>
              <a:t>cryf</a:t>
            </a:r>
            <a:r>
              <a:rPr lang="en-GB" sz="2400" dirty="0"/>
              <a:t> </a:t>
            </a:r>
            <a:r>
              <a:rPr lang="en-GB" sz="2400" dirty="0" err="1"/>
              <a:t>megis</a:t>
            </a:r>
            <a:r>
              <a:rPr lang="en-GB" sz="2400" dirty="0"/>
              <a:t> </a:t>
            </a:r>
            <a:r>
              <a:rPr lang="en-GB" sz="2400" dirty="0" err="1"/>
              <a:t>rhwystredigaeth</a:t>
            </a:r>
            <a:r>
              <a:rPr lang="en-GB" sz="2400" dirty="0"/>
              <a:t>, </a:t>
            </a:r>
            <a:r>
              <a:rPr lang="en-GB" sz="2400" dirty="0" err="1"/>
              <a:t>dicter</a:t>
            </a:r>
            <a:r>
              <a:rPr lang="en-GB" sz="2400" dirty="0"/>
              <a:t> a </a:t>
            </a:r>
            <a:r>
              <a:rPr lang="en-GB" sz="2400" dirty="0" err="1"/>
              <a:t>phryder</a:t>
            </a:r>
            <a:endParaRPr lang="en-GB" sz="2400" dirty="0"/>
          </a:p>
          <a:p>
            <a:r>
              <a:rPr lang="en-GB" sz="2400" dirty="0" err="1"/>
              <a:t>gallu</a:t>
            </a:r>
            <a:r>
              <a:rPr lang="en-GB" sz="2400" dirty="0"/>
              <a:t> </a:t>
            </a:r>
            <a:r>
              <a:rPr lang="en-GB" sz="2400" dirty="0" err="1"/>
              <a:t>hyrwyddo</a:t>
            </a:r>
            <a:r>
              <a:rPr lang="en-GB" sz="2400" dirty="0"/>
              <a:t> </a:t>
            </a:r>
            <a:r>
              <a:rPr lang="en-GB" sz="2400" dirty="0" err="1"/>
              <a:t>cyflwr</a:t>
            </a:r>
            <a:r>
              <a:rPr lang="en-GB" sz="2400" dirty="0"/>
              <a:t> </a:t>
            </a:r>
            <a:r>
              <a:rPr lang="en-GB" sz="2400" dirty="0" err="1"/>
              <a:t>tawel</a:t>
            </a:r>
            <a:r>
              <a:rPr lang="en-GB" sz="2400" dirty="0"/>
              <a:t> ac </a:t>
            </a:r>
            <a:r>
              <a:rPr lang="en-GB" sz="2400" dirty="0" err="1"/>
              <a:t>optimistaidd</a:t>
            </a:r>
            <a:r>
              <a:rPr lang="en-GB" sz="2400" dirty="0"/>
              <a:t>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hyrwyddo’r</a:t>
            </a:r>
            <a:r>
              <a:rPr lang="en-GB" sz="2400" dirty="0"/>
              <a:t> </a:t>
            </a:r>
            <a:r>
              <a:rPr lang="en-GB" sz="2400" dirty="0" err="1"/>
              <a:t>gallu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gyflawni</a:t>
            </a:r>
            <a:r>
              <a:rPr lang="en-GB" sz="2400" dirty="0"/>
              <a:t> </a:t>
            </a:r>
            <a:r>
              <a:rPr lang="en-GB" sz="2400" dirty="0" err="1"/>
              <a:t>nodau</a:t>
            </a:r>
            <a:endParaRPr lang="en-GB" sz="2400" dirty="0"/>
          </a:p>
          <a:p>
            <a:r>
              <a:rPr lang="en-GB" sz="2400" dirty="0" err="1"/>
              <a:t>dod</a:t>
            </a:r>
            <a:r>
              <a:rPr lang="en-GB" sz="2400" dirty="0"/>
              <a:t> </a:t>
            </a:r>
            <a:r>
              <a:rPr lang="en-GB" sz="2400" dirty="0" err="1"/>
              <a:t>dros</a:t>
            </a:r>
            <a:r>
              <a:rPr lang="en-GB" sz="2400" dirty="0"/>
              <a:t> </a:t>
            </a:r>
            <a:r>
              <a:rPr lang="en-GB" sz="2400" dirty="0" err="1"/>
              <a:t>rwystrau</a:t>
            </a:r>
            <a:r>
              <a:rPr lang="en-GB" sz="2400" dirty="0"/>
              <a:t> a </a:t>
            </a:r>
            <a:r>
              <a:rPr lang="en-GB" sz="2400" dirty="0" err="1"/>
              <a:t>dyfalbarhau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wyneb</a:t>
            </a:r>
            <a:r>
              <a:rPr lang="en-GB" sz="2400" dirty="0"/>
              <a:t> </a:t>
            </a:r>
            <a:r>
              <a:rPr lang="en-GB" sz="2400" dirty="0" err="1"/>
              <a:t>anawsterau</a:t>
            </a:r>
            <a:endParaRPr lang="en-GB" sz="2400" dirty="0"/>
          </a:p>
          <a:p>
            <a:r>
              <a:rPr lang="en-GB" sz="2400" dirty="0" err="1"/>
              <a:t>gweithio</a:t>
            </a:r>
            <a:r>
              <a:rPr lang="en-GB" sz="2400" dirty="0"/>
              <a:t> a </a:t>
            </a:r>
            <a:r>
              <a:rPr lang="en-GB" sz="2400" dirty="0" err="1"/>
              <a:t>chwarae’n</a:t>
            </a:r>
            <a:r>
              <a:rPr lang="en-GB" sz="2400" dirty="0"/>
              <a:t> </a:t>
            </a:r>
            <a:r>
              <a:rPr lang="en-GB" sz="2400" dirty="0" err="1"/>
              <a:t>gydweithredol</a:t>
            </a:r>
            <a:endParaRPr lang="en-GB" sz="2400" dirty="0"/>
          </a:p>
          <a:p>
            <a:r>
              <a:rPr lang="en-GB" sz="2400" dirty="0" err="1"/>
              <a:t>cystadlu’n</a:t>
            </a:r>
            <a:r>
              <a:rPr lang="en-GB" sz="2400" dirty="0"/>
              <a:t> </a:t>
            </a:r>
            <a:r>
              <a:rPr lang="en-GB" sz="2400" dirty="0" err="1"/>
              <a:t>deg</a:t>
            </a:r>
            <a:r>
              <a:rPr lang="en-GB" sz="2400" dirty="0"/>
              <a:t>, ac </a:t>
            </a:r>
            <a:r>
              <a:rPr lang="en-GB" sz="2400" dirty="0" err="1"/>
              <a:t>ennill</a:t>
            </a:r>
            <a:r>
              <a:rPr lang="en-GB" sz="2400" dirty="0"/>
              <a:t> a </a:t>
            </a:r>
            <a:r>
              <a:rPr lang="en-GB" sz="2400" dirty="0" err="1"/>
              <a:t>cholli</a:t>
            </a:r>
            <a:r>
              <a:rPr lang="en-GB" sz="2400" dirty="0"/>
              <a:t> </a:t>
            </a:r>
            <a:r>
              <a:rPr lang="en-GB" sz="2400" dirty="0" err="1"/>
              <a:t>gydag</a:t>
            </a:r>
            <a:r>
              <a:rPr lang="en-GB" sz="2400" dirty="0"/>
              <a:t> </a:t>
            </a:r>
            <a:r>
              <a:rPr lang="en-GB" sz="2400" dirty="0" err="1"/>
              <a:t>urddas</a:t>
            </a:r>
            <a:r>
              <a:rPr lang="en-GB" sz="2400" dirty="0"/>
              <a:t> a </a:t>
            </a:r>
            <a:r>
              <a:rPr lang="en-GB" sz="2400" dirty="0" err="1"/>
              <a:t>pharch</a:t>
            </a:r>
            <a:r>
              <a:rPr lang="en-GB" sz="2400" dirty="0"/>
              <a:t> at </a:t>
            </a:r>
            <a:r>
              <a:rPr lang="en-GB" sz="2400" dirty="0" err="1"/>
              <a:t>gystadleuwyr</a:t>
            </a:r>
            <a:endParaRPr lang="en-GB" sz="2400" dirty="0"/>
          </a:p>
          <a:p>
            <a:r>
              <a:rPr lang="en-GB" sz="2400" dirty="0" err="1"/>
              <a:t>cydnabod</a:t>
            </a:r>
            <a:r>
              <a:rPr lang="en-GB" sz="2400" dirty="0"/>
              <a:t> a </a:t>
            </a:r>
            <a:r>
              <a:rPr lang="en-GB" sz="2400" dirty="0" err="1"/>
              <a:t>sefyll</a:t>
            </a:r>
            <a:r>
              <a:rPr lang="en-GB" sz="2400" dirty="0"/>
              <a:t> </a:t>
            </a:r>
            <a:r>
              <a:rPr lang="en-GB" sz="2400" dirty="0" err="1"/>
              <a:t>dros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hawliau</a:t>
            </a:r>
            <a:r>
              <a:rPr lang="en-GB" sz="2400" dirty="0"/>
              <a:t> </a:t>
            </a:r>
            <a:r>
              <a:rPr lang="en-GB" sz="2400" dirty="0" err="1"/>
              <a:t>nhw</a:t>
            </a:r>
            <a:r>
              <a:rPr lang="en-GB" sz="2400" dirty="0"/>
              <a:t> a </a:t>
            </a:r>
            <a:r>
              <a:rPr lang="en-GB" sz="2400" dirty="0" err="1"/>
              <a:t>hawliau</a:t>
            </a:r>
            <a:r>
              <a:rPr lang="en-GB" sz="2400" dirty="0"/>
              <a:t> </a:t>
            </a:r>
            <a:r>
              <a:rPr lang="en-GB" sz="2400" dirty="0" err="1"/>
              <a:t>pobl</a:t>
            </a:r>
            <a:r>
              <a:rPr lang="en-GB" sz="2400" dirty="0"/>
              <a:t> </a:t>
            </a:r>
            <a:r>
              <a:rPr lang="en-GB" sz="2400" dirty="0" err="1"/>
              <a:t>eraill</a:t>
            </a:r>
            <a:endParaRPr lang="en-GB" sz="2400" dirty="0"/>
          </a:p>
          <a:p>
            <a:r>
              <a:rPr lang="en-GB" sz="2400" dirty="0" err="1"/>
              <a:t>deall</a:t>
            </a:r>
            <a:r>
              <a:rPr lang="en-GB" sz="2400" dirty="0"/>
              <a:t> a </a:t>
            </a:r>
            <a:r>
              <a:rPr lang="en-GB" sz="2400" dirty="0" err="1"/>
              <a:t>gwerthfawrogi’r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wahanol</a:t>
            </a:r>
            <a:r>
              <a:rPr lang="en-GB" sz="2400" dirty="0"/>
              <a:t> ac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debyg</a:t>
            </a:r>
            <a:r>
              <a:rPr lang="en-GB" sz="2400" dirty="0"/>
              <a:t> </a:t>
            </a:r>
            <a:r>
              <a:rPr lang="en-GB" sz="2400" dirty="0" err="1"/>
              <a:t>rhwng</a:t>
            </a:r>
            <a:r>
              <a:rPr lang="en-GB" sz="2400" dirty="0"/>
              <a:t> </a:t>
            </a:r>
            <a:r>
              <a:rPr lang="en-GB" sz="2400" dirty="0" err="1"/>
              <a:t>pobl</a:t>
            </a:r>
            <a:r>
              <a:rPr lang="en-GB" sz="2400" dirty="0"/>
              <a:t>,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barchu</a:t>
            </a:r>
            <a:r>
              <a:rPr lang="en-GB" sz="2400" dirty="0"/>
              <a:t> </a:t>
            </a:r>
            <a:r>
              <a:rPr lang="en-GB" sz="2400" dirty="0" err="1"/>
              <a:t>hawl</a:t>
            </a:r>
            <a:r>
              <a:rPr lang="en-GB" sz="2400" dirty="0"/>
              <a:t> </a:t>
            </a:r>
            <a:r>
              <a:rPr lang="en-GB" sz="2400" dirty="0" err="1"/>
              <a:t>pobl</a:t>
            </a:r>
            <a:r>
              <a:rPr lang="en-GB" sz="2400" dirty="0"/>
              <a:t> </a:t>
            </a:r>
            <a:r>
              <a:rPr lang="en-GB" sz="2400" dirty="0" err="1"/>
              <a:t>eraill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gael</a:t>
            </a:r>
            <a:r>
              <a:rPr lang="en-GB" sz="2400" dirty="0"/>
              <a:t> </a:t>
            </a:r>
            <a:r>
              <a:rPr lang="en-GB" sz="2400" dirty="0" err="1"/>
              <a:t>credoau</a:t>
            </a:r>
            <a:r>
              <a:rPr lang="en-GB" sz="2400" dirty="0"/>
              <a:t> a </a:t>
            </a:r>
            <a:r>
              <a:rPr lang="en-GB" sz="2400" dirty="0" err="1"/>
              <a:t>gwerthoedd</a:t>
            </a:r>
            <a:r>
              <a:rPr lang="en-GB" sz="2400" dirty="0"/>
              <a:t>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wahanol</a:t>
            </a:r>
            <a:r>
              <a:rPr lang="en-GB" sz="2400" dirty="0"/>
              <a:t> </a:t>
            </a:r>
            <a:r>
              <a:rPr lang="en-GB" sz="2400" dirty="0" err="1"/>
              <a:t>i’w</a:t>
            </a:r>
            <a:r>
              <a:rPr lang="en-GB" sz="2400" dirty="0"/>
              <a:t> </a:t>
            </a:r>
            <a:r>
              <a:rPr lang="en-GB" sz="2400" dirty="0" err="1"/>
              <a:t>rhai</a:t>
            </a:r>
            <a:r>
              <a:rPr lang="en-GB" sz="2400" dirty="0"/>
              <a:t> </a:t>
            </a:r>
            <a:r>
              <a:rPr lang="en-GB" sz="2400" dirty="0" err="1"/>
              <a:t>nhw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hunain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7019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Deallusrwydd</a:t>
            </a:r>
            <a:r>
              <a:rPr lang="en-GB" dirty="0"/>
              <a:t> </a:t>
            </a:r>
            <a:r>
              <a:rPr lang="en-GB" dirty="0" err="1"/>
              <a:t>Emosiynol</a:t>
            </a:r>
            <a:r>
              <a:rPr lang="en-GB" dirty="0"/>
              <a:t> / Emotional Intelligence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152971" y="1417639"/>
            <a:ext cx="2747473" cy="4761936"/>
          </a:xfrm>
        </p:spPr>
        <p:txBody>
          <a:bodyPr/>
          <a:lstStyle/>
          <a:p>
            <a:pPr marL="0" indent="0">
              <a:buNone/>
            </a:pPr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canlynol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amlinellu</a:t>
            </a:r>
            <a:r>
              <a:rPr lang="en-GB" dirty="0"/>
              <a:t> </a:t>
            </a:r>
            <a:r>
              <a:rPr lang="en-GB" dirty="0" err="1"/>
              <a:t>rhao</a:t>
            </a:r>
            <a:r>
              <a:rPr lang="en-GB" dirty="0"/>
              <a:t> </a:t>
            </a:r>
            <a:r>
              <a:rPr lang="en-GB" dirty="0" err="1"/>
              <a:t>gofidiau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Mayer, Roberts + </a:t>
            </a:r>
            <a:r>
              <a:rPr lang="en-GB" b="1" dirty="0" err="1"/>
              <a:t>Barsade</a:t>
            </a:r>
            <a:r>
              <a:rPr lang="en-GB" b="1" dirty="0"/>
              <a:t> (2008)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Outline some concerns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4" descr="Related image">
            <a:extLst>
              <a:ext uri="{FF2B5EF4-FFF2-40B4-BE49-F238E27FC236}">
                <a16:creationId xmlns:a16="http://schemas.microsoft.com/office/drawing/2014/main" id="{ED5AAAE9-E4AB-D340-B97C-FA9CCD0DC31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94" y="1417638"/>
            <a:ext cx="5391684" cy="462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120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205" y="261141"/>
            <a:ext cx="5127458" cy="133739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42" y="1612030"/>
            <a:ext cx="6934199" cy="5334675"/>
          </a:xfrm>
        </p:spPr>
      </p:pic>
    </p:spTree>
    <p:extLst>
      <p:ext uri="{BB962C8B-B14F-4D97-AF65-F5344CB8AC3E}">
        <p14:creationId xmlns:p14="http://schemas.microsoft.com/office/powerpoint/2010/main" val="1869625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3542"/>
            <a:ext cx="8229600" cy="665399"/>
          </a:xfrm>
        </p:spPr>
        <p:txBody>
          <a:bodyPr>
            <a:normAutofit fontScale="90000"/>
          </a:bodyPr>
          <a:lstStyle/>
          <a:p>
            <a:r>
              <a:rPr lang="en-GB" sz="3200" b="1" dirty="0" err="1"/>
              <a:t>Pwysigrwydd</a:t>
            </a:r>
            <a:r>
              <a:rPr lang="en-GB" sz="3200" b="1" dirty="0"/>
              <a:t> </a:t>
            </a:r>
            <a:r>
              <a:rPr lang="en-GB" sz="3200" b="1" dirty="0" err="1"/>
              <a:t>lles</a:t>
            </a:r>
            <a:r>
              <a:rPr lang="en-GB" sz="3200" b="1" dirty="0"/>
              <a:t> / the importance of well-being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00080" y="726393"/>
            <a:ext cx="3255442" cy="5621961"/>
          </a:xfrm>
        </p:spPr>
        <p:txBody>
          <a:bodyPr>
            <a:noAutofit/>
          </a:bodyPr>
          <a:lstStyle/>
          <a:p>
            <a:r>
              <a:rPr lang="en-GB" sz="3200" dirty="0" err="1"/>
              <a:t>Teulu</a:t>
            </a:r>
            <a:r>
              <a:rPr lang="en-GB" sz="3200" dirty="0"/>
              <a:t> </a:t>
            </a:r>
          </a:p>
          <a:p>
            <a:r>
              <a:rPr lang="en-GB" sz="3200" dirty="0" err="1"/>
              <a:t>Defnydd</a:t>
            </a:r>
            <a:r>
              <a:rPr lang="en-GB" sz="3200" dirty="0"/>
              <a:t> </a:t>
            </a:r>
            <a:r>
              <a:rPr lang="en-GB" sz="3200" dirty="0" err="1"/>
              <a:t>amser</a:t>
            </a:r>
            <a:endParaRPr lang="en-GB" sz="3200" dirty="0"/>
          </a:p>
          <a:p>
            <a:r>
              <a:rPr lang="en-GB" sz="3200" dirty="0" err="1"/>
              <a:t>Iechyd</a:t>
            </a:r>
            <a:endParaRPr lang="en-GB" sz="3200" dirty="0"/>
          </a:p>
          <a:p>
            <a:r>
              <a:rPr lang="en-GB" sz="3200" dirty="0" err="1"/>
              <a:t>Cartref</a:t>
            </a:r>
            <a:endParaRPr lang="en-GB" sz="3200" dirty="0"/>
          </a:p>
          <a:p>
            <a:r>
              <a:rPr lang="en-GB" sz="3200" dirty="0" err="1"/>
              <a:t>Ffrinidau</a:t>
            </a:r>
            <a:endParaRPr lang="en-GB" sz="3200" dirty="0"/>
          </a:p>
          <a:p>
            <a:r>
              <a:rPr lang="en-GB" sz="3200" dirty="0" err="1"/>
              <a:t>Dyfodol</a:t>
            </a:r>
            <a:endParaRPr lang="en-GB" sz="3200" dirty="0"/>
          </a:p>
          <a:p>
            <a:r>
              <a:rPr lang="en-GB" sz="3200" dirty="0" err="1"/>
              <a:t>Dewis</a:t>
            </a:r>
            <a:endParaRPr lang="en-GB" sz="3200" dirty="0"/>
          </a:p>
          <a:p>
            <a:r>
              <a:rPr lang="en-GB" sz="3200" dirty="0" err="1"/>
              <a:t>Golwg</a:t>
            </a:r>
            <a:endParaRPr lang="en-GB" sz="3200" dirty="0"/>
          </a:p>
          <a:p>
            <a:r>
              <a:rPr lang="en-GB" sz="3200" dirty="0" err="1"/>
              <a:t>Pethau</a:t>
            </a:r>
            <a:endParaRPr lang="en-GB" sz="3200" dirty="0"/>
          </a:p>
          <a:p>
            <a:r>
              <a:rPr lang="en-GB" sz="3200" dirty="0"/>
              <a:t>Ysgol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73510" y="1135627"/>
            <a:ext cx="2777383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Family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Time use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Health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Home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Friends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Future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Choice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Appearance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Things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School</a:t>
            </a:r>
          </a:p>
          <a:p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2" y="1259305"/>
            <a:ext cx="2271109" cy="2743200"/>
          </a:xfrm>
        </p:spPr>
      </p:pic>
    </p:spTree>
    <p:extLst>
      <p:ext uri="{BB962C8B-B14F-4D97-AF65-F5344CB8AC3E}">
        <p14:creationId xmlns:p14="http://schemas.microsoft.com/office/powerpoint/2010/main" val="1962679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43" y="984903"/>
            <a:ext cx="4038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/>
              <a:t>Darllennwch</a:t>
            </a:r>
            <a:r>
              <a:rPr lang="en-GB" dirty="0"/>
              <a:t> </a:t>
            </a:r>
            <a:r>
              <a:rPr lang="en-GB" dirty="0" err="1"/>
              <a:t>argymhellion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adroddaid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byd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ac </a:t>
            </a:r>
            <a:r>
              <a:rPr lang="en-GB" dirty="0" err="1"/>
              <a:t>ystyriwch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rydych</a:t>
            </a:r>
            <a:r>
              <a:rPr lang="en-GB" dirty="0"/>
              <a:t> chi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brofi</a:t>
            </a:r>
            <a:r>
              <a:rPr lang="en-GB" dirty="0"/>
              <a:t> </a:t>
            </a:r>
            <a:r>
              <a:rPr lang="en-GB" dirty="0" err="1"/>
              <a:t>a’i</a:t>
            </a:r>
            <a:r>
              <a:rPr lang="en-GB" dirty="0"/>
              <a:t> weld.</a:t>
            </a:r>
          </a:p>
          <a:p>
            <a:endParaRPr lang="en-GB" dirty="0"/>
          </a:p>
          <a:p>
            <a:r>
              <a:rPr lang="en-GB" dirty="0"/>
              <a:t>Read the reports recommendations for education and consider what you have seen or experienced.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50007"/>
            <a:ext cx="4038600" cy="3196494"/>
          </a:xfrm>
        </p:spPr>
      </p:pic>
    </p:spTree>
    <p:extLst>
      <p:ext uri="{BB962C8B-B14F-4D97-AF65-F5344CB8AC3E}">
        <p14:creationId xmlns:p14="http://schemas.microsoft.com/office/powerpoint/2010/main" val="455162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46333" y="504306"/>
            <a:ext cx="7269622" cy="615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675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461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hlinkClick r:id="rId4"/>
              </a:rPr>
              <a:t>https://www.youtube.com/watch?v=2ZPrMbppyhA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6362" y="1600200"/>
            <a:ext cx="3330437" cy="4525963"/>
          </a:xfrm>
        </p:spPr>
        <p:txBody>
          <a:bodyPr/>
          <a:lstStyle/>
          <a:p>
            <a:r>
              <a:rPr lang="en-GB" dirty="0" err="1"/>
              <a:t>Ferre</a:t>
            </a:r>
            <a:r>
              <a:rPr lang="en-GB" dirty="0"/>
              <a:t> </a:t>
            </a:r>
            <a:r>
              <a:rPr lang="en-GB" dirty="0" err="1"/>
              <a:t>Laevers</a:t>
            </a:r>
            <a:r>
              <a:rPr lang="en-GB" dirty="0"/>
              <a:t> – How do we measure well-being?</a:t>
            </a:r>
          </a:p>
          <a:p>
            <a:endParaRPr lang="en-GB" dirty="0"/>
          </a:p>
          <a:p>
            <a:r>
              <a:rPr lang="en-GB" dirty="0" err="1"/>
              <a:t>Ferre</a:t>
            </a:r>
            <a:r>
              <a:rPr lang="en-GB" dirty="0"/>
              <a:t> </a:t>
            </a:r>
            <a:r>
              <a:rPr lang="en-GB" dirty="0" err="1"/>
              <a:t>Laevers</a:t>
            </a:r>
            <a:r>
              <a:rPr lang="en-GB" dirty="0"/>
              <a:t> –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gallwn</a:t>
            </a:r>
            <a:r>
              <a:rPr lang="en-GB" dirty="0"/>
              <a:t> </a:t>
            </a:r>
            <a:r>
              <a:rPr lang="en-GB" dirty="0" err="1"/>
              <a:t>fesur</a:t>
            </a:r>
            <a:r>
              <a:rPr lang="en-GB" dirty="0"/>
              <a:t> </a:t>
            </a:r>
            <a:r>
              <a:rPr lang="en-GB" dirty="0" err="1"/>
              <a:t>lles</a:t>
            </a:r>
            <a:r>
              <a:rPr lang="en-GB" dirty="0"/>
              <a:t>?</a:t>
            </a:r>
          </a:p>
        </p:txBody>
      </p:sp>
      <p:pic>
        <p:nvPicPr>
          <p:cNvPr id="5" name="2ZPrMbppyhA"/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57200" y="1600200"/>
            <a:ext cx="4822963" cy="361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5884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Image result for leuven well being scal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78686" cy="672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262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578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Beth </a:t>
            </a:r>
            <a:r>
              <a:rPr lang="en-GB" dirty="0" err="1"/>
              <a:t>sy</a:t>
            </a:r>
            <a:r>
              <a:rPr lang="en-GB" dirty="0"/>
              <a:t>’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arnom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ffynu</a:t>
            </a:r>
            <a:r>
              <a:rPr lang="en-GB" dirty="0"/>
              <a:t>? / What do we need to thrive?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6707" y="1450857"/>
            <a:ext cx="4038600" cy="697150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Food – Sex -  Sleep – Breathing -  Shelter -  Security -  Law and Order – Employment – Family – Health -  Friends – Sexual Intimacy – Self esteem – Achievement – Respect for others – Confidence – Creativity – </a:t>
            </a:r>
            <a:r>
              <a:rPr lang="en-GB" dirty="0" err="1"/>
              <a:t>Spontanaeity</a:t>
            </a:r>
            <a:r>
              <a:rPr lang="en-GB" dirty="0"/>
              <a:t> – Morality - Choice</a:t>
            </a:r>
          </a:p>
        </p:txBody>
      </p:sp>
      <p:pic>
        <p:nvPicPr>
          <p:cNvPr id="5" name="Picture 2" descr="https://s3-eu-west-1.amazonaws.com/tutor2u-media/subjects/psychology/blogimages/07-Maslow-Paper-Cups.png?mtime=2016100307125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960" y="4871103"/>
            <a:ext cx="1556685" cy="182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64673" y="1377145"/>
            <a:ext cx="33997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Bwyd</a:t>
            </a:r>
            <a:r>
              <a:rPr lang="en-GB" sz="2800" dirty="0"/>
              <a:t> – </a:t>
            </a:r>
            <a:r>
              <a:rPr lang="en-GB" sz="2800" dirty="0" err="1"/>
              <a:t>Rhyw</a:t>
            </a:r>
            <a:r>
              <a:rPr lang="en-GB" sz="2800" dirty="0"/>
              <a:t> – </a:t>
            </a:r>
            <a:r>
              <a:rPr lang="en-GB" sz="2800" dirty="0" err="1"/>
              <a:t>Cwsg</a:t>
            </a:r>
            <a:r>
              <a:rPr lang="en-GB" sz="2800" dirty="0"/>
              <a:t> – </a:t>
            </a:r>
            <a:r>
              <a:rPr lang="en-GB" sz="2800" dirty="0" err="1"/>
              <a:t>Anadlu</a:t>
            </a:r>
            <a:r>
              <a:rPr lang="en-GB" sz="2800" dirty="0"/>
              <a:t> – </a:t>
            </a:r>
            <a:r>
              <a:rPr lang="en-GB" sz="2800" dirty="0" err="1"/>
              <a:t>Lloches</a:t>
            </a:r>
            <a:r>
              <a:rPr lang="en-GB" sz="2800" dirty="0"/>
              <a:t> – </a:t>
            </a:r>
            <a:r>
              <a:rPr lang="en-GB" sz="2800" dirty="0" err="1"/>
              <a:t>Diogelwch</a:t>
            </a:r>
            <a:r>
              <a:rPr lang="en-GB" sz="2800" dirty="0"/>
              <a:t> – </a:t>
            </a:r>
            <a:r>
              <a:rPr lang="en-GB" sz="2800" dirty="0" err="1"/>
              <a:t>Cyfraith</a:t>
            </a:r>
            <a:r>
              <a:rPr lang="en-GB" sz="2800" dirty="0"/>
              <a:t> a </a:t>
            </a:r>
            <a:r>
              <a:rPr lang="en-GB" sz="2800" dirty="0" err="1"/>
              <a:t>Threfn</a:t>
            </a:r>
            <a:r>
              <a:rPr lang="en-GB" sz="2800" dirty="0"/>
              <a:t> – </a:t>
            </a:r>
            <a:r>
              <a:rPr lang="en-GB" sz="2800" dirty="0" err="1"/>
              <a:t>Gwaith</a:t>
            </a:r>
            <a:r>
              <a:rPr lang="en-GB" sz="2800" dirty="0"/>
              <a:t> – </a:t>
            </a:r>
            <a:r>
              <a:rPr lang="en-GB" sz="2800" dirty="0" err="1"/>
              <a:t>Teulu</a:t>
            </a:r>
            <a:r>
              <a:rPr lang="en-GB" sz="2800" dirty="0"/>
              <a:t> – </a:t>
            </a:r>
            <a:r>
              <a:rPr lang="en-GB" sz="2800" dirty="0" err="1"/>
              <a:t>Agosatrwydd</a:t>
            </a:r>
            <a:r>
              <a:rPr lang="en-GB" sz="2800" dirty="0"/>
              <a:t> </a:t>
            </a:r>
            <a:r>
              <a:rPr lang="en-GB" sz="2800" dirty="0" err="1"/>
              <a:t>rywiol</a:t>
            </a:r>
            <a:r>
              <a:rPr lang="en-GB" sz="2800" dirty="0"/>
              <a:t> – Hunan </a:t>
            </a:r>
            <a:r>
              <a:rPr lang="en-GB" sz="2800" dirty="0" err="1"/>
              <a:t>barch</a:t>
            </a:r>
            <a:r>
              <a:rPr lang="en-GB" sz="2800" dirty="0"/>
              <a:t> – </a:t>
            </a:r>
            <a:r>
              <a:rPr lang="en-GB" sz="2800" dirty="0" err="1"/>
              <a:t>Llwyddiant</a:t>
            </a:r>
            <a:r>
              <a:rPr lang="en-GB" sz="2800" dirty="0"/>
              <a:t> – Parch am </a:t>
            </a:r>
            <a:r>
              <a:rPr lang="en-GB" sz="2800" dirty="0" err="1"/>
              <a:t>eraill</a:t>
            </a:r>
            <a:r>
              <a:rPr lang="en-GB" sz="2800" dirty="0"/>
              <a:t> – </a:t>
            </a:r>
            <a:r>
              <a:rPr lang="en-GB" sz="2800" dirty="0" err="1"/>
              <a:t>Hyder</a:t>
            </a:r>
            <a:r>
              <a:rPr lang="en-GB" sz="2800" dirty="0"/>
              <a:t> -  </a:t>
            </a:r>
            <a:r>
              <a:rPr lang="en-GB" sz="2800" dirty="0" err="1"/>
              <a:t>Creadigrwydd</a:t>
            </a:r>
            <a:r>
              <a:rPr lang="en-GB" sz="2800" dirty="0"/>
              <a:t> – </a:t>
            </a:r>
            <a:r>
              <a:rPr lang="en-GB" sz="2800" dirty="0" err="1"/>
              <a:t>Digymelldeb</a:t>
            </a:r>
            <a:r>
              <a:rPr lang="en-GB" sz="2800" dirty="0"/>
              <a:t> – </a:t>
            </a:r>
            <a:r>
              <a:rPr lang="en-GB" sz="2800" dirty="0" err="1"/>
              <a:t>Moesoldeb</a:t>
            </a:r>
            <a:r>
              <a:rPr lang="en-GB" sz="2800" dirty="0"/>
              <a:t> -  </a:t>
            </a:r>
            <a:r>
              <a:rPr lang="en-GB" sz="2800" dirty="0" err="1"/>
              <a:t>Dewis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743101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Hierarchaeth</a:t>
            </a:r>
            <a:r>
              <a:rPr lang="en-GB" dirty="0"/>
              <a:t> Maslow/ Maslow’s Hierarchy (1943)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https://s3-eu-west-1.amazonaws.com/tutor2u-media/subjects/psychology/blogimages/07-Maslow.png?mtime=2016100307133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24" y="1338967"/>
            <a:ext cx="8333575" cy="553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2524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Rhesymau</a:t>
            </a:r>
            <a:r>
              <a:rPr lang="en-GB" dirty="0"/>
              <a:t> </a:t>
            </a:r>
            <a:r>
              <a:rPr lang="en-GB" dirty="0" err="1"/>
              <a:t>statudol</a:t>
            </a:r>
            <a:r>
              <a:rPr lang="en-GB" dirty="0"/>
              <a:t> am les / Statutory reasons for well-being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hlinkClick r:id="rId3"/>
              </a:rPr>
              <a:t>1. https://www.complantcymru.org.uk/adnoddau/dull-hawliau-plant/</a:t>
            </a:r>
            <a:endParaRPr lang="en-GB" dirty="0">
              <a:hlinkClick r:id="rId4"/>
            </a:endParaRPr>
          </a:p>
          <a:p>
            <a:pPr marL="0" indent="0">
              <a:buNone/>
            </a:pPr>
            <a:endParaRPr lang="en-GB" dirty="0">
              <a:hlinkClick r:id="rId4"/>
            </a:endParaRPr>
          </a:p>
          <a:p>
            <a:pPr marL="0" indent="0">
              <a:buNone/>
            </a:pPr>
            <a:r>
              <a:rPr lang="en-GB" dirty="0">
                <a:hlinkClick r:id="rId4"/>
              </a:rPr>
              <a:t>2. https://www.futuregenerations.wales/wp-content/uploads/2017/01/wfg-essentials-guide-cy.pdf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457200" lvl="0" indent="-457200">
              <a:buClr>
                <a:srgbClr val="58B6C0"/>
              </a:buClr>
              <a:buFont typeface="Arial" panose="020B0604020202020204" pitchFamily="34" charset="0"/>
              <a:buAutoNum type="arabicPeriod"/>
            </a:pPr>
            <a:r>
              <a:rPr lang="en-GB" dirty="0">
                <a:solidFill>
                  <a:srgbClr val="3494BA">
                    <a:lumMod val="75000"/>
                  </a:srgbClr>
                </a:solidFill>
              </a:rPr>
              <a:t>United Nations Convention On The Rights Of The Child (1989) -  </a:t>
            </a:r>
            <a:r>
              <a:rPr lang="en-GB" dirty="0">
                <a:solidFill>
                  <a:prstClr val="black">
                    <a:lumMod val="85000"/>
                    <a:lumOff val="15000"/>
                  </a:prstClr>
                </a:solidFill>
                <a:hlinkClick r:id="rId5"/>
              </a:rPr>
              <a:t>https://www.childcomwales.org.uk/uncrc-childrens-rights/</a:t>
            </a:r>
            <a:r>
              <a:rPr lang="en-GB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</a:p>
          <a:p>
            <a:pPr marL="457200" lvl="0" indent="-457200">
              <a:buClr>
                <a:srgbClr val="58B6C0"/>
              </a:buClr>
              <a:buFont typeface="Arial" panose="020B0604020202020204" pitchFamily="34" charset="0"/>
              <a:buAutoNum type="arabicPeriod"/>
            </a:pPr>
            <a:r>
              <a:rPr lang="en-GB" dirty="0">
                <a:solidFill>
                  <a:srgbClr val="3494BA">
                    <a:lumMod val="75000"/>
                  </a:srgbClr>
                </a:solidFill>
              </a:rPr>
              <a:t>Wellbeing of Future Generations Act (2015) - </a:t>
            </a:r>
            <a:r>
              <a:rPr lang="en-GB" dirty="0">
                <a:solidFill>
                  <a:prstClr val="black">
                    <a:lumMod val="85000"/>
                    <a:lumOff val="15000"/>
                  </a:prstClr>
                </a:solidFill>
                <a:hlinkClick r:id="rId6"/>
              </a:rPr>
              <a:t>http://gov.wales/docs/dsjlg/publications/160401-wfg-easy-read-en.pdf</a:t>
            </a:r>
            <a:r>
              <a:rPr lang="en-GB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64340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Addysgu’r</a:t>
            </a:r>
            <a:r>
              <a:rPr lang="en-GB" dirty="0"/>
              <a:t> </a:t>
            </a:r>
            <a:r>
              <a:rPr lang="en-GB" dirty="0" err="1"/>
              <a:t>meddwl</a:t>
            </a:r>
            <a:r>
              <a:rPr lang="en-GB" dirty="0"/>
              <a:t> / Educating the mind – </a:t>
            </a:r>
            <a:r>
              <a:rPr lang="en-GB" dirty="0" err="1"/>
              <a:t>Siegal</a:t>
            </a:r>
            <a:r>
              <a:rPr lang="en-GB" dirty="0"/>
              <a:t> (2011)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Image result for Siegel Healthy Mind Platter">
            <a:extLst>
              <a:ext uri="{FF2B5EF4-FFF2-40B4-BE49-F238E27FC236}">
                <a16:creationId xmlns:a16="http://schemas.microsoft.com/office/drawing/2014/main" id="{28ABCACF-1982-8341-9308-7F3B2EBF258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08" y="1417638"/>
            <a:ext cx="7858570" cy="523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2259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8937" y="752296"/>
            <a:ext cx="4038600" cy="4525963"/>
          </a:xfrm>
        </p:spPr>
        <p:txBody>
          <a:bodyPr/>
          <a:lstStyle/>
          <a:p>
            <a:r>
              <a:rPr lang="en-GB" dirty="0">
                <a:hlinkClick r:id="rId4"/>
              </a:rPr>
              <a:t>https://www.youtube.com/watch?v=3EQ2tzHl3Ks</a:t>
            </a:r>
            <a:endParaRPr lang="en-GB" dirty="0"/>
          </a:p>
        </p:txBody>
      </p:sp>
      <p:pic>
        <p:nvPicPr>
          <p:cNvPr id="5" name="3EQ2tzHl3Ks"/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57200" y="2374344"/>
            <a:ext cx="5823959" cy="4367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3997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9618"/>
          </a:xfrm>
        </p:spPr>
        <p:txBody>
          <a:bodyPr>
            <a:normAutofit/>
          </a:bodyPr>
          <a:lstStyle/>
          <a:p>
            <a:r>
              <a:rPr lang="en-GB" sz="3600" dirty="0"/>
              <a:t>Dull </a:t>
            </a:r>
            <a:r>
              <a:rPr lang="en-GB" sz="3600" dirty="0" err="1"/>
              <a:t>ysgol</a:t>
            </a:r>
            <a:r>
              <a:rPr lang="en-GB" sz="3600" dirty="0"/>
              <a:t> </a:t>
            </a:r>
            <a:r>
              <a:rPr lang="en-GB" sz="3600" dirty="0" err="1"/>
              <a:t>gyfan</a:t>
            </a:r>
            <a:r>
              <a:rPr lang="en-GB" sz="3600" dirty="0"/>
              <a:t> / A whole school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err="1"/>
              <a:t>Llais</a:t>
            </a:r>
            <a:r>
              <a:rPr lang="en-GB" dirty="0"/>
              <a:t> y </a:t>
            </a:r>
            <a:r>
              <a:rPr lang="en-GB" dirty="0" err="1"/>
              <a:t>plentyn</a:t>
            </a:r>
            <a:endParaRPr lang="en-GB" dirty="0"/>
          </a:p>
          <a:p>
            <a:r>
              <a:rPr lang="en-GB" dirty="0" err="1"/>
              <a:t>Partneriaeth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rhieni</a:t>
            </a:r>
            <a:r>
              <a:rPr lang="en-GB" dirty="0"/>
              <a:t>/</a:t>
            </a:r>
            <a:r>
              <a:rPr lang="en-GB" dirty="0" err="1"/>
              <a:t>gofalwyr</a:t>
            </a:r>
            <a:r>
              <a:rPr lang="en-GB" dirty="0"/>
              <a:t> ag </a:t>
            </a:r>
            <a:r>
              <a:rPr lang="en-GB" dirty="0" err="1"/>
              <a:t>asiantaethau</a:t>
            </a:r>
            <a:r>
              <a:rPr lang="en-GB" dirty="0"/>
              <a:t> </a:t>
            </a:r>
            <a:r>
              <a:rPr lang="en-GB" dirty="0" err="1"/>
              <a:t>allanol</a:t>
            </a:r>
            <a:endParaRPr lang="en-GB" dirty="0"/>
          </a:p>
          <a:p>
            <a:r>
              <a:rPr lang="en-GB" dirty="0" err="1"/>
              <a:t>Datblygiad</a:t>
            </a:r>
            <a:r>
              <a:rPr lang="en-GB" dirty="0"/>
              <a:t> </a:t>
            </a:r>
            <a:r>
              <a:rPr lang="en-GB" dirty="0" err="1"/>
              <a:t>proffesiynol</a:t>
            </a:r>
            <a:r>
              <a:rPr lang="en-GB" dirty="0"/>
              <a:t> </a:t>
            </a:r>
            <a:r>
              <a:rPr lang="en-GB" dirty="0" err="1"/>
              <a:t>parhaus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staff.</a:t>
            </a:r>
          </a:p>
          <a:p>
            <a:r>
              <a:rPr lang="en-GB" dirty="0" err="1"/>
              <a:t>Cynllunio</a:t>
            </a:r>
            <a:r>
              <a:rPr lang="en-GB" dirty="0"/>
              <a:t> </a:t>
            </a:r>
            <a:r>
              <a:rPr lang="en-GB" dirty="0" err="1"/>
              <a:t>cwricwlwm</a:t>
            </a:r>
            <a:r>
              <a:rPr lang="en-GB" dirty="0"/>
              <a:t> ag </a:t>
            </a:r>
            <a:r>
              <a:rPr lang="en-GB" dirty="0" err="1"/>
              <a:t>arfer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hyrwyddo</a:t>
            </a:r>
            <a:r>
              <a:rPr lang="en-GB" dirty="0"/>
              <a:t> </a:t>
            </a:r>
            <a:r>
              <a:rPr lang="en-GB" dirty="0" err="1"/>
              <a:t>lles</a:t>
            </a:r>
            <a:r>
              <a:rPr lang="en-GB" dirty="0"/>
              <a:t> a </a:t>
            </a:r>
            <a:r>
              <a:rPr lang="en-GB" dirty="0" err="1"/>
              <a:t>iechyd</a:t>
            </a:r>
            <a:r>
              <a:rPr lang="en-GB" dirty="0"/>
              <a:t> </a:t>
            </a:r>
            <a:r>
              <a:rPr lang="en-GB" dirty="0" err="1"/>
              <a:t>meddwl</a:t>
            </a:r>
            <a:r>
              <a:rPr lang="en-GB" dirty="0"/>
              <a:t>.</a:t>
            </a:r>
          </a:p>
          <a:p>
            <a:r>
              <a:rPr lang="en-GB" dirty="0"/>
              <a:t>Ethos, </a:t>
            </a:r>
            <a:r>
              <a:rPr lang="en-GB" dirty="0" err="1"/>
              <a:t>diwylliant</a:t>
            </a:r>
            <a:r>
              <a:rPr lang="en-GB" dirty="0"/>
              <a:t> ag </a:t>
            </a:r>
            <a:r>
              <a:rPr lang="en-GB" dirty="0" err="1"/>
              <a:t>amgylchedd</a:t>
            </a:r>
            <a:endParaRPr lang="en-GB" dirty="0"/>
          </a:p>
          <a:p>
            <a:r>
              <a:rPr lang="en-GB" dirty="0" err="1"/>
              <a:t>Ymrwymiaeth</a:t>
            </a:r>
            <a:r>
              <a:rPr lang="en-GB" dirty="0"/>
              <a:t> </a:t>
            </a:r>
            <a:r>
              <a:rPr lang="en-GB" dirty="0" err="1"/>
              <a:t>arweinyddiaeth</a:t>
            </a:r>
            <a:r>
              <a:rPr lang="en-GB" dirty="0"/>
              <a:t> a </a:t>
            </a:r>
            <a:r>
              <a:rPr lang="en-GB" dirty="0" err="1"/>
              <a:t>rheolwyr</a:t>
            </a:r>
            <a:r>
              <a:rPr lang="en-GB" dirty="0"/>
              <a:t> at </a:t>
            </a:r>
            <a:r>
              <a:rPr lang="en-GB" dirty="0" err="1"/>
              <a:t>newid</a:t>
            </a:r>
            <a:r>
              <a:rPr lang="en-GB" dirty="0"/>
              <a:t> a </a:t>
            </a:r>
            <a:r>
              <a:rPr lang="en-GB" dirty="0" err="1"/>
              <a:t>gweithredu</a:t>
            </a:r>
            <a:r>
              <a:rPr lang="en-GB" dirty="0"/>
              <a:t> </a:t>
            </a:r>
            <a:r>
              <a:rPr lang="en-GB" dirty="0" err="1"/>
              <a:t>polisi</a:t>
            </a:r>
            <a:r>
              <a:rPr lang="en-GB" dirty="0"/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The voice of the child</a:t>
            </a:r>
          </a:p>
          <a:p>
            <a:r>
              <a:rPr lang="en-GB" dirty="0"/>
              <a:t>Partnership with parents/carers and outside agencies</a:t>
            </a:r>
          </a:p>
          <a:p>
            <a:r>
              <a:rPr lang="en-GB" dirty="0"/>
              <a:t>Continued professional development for staff</a:t>
            </a:r>
          </a:p>
          <a:p>
            <a:r>
              <a:rPr lang="en-GB" dirty="0"/>
              <a:t>Curriculum planning and practice to promote well-being and mental health</a:t>
            </a:r>
          </a:p>
          <a:p>
            <a:r>
              <a:rPr lang="en-GB" dirty="0"/>
              <a:t>Ethos, culture and environment</a:t>
            </a:r>
          </a:p>
          <a:p>
            <a:r>
              <a:rPr lang="en-GB" dirty="0"/>
              <a:t>Leadership and management committed to change and implementing policy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13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686" y="230737"/>
            <a:ext cx="7773338" cy="78621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 err="1"/>
              <a:t>Cwricwlwm</a:t>
            </a:r>
            <a:r>
              <a:rPr lang="en-GB" dirty="0"/>
              <a:t> /Curriculum</a:t>
            </a:r>
            <a:br>
              <a:rPr lang="en-GB" dirty="0">
                <a:solidFill>
                  <a:schemeClr val="accent1">
                    <a:lumMod val="75000"/>
                  </a:schemeClr>
                </a:solidFill>
              </a:rPr>
            </a:b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69815">
            <a:off x="1143663" y="3730234"/>
            <a:ext cx="2747984" cy="28583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16312">
            <a:off x="553605" y="938132"/>
            <a:ext cx="3092687" cy="34564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9467">
            <a:off x="4383529" y="2882080"/>
            <a:ext cx="3070224" cy="31852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597" y="769121"/>
            <a:ext cx="2837302" cy="333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91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5205"/>
          </a:xfrm>
        </p:spPr>
        <p:txBody>
          <a:bodyPr>
            <a:normAutofit/>
          </a:bodyPr>
          <a:lstStyle/>
          <a:p>
            <a:r>
              <a:rPr lang="en-GB" sz="3600" dirty="0" err="1"/>
              <a:t>Cyfeirnodi</a:t>
            </a:r>
            <a:r>
              <a:rPr lang="en-GB" sz="3600" dirty="0"/>
              <a:t> / 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6044"/>
            <a:ext cx="8229600" cy="5130120"/>
          </a:xfrm>
        </p:spPr>
        <p:txBody>
          <a:bodyPr>
            <a:normAutofit/>
          </a:bodyPr>
          <a:lstStyle/>
          <a:p>
            <a:r>
              <a:rPr lang="en-GB" sz="2000" dirty="0" err="1"/>
              <a:t>Haque.M.F</a:t>
            </a:r>
            <a:r>
              <a:rPr lang="en-GB" sz="2000" dirty="0"/>
              <a:t>., </a:t>
            </a:r>
            <a:r>
              <a:rPr lang="en-GB" sz="2000" dirty="0" err="1"/>
              <a:t>Haque</a:t>
            </a:r>
            <a:r>
              <a:rPr lang="en-GB" sz="2000" dirty="0"/>
              <a:t> M.A., and Islam Md. (2014) Motivational Theories a Critical Analysis. ASA University Review. Vol. 8. No1. Jan 2014. 61-68. </a:t>
            </a:r>
            <a:r>
              <a:rPr lang="en-GB" sz="2000" dirty="0" err="1"/>
              <a:t>Researchgate</a:t>
            </a:r>
            <a:endParaRPr lang="en-GB" sz="2000" dirty="0"/>
          </a:p>
          <a:p>
            <a:r>
              <a:rPr lang="en-GB" sz="2000" dirty="0"/>
              <a:t>Howard C., Burton M., </a:t>
            </a:r>
            <a:r>
              <a:rPr lang="en-GB" sz="2000" dirty="0" err="1"/>
              <a:t>Levermore</a:t>
            </a:r>
            <a:r>
              <a:rPr lang="en-GB" sz="2000" dirty="0"/>
              <a:t> D. and </a:t>
            </a:r>
            <a:r>
              <a:rPr lang="en-GB" sz="2000" dirty="0" err="1"/>
              <a:t>Barrell</a:t>
            </a:r>
            <a:r>
              <a:rPr lang="en-GB" sz="2000" dirty="0"/>
              <a:t> R. (2017) Children’s Mental Health and Emotional Well Being in Primary School. London. Sage</a:t>
            </a:r>
          </a:p>
          <a:p>
            <a:r>
              <a:rPr lang="en-GB" sz="2000" dirty="0"/>
              <a:t>Humphrey N., </a:t>
            </a:r>
            <a:r>
              <a:rPr lang="en-GB" sz="2000" dirty="0" err="1"/>
              <a:t>Lendrum</a:t>
            </a:r>
            <a:r>
              <a:rPr lang="en-GB" sz="2000" dirty="0"/>
              <a:t> A. and </a:t>
            </a:r>
            <a:r>
              <a:rPr lang="en-GB" sz="2000" dirty="0" err="1"/>
              <a:t>Wiglesworth</a:t>
            </a:r>
            <a:r>
              <a:rPr lang="en-GB" sz="2000" dirty="0"/>
              <a:t> M. (2010) Social and Emotional Aspects of Learning in Secondary Schools. School of Education Manchester University </a:t>
            </a:r>
          </a:p>
          <a:p>
            <a:r>
              <a:rPr lang="en-GB" sz="2000" dirty="0"/>
              <a:t>PSHE Association (2019) Teacher Guidance: teaching about mental health and emotional well-being. Department for Education</a:t>
            </a:r>
          </a:p>
          <a:p>
            <a:r>
              <a:rPr lang="en-GB" sz="2000" dirty="0"/>
              <a:t>The Children’s Society (2020) Good Childhood </a:t>
            </a:r>
            <a:r>
              <a:rPr lang="en-GB" sz="2000" dirty="0" err="1"/>
              <a:t>report:Summary</a:t>
            </a:r>
            <a:r>
              <a:rPr lang="en-GB" sz="2000" dirty="0"/>
              <a:t>.</a:t>
            </a:r>
          </a:p>
          <a:p>
            <a:r>
              <a:rPr lang="en-GB" sz="2200" dirty="0"/>
              <a:t>Welsh Government (2018) Mind over matter: A report on the step change needed in emotional and mental health support for </a:t>
            </a:r>
            <a:r>
              <a:rPr lang="en-GB" sz="2200" dirty="0" err="1"/>
              <a:t>chidren</a:t>
            </a:r>
            <a:r>
              <a:rPr lang="en-GB" sz="2200" dirty="0"/>
              <a:t> and young people in Wales. National Assembly for Wales Commission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418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7" ma:contentTypeDescription="Create a new document." ma:contentTypeScope="" ma:versionID="f1bc82c582138ca17d09b4f298b9119e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18936674ad5558b69b6b0944aebebfa0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Teams_Channel_Section_Location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Invited_Teachers xmlns="92c24619-d6d5-42cf-b618-23d930ad9f20" xsi:nil="true"/>
    <Invited_Students xmlns="92c24619-d6d5-42cf-b618-23d930ad9f20" xsi:nil="true"/>
    <DefaultSectionName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Student_Groups xmlns="92c24619-d6d5-42cf-b618-23d930ad9f20">
      <UserInfo>
        <DisplayName/>
        <AccountId xsi:nil="true"/>
        <AccountType/>
      </UserInfo>
    </Student_Groups>
    <TaxCatchAll xmlns="8ee9550b-f5f4-4dde-bce5-39f4ba45c2f1" xsi:nil="true"/>
    <Is_Collaboration_Space_Locked xmlns="92c24619-d6d5-42cf-b618-23d930ad9f20" xsi:nil="true"/>
    <Templates xmlns="92c24619-d6d5-42cf-b618-23d930ad9f20" xsi:nil="true"/>
    <Students xmlns="92c24619-d6d5-42cf-b618-23d930ad9f20">
      <UserInfo>
        <DisplayName/>
        <AccountId xsi:nil="true"/>
        <AccountType/>
      </UserInfo>
    </Student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Self_Registration_Enabled xmlns="92c24619-d6d5-42cf-b618-23d930ad9f20" xsi:nil="true"/>
    <Has_Teacher_Only_SectionGroup xmlns="92c24619-d6d5-42cf-b618-23d930ad9f20" xsi:nil="true"/>
    <CultureName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</documentManagement>
</p:properties>
</file>

<file path=customXml/itemProps1.xml><?xml version="1.0" encoding="utf-8"?>
<ds:datastoreItem xmlns:ds="http://schemas.openxmlformats.org/officeDocument/2006/customXml" ds:itemID="{E7CF69EC-00D7-4BD2-8417-6A036B09A521}"/>
</file>

<file path=customXml/itemProps2.xml><?xml version="1.0" encoding="utf-8"?>
<ds:datastoreItem xmlns:ds="http://schemas.openxmlformats.org/officeDocument/2006/customXml" ds:itemID="{4EB46710-1F47-47C1-8E40-E7C55B264CDB}"/>
</file>

<file path=customXml/itemProps3.xml><?xml version="1.0" encoding="utf-8"?>
<ds:datastoreItem xmlns:ds="http://schemas.openxmlformats.org/officeDocument/2006/customXml" ds:itemID="{3D723946-F151-41F1-8E19-950BBB9AF21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1178</Words>
  <Application>Microsoft Office PowerPoint</Application>
  <PresentationFormat>On-screen Show (4:3)</PresentationFormat>
  <Paragraphs>142</Paragraphs>
  <Slides>26</Slides>
  <Notes>21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PowerPoint Presentation</vt:lpstr>
      <vt:lpstr>ECAD6007 Llythrennedd Emosiynol  Iechyd Meddwl /  Emotional Literacy and Mental Health</vt:lpstr>
      <vt:lpstr>Deilliannau/Outcomes</vt:lpstr>
      <vt:lpstr>Rheolau / Rules</vt:lpstr>
      <vt:lpstr>PowerPoint Presentation</vt:lpstr>
      <vt:lpstr>Cymru nawr / Wales now</vt:lpstr>
      <vt:lpstr>Programmes for emotional and mental health</vt:lpstr>
      <vt:lpstr>Rhaglenni ar gyfer iechyd meddyliol ag emosiynol</vt:lpstr>
      <vt:lpstr>Agweddau cymdeithasol ag emosiynol ar ddysgu – Social and emotional aspects of learning</vt:lpstr>
      <vt:lpstr>PowerPoint Presentation</vt:lpstr>
      <vt:lpstr>PowerPoint Presentation</vt:lpstr>
      <vt:lpstr>Deallusrwydd Emosiynol / Emotional Intelligence</vt:lpstr>
      <vt:lpstr>PowerPoint Presentation</vt:lpstr>
      <vt:lpstr>Pwysigrwydd lles / the importance of well-being</vt:lpstr>
      <vt:lpstr>PowerPoint Presentation</vt:lpstr>
      <vt:lpstr>PowerPoint Presentation</vt:lpstr>
      <vt:lpstr>https://www.youtube.com/watch?v=2ZPrMbppyhA  </vt:lpstr>
      <vt:lpstr>PowerPoint Presentation</vt:lpstr>
      <vt:lpstr>Beth sy’ angen arnom i ffynu? / What do we need to thrive?</vt:lpstr>
      <vt:lpstr>Hierarchaeth Maslow/ Maslow’s Hierarchy (1943)</vt:lpstr>
      <vt:lpstr>Rhesymau statudol am les / Statutory reasons for well-being</vt:lpstr>
      <vt:lpstr>Addysgu’r meddwl / Educating the mind – Siegal (2011)</vt:lpstr>
      <vt:lpstr>PowerPoint Presentation</vt:lpstr>
      <vt:lpstr>Dull ysgol gyfan / A whole school approach</vt:lpstr>
      <vt:lpstr> Cwricwlwm /Curriculum </vt:lpstr>
      <vt:lpstr>Cyfeirnodi / References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swwcte</dc:creator>
  <cp:lastModifiedBy>Gail Parker</cp:lastModifiedBy>
  <cp:revision>244</cp:revision>
  <cp:lastPrinted>2017-08-03T13:56:24Z</cp:lastPrinted>
  <dcterms:created xsi:type="dcterms:W3CDTF">2018-05-24T13:58:06Z</dcterms:created>
  <dcterms:modified xsi:type="dcterms:W3CDTF">2022-09-01T11:48:05Z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</Properties>
</file>