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67" autoAdjust="0"/>
    <p:restoredTop sz="94660"/>
  </p:normalViewPr>
  <p:slideViewPr>
    <p:cSldViewPr snapToGrid="0">
      <p:cViewPr>
        <p:scale>
          <a:sx n="59" d="100"/>
          <a:sy n="59" d="100"/>
        </p:scale>
        <p:origin x="848"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11/25/2025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04273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11/25/2025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134648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11/25/2025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51209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11/25/2025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36355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11/25/2025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678275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11/25/2025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4409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11/25/2025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73180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11/25/2025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52202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GB"/>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11/25/2025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697066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11/25/2025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193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GB"/>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11/25/2025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986452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11/25/2025</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6470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mayoclinic.org/diseases-conditions/mumps/symptoms-causes/syc-20375361" TargetMode="External"/><Relationship Id="rId2" Type="http://schemas.openxmlformats.org/officeDocument/2006/relationships/hyperlink" Target="https://www.gov.uk/government/publications/infectious-diseases-schools-and-other-childcare-settings/how-long-should-you-keep-your-child-off-school-checklist-poster-text-version" TargetMode="External"/><Relationship Id="rId1" Type="http://schemas.openxmlformats.org/officeDocument/2006/relationships/slideLayout" Target="../slideLayouts/slideLayout6.xml"/><Relationship Id="rId4" Type="http://schemas.openxmlformats.org/officeDocument/2006/relationships/hyperlink" Target="https://www.nhs.uk/conditions/mum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1F4C3-E263-1E8B-B289-A452E8D36571}"/>
              </a:ext>
            </a:extLst>
          </p:cNvPr>
          <p:cNvSpPr>
            <a:spLocks noGrp="1"/>
          </p:cNvSpPr>
          <p:nvPr>
            <p:ph type="ctrTitle"/>
          </p:nvPr>
        </p:nvSpPr>
        <p:spPr/>
        <p:txBody>
          <a:bodyPr>
            <a:normAutofit fontScale="90000"/>
          </a:bodyPr>
          <a:lstStyle/>
          <a:p>
            <a:r>
              <a:rPr lang="en-GB" b="1" u="sng" dirty="0"/>
              <a:t>Case Study E</a:t>
            </a:r>
            <a:br>
              <a:rPr lang="en-GB" dirty="0"/>
            </a:br>
            <a:r>
              <a:rPr lang="en-GB" b="1" u="sng" dirty="0"/>
              <a:t>Mumps</a:t>
            </a:r>
            <a:br>
              <a:rPr lang="en-GB" dirty="0"/>
            </a:br>
            <a:r>
              <a:rPr lang="en-GB" b="1" u="sng" dirty="0"/>
              <a:t>Italia Sassano 2421793</a:t>
            </a:r>
            <a:br>
              <a:rPr lang="en-GB" dirty="0"/>
            </a:br>
            <a:r>
              <a:rPr lang="en-GB" b="1" dirty="0"/>
              <a:t> </a:t>
            </a:r>
            <a:br>
              <a:rPr lang="en-GB" dirty="0"/>
            </a:br>
            <a:endParaRPr lang="en-GB" dirty="0"/>
          </a:p>
        </p:txBody>
      </p:sp>
      <p:sp>
        <p:nvSpPr>
          <p:cNvPr id="3" name="Subtitle 2">
            <a:extLst>
              <a:ext uri="{FF2B5EF4-FFF2-40B4-BE49-F238E27FC236}">
                <a16:creationId xmlns:a16="http://schemas.microsoft.com/office/drawing/2014/main" id="{C80C35DF-F315-30A2-DA43-7247EC090758}"/>
              </a:ext>
            </a:extLst>
          </p:cNvPr>
          <p:cNvSpPr>
            <a:spLocks noGrp="1"/>
          </p:cNvSpPr>
          <p:nvPr>
            <p:ph type="subTitle" idx="1"/>
          </p:nvPr>
        </p:nvSpPr>
        <p:spPr/>
        <p:txBody>
          <a:bodyPr/>
          <a:lstStyle/>
          <a:p>
            <a:r>
              <a:rPr lang="en-GB" dirty="0"/>
              <a:t>LCHS4008</a:t>
            </a:r>
          </a:p>
          <a:p>
            <a:r>
              <a:rPr lang="en-GB" dirty="0"/>
              <a:t>Introduction to public health</a:t>
            </a:r>
          </a:p>
        </p:txBody>
      </p:sp>
    </p:spTree>
    <p:extLst>
      <p:ext uri="{BB962C8B-B14F-4D97-AF65-F5344CB8AC3E}">
        <p14:creationId xmlns:p14="http://schemas.microsoft.com/office/powerpoint/2010/main" val="3250459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D7FC-CD57-7B92-A27C-F913979880BE}"/>
              </a:ext>
            </a:extLst>
          </p:cNvPr>
          <p:cNvSpPr>
            <a:spLocks noGrp="1"/>
          </p:cNvSpPr>
          <p:nvPr>
            <p:ph type="title"/>
          </p:nvPr>
        </p:nvSpPr>
        <p:spPr/>
        <p:txBody>
          <a:bodyPr>
            <a:normAutofit fontScale="90000"/>
          </a:bodyPr>
          <a:lstStyle/>
          <a:p>
            <a:pPr algn="ctr"/>
            <a:r>
              <a:rPr lang="en-GB" sz="2200" u="sng" dirty="0"/>
              <a:t>1. What are the main approaches and strategies that could be used to measure an infectious disease outbreak</a:t>
            </a:r>
            <a:r>
              <a:rPr lang="en-GB" u="sng" dirty="0"/>
              <a:t>?</a:t>
            </a:r>
            <a:br>
              <a:rPr lang="en-GB" u="sng" dirty="0"/>
            </a:br>
            <a:br>
              <a:rPr lang="en-GB" dirty="0"/>
            </a:br>
            <a:endParaRPr lang="en-GB" dirty="0"/>
          </a:p>
        </p:txBody>
      </p:sp>
      <p:sp>
        <p:nvSpPr>
          <p:cNvPr id="3" name="Content Placeholder 2">
            <a:extLst>
              <a:ext uri="{FF2B5EF4-FFF2-40B4-BE49-F238E27FC236}">
                <a16:creationId xmlns:a16="http://schemas.microsoft.com/office/drawing/2014/main" id="{89D5B167-5CE4-6289-1554-2FCA81358D74}"/>
              </a:ext>
            </a:extLst>
          </p:cNvPr>
          <p:cNvSpPr>
            <a:spLocks noGrp="1"/>
          </p:cNvSpPr>
          <p:nvPr>
            <p:ph sz="half" idx="1"/>
          </p:nvPr>
        </p:nvSpPr>
        <p:spPr/>
        <p:txBody>
          <a:bodyPr>
            <a:normAutofit fontScale="85000" lnSpcReduction="10000"/>
          </a:bodyPr>
          <a:lstStyle/>
          <a:p>
            <a:r>
              <a:rPr lang="en-GB" b="1" dirty="0"/>
              <a:t>Observation</a:t>
            </a:r>
            <a:endParaRPr lang="en-GB" dirty="0"/>
          </a:p>
          <a:p>
            <a:r>
              <a:rPr lang="en-GB" dirty="0"/>
              <a:t>Checking for and signs or symptoms of mumps on students such as swollen glands, fever, muscle aches and headaches, NHS (2021).</a:t>
            </a:r>
          </a:p>
          <a:p>
            <a:r>
              <a:rPr lang="en-GB" b="1" dirty="0"/>
              <a:t>Exposure </a:t>
            </a:r>
            <a:endParaRPr lang="en-GB" dirty="0"/>
          </a:p>
          <a:p>
            <a:r>
              <a:rPr lang="en-GB" dirty="0"/>
              <a:t>Check where students have travelled to see if there were any active outbreaks or had contact with anyone who has had a confirmed mumps case, Mayo clinic (2022). Check with local authorities if there are any new mumps cases in the area.</a:t>
            </a:r>
          </a:p>
          <a:p>
            <a:pPr marL="0" indent="0">
              <a:buNone/>
            </a:pPr>
            <a:r>
              <a:rPr lang="en-GB" b="1" dirty="0"/>
              <a:t> </a:t>
            </a:r>
            <a:endParaRPr lang="en-GB" dirty="0"/>
          </a:p>
          <a:p>
            <a:endParaRPr lang="en-GB" dirty="0"/>
          </a:p>
        </p:txBody>
      </p:sp>
      <p:sp>
        <p:nvSpPr>
          <p:cNvPr id="4" name="Content Placeholder 3">
            <a:extLst>
              <a:ext uri="{FF2B5EF4-FFF2-40B4-BE49-F238E27FC236}">
                <a16:creationId xmlns:a16="http://schemas.microsoft.com/office/drawing/2014/main" id="{6FD27D1A-DB65-9024-720B-DE94A9E8505F}"/>
              </a:ext>
            </a:extLst>
          </p:cNvPr>
          <p:cNvSpPr>
            <a:spLocks noGrp="1"/>
          </p:cNvSpPr>
          <p:nvPr>
            <p:ph sz="half" idx="2"/>
          </p:nvPr>
        </p:nvSpPr>
        <p:spPr/>
        <p:txBody>
          <a:bodyPr>
            <a:normAutofit fontScale="85000" lnSpcReduction="10000"/>
          </a:bodyPr>
          <a:lstStyle/>
          <a:p>
            <a:r>
              <a:rPr lang="en-GB" b="1" dirty="0"/>
              <a:t>Vaccination</a:t>
            </a:r>
            <a:r>
              <a:rPr lang="en-GB" dirty="0"/>
              <a:t> </a:t>
            </a:r>
          </a:p>
          <a:p>
            <a:r>
              <a:rPr lang="en-GB" dirty="0"/>
              <a:t>Identify who has or has not had their MMR (measles, mumps, rubella) vaccinations to see who may be at risk of contracting mumps. </a:t>
            </a:r>
          </a:p>
          <a:p>
            <a:r>
              <a:rPr lang="en-GB" b="1" dirty="0"/>
              <a:t>Testing</a:t>
            </a:r>
            <a:endParaRPr lang="en-GB" dirty="0"/>
          </a:p>
          <a:p>
            <a:r>
              <a:rPr lang="en-GB" dirty="0"/>
              <a:t>Testing for mumps as soon as suspicion arises.</a:t>
            </a:r>
          </a:p>
          <a:p>
            <a:pPr marL="0" indent="0">
              <a:buNone/>
            </a:pPr>
            <a:r>
              <a:rPr lang="en-GB" dirty="0"/>
              <a:t> </a:t>
            </a:r>
          </a:p>
          <a:p>
            <a:endParaRPr lang="en-GB" dirty="0"/>
          </a:p>
        </p:txBody>
      </p:sp>
    </p:spTree>
    <p:extLst>
      <p:ext uri="{BB962C8B-B14F-4D97-AF65-F5344CB8AC3E}">
        <p14:creationId xmlns:p14="http://schemas.microsoft.com/office/powerpoint/2010/main" val="239847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B68E6-F082-0DF0-AFB7-425767F9E33C}"/>
              </a:ext>
            </a:extLst>
          </p:cNvPr>
          <p:cNvSpPr>
            <a:spLocks noGrp="1"/>
          </p:cNvSpPr>
          <p:nvPr>
            <p:ph type="title"/>
          </p:nvPr>
        </p:nvSpPr>
        <p:spPr/>
        <p:txBody>
          <a:bodyPr>
            <a:normAutofit/>
          </a:bodyPr>
          <a:lstStyle/>
          <a:p>
            <a:r>
              <a:rPr lang="en-GB" sz="2000" u="sng" dirty="0"/>
              <a:t>2. What are the main approaches and strategies that could be used to monitor an infectious disease outbreak?</a:t>
            </a:r>
            <a:br>
              <a:rPr lang="en-GB" sz="2000" dirty="0"/>
            </a:br>
            <a:endParaRPr lang="en-GB" sz="2000" dirty="0"/>
          </a:p>
        </p:txBody>
      </p:sp>
      <p:sp>
        <p:nvSpPr>
          <p:cNvPr id="3" name="Content Placeholder 2">
            <a:extLst>
              <a:ext uri="{FF2B5EF4-FFF2-40B4-BE49-F238E27FC236}">
                <a16:creationId xmlns:a16="http://schemas.microsoft.com/office/drawing/2014/main" id="{D4C561DE-4688-1CCE-5B0B-A374011436C2}"/>
              </a:ext>
            </a:extLst>
          </p:cNvPr>
          <p:cNvSpPr>
            <a:spLocks noGrp="1"/>
          </p:cNvSpPr>
          <p:nvPr>
            <p:ph sz="half" idx="1"/>
          </p:nvPr>
        </p:nvSpPr>
        <p:spPr>
          <a:xfrm>
            <a:off x="715384" y="2050026"/>
            <a:ext cx="5304417" cy="4517572"/>
          </a:xfrm>
        </p:spPr>
        <p:txBody>
          <a:bodyPr>
            <a:normAutofit fontScale="55000" lnSpcReduction="20000"/>
          </a:bodyPr>
          <a:lstStyle/>
          <a:p>
            <a:pPr marL="0" indent="0">
              <a:buNone/>
            </a:pPr>
            <a:r>
              <a:rPr lang="en-GB" sz="2900" b="1" dirty="0"/>
              <a:t>Early diagnosis and detection </a:t>
            </a:r>
            <a:endParaRPr lang="en-GB" sz="2900" dirty="0"/>
          </a:p>
          <a:p>
            <a:pPr marL="0" indent="0">
              <a:buNone/>
            </a:pPr>
            <a:r>
              <a:rPr lang="en-GB" sz="2900" dirty="0"/>
              <a:t>Train staff on signs and symptoms of mumps. Report suspected case immediately to school nurse, other members of staff and local authorities followed by prompt testing.</a:t>
            </a:r>
          </a:p>
          <a:p>
            <a:pPr marL="0" indent="0">
              <a:buNone/>
            </a:pPr>
            <a:r>
              <a:rPr lang="en-GB" sz="2900" b="1" dirty="0"/>
              <a:t>Exclusion and isolation</a:t>
            </a:r>
          </a:p>
          <a:p>
            <a:pPr marL="0" indent="0">
              <a:buNone/>
            </a:pPr>
            <a:r>
              <a:rPr lang="en-GB" sz="2900" dirty="0"/>
              <a:t>Exclude infected pupil from school immediately and send home for 5 days and encourage to isolate when at home to stop spread of infection to other family members. Inform family members of symptoms to look out for in case they become infected themselves. The school should also consider sending students and teachers home who have not been vaccinated. </a:t>
            </a:r>
          </a:p>
          <a:p>
            <a:endParaRPr lang="en-GB" dirty="0"/>
          </a:p>
        </p:txBody>
      </p:sp>
      <p:sp>
        <p:nvSpPr>
          <p:cNvPr id="4" name="Content Placeholder 3">
            <a:extLst>
              <a:ext uri="{FF2B5EF4-FFF2-40B4-BE49-F238E27FC236}">
                <a16:creationId xmlns:a16="http://schemas.microsoft.com/office/drawing/2014/main" id="{B3494FDD-02DB-7E10-7275-91F44346CEB6}"/>
              </a:ext>
            </a:extLst>
          </p:cNvPr>
          <p:cNvSpPr>
            <a:spLocks noGrp="1"/>
          </p:cNvSpPr>
          <p:nvPr>
            <p:ph sz="half" idx="2"/>
          </p:nvPr>
        </p:nvSpPr>
        <p:spPr>
          <a:xfrm>
            <a:off x="6172200" y="1349829"/>
            <a:ext cx="5219700" cy="5312228"/>
          </a:xfrm>
        </p:spPr>
        <p:txBody>
          <a:bodyPr>
            <a:normAutofit fontScale="55000" lnSpcReduction="20000"/>
          </a:bodyPr>
          <a:lstStyle/>
          <a:p>
            <a:pPr marL="0" indent="0">
              <a:buNone/>
            </a:pPr>
            <a:r>
              <a:rPr lang="en-GB" sz="2900" b="1" dirty="0"/>
              <a:t>Hygiene </a:t>
            </a:r>
            <a:endParaRPr lang="en-GB" sz="2900" dirty="0"/>
          </a:p>
          <a:p>
            <a:pPr marL="0" indent="0">
              <a:buNone/>
            </a:pPr>
            <a:r>
              <a:rPr lang="en-GB" sz="2900" dirty="0"/>
              <a:t>Promote and rein force hand washing and cleaning of shared touched surfaces. Also encourage the covering of mouth and nose when coughing or sneezing. </a:t>
            </a:r>
          </a:p>
          <a:p>
            <a:pPr marL="0" indent="0">
              <a:buNone/>
            </a:pPr>
            <a:r>
              <a:rPr lang="en-GB" sz="2900" b="1" dirty="0"/>
              <a:t>Vaccinations</a:t>
            </a:r>
            <a:endParaRPr lang="en-GB" sz="2900" dirty="0"/>
          </a:p>
          <a:p>
            <a:pPr marL="0" indent="0">
              <a:buNone/>
            </a:pPr>
            <a:r>
              <a:rPr lang="en-GB" sz="2900" dirty="0"/>
              <a:t>Identify who has or has not had vaccinations to see who may be at risk of contracting mumps.</a:t>
            </a:r>
          </a:p>
          <a:p>
            <a:pPr marL="0" indent="0">
              <a:buNone/>
            </a:pPr>
            <a:r>
              <a:rPr lang="en-GB" sz="2900" b="1" dirty="0"/>
              <a:t>Exposure</a:t>
            </a:r>
            <a:endParaRPr lang="en-GB" sz="2900" dirty="0"/>
          </a:p>
          <a:p>
            <a:pPr marL="0" indent="0">
              <a:buNone/>
            </a:pPr>
            <a:r>
              <a:rPr lang="en-GB" sz="2900" dirty="0"/>
              <a:t>Check where students have travelled to see if there were any active outbreaks or had contact with anyone who has had a confirmed mumps case.</a:t>
            </a:r>
          </a:p>
          <a:p>
            <a:pPr marL="0" indent="0">
              <a:buNone/>
            </a:pPr>
            <a:r>
              <a:rPr lang="en-GB" sz="2900" b="1" dirty="0"/>
              <a:t>Communication </a:t>
            </a:r>
            <a:endParaRPr lang="en-GB" sz="2900" dirty="0"/>
          </a:p>
          <a:p>
            <a:pPr marL="0" indent="0">
              <a:buNone/>
            </a:pPr>
            <a:r>
              <a:rPr lang="en-GB" sz="2900" dirty="0"/>
              <a:t>Keep regular contact with parents and local health authorities to be able to monitor the situation as effectively as possible.</a:t>
            </a:r>
          </a:p>
          <a:p>
            <a:endParaRPr lang="en-GB" dirty="0"/>
          </a:p>
        </p:txBody>
      </p:sp>
    </p:spTree>
    <p:extLst>
      <p:ext uri="{BB962C8B-B14F-4D97-AF65-F5344CB8AC3E}">
        <p14:creationId xmlns:p14="http://schemas.microsoft.com/office/powerpoint/2010/main" val="1260341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A4BA6EE-4939-917E-2E4E-03218E4CFBDF}"/>
              </a:ext>
            </a:extLst>
          </p:cNvPr>
          <p:cNvSpPr txBox="1"/>
          <p:nvPr/>
        </p:nvSpPr>
        <p:spPr>
          <a:xfrm>
            <a:off x="957943" y="893289"/>
            <a:ext cx="10319657" cy="1179810"/>
          </a:xfrm>
          <a:prstGeom prst="rect">
            <a:avLst/>
          </a:prstGeom>
          <a:noFill/>
        </p:spPr>
        <p:txBody>
          <a:bodyPr wrap="square">
            <a:spAutoFit/>
          </a:bodyPr>
          <a:lstStyle/>
          <a:p>
            <a:pPr algn="ctr">
              <a:lnSpc>
                <a:spcPct val="115000"/>
              </a:lnSpc>
              <a:spcAft>
                <a:spcPts val="800"/>
              </a:spcAft>
              <a:buNone/>
            </a:pPr>
            <a:r>
              <a:rPr lang="en-GB" sz="2000" u="sng" kern="100" dirty="0">
                <a:effectLst/>
                <a:latin typeface="+mj-lt"/>
                <a:ea typeface="Aptos" panose="020B0004020202020204" pitchFamily="34" charset="0"/>
                <a:cs typeface="Times New Roman" panose="02020603050405020304" pitchFamily="18" charset="0"/>
              </a:rPr>
              <a:t>3. What are the main approaches and strategies that could be used to control an infectious disease outbreak?</a:t>
            </a:r>
            <a:endParaRPr lang="en-GB" sz="2000" kern="100" dirty="0">
              <a:effectLst/>
              <a:latin typeface="+mj-lt"/>
              <a:ea typeface="Aptos" panose="020B0004020202020204" pitchFamily="34" charset="0"/>
              <a:cs typeface="Times New Roman" panose="02020603050405020304" pitchFamily="18" charset="0"/>
            </a:endParaRPr>
          </a:p>
          <a:p>
            <a:pPr>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C1997547-D69C-1C1D-3D17-6980104435C7}"/>
              </a:ext>
            </a:extLst>
          </p:cNvPr>
          <p:cNvSpPr txBox="1"/>
          <p:nvPr/>
        </p:nvSpPr>
        <p:spPr>
          <a:xfrm>
            <a:off x="168728" y="1829030"/>
            <a:ext cx="11898085" cy="4278094"/>
          </a:xfrm>
          <a:prstGeom prst="rect">
            <a:avLst/>
          </a:prstGeom>
          <a:noFill/>
        </p:spPr>
        <p:txBody>
          <a:bodyPr wrap="square">
            <a:spAutoFit/>
          </a:bodyPr>
          <a:lstStyle/>
          <a:p>
            <a:pPr algn="ctr">
              <a:buNone/>
            </a:pPr>
            <a:r>
              <a:rPr lang="en-GB" sz="1600" b="1" kern="100" dirty="0">
                <a:effectLst/>
                <a:ea typeface="Aptos" panose="020B0004020202020204" pitchFamily="34" charset="0"/>
                <a:cs typeface="Times New Roman" panose="02020603050405020304" pitchFamily="18" charset="0"/>
              </a:rPr>
              <a:t>Immunisation</a:t>
            </a:r>
            <a:endParaRPr lang="en-GB" sz="1600" kern="100" dirty="0">
              <a:effectLst/>
              <a:ea typeface="Aptos" panose="020B0004020202020204" pitchFamily="34" charset="0"/>
              <a:cs typeface="Times New Roman" panose="02020603050405020304" pitchFamily="18" charset="0"/>
            </a:endParaRPr>
          </a:p>
          <a:p>
            <a:pPr algn="ctr">
              <a:buNone/>
            </a:pPr>
            <a:r>
              <a:rPr lang="en-GB" sz="1600" kern="100" dirty="0">
                <a:effectLst/>
                <a:ea typeface="Aptos" panose="020B0004020202020204" pitchFamily="34" charset="0"/>
                <a:cs typeface="Times New Roman" panose="02020603050405020304" pitchFamily="18" charset="0"/>
              </a:rPr>
              <a:t>Ensure, encourage, and promote all pupils and members of staff to have both doses of MMR vaccine.</a:t>
            </a:r>
          </a:p>
          <a:p>
            <a:pPr algn="ctr">
              <a:buNone/>
            </a:pPr>
            <a:r>
              <a:rPr lang="en-GB" sz="1600" kern="100" dirty="0">
                <a:effectLst/>
                <a:ea typeface="Aptos" panose="020B0004020202020204" pitchFamily="34" charset="0"/>
                <a:cs typeface="Times New Roman" panose="02020603050405020304" pitchFamily="18" charset="0"/>
              </a:rPr>
              <a:t> </a:t>
            </a:r>
          </a:p>
          <a:p>
            <a:pPr algn="ctr">
              <a:buNone/>
            </a:pPr>
            <a:r>
              <a:rPr lang="en-GB" sz="1600" b="1" kern="100" dirty="0">
                <a:effectLst/>
                <a:ea typeface="Aptos" panose="020B0004020202020204" pitchFamily="34" charset="0"/>
                <a:cs typeface="Times New Roman" panose="02020603050405020304" pitchFamily="18" charset="0"/>
              </a:rPr>
              <a:t>Isolation and exclusion</a:t>
            </a:r>
            <a:endParaRPr lang="en-GB" sz="1600" kern="100" dirty="0">
              <a:effectLst/>
              <a:ea typeface="Aptos" panose="020B0004020202020204" pitchFamily="34" charset="0"/>
              <a:cs typeface="Times New Roman" panose="02020603050405020304" pitchFamily="18" charset="0"/>
            </a:endParaRPr>
          </a:p>
          <a:p>
            <a:pPr algn="ctr">
              <a:buNone/>
            </a:pPr>
            <a:r>
              <a:rPr lang="en-GB" sz="1600" kern="100" dirty="0">
                <a:effectLst/>
                <a:ea typeface="Aptos" panose="020B0004020202020204" pitchFamily="34" charset="0"/>
                <a:cs typeface="Times New Roman" panose="02020603050405020304" pitchFamily="18" charset="0"/>
              </a:rPr>
              <a:t>All pupils and members of staff to leave school premises immediately for 5 days from the first sign of mumps, GOV.UK (2022). Once home they should be encouraged to self-isolate and limit any human contact as much as possible so to not spread the infection to any other family members or friends.</a:t>
            </a:r>
          </a:p>
          <a:p>
            <a:pPr algn="ctr">
              <a:buNone/>
            </a:pPr>
            <a:r>
              <a:rPr lang="en-GB" sz="1600" kern="100" dirty="0">
                <a:effectLst/>
                <a:ea typeface="Aptos" panose="020B0004020202020204" pitchFamily="34" charset="0"/>
                <a:cs typeface="Times New Roman" panose="02020603050405020304" pitchFamily="18" charset="0"/>
              </a:rPr>
              <a:t> </a:t>
            </a:r>
          </a:p>
          <a:p>
            <a:pPr algn="ctr">
              <a:buNone/>
            </a:pPr>
            <a:r>
              <a:rPr lang="en-GB" sz="1600" b="1" kern="100" dirty="0">
                <a:effectLst/>
                <a:ea typeface="Aptos" panose="020B0004020202020204" pitchFamily="34" charset="0"/>
                <a:cs typeface="Times New Roman" panose="02020603050405020304" pitchFamily="18" charset="0"/>
              </a:rPr>
              <a:t>Hygiene</a:t>
            </a:r>
            <a:endParaRPr lang="en-GB" sz="1600" kern="100" dirty="0">
              <a:effectLst/>
              <a:ea typeface="Aptos" panose="020B0004020202020204" pitchFamily="34" charset="0"/>
              <a:cs typeface="Times New Roman" panose="02020603050405020304" pitchFamily="18" charset="0"/>
            </a:endParaRPr>
          </a:p>
          <a:p>
            <a:pPr algn="ctr">
              <a:buNone/>
            </a:pPr>
            <a:r>
              <a:rPr lang="en-GB" sz="1600" kern="100" dirty="0">
                <a:effectLst/>
                <a:ea typeface="Aptos" panose="020B0004020202020204" pitchFamily="34" charset="0"/>
                <a:cs typeface="Times New Roman" panose="02020603050405020304" pitchFamily="18" charset="0"/>
              </a:rPr>
              <a:t>Promote the importance of hand washing and how to do it correctly, especially after touching shared surfaces such as door handlers and after coughing or sneezing. Teach children the importance of covering and catching their coughs and sneezes and disposing of the tissues correctly. Children also need to be discouraged from sharing any utensils such as cups, drinks bottles and personal items.</a:t>
            </a:r>
          </a:p>
          <a:p>
            <a:pPr algn="ctr">
              <a:buNone/>
            </a:pPr>
            <a:r>
              <a:rPr lang="en-GB" sz="1600" kern="100" dirty="0">
                <a:effectLst/>
                <a:ea typeface="Aptos" panose="020B0004020202020204" pitchFamily="34" charset="0"/>
                <a:cs typeface="Times New Roman" panose="02020603050405020304" pitchFamily="18" charset="0"/>
              </a:rPr>
              <a:t> </a:t>
            </a:r>
          </a:p>
          <a:p>
            <a:pPr algn="ctr">
              <a:buNone/>
            </a:pPr>
            <a:r>
              <a:rPr lang="en-GB" sz="1600" b="1" kern="100" dirty="0">
                <a:effectLst/>
                <a:ea typeface="Aptos" panose="020B0004020202020204" pitchFamily="34" charset="0"/>
                <a:cs typeface="Times New Roman" panose="02020603050405020304" pitchFamily="18" charset="0"/>
              </a:rPr>
              <a:t>Communication</a:t>
            </a:r>
            <a:endParaRPr lang="en-GB" sz="1600" kern="100" dirty="0">
              <a:effectLst/>
              <a:ea typeface="Aptos" panose="020B0004020202020204" pitchFamily="34" charset="0"/>
              <a:cs typeface="Times New Roman" panose="02020603050405020304" pitchFamily="18" charset="0"/>
            </a:endParaRPr>
          </a:p>
          <a:p>
            <a:pPr algn="ctr">
              <a:buNone/>
            </a:pPr>
            <a:r>
              <a:rPr lang="en-GB" sz="1600" kern="100" dirty="0">
                <a:effectLst/>
                <a:ea typeface="Aptos" panose="020B0004020202020204" pitchFamily="34" charset="0"/>
                <a:cs typeface="Times New Roman" panose="02020603050405020304" pitchFamily="18" charset="0"/>
              </a:rPr>
              <a:t>Maintaining communication with parents/care givers and staff about the outbreak to help put measures into place to stop prevention of the spread. Also collaborate closely with school nurse and local health authorities about new potential mumps cases within the area and to review, update and train staff on new infection outbreak policies and procedures.</a:t>
            </a:r>
          </a:p>
        </p:txBody>
      </p:sp>
    </p:spTree>
    <p:extLst>
      <p:ext uri="{BB962C8B-B14F-4D97-AF65-F5344CB8AC3E}">
        <p14:creationId xmlns:p14="http://schemas.microsoft.com/office/powerpoint/2010/main" val="1093931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0F8C6-747A-CB48-EBAF-9F0FC4736158}"/>
              </a:ext>
            </a:extLst>
          </p:cNvPr>
          <p:cNvSpPr>
            <a:spLocks noGrp="1"/>
          </p:cNvSpPr>
          <p:nvPr>
            <p:ph type="title"/>
          </p:nvPr>
        </p:nvSpPr>
        <p:spPr>
          <a:xfrm>
            <a:off x="700634" y="1270439"/>
            <a:ext cx="10691265" cy="1371030"/>
          </a:xfrm>
        </p:spPr>
        <p:txBody>
          <a:bodyPr>
            <a:normAutofit/>
          </a:bodyPr>
          <a:lstStyle/>
          <a:p>
            <a:pPr algn="ctr"/>
            <a:r>
              <a:rPr lang="en-GB" sz="2000" u="sng" dirty="0"/>
              <a:t>What policy and strategies are available to the UK government to maintain public health?</a:t>
            </a:r>
            <a:br>
              <a:rPr lang="en-GB" sz="2000" dirty="0"/>
            </a:br>
            <a:endParaRPr lang="en-GB" sz="2000" dirty="0"/>
          </a:p>
        </p:txBody>
      </p:sp>
      <p:sp>
        <p:nvSpPr>
          <p:cNvPr id="3" name="Content Placeholder 2">
            <a:extLst>
              <a:ext uri="{FF2B5EF4-FFF2-40B4-BE49-F238E27FC236}">
                <a16:creationId xmlns:a16="http://schemas.microsoft.com/office/drawing/2014/main" id="{84FEFFB5-7C72-513B-44A8-EB7C5883FB9C}"/>
              </a:ext>
            </a:extLst>
          </p:cNvPr>
          <p:cNvSpPr>
            <a:spLocks noGrp="1"/>
          </p:cNvSpPr>
          <p:nvPr>
            <p:ph idx="1"/>
          </p:nvPr>
        </p:nvSpPr>
        <p:spPr>
          <a:xfrm>
            <a:off x="700633" y="2425634"/>
            <a:ext cx="10691265" cy="2006731"/>
          </a:xfrm>
        </p:spPr>
        <p:txBody>
          <a:bodyPr/>
          <a:lstStyle/>
          <a:p>
            <a:r>
              <a:rPr lang="en-GB" dirty="0"/>
              <a:t>NHS long term plan, GOV.UK (2024) which focuses on prevention, early intervention, and initiatives. With a strong focus on public health. Rather than focusing on treating an illness they will work to prevent it. It will also look at things like health inequalities between the different areas of the UK and try to bridge the gap by ensuring equal quality access to healthcare.</a:t>
            </a:r>
          </a:p>
          <a:p>
            <a:endParaRPr lang="en-GB" dirty="0"/>
          </a:p>
        </p:txBody>
      </p:sp>
    </p:spTree>
    <p:extLst>
      <p:ext uri="{BB962C8B-B14F-4D97-AF65-F5344CB8AC3E}">
        <p14:creationId xmlns:p14="http://schemas.microsoft.com/office/powerpoint/2010/main" val="2517308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927F0-EFEB-7050-715A-52355BA2D6C3}"/>
              </a:ext>
            </a:extLst>
          </p:cNvPr>
          <p:cNvSpPr>
            <a:spLocks noGrp="1"/>
          </p:cNvSpPr>
          <p:nvPr>
            <p:ph type="title"/>
          </p:nvPr>
        </p:nvSpPr>
        <p:spPr/>
        <p:txBody>
          <a:bodyPr>
            <a:normAutofit/>
          </a:bodyPr>
          <a:lstStyle/>
          <a:p>
            <a:pPr algn="ctr"/>
            <a:r>
              <a:rPr lang="en-GB" sz="2000" u="sng" dirty="0"/>
              <a:t>What recommendations as public health practitioners can you provide to the policy makers?</a:t>
            </a:r>
            <a:br>
              <a:rPr lang="en-GB" sz="2000" dirty="0"/>
            </a:br>
            <a:endParaRPr lang="en-GB" sz="2000" dirty="0"/>
          </a:p>
        </p:txBody>
      </p:sp>
      <p:sp>
        <p:nvSpPr>
          <p:cNvPr id="3" name="Content Placeholder 2">
            <a:extLst>
              <a:ext uri="{FF2B5EF4-FFF2-40B4-BE49-F238E27FC236}">
                <a16:creationId xmlns:a16="http://schemas.microsoft.com/office/drawing/2014/main" id="{69380BD9-1843-F366-3A56-60D15F249A1D}"/>
              </a:ext>
            </a:extLst>
          </p:cNvPr>
          <p:cNvSpPr>
            <a:spLocks noGrp="1"/>
          </p:cNvSpPr>
          <p:nvPr>
            <p:ph idx="1"/>
          </p:nvPr>
        </p:nvSpPr>
        <p:spPr>
          <a:xfrm>
            <a:off x="700635" y="1719943"/>
            <a:ext cx="10691265" cy="4209271"/>
          </a:xfrm>
        </p:spPr>
        <p:txBody>
          <a:bodyPr>
            <a:normAutofit/>
          </a:bodyPr>
          <a:lstStyle/>
          <a:p>
            <a:r>
              <a:rPr lang="en-GB" dirty="0"/>
              <a:t>Greater promoting and programs on the benefits of having MMR vaccine. </a:t>
            </a:r>
          </a:p>
          <a:p>
            <a:r>
              <a:rPr lang="en-GB" dirty="0"/>
              <a:t>Training programs for teachers and other staff members on spotting signs of potential infectious diseases that are common amongst children, not only mumps.</a:t>
            </a:r>
          </a:p>
          <a:p>
            <a:r>
              <a:rPr lang="en-GB" dirty="0"/>
              <a:t>How to deal with them quickly and effectively, also the correct protocol and procedure to follow. This would also be beneficial to the parents of students.</a:t>
            </a:r>
          </a:p>
          <a:p>
            <a:r>
              <a:rPr lang="en-GB" dirty="0"/>
              <a:t> They could offer detailed information leaflets to be distributed to all parents and caregivers on the signs and symptoms of mumps or direct them to online support and websites with relevant information, a possible training program within the school where parents can attend and find out  up to date information and policies concerning their child/ren health, the signs and symptoms to look out for.</a:t>
            </a:r>
          </a:p>
          <a:p>
            <a:endParaRPr lang="en-GB" dirty="0"/>
          </a:p>
        </p:txBody>
      </p:sp>
    </p:spTree>
    <p:extLst>
      <p:ext uri="{BB962C8B-B14F-4D97-AF65-F5344CB8AC3E}">
        <p14:creationId xmlns:p14="http://schemas.microsoft.com/office/powerpoint/2010/main" val="2108136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4A254-40A4-ADA1-971E-A38C45964442}"/>
              </a:ext>
            </a:extLst>
          </p:cNvPr>
          <p:cNvSpPr>
            <a:spLocks noGrp="1"/>
          </p:cNvSpPr>
          <p:nvPr>
            <p:ph type="title"/>
          </p:nvPr>
        </p:nvSpPr>
        <p:spPr/>
        <p:txBody>
          <a:bodyPr>
            <a:normAutofit/>
          </a:bodyPr>
          <a:lstStyle/>
          <a:p>
            <a:pPr algn="ctr"/>
            <a:r>
              <a:rPr lang="en-GB" sz="2000" u="sng" dirty="0"/>
              <a:t>What health education will you give to the school management to prevent the school from outbreak?</a:t>
            </a:r>
            <a:br>
              <a:rPr lang="en-GB" sz="2000" dirty="0"/>
            </a:br>
            <a:endParaRPr lang="en-GB" sz="2000" dirty="0"/>
          </a:p>
        </p:txBody>
      </p:sp>
      <p:sp>
        <p:nvSpPr>
          <p:cNvPr id="3" name="Content Placeholder 2">
            <a:extLst>
              <a:ext uri="{FF2B5EF4-FFF2-40B4-BE49-F238E27FC236}">
                <a16:creationId xmlns:a16="http://schemas.microsoft.com/office/drawing/2014/main" id="{911A8A12-4203-E8EB-9333-4B8A6C0BC024}"/>
              </a:ext>
            </a:extLst>
          </p:cNvPr>
          <p:cNvSpPr>
            <a:spLocks noGrp="1"/>
          </p:cNvSpPr>
          <p:nvPr>
            <p:ph idx="1"/>
          </p:nvPr>
        </p:nvSpPr>
        <p:spPr>
          <a:xfrm>
            <a:off x="700635" y="1719943"/>
            <a:ext cx="10691265" cy="4626427"/>
          </a:xfrm>
        </p:spPr>
        <p:txBody>
          <a:bodyPr>
            <a:normAutofit fontScale="85000" lnSpcReduction="10000"/>
          </a:bodyPr>
          <a:lstStyle/>
          <a:p>
            <a:r>
              <a:rPr lang="en-GB" dirty="0"/>
              <a:t>Promotion of hygiene practices with the pupils regarding washing of hands. </a:t>
            </a:r>
          </a:p>
          <a:p>
            <a:r>
              <a:rPr lang="en-GB" dirty="0"/>
              <a:t>How to correctly cover mouth and nose when sneezing or coughing. Disposing of the dirty tissue and again washing hands.</a:t>
            </a:r>
          </a:p>
          <a:p>
            <a:r>
              <a:rPr lang="en-GB" dirty="0"/>
              <a:t>Having the school deeply and thoroughly cleaned on a regular basis to stop the spread of germs. </a:t>
            </a:r>
          </a:p>
          <a:p>
            <a:r>
              <a:rPr lang="en-GB" dirty="0"/>
              <a:t>Some may want to consider wearing face masks. </a:t>
            </a:r>
          </a:p>
          <a:p>
            <a:r>
              <a:rPr lang="en-GB" dirty="0"/>
              <a:t>Hygiene practices should also be promoted within the homes of students and staff alike to prevent spread. </a:t>
            </a:r>
          </a:p>
          <a:p>
            <a:r>
              <a:rPr lang="en-GB" dirty="0"/>
              <a:t>Sharing of any utensil within school is not allowed so please make sure all students and staff bring in correct equipment daily. </a:t>
            </a:r>
          </a:p>
          <a:p>
            <a:r>
              <a:rPr lang="en-GB" dirty="0"/>
              <a:t>Stay connected with local health authorities regularly to stay on top of any new cases that may have emerged within the local area so you can take appropriate action when necessary.</a:t>
            </a:r>
          </a:p>
          <a:p>
            <a:r>
              <a:rPr lang="en-GB" dirty="0"/>
              <a:t>Train staff to look for any signs and symptoms of mumps and report immediately to school nurse and local health authorities as well as pupils’ family.</a:t>
            </a:r>
          </a:p>
          <a:p>
            <a:endParaRPr lang="en-GB" dirty="0"/>
          </a:p>
        </p:txBody>
      </p:sp>
    </p:spTree>
    <p:extLst>
      <p:ext uri="{BB962C8B-B14F-4D97-AF65-F5344CB8AC3E}">
        <p14:creationId xmlns:p14="http://schemas.microsoft.com/office/powerpoint/2010/main" val="2114545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D56D0-3E1C-41ED-C23A-805B73DAD8F0}"/>
              </a:ext>
            </a:extLst>
          </p:cNvPr>
          <p:cNvSpPr>
            <a:spLocks noGrp="1"/>
          </p:cNvSpPr>
          <p:nvPr>
            <p:ph type="title"/>
          </p:nvPr>
        </p:nvSpPr>
        <p:spPr/>
        <p:txBody>
          <a:bodyPr>
            <a:normAutofit/>
          </a:bodyPr>
          <a:lstStyle/>
          <a:p>
            <a:pPr algn="ctr"/>
            <a:r>
              <a:rPr lang="en-GB" sz="2000" u="sng" dirty="0"/>
              <a:t>References</a:t>
            </a:r>
            <a:br>
              <a:rPr lang="en-GB" sz="2000" dirty="0"/>
            </a:br>
            <a:endParaRPr lang="en-GB" sz="2000" dirty="0"/>
          </a:p>
        </p:txBody>
      </p:sp>
      <p:sp>
        <p:nvSpPr>
          <p:cNvPr id="4" name="TextBox 3">
            <a:extLst>
              <a:ext uri="{FF2B5EF4-FFF2-40B4-BE49-F238E27FC236}">
                <a16:creationId xmlns:a16="http://schemas.microsoft.com/office/drawing/2014/main" id="{F1115DD4-B0D3-A3CD-F989-DA2D3A371F3B}"/>
              </a:ext>
            </a:extLst>
          </p:cNvPr>
          <p:cNvSpPr txBox="1"/>
          <p:nvPr/>
        </p:nvSpPr>
        <p:spPr>
          <a:xfrm>
            <a:off x="478971" y="1855877"/>
            <a:ext cx="11713029" cy="2714333"/>
          </a:xfrm>
          <a:prstGeom prst="rect">
            <a:avLst/>
          </a:prstGeom>
          <a:noFill/>
        </p:spPr>
        <p:txBody>
          <a:bodyPr wrap="square">
            <a:spAutoFit/>
          </a:bodyPr>
          <a:lstStyle/>
          <a:p>
            <a:pPr>
              <a:lnSpc>
                <a:spcPct val="115000"/>
              </a:lnSpc>
              <a:spcAft>
                <a:spcPts val="800"/>
              </a:spcAft>
              <a:buNone/>
            </a:pPr>
            <a:r>
              <a:rPr lang="en-GB" kern="100" dirty="0">
                <a:effectLst/>
                <a:latin typeface="Arial" panose="020B0604020202020204" pitchFamily="34" charset="0"/>
                <a:ea typeface="Aptos" panose="020B0004020202020204" pitchFamily="34" charset="0"/>
                <a:cs typeface="Times New Roman" panose="02020603050405020304" pitchFamily="18" charset="0"/>
              </a:rPr>
              <a:t>GOV.UK (2022), How long should you keep your child off school – checklist poster. Available at: </a:t>
            </a:r>
            <a:r>
              <a:rPr lang="en-GB"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2"/>
              </a:rPr>
              <a:t>How long should you keep your child off school - checklist poster (text version) - GOV.UK</a:t>
            </a:r>
            <a:r>
              <a:rPr lang="en-GB" kern="100" dirty="0">
                <a:effectLst/>
                <a:latin typeface="Arial" panose="020B0604020202020204" pitchFamily="34" charset="0"/>
                <a:ea typeface="Aptos" panose="020B0004020202020204" pitchFamily="34" charset="0"/>
                <a:cs typeface="Times New Roman" panose="02020603050405020304" pitchFamily="18" charset="0"/>
              </a:rPr>
              <a:t> (Accessed 17</a:t>
            </a:r>
            <a:r>
              <a:rPr lang="en-GB"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kern="100" dirty="0">
                <a:effectLst/>
                <a:latin typeface="Arial" panose="020B0604020202020204" pitchFamily="34" charset="0"/>
                <a:ea typeface="Aptos" panose="020B0004020202020204" pitchFamily="34" charset="0"/>
                <a:cs typeface="Times New Roman" panose="02020603050405020304" pitchFamily="18" charset="0"/>
              </a:rPr>
              <a:t> June 2025)</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kern="100" dirty="0">
                <a:effectLst/>
                <a:latin typeface="Arial" panose="020B0604020202020204" pitchFamily="34" charset="0"/>
                <a:ea typeface="Aptos" panose="020B0004020202020204" pitchFamily="34" charset="0"/>
                <a:cs typeface="Times New Roman" panose="02020603050405020304" pitchFamily="18" charset="0"/>
              </a:rPr>
              <a:t>Mayo clinic (2022), Mumps, symptoms and causes. Available at: </a:t>
            </a:r>
            <a:r>
              <a:rPr lang="en-GB"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3"/>
              </a:rPr>
              <a:t>Mumps - Symptoms &amp; causes - Mayo Clinic</a:t>
            </a:r>
            <a:r>
              <a:rPr lang="en-GB" kern="100" dirty="0">
                <a:effectLst/>
                <a:latin typeface="Arial" panose="020B0604020202020204" pitchFamily="34" charset="0"/>
                <a:ea typeface="Aptos" panose="020B0004020202020204" pitchFamily="34" charset="0"/>
                <a:cs typeface="Times New Roman" panose="02020603050405020304" pitchFamily="18" charset="0"/>
              </a:rPr>
              <a:t> (Accessed 17</a:t>
            </a:r>
            <a:r>
              <a:rPr lang="en-GB"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kern="100" dirty="0">
                <a:effectLst/>
                <a:latin typeface="Arial" panose="020B0604020202020204" pitchFamily="34" charset="0"/>
                <a:ea typeface="Aptos" panose="020B0004020202020204" pitchFamily="34" charset="0"/>
                <a:cs typeface="Times New Roman" panose="02020603050405020304" pitchFamily="18" charset="0"/>
              </a:rPr>
              <a:t> June 2025).</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kern="100" dirty="0">
                <a:effectLst/>
                <a:latin typeface="Arial" panose="020B0604020202020204" pitchFamily="34" charset="0"/>
                <a:ea typeface="Aptos" panose="020B0004020202020204" pitchFamily="34" charset="0"/>
                <a:cs typeface="Times New Roman" panose="02020603050405020304" pitchFamily="18" charset="0"/>
              </a:rPr>
              <a:t>National Health Service (2021), Mumps. Available at: </a:t>
            </a:r>
            <a:r>
              <a:rPr lang="en-GB"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4"/>
              </a:rPr>
              <a:t>Mumps - NHS</a:t>
            </a:r>
            <a:r>
              <a:rPr lang="en-GB" kern="100" dirty="0">
                <a:effectLst/>
                <a:latin typeface="Arial" panose="020B0604020202020204" pitchFamily="34" charset="0"/>
                <a:ea typeface="Aptos" panose="020B0004020202020204" pitchFamily="34" charset="0"/>
                <a:cs typeface="Times New Roman" panose="02020603050405020304" pitchFamily="18" charset="0"/>
              </a:rPr>
              <a:t>, (Accessed 17</a:t>
            </a:r>
            <a:r>
              <a:rPr lang="en-GB"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kern="100" dirty="0">
                <a:effectLst/>
                <a:latin typeface="Arial" panose="020B0604020202020204" pitchFamily="34" charset="0"/>
                <a:ea typeface="Aptos" panose="020B0004020202020204" pitchFamily="34" charset="0"/>
                <a:cs typeface="Times New Roman" panose="02020603050405020304" pitchFamily="18" charset="0"/>
              </a:rPr>
              <a:t> June 2025).</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32317270"/>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85764b28bc9aa93b276ff69d75d430dc">
  <xsd:schema xmlns:xsd="http://www.w3.org/2001/XMLSchema" xmlns:xs="http://www.w3.org/2001/XMLSchema" xmlns:p="http://schemas.microsoft.com/office/2006/metadata/properties" xmlns:ns3="ccfc14db-0f45-423b-b2f5-752f8f8a0ada" targetNamespace="http://schemas.microsoft.com/office/2006/metadata/properties" ma:root="true" ma:fieldsID="904e6e4cacb729343cea4253937ad5a6"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AB613E55-4451-4DEB-86DA-94808DA7E7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08C1D2B-366E-49EA-B329-C402F5F71A7C}">
  <ds:schemaRefs>
    <ds:schemaRef ds:uri="http://schemas.microsoft.com/sharepoint/v3/contenttype/forms"/>
  </ds:schemaRefs>
</ds:datastoreItem>
</file>

<file path=customXml/itemProps3.xml><?xml version="1.0" encoding="utf-8"?>
<ds:datastoreItem xmlns:ds="http://schemas.openxmlformats.org/officeDocument/2006/customXml" ds:itemID="{CA93ECD0-5766-4E95-ADFA-E342DEE10B99}">
  <ds:schemaRefs>
    <ds:schemaRef ds:uri="http://www.w3.org/XML/1998/namespace"/>
    <ds:schemaRef ds:uri="http://schemas.microsoft.com/office/2006/metadata/properties"/>
    <ds:schemaRef ds:uri="http://purl.org/dc/term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ccfc14db-0f45-423b-b2f5-752f8f8a0ada"/>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Chronicle</Template>
  <TotalTime>35</TotalTime>
  <Words>1122</Words>
  <Application>Microsoft Office PowerPoint</Application>
  <PresentationFormat>Widescreen</PresentationFormat>
  <Paragraphs>62</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Calisto MT</vt:lpstr>
      <vt:lpstr>Univers Condensed</vt:lpstr>
      <vt:lpstr>ChronicleVTI</vt:lpstr>
      <vt:lpstr>Case Study E Mumps Italia Sassano 2421793   </vt:lpstr>
      <vt:lpstr>1. What are the main approaches and strategies that could be used to measure an infectious disease outbreak?  </vt:lpstr>
      <vt:lpstr>2. What are the main approaches and strategies that could be used to monitor an infectious disease outbreak? </vt:lpstr>
      <vt:lpstr>PowerPoint Presentation</vt:lpstr>
      <vt:lpstr>What policy and strategies are available to the UK government to maintain public health? </vt:lpstr>
      <vt:lpstr>What recommendations as public health practitioners can you provide to the policy makers? </vt:lpstr>
      <vt:lpstr>What health education will you give to the school management to prevent the school from outbreak?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Italia Sassano (2421793)</dc:creator>
  <cp:lastModifiedBy>Italia Sassano (2421793)</cp:lastModifiedBy>
  <cp:revision>1</cp:revision>
  <dcterms:created xsi:type="dcterms:W3CDTF">2025-11-25T07:53:15Z</dcterms:created>
  <dcterms:modified xsi:type="dcterms:W3CDTF">2025-11-25T08:28:56Z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