
<file path=[Content_Types].xml><?xml version="1.0" encoding="utf-8"?>
<Types xmlns="http://schemas.openxmlformats.org/package/2006/content-types">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91" d="100"/>
          <a:sy n="91" d="100"/>
        </p:scale>
        <p:origin x="15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c:style val="2"/>
  <c:chart>
    <c:autoTitleDeleted val="1"/>
    <c:plotArea>
      <c:layout/>
      <c:barChart>
        <c:barDir val="col"/>
        <c:grouping val="clustered"/>
        <c:varyColors val="0"/>
        <c:ser>
          <c:idx val="0"/>
          <c:order val="0"/>
          <c:tx>
            <c:strRef>
              <c:f>Sheet1!$B$1</c:f>
              <c:strCache>
                <c:ptCount val="1"/>
                <c:pt idx="0">
                  <c:v>Total Sales (£)</c:v>
                </c:pt>
              </c:strCache>
            </c:strRef>
          </c:tx>
          <c:spPr>
            <a:solidFill>
              <a:srgbClr val="B85042"/>
            </a:solidFill>
            <a:effectLst/>
          </c:spPr>
          <c:invertIfNegative val="0"/>
          <c:dPt>
            <c:idx val="0"/>
            <c:invertIfNegative val="0"/>
            <c:bubble3D val="0"/>
          </c:dPt>
          <c:dPt>
            <c:idx val="1"/>
            <c:invertIfNegative val="0"/>
            <c:bubble3D val="0"/>
            <c:spPr>
              <a:solidFill>
                <a:srgbClr val="C8705F"/>
              </a:solidFill>
              <a:effectLst/>
            </c:spPr>
          </c:dPt>
          <c:dPt>
            <c:idx val="2"/>
            <c:invertIfNegative val="0"/>
            <c:bubble3D val="0"/>
            <c:spPr>
              <a:solidFill>
                <a:srgbClr val="D4906A"/>
              </a:solidFill>
              <a:effectLst/>
            </c:spPr>
          </c:dPt>
          <c:dPt>
            <c:idx val="3"/>
            <c:invertIfNegative val="0"/>
            <c:bubble3D val="0"/>
            <c:spPr>
              <a:solidFill>
                <a:srgbClr val="DBA87A"/>
              </a:solidFill>
              <a:effectLst/>
            </c:spPr>
          </c:dPt>
          <c:dLbls>
            <c:numFmt formatCode="#,##0" sourceLinked="0"/>
            <c:spPr>
              <a:noFill/>
              <a:ln>
                <a:noFill/>
              </a:ln>
              <a:effectLst/>
            </c:spPr>
            <c:txPr>
              <a:bodyPr/>
              <a:lstStyle/>
              <a:p>
                <a:pPr>
                  <a:defRPr sz="1200" b="0" i="0" u="none" strike="noStrike">
                    <a:solidFill>
                      <a:srgbClr val="2C1A0E"/>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cat>
            <c:strRef>
              <c:f>Sheet1!$A$2:$A$5</c:f>
              <c:strCache>
                <c:ptCount val="4"/>
                <c:pt idx="0">
                  <c:v>Coffee</c:v>
                </c:pt>
                <c:pt idx="1">
                  <c:v>Tea</c:v>
                </c:pt>
                <c:pt idx="2">
                  <c:v>Pastries</c:v>
                </c:pt>
                <c:pt idx="3">
                  <c:v>Sandwiches</c:v>
                </c:pt>
              </c:strCache>
            </c:strRef>
          </c:cat>
          <c:val>
            <c:numRef>
              <c:f>Sheet1!$B$2:$B$5</c:f>
              <c:numCache>
                <c:formatCode>General</c:formatCode>
                <c:ptCount val="4"/>
                <c:pt idx="0">
                  <c:v>360</c:v>
                </c:pt>
                <c:pt idx="1">
                  <c:v>212.5</c:v>
                </c:pt>
                <c:pt idx="2">
                  <c:v>120</c:v>
                </c:pt>
                <c:pt idx="3">
                  <c:v>160</c:v>
                </c:pt>
              </c:numCache>
            </c:numRef>
          </c:val>
        </c:ser>
        <c:dLbls>
          <c:showLegendKey val="0"/>
          <c:showVal val="1"/>
          <c:showCatName val="0"/>
          <c:showSerName val="0"/>
          <c:showPercent val="0"/>
          <c:showBubbleSize val="0"/>
        </c:dLbls>
        <c:gapWidth val="150"/>
        <c:axId val="-2040921008"/>
        <c:axId val="-2040919920"/>
      </c:barChart>
      <c:catAx>
        <c:axId val="-2040921008"/>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7A6152"/>
                </a:solidFill>
                <a:latin typeface="Arial"/>
              </a:defRPr>
            </a:pPr>
            <a:endParaRPr lang="en-US"/>
          </a:p>
        </c:txPr>
        <c:crossAx val="-2040919920"/>
        <c:crosses val="autoZero"/>
        <c:auto val="1"/>
        <c:lblAlgn val="ctr"/>
        <c:lblOffset val="100"/>
        <c:noMultiLvlLbl val="1"/>
      </c:catAx>
      <c:valAx>
        <c:axId val="-2040919920"/>
        <c:scaling>
          <c:orientation val="minMax"/>
          <c:max val="400"/>
        </c:scaling>
        <c:delete val="0"/>
        <c:axPos val="l"/>
        <c:majorGridlines>
          <c:spPr>
            <a:ln w="6350" cap="flat">
              <a:solidFill>
                <a:srgbClr val="E8E0D8"/>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7A6152"/>
                </a:solidFill>
                <a:latin typeface="Arial"/>
              </a:defRPr>
            </a:pPr>
            <a:endParaRPr lang="en-US"/>
          </a:p>
        </c:txPr>
        <c:crossAx val="-2040921008"/>
        <c:crosses val="autoZero"/>
        <c:crossBetween val="between"/>
      </c:valAx>
      <c:spPr>
        <a:noFill/>
        <a:ln>
          <a:noFill/>
        </a:ln>
        <a:effectLst/>
      </c:spPr>
    </c:plotArea>
    <c:plotVisOnly val="1"/>
    <c:dispBlanksAs val="span"/>
    <c:showDLblsOverMax val="1"/>
  </c:chart>
  <c:spPr>
    <a:solidFill>
      <a:srgbClr val="FAFAFA"/>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97073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2C1A0E"/>
        </a:solidFill>
        <a:effectLst/>
      </p:bgPr>
    </p:bg>
    <p:spTree>
      <p:nvGrpSpPr>
        <p:cNvPr id="1" name=""/>
        <p:cNvGrpSpPr/>
        <p:nvPr/>
      </p:nvGrpSpPr>
      <p:grpSpPr>
        <a:xfrm>
          <a:off x="0" y="0"/>
          <a:ext cx="0" cy="0"/>
          <a:chOff x="0" y="0"/>
          <a:chExt cx="0" cy="0"/>
        </a:xfrm>
      </p:grpSpPr>
      <p:sp>
        <p:nvSpPr>
          <p:cNvPr id="2" name="Shape 0"/>
          <p:cNvSpPr/>
          <p:nvPr/>
        </p:nvSpPr>
        <p:spPr>
          <a:xfrm>
            <a:off x="502920" y="502920"/>
            <a:ext cx="1005840" cy="1005840"/>
          </a:xfrm>
          <a:prstGeom prst="ellipse">
            <a:avLst/>
          </a:prstGeom>
          <a:solidFill>
            <a:srgbClr val="B85042"/>
          </a:solidFill>
          <a:ln/>
        </p:spPr>
      </p:sp>
      <p:sp>
        <p:nvSpPr>
          <p:cNvPr id="3" name="Text 1"/>
          <p:cNvSpPr/>
          <p:nvPr/>
        </p:nvSpPr>
        <p:spPr>
          <a:xfrm>
            <a:off x="502920" y="530352"/>
            <a:ext cx="1005840" cy="914400"/>
          </a:xfrm>
          <a:prstGeom prst="rect">
            <a:avLst/>
          </a:prstGeom>
          <a:noFill/>
          <a:ln/>
        </p:spPr>
        <p:txBody>
          <a:bodyPr wrap="square" lIns="0" tIns="0" rIns="0" bIns="0" rtlCol="0" anchor="ctr"/>
          <a:lstStyle/>
          <a:p>
            <a:pPr marL="0" indent="0" algn="ctr">
              <a:buNone/>
            </a:pPr>
            <a:r>
              <a:rPr lang="en-US" sz="3200" dirty="0">
                <a:solidFill>
                  <a:srgbClr val="000000"/>
                </a:solidFill>
              </a:rPr>
              <a:t>☕</a:t>
            </a:r>
            <a:endParaRPr lang="en-US" sz="3200" dirty="0"/>
          </a:p>
        </p:txBody>
      </p:sp>
      <p:sp>
        <p:nvSpPr>
          <p:cNvPr id="4" name="Text 2"/>
          <p:cNvSpPr/>
          <p:nvPr/>
        </p:nvSpPr>
        <p:spPr>
          <a:xfrm>
            <a:off x="457200" y="1737360"/>
            <a:ext cx="8229600" cy="594360"/>
          </a:xfrm>
          <a:prstGeom prst="rect">
            <a:avLst/>
          </a:prstGeom>
          <a:noFill/>
          <a:ln/>
        </p:spPr>
        <p:txBody>
          <a:bodyPr wrap="square" rtlCol="0" anchor="ctr"/>
          <a:lstStyle/>
          <a:p>
            <a:pPr marL="0" indent="0" algn="ctr">
              <a:buNone/>
            </a:pPr>
            <a:r>
              <a:rPr lang="en-US" sz="4000" b="1" kern="0" spc="400" dirty="0">
                <a:solidFill>
                  <a:srgbClr val="FFFFFF"/>
                </a:solidFill>
                <a:latin typeface="Cambria" pitchFamily="34" charset="0"/>
                <a:ea typeface="Cambria" pitchFamily="34" charset="-122"/>
                <a:cs typeface="Cambria" pitchFamily="34" charset="-120"/>
              </a:rPr>
              <a:t>BREW &amp; BITES</a:t>
            </a:r>
            <a:endParaRPr lang="en-US" sz="4000" dirty="0"/>
          </a:p>
        </p:txBody>
      </p:sp>
      <p:sp>
        <p:nvSpPr>
          <p:cNvPr id="5" name="Text 3"/>
          <p:cNvSpPr/>
          <p:nvPr/>
        </p:nvSpPr>
        <p:spPr>
          <a:xfrm>
            <a:off x="457200" y="2423160"/>
            <a:ext cx="8229600" cy="411480"/>
          </a:xfrm>
          <a:prstGeom prst="rect">
            <a:avLst/>
          </a:prstGeom>
          <a:noFill/>
          <a:ln/>
        </p:spPr>
        <p:txBody>
          <a:bodyPr wrap="square" rtlCol="0" anchor="ctr"/>
          <a:lstStyle/>
          <a:p>
            <a:pPr marL="0" indent="0" algn="ctr">
              <a:buNone/>
            </a:pPr>
            <a:r>
              <a:rPr lang="en-US" sz="2000" i="1" dirty="0">
                <a:solidFill>
                  <a:srgbClr val="E8C9A0"/>
                </a:solidFill>
                <a:latin typeface="Calibri" pitchFamily="34" charset="0"/>
                <a:ea typeface="Calibri" pitchFamily="34" charset="-122"/>
                <a:cs typeface="Calibri" pitchFamily="34" charset="-120"/>
              </a:rPr>
              <a:t>Weekly Sales Report</a:t>
            </a:r>
            <a:endParaRPr lang="en-US" sz="2000" dirty="0"/>
          </a:p>
        </p:txBody>
      </p:sp>
      <p:sp>
        <p:nvSpPr>
          <p:cNvPr id="6" name="Shape 4"/>
          <p:cNvSpPr/>
          <p:nvPr/>
        </p:nvSpPr>
        <p:spPr>
          <a:xfrm>
            <a:off x="3200400" y="2971800"/>
            <a:ext cx="2743200" cy="36576"/>
          </a:xfrm>
          <a:prstGeom prst="rect">
            <a:avLst/>
          </a:prstGeom>
          <a:solidFill>
            <a:srgbClr val="B85042"/>
          </a:solidFill>
          <a:ln w="12700">
            <a:solidFill>
              <a:srgbClr val="B85042"/>
            </a:solidFill>
            <a:prstDash val="solid"/>
          </a:ln>
        </p:spPr>
      </p:sp>
      <p:sp>
        <p:nvSpPr>
          <p:cNvPr id="7" name="Text 5"/>
          <p:cNvSpPr/>
          <p:nvPr/>
        </p:nvSpPr>
        <p:spPr>
          <a:xfrm>
            <a:off x="457200" y="3154680"/>
            <a:ext cx="8229600" cy="274320"/>
          </a:xfrm>
          <a:prstGeom prst="rect">
            <a:avLst/>
          </a:prstGeom>
          <a:noFill/>
          <a:ln/>
        </p:spPr>
        <p:txBody>
          <a:bodyPr wrap="square" rtlCol="0" anchor="ctr"/>
          <a:lstStyle/>
          <a:p>
            <a:pPr marL="0" indent="0" algn="ctr">
              <a:buNone/>
            </a:pPr>
            <a:r>
              <a:rPr lang="en-US" sz="1100" dirty="0">
                <a:solidFill>
                  <a:srgbClr val="E8C9A0"/>
                </a:solidFill>
                <a:latin typeface="Calibri" pitchFamily="34" charset="0"/>
                <a:ea typeface="Calibri" pitchFamily="34" charset="-122"/>
                <a:cs typeface="Calibri" pitchFamily="34" charset="-120"/>
              </a:rPr>
              <a:t>Week of 9–13 June 2025  |  Prepared by: Management Team</a:t>
            </a:r>
            <a:endParaRPr lang="en-US" sz="1100" dirty="0"/>
          </a:p>
        </p:txBody>
      </p:sp>
      <p:sp>
        <p:nvSpPr>
          <p:cNvPr id="8" name="Shape 6"/>
          <p:cNvSpPr/>
          <p:nvPr/>
        </p:nvSpPr>
        <p:spPr>
          <a:xfrm>
            <a:off x="0" y="4663440"/>
            <a:ext cx="9144000" cy="480060"/>
          </a:xfrm>
          <a:prstGeom prst="rect">
            <a:avLst/>
          </a:prstGeom>
          <a:solidFill>
            <a:srgbClr val="B85042"/>
          </a:solidFill>
          <a:ln/>
        </p:spPr>
      </p:sp>
      <p:sp>
        <p:nvSpPr>
          <p:cNvPr id="9" name="Text 7"/>
          <p:cNvSpPr/>
          <p:nvPr/>
        </p:nvSpPr>
        <p:spPr>
          <a:xfrm>
            <a:off x="0" y="4663440"/>
            <a:ext cx="9144000" cy="480060"/>
          </a:xfrm>
          <a:prstGeom prst="rect">
            <a:avLst/>
          </a:prstGeom>
          <a:noFill/>
          <a:ln/>
        </p:spPr>
        <p:txBody>
          <a:bodyPr wrap="square" lIns="0" tIns="0" rIns="0" bIns="0" rtlCol="0" anchor="ctr"/>
          <a:lstStyle/>
          <a:p>
            <a:pPr marL="0" indent="0" algn="ctr">
              <a:buNone/>
            </a:pPr>
            <a:r>
              <a:rPr lang="en-US" sz="1200" dirty="0">
                <a:solidFill>
                  <a:srgbClr val="FFFFFF"/>
                </a:solidFill>
                <a:latin typeface="Calibri" pitchFamily="34" charset="0"/>
                <a:ea typeface="Calibri" pitchFamily="34" charset="-122"/>
                <a:cs typeface="Calibri" pitchFamily="34" charset="-120"/>
              </a:rPr>
              <a:t>A Digital Artefact for DS2 — Business Scenario</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0EB"/>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02920"/>
          </a:xfrm>
          <a:prstGeom prst="rect">
            <a:avLst/>
          </a:prstGeom>
          <a:noFill/>
          <a:ln/>
        </p:spPr>
        <p:txBody>
          <a:bodyPr wrap="square" rtlCol="0" anchor="ctr"/>
          <a:lstStyle/>
          <a:p>
            <a:pPr marL="0" indent="0" algn="l">
              <a:buNone/>
            </a:pPr>
            <a:r>
              <a:rPr lang="en-US" sz="3200" b="1" dirty="0">
                <a:solidFill>
                  <a:srgbClr val="2C1A0E"/>
                </a:solidFill>
                <a:latin typeface="Cambria" pitchFamily="34" charset="0"/>
                <a:ea typeface="Cambria" pitchFamily="34" charset="-122"/>
                <a:cs typeface="Cambria" pitchFamily="34" charset="-120"/>
              </a:rPr>
              <a:t>Weekly Sales Data</a:t>
            </a:r>
            <a:endParaRPr lang="en-US" sz="3200" dirty="0"/>
          </a:p>
        </p:txBody>
      </p:sp>
      <p:sp>
        <p:nvSpPr>
          <p:cNvPr id="3" name="Shape 1"/>
          <p:cNvSpPr/>
          <p:nvPr/>
        </p:nvSpPr>
        <p:spPr>
          <a:xfrm>
            <a:off x="457200" y="841248"/>
            <a:ext cx="8229600" cy="36576"/>
          </a:xfrm>
          <a:prstGeom prst="rect">
            <a:avLst/>
          </a:prstGeom>
          <a:solidFill>
            <a:srgbClr val="B85042"/>
          </a:solidFill>
          <a:ln w="12700">
            <a:solidFill>
              <a:srgbClr val="B85042"/>
            </a:solidFill>
            <a:prstDash val="solid"/>
          </a:ln>
        </p:spPr>
      </p:sp>
      <p:graphicFrame>
        <p:nvGraphicFramePr>
          <p:cNvPr id="4" name="Table 0"/>
          <p:cNvGraphicFramePr>
            <a:graphicFrameLocks noGrp="1"/>
          </p:cNvGraphicFramePr>
          <p:nvPr>
            <p:extLst>
              <p:ext uri="{D42A27DB-BD31-4B8C-83A1-F6EECF244321}">
                <p14:modId xmlns:p14="http://schemas.microsoft.com/office/powerpoint/2010/main" val="1579011935"/>
              </p:ext>
            </p:extLst>
          </p:nvPr>
        </p:nvGraphicFramePr>
        <p:xfrm>
          <a:off x="457200" y="1005840"/>
          <a:ext cx="8229600" cy="2743200"/>
        </p:xfrm>
        <a:graphic>
          <a:graphicData uri="http://schemas.openxmlformats.org/drawingml/2006/table">
            <a:tbl>
              <a:tblPr/>
              <a:tblGrid>
                <a:gridCol w="2286000"/>
                <a:gridCol w="1828800"/>
                <a:gridCol w="2057400"/>
                <a:gridCol w="2057400"/>
              </a:tblGrid>
              <a:tr h="457200">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Product</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solidFill>
                      <a:srgbClr val="B85042"/>
                    </a:solidFill>
                  </a:tcPr>
                </a:tc>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Units Sold</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solidFill>
                      <a:srgbClr val="B85042"/>
                    </a:solidFill>
                  </a:tcPr>
                </a:tc>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Price per Unit</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solidFill>
                      <a:srgbClr val="B85042"/>
                    </a:solidFill>
                  </a:tcPr>
                </a:tc>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Total Sales</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solidFill>
                      <a:srgbClr val="B85042"/>
                    </a:solidFill>
                  </a:tcPr>
                </a:tc>
              </a:tr>
              <a:tr h="457200">
                <a:tc>
                  <a:txBody>
                    <a:bodyPr/>
                    <a:lstStyle/>
                    <a:p>
                      <a:pPr marL="0" indent="0" algn="ctr">
                        <a:buNone/>
                      </a:pPr>
                      <a:r>
                        <a:rPr lang="en-US" sz="1400" dirty="0">
                          <a:solidFill>
                            <a:srgbClr val="2C1A0E"/>
                          </a:solidFill>
                          <a:latin typeface="Calibri" pitchFamily="34" charset="0"/>
                          <a:ea typeface="Calibri" pitchFamily="34" charset="-122"/>
                          <a:cs typeface="Calibri" pitchFamily="34" charset="-120"/>
                        </a:rPr>
                        <a:t>Coffee</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tcPr>
                </a:tc>
                <a:tc>
                  <a:txBody>
                    <a:bodyPr/>
                    <a:lstStyle/>
                    <a:p>
                      <a:pPr marL="0" indent="0" algn="ctr">
                        <a:buNone/>
                      </a:pPr>
                      <a:r>
                        <a:rPr lang="en-US" sz="1400" dirty="0">
                          <a:solidFill>
                            <a:srgbClr val="2C1A0E"/>
                          </a:solidFill>
                          <a:latin typeface="Calibri" pitchFamily="34" charset="0"/>
                          <a:ea typeface="Calibri" pitchFamily="34" charset="-122"/>
                          <a:cs typeface="Calibri" pitchFamily="34" charset="-120"/>
                        </a:rPr>
                        <a:t>120</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tcPr>
                </a:tc>
                <a:tc>
                  <a:txBody>
                    <a:bodyPr/>
                    <a:lstStyle/>
                    <a:p>
                      <a:pPr marL="0" indent="0" algn="ctr">
                        <a:buNone/>
                      </a:pPr>
                      <a:r>
                        <a:rPr lang="en-US" sz="1400" dirty="0">
                          <a:solidFill>
                            <a:srgbClr val="2C1A0E"/>
                          </a:solidFill>
                          <a:latin typeface="Calibri" pitchFamily="34" charset="0"/>
                          <a:ea typeface="Calibri" pitchFamily="34" charset="-122"/>
                          <a:cs typeface="Calibri" pitchFamily="34" charset="-120"/>
                        </a:rPr>
                        <a:t>£3.00</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tcPr>
                </a:tc>
                <a:tc>
                  <a:txBody>
                    <a:bodyPr/>
                    <a:lstStyle/>
                    <a:p>
                      <a:pPr marL="0" indent="0" algn="ctr">
                        <a:buNone/>
                      </a:pPr>
                      <a:r>
                        <a:rPr lang="en-US" sz="1400" b="1" dirty="0">
                          <a:solidFill>
                            <a:srgbClr val="B85042"/>
                          </a:solidFill>
                          <a:latin typeface="Calibri" pitchFamily="34" charset="0"/>
                          <a:ea typeface="Calibri" pitchFamily="34" charset="-122"/>
                          <a:cs typeface="Calibri" pitchFamily="34" charset="-120"/>
                        </a:rPr>
                        <a:t>£360.00</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tcPr>
                </a:tc>
              </a:tr>
              <a:tr h="457200">
                <a:tc>
                  <a:txBody>
                    <a:bodyPr/>
                    <a:lstStyle/>
                    <a:p>
                      <a:pPr marL="0" indent="0" algn="ctr">
                        <a:buNone/>
                      </a:pPr>
                      <a:r>
                        <a:rPr lang="en-US" sz="1400" dirty="0">
                          <a:solidFill>
                            <a:srgbClr val="2C1A0E"/>
                          </a:solidFill>
                          <a:latin typeface="Calibri" pitchFamily="34" charset="0"/>
                          <a:ea typeface="Calibri" pitchFamily="34" charset="-122"/>
                          <a:cs typeface="Calibri" pitchFamily="34" charset="-120"/>
                        </a:rPr>
                        <a:t>Tea</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solidFill>
                      <a:srgbClr val="F0E8E0"/>
                    </a:solidFill>
                  </a:tcPr>
                </a:tc>
                <a:tc>
                  <a:txBody>
                    <a:bodyPr/>
                    <a:lstStyle/>
                    <a:p>
                      <a:pPr marL="0" indent="0" algn="ctr">
                        <a:buNone/>
                      </a:pPr>
                      <a:r>
                        <a:rPr lang="en-US" sz="1400" dirty="0">
                          <a:solidFill>
                            <a:srgbClr val="2C1A0E"/>
                          </a:solidFill>
                          <a:latin typeface="Calibri" pitchFamily="34" charset="0"/>
                          <a:ea typeface="Calibri" pitchFamily="34" charset="-122"/>
                          <a:cs typeface="Calibri" pitchFamily="34" charset="-120"/>
                        </a:rPr>
                        <a:t>85</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solidFill>
                      <a:srgbClr val="F0E8E0"/>
                    </a:solidFill>
                  </a:tcPr>
                </a:tc>
                <a:tc>
                  <a:txBody>
                    <a:bodyPr/>
                    <a:lstStyle/>
                    <a:p>
                      <a:pPr marL="0" indent="0" algn="ctr">
                        <a:buNone/>
                      </a:pPr>
                      <a:r>
                        <a:rPr lang="en-US" sz="1400" dirty="0">
                          <a:solidFill>
                            <a:srgbClr val="2C1A0E"/>
                          </a:solidFill>
                          <a:latin typeface="Calibri" pitchFamily="34" charset="0"/>
                          <a:ea typeface="Calibri" pitchFamily="34" charset="-122"/>
                          <a:cs typeface="Calibri" pitchFamily="34" charset="-120"/>
                        </a:rPr>
                        <a:t>£2.50</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solidFill>
                      <a:srgbClr val="F0E8E0"/>
                    </a:solidFill>
                  </a:tcPr>
                </a:tc>
                <a:tc>
                  <a:txBody>
                    <a:bodyPr/>
                    <a:lstStyle/>
                    <a:p>
                      <a:pPr marL="0" indent="0" algn="ctr">
                        <a:buNone/>
                      </a:pPr>
                      <a:r>
                        <a:rPr lang="en-US" sz="1400" b="1" dirty="0">
                          <a:solidFill>
                            <a:srgbClr val="B85042"/>
                          </a:solidFill>
                          <a:latin typeface="Calibri" pitchFamily="34" charset="0"/>
                          <a:ea typeface="Calibri" pitchFamily="34" charset="-122"/>
                          <a:cs typeface="Calibri" pitchFamily="34" charset="-120"/>
                        </a:rPr>
                        <a:t>£212.50</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solidFill>
                      <a:srgbClr val="F0E8E0"/>
                    </a:solidFill>
                  </a:tcPr>
                </a:tc>
              </a:tr>
              <a:tr h="457200">
                <a:tc>
                  <a:txBody>
                    <a:bodyPr/>
                    <a:lstStyle/>
                    <a:p>
                      <a:pPr marL="0" indent="0" algn="ctr">
                        <a:buNone/>
                      </a:pPr>
                      <a:r>
                        <a:rPr lang="en-US" sz="1400" dirty="0">
                          <a:solidFill>
                            <a:srgbClr val="2C1A0E"/>
                          </a:solidFill>
                          <a:latin typeface="Calibri" pitchFamily="34" charset="0"/>
                          <a:ea typeface="Calibri" pitchFamily="34" charset="-122"/>
                          <a:cs typeface="Calibri" pitchFamily="34" charset="-120"/>
                        </a:rPr>
                        <a:t>Pastries</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tcPr>
                </a:tc>
                <a:tc>
                  <a:txBody>
                    <a:bodyPr/>
                    <a:lstStyle/>
                    <a:p>
                      <a:pPr marL="0" indent="0" algn="ctr">
                        <a:buNone/>
                      </a:pPr>
                      <a:r>
                        <a:rPr lang="en-US" sz="1400" dirty="0">
                          <a:solidFill>
                            <a:srgbClr val="2C1A0E"/>
                          </a:solidFill>
                          <a:latin typeface="Calibri" pitchFamily="34" charset="0"/>
                          <a:ea typeface="Calibri" pitchFamily="34" charset="-122"/>
                          <a:cs typeface="Calibri" pitchFamily="34" charset="-120"/>
                        </a:rPr>
                        <a:t>60</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tcPr>
                </a:tc>
                <a:tc>
                  <a:txBody>
                    <a:bodyPr/>
                    <a:lstStyle/>
                    <a:p>
                      <a:pPr marL="0" indent="0" algn="ctr">
                        <a:buNone/>
                      </a:pPr>
                      <a:r>
                        <a:rPr lang="en-US" sz="1400" dirty="0">
                          <a:solidFill>
                            <a:srgbClr val="2C1A0E"/>
                          </a:solidFill>
                          <a:latin typeface="Calibri" pitchFamily="34" charset="0"/>
                          <a:ea typeface="Calibri" pitchFamily="34" charset="-122"/>
                          <a:cs typeface="Calibri" pitchFamily="34" charset="-120"/>
                        </a:rPr>
                        <a:t>£2.00</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tcPr>
                </a:tc>
                <a:tc>
                  <a:txBody>
                    <a:bodyPr/>
                    <a:lstStyle/>
                    <a:p>
                      <a:pPr marL="0" indent="0" algn="ctr">
                        <a:buNone/>
                      </a:pPr>
                      <a:r>
                        <a:rPr lang="en-US" sz="1400" b="1" dirty="0">
                          <a:solidFill>
                            <a:srgbClr val="B85042"/>
                          </a:solidFill>
                          <a:latin typeface="Calibri" pitchFamily="34" charset="0"/>
                          <a:ea typeface="Calibri" pitchFamily="34" charset="-122"/>
                          <a:cs typeface="Calibri" pitchFamily="34" charset="-120"/>
                        </a:rPr>
                        <a:t>£120.00</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tcPr>
                </a:tc>
              </a:tr>
              <a:tr h="457200">
                <a:tc>
                  <a:txBody>
                    <a:bodyPr/>
                    <a:lstStyle/>
                    <a:p>
                      <a:pPr marL="0" indent="0" algn="ctr">
                        <a:buNone/>
                      </a:pPr>
                      <a:r>
                        <a:rPr lang="en-US" sz="1400" dirty="0">
                          <a:solidFill>
                            <a:srgbClr val="2C1A0E"/>
                          </a:solidFill>
                          <a:latin typeface="Calibri" pitchFamily="34" charset="0"/>
                          <a:ea typeface="Calibri" pitchFamily="34" charset="-122"/>
                          <a:cs typeface="Calibri" pitchFamily="34" charset="-120"/>
                        </a:rPr>
                        <a:t>Sandwiches</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solidFill>
                      <a:srgbClr val="F0E8E0"/>
                    </a:solidFill>
                  </a:tcPr>
                </a:tc>
                <a:tc>
                  <a:txBody>
                    <a:bodyPr/>
                    <a:lstStyle/>
                    <a:p>
                      <a:pPr marL="0" indent="0" algn="ctr">
                        <a:buNone/>
                      </a:pPr>
                      <a:r>
                        <a:rPr lang="en-US" sz="1400" dirty="0">
                          <a:solidFill>
                            <a:srgbClr val="2C1A0E"/>
                          </a:solidFill>
                          <a:latin typeface="Calibri" pitchFamily="34" charset="0"/>
                          <a:ea typeface="Calibri" pitchFamily="34" charset="-122"/>
                          <a:cs typeface="Calibri" pitchFamily="34" charset="-120"/>
                        </a:rPr>
                        <a:t>40</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solidFill>
                      <a:srgbClr val="F0E8E0"/>
                    </a:solidFill>
                  </a:tcPr>
                </a:tc>
                <a:tc>
                  <a:txBody>
                    <a:bodyPr/>
                    <a:lstStyle/>
                    <a:p>
                      <a:pPr marL="0" indent="0" algn="ctr">
                        <a:buNone/>
                      </a:pPr>
                      <a:r>
                        <a:rPr lang="en-US" sz="1400" dirty="0">
                          <a:solidFill>
                            <a:srgbClr val="2C1A0E"/>
                          </a:solidFill>
                          <a:latin typeface="Calibri" pitchFamily="34" charset="0"/>
                          <a:ea typeface="Calibri" pitchFamily="34" charset="-122"/>
                          <a:cs typeface="Calibri" pitchFamily="34" charset="-120"/>
                        </a:rPr>
                        <a:t>£4.00</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solidFill>
                      <a:srgbClr val="F0E8E0"/>
                    </a:solidFill>
                  </a:tcPr>
                </a:tc>
                <a:tc>
                  <a:txBody>
                    <a:bodyPr/>
                    <a:lstStyle/>
                    <a:p>
                      <a:pPr marL="0" indent="0" algn="ctr">
                        <a:buNone/>
                      </a:pPr>
                      <a:r>
                        <a:rPr lang="en-US" sz="1400" b="1" dirty="0">
                          <a:solidFill>
                            <a:srgbClr val="B85042"/>
                          </a:solidFill>
                          <a:latin typeface="Calibri" pitchFamily="34" charset="0"/>
                          <a:ea typeface="Calibri" pitchFamily="34" charset="-122"/>
                          <a:cs typeface="Calibri" pitchFamily="34" charset="-120"/>
                        </a:rPr>
                        <a:t>£160.00</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solidFill>
                      <a:srgbClr val="F0E8E0"/>
                    </a:solidFill>
                  </a:tcPr>
                </a:tc>
              </a:tr>
              <a:tr h="457200">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TOTAL</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solidFill>
                      <a:srgbClr val="2C1A0E"/>
                    </a:solidFill>
                  </a:tcPr>
                </a:tc>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305</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solidFill>
                      <a:srgbClr val="2C1A0E"/>
                    </a:solidFill>
                  </a:tcPr>
                </a:tc>
                <a:tc>
                  <a:txBody>
                    <a:bodyPr/>
                    <a:lstStyle/>
                    <a:p>
                      <a:pPr marL="0" indent="0" algn="ctr">
                        <a:buNone/>
                      </a:pPr>
                      <a:r>
                        <a:rPr lang="en-US" sz="1400" dirty="0">
                          <a:solidFill>
                            <a:srgbClr val="FFFFFF"/>
                          </a:solidFill>
                          <a:latin typeface="Calibri" pitchFamily="34" charset="0"/>
                          <a:ea typeface="Calibri" pitchFamily="34" charset="-122"/>
                          <a:cs typeface="Calibri" pitchFamily="34" charset="-120"/>
                        </a:rPr>
                        <a:t>—</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solidFill>
                      <a:srgbClr val="2C1A0E"/>
                    </a:solidFill>
                  </a:tcPr>
                </a:tc>
                <a:tc>
                  <a:txBody>
                    <a:bodyPr/>
                    <a:lstStyle/>
                    <a:p>
                      <a:pPr marL="0" indent="0" algn="ctr">
                        <a:buNone/>
                      </a:pPr>
                      <a:r>
                        <a:rPr lang="en-US" sz="1400" b="1" dirty="0">
                          <a:solidFill>
                            <a:srgbClr val="E8C9A0"/>
                          </a:solidFill>
                          <a:latin typeface="Calibri" pitchFamily="34" charset="0"/>
                          <a:ea typeface="Calibri" pitchFamily="34" charset="-122"/>
                          <a:cs typeface="Calibri" pitchFamily="34" charset="-120"/>
                        </a:rPr>
                        <a:t>£852.50</a:t>
                      </a:r>
                      <a:endParaRPr lang="en-US" sz="1400" dirty="0">
                        <a:latin typeface="Calibri" charset="0"/>
                        <a:ea typeface="Calibri" charset="0"/>
                        <a:cs typeface="Calibri" charset="0"/>
                      </a:endParaRPr>
                    </a:p>
                  </a:txBody>
                  <a:tcPr>
                    <a:lnL w="6350" cap="flat" cmpd="sng" algn="ctr">
                      <a:solidFill>
                        <a:srgbClr val="D9C9BC"/>
                      </a:solidFill>
                      <a:prstDash val="solid"/>
                      <a:round/>
                      <a:headEnd type="none" w="med" len="med"/>
                      <a:tailEnd type="none" w="med" len="med"/>
                    </a:lnL>
                    <a:lnR w="6350" cap="flat" cmpd="sng" algn="ctr">
                      <a:solidFill>
                        <a:srgbClr val="D9C9BC"/>
                      </a:solidFill>
                      <a:prstDash val="solid"/>
                      <a:round/>
                      <a:headEnd type="none" w="med" len="med"/>
                      <a:tailEnd type="none" w="med" len="med"/>
                    </a:lnR>
                    <a:lnT w="6350" cap="flat" cmpd="sng" algn="ctr">
                      <a:solidFill>
                        <a:srgbClr val="D9C9BC"/>
                      </a:solidFill>
                      <a:prstDash val="solid"/>
                      <a:round/>
                      <a:headEnd type="none" w="med" len="med"/>
                      <a:tailEnd type="none" w="med" len="med"/>
                    </a:lnT>
                    <a:lnB w="6350" cap="flat" cmpd="sng" algn="ctr">
                      <a:solidFill>
                        <a:srgbClr val="D9C9BC"/>
                      </a:solidFill>
                      <a:prstDash val="solid"/>
                      <a:round/>
                      <a:headEnd type="none" w="med" len="med"/>
                      <a:tailEnd type="none" w="med" len="med"/>
                    </a:lnB>
                    <a:solidFill>
                      <a:srgbClr val="2C1A0E"/>
                    </a:solidFill>
                  </a:tcPr>
                </a:tc>
              </a:tr>
            </a:tbl>
          </a:graphicData>
        </a:graphic>
      </p:graphicFrame>
      <p:sp>
        <p:nvSpPr>
          <p:cNvPr id="5" name="Text 2"/>
          <p:cNvSpPr/>
          <p:nvPr/>
        </p:nvSpPr>
        <p:spPr>
          <a:xfrm>
            <a:off x="457200" y="4160520"/>
            <a:ext cx="8229600" cy="274320"/>
          </a:xfrm>
          <a:prstGeom prst="rect">
            <a:avLst/>
          </a:prstGeom>
          <a:noFill/>
          <a:ln/>
        </p:spPr>
        <p:txBody>
          <a:bodyPr wrap="square" rtlCol="0" anchor="ctr"/>
          <a:lstStyle/>
          <a:p>
            <a:pPr marL="0" indent="0">
              <a:buNone/>
            </a:pPr>
            <a:r>
              <a:rPr lang="en-US" sz="1100" i="1" dirty="0">
                <a:solidFill>
                  <a:srgbClr val="7A6152"/>
                </a:solidFill>
                <a:latin typeface="Calibri" pitchFamily="34" charset="0"/>
                <a:ea typeface="Calibri" pitchFamily="34" charset="-122"/>
                <a:cs typeface="Calibri" pitchFamily="34" charset="-120"/>
              </a:rPr>
              <a:t>Formula used: Total Sales = Units Sold × Price per Unit  (e.g. =B2*C2)</a:t>
            </a:r>
            <a:endParaRPr lang="en-US" sz="1100" dirty="0"/>
          </a:p>
        </p:txBody>
      </p:sp>
      <p:sp>
        <p:nvSpPr>
          <p:cNvPr id="6" name="Text 3"/>
          <p:cNvSpPr/>
          <p:nvPr/>
        </p:nvSpPr>
        <p:spPr>
          <a:xfrm>
            <a:off x="457200" y="4480560"/>
            <a:ext cx="8229600" cy="274320"/>
          </a:xfrm>
          <a:prstGeom prst="rect">
            <a:avLst/>
          </a:prstGeom>
          <a:noFill/>
          <a:ln/>
        </p:spPr>
        <p:txBody>
          <a:bodyPr wrap="square" rtlCol="0" anchor="ctr"/>
          <a:lstStyle/>
          <a:p>
            <a:pPr marL="0" indent="0">
              <a:buNone/>
            </a:pPr>
            <a:r>
              <a:rPr lang="en-US" sz="1100" i="1" dirty="0">
                <a:solidFill>
                  <a:srgbClr val="7A6152"/>
                </a:solidFill>
                <a:latin typeface="Calibri" pitchFamily="34" charset="0"/>
                <a:ea typeface="Calibri" pitchFamily="34" charset="-122"/>
                <a:cs typeface="Calibri" pitchFamily="34" charset="-120"/>
              </a:rPr>
              <a:t>Data source: Till receipts &amp; manual stock count, Week 23</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02920"/>
          </a:xfrm>
          <a:prstGeom prst="rect">
            <a:avLst/>
          </a:prstGeom>
          <a:noFill/>
          <a:ln/>
        </p:spPr>
        <p:txBody>
          <a:bodyPr wrap="square" rtlCol="0" anchor="ctr"/>
          <a:lstStyle/>
          <a:p>
            <a:pPr marL="0" indent="0" algn="l">
              <a:buNone/>
            </a:pPr>
            <a:r>
              <a:rPr lang="en-US" sz="3200" b="1" dirty="0">
                <a:solidFill>
                  <a:srgbClr val="2C1A0E"/>
                </a:solidFill>
                <a:latin typeface="Cambria" pitchFamily="34" charset="0"/>
                <a:ea typeface="Cambria" pitchFamily="34" charset="-122"/>
                <a:cs typeface="Cambria" pitchFamily="34" charset="-120"/>
              </a:rPr>
              <a:t>Sales Performance by Product</a:t>
            </a:r>
            <a:endParaRPr lang="en-US" sz="3200" dirty="0"/>
          </a:p>
        </p:txBody>
      </p:sp>
      <p:sp>
        <p:nvSpPr>
          <p:cNvPr id="3" name="Shape 1"/>
          <p:cNvSpPr/>
          <p:nvPr/>
        </p:nvSpPr>
        <p:spPr>
          <a:xfrm>
            <a:off x="457200" y="841248"/>
            <a:ext cx="8229600" cy="36576"/>
          </a:xfrm>
          <a:prstGeom prst="rect">
            <a:avLst/>
          </a:prstGeom>
          <a:solidFill>
            <a:srgbClr val="B85042"/>
          </a:solidFill>
          <a:ln w="12700">
            <a:solidFill>
              <a:srgbClr val="B85042"/>
            </a:solidFill>
            <a:prstDash val="solid"/>
          </a:ln>
        </p:spPr>
      </p:sp>
      <p:graphicFrame>
        <p:nvGraphicFramePr>
          <p:cNvPr id="4" name="Chart 0"/>
          <p:cNvGraphicFramePr/>
          <p:nvPr/>
        </p:nvGraphicFramePr>
        <p:xfrm>
          <a:off x="457200" y="1005840"/>
          <a:ext cx="5303520" cy="3474720"/>
        </p:xfrm>
        <a:graphic>
          <a:graphicData uri="http://schemas.openxmlformats.org/drawingml/2006/chart">
            <c:chart xmlns:c="http://schemas.openxmlformats.org/drawingml/2006/chart" xmlns:r="http://schemas.openxmlformats.org/officeDocument/2006/relationships" r:id="rId3"/>
          </a:graphicData>
        </a:graphic>
      </p:graphicFrame>
      <p:sp>
        <p:nvSpPr>
          <p:cNvPr id="5" name="Shape 2"/>
          <p:cNvSpPr/>
          <p:nvPr/>
        </p:nvSpPr>
        <p:spPr>
          <a:xfrm>
            <a:off x="6126480" y="1097280"/>
            <a:ext cx="2560320" cy="1005840"/>
          </a:xfrm>
          <a:prstGeom prst="roundRect">
            <a:avLst>
              <a:gd name="adj" fmla="val 7273"/>
            </a:avLst>
          </a:prstGeom>
          <a:solidFill>
            <a:srgbClr val="F5F0EB"/>
          </a:solidFill>
          <a:ln/>
          <a:effectLst>
            <a:outerShdw blurRad="76200" dist="25400" dir="2700000" algn="bl" rotWithShape="0">
              <a:srgbClr val="000000">
                <a:alpha val="10000"/>
              </a:srgbClr>
            </a:outerShdw>
          </a:effectLst>
        </p:spPr>
      </p:sp>
      <p:sp>
        <p:nvSpPr>
          <p:cNvPr id="6" name="Text 3"/>
          <p:cNvSpPr/>
          <p:nvPr/>
        </p:nvSpPr>
        <p:spPr>
          <a:xfrm>
            <a:off x="6126480" y="1170432"/>
            <a:ext cx="2560320" cy="256032"/>
          </a:xfrm>
          <a:prstGeom prst="rect">
            <a:avLst/>
          </a:prstGeom>
          <a:noFill/>
          <a:ln/>
        </p:spPr>
        <p:txBody>
          <a:bodyPr wrap="square" rtlCol="0" anchor="ctr"/>
          <a:lstStyle/>
          <a:p>
            <a:pPr marL="0" indent="0" algn="ctr">
              <a:buNone/>
            </a:pPr>
            <a:r>
              <a:rPr lang="en-US" sz="1100" dirty="0">
                <a:solidFill>
                  <a:srgbClr val="7A6152"/>
                </a:solidFill>
                <a:latin typeface="Calibri" pitchFamily="34" charset="0"/>
                <a:ea typeface="Calibri" pitchFamily="34" charset="-122"/>
                <a:cs typeface="Calibri" pitchFamily="34" charset="-120"/>
              </a:rPr>
              <a:t>Best Seller</a:t>
            </a:r>
            <a:endParaRPr lang="en-US" sz="1100" dirty="0"/>
          </a:p>
        </p:txBody>
      </p:sp>
      <p:sp>
        <p:nvSpPr>
          <p:cNvPr id="7" name="Text 4"/>
          <p:cNvSpPr/>
          <p:nvPr/>
        </p:nvSpPr>
        <p:spPr>
          <a:xfrm>
            <a:off x="6126480" y="1389888"/>
            <a:ext cx="2560320" cy="384048"/>
          </a:xfrm>
          <a:prstGeom prst="rect">
            <a:avLst/>
          </a:prstGeom>
          <a:noFill/>
          <a:ln/>
        </p:spPr>
        <p:txBody>
          <a:bodyPr wrap="square" rtlCol="0" anchor="ctr"/>
          <a:lstStyle/>
          <a:p>
            <a:pPr marL="0" indent="0" algn="ctr">
              <a:buNone/>
            </a:pPr>
            <a:r>
              <a:rPr lang="en-US" sz="2200" b="1" dirty="0">
                <a:solidFill>
                  <a:srgbClr val="B85042"/>
                </a:solidFill>
                <a:latin typeface="Cambria" pitchFamily="34" charset="0"/>
                <a:ea typeface="Cambria" pitchFamily="34" charset="-122"/>
                <a:cs typeface="Cambria" pitchFamily="34" charset="-120"/>
              </a:rPr>
              <a:t>Coffee</a:t>
            </a:r>
            <a:endParaRPr lang="en-US" sz="2200" dirty="0"/>
          </a:p>
        </p:txBody>
      </p:sp>
      <p:sp>
        <p:nvSpPr>
          <p:cNvPr id="8" name="Text 5"/>
          <p:cNvSpPr/>
          <p:nvPr/>
        </p:nvSpPr>
        <p:spPr>
          <a:xfrm>
            <a:off x="6126480" y="1792224"/>
            <a:ext cx="2560320" cy="228600"/>
          </a:xfrm>
          <a:prstGeom prst="rect">
            <a:avLst/>
          </a:prstGeom>
          <a:noFill/>
          <a:ln/>
        </p:spPr>
        <p:txBody>
          <a:bodyPr wrap="square" rtlCol="0" anchor="ctr"/>
          <a:lstStyle/>
          <a:p>
            <a:pPr marL="0" indent="0" algn="ctr">
              <a:buNone/>
            </a:pPr>
            <a:r>
              <a:rPr lang="en-US" sz="1000" i="1" dirty="0">
                <a:solidFill>
                  <a:srgbClr val="7A6152"/>
                </a:solidFill>
                <a:latin typeface="Calibri" pitchFamily="34" charset="0"/>
                <a:ea typeface="Calibri" pitchFamily="34" charset="-122"/>
                <a:cs typeface="Calibri" pitchFamily="34" charset="-120"/>
              </a:rPr>
              <a:t>£360 revenue</a:t>
            </a:r>
            <a:endParaRPr lang="en-US" sz="1000" dirty="0"/>
          </a:p>
        </p:txBody>
      </p:sp>
      <p:sp>
        <p:nvSpPr>
          <p:cNvPr id="9" name="Shape 6"/>
          <p:cNvSpPr/>
          <p:nvPr/>
        </p:nvSpPr>
        <p:spPr>
          <a:xfrm>
            <a:off x="6126480" y="2331720"/>
            <a:ext cx="2560320" cy="1005840"/>
          </a:xfrm>
          <a:prstGeom prst="roundRect">
            <a:avLst>
              <a:gd name="adj" fmla="val 7273"/>
            </a:avLst>
          </a:prstGeom>
          <a:solidFill>
            <a:srgbClr val="F5F0EB"/>
          </a:solidFill>
          <a:ln/>
          <a:effectLst>
            <a:outerShdw blurRad="76200" dist="25400" dir="2700000" algn="bl" rotWithShape="0">
              <a:srgbClr val="000000">
                <a:alpha val="10000"/>
              </a:srgbClr>
            </a:outerShdw>
          </a:effectLst>
        </p:spPr>
      </p:sp>
      <p:sp>
        <p:nvSpPr>
          <p:cNvPr id="10" name="Text 7"/>
          <p:cNvSpPr/>
          <p:nvPr/>
        </p:nvSpPr>
        <p:spPr>
          <a:xfrm>
            <a:off x="6126480" y="2404872"/>
            <a:ext cx="2560320" cy="256032"/>
          </a:xfrm>
          <a:prstGeom prst="rect">
            <a:avLst/>
          </a:prstGeom>
          <a:noFill/>
          <a:ln/>
        </p:spPr>
        <p:txBody>
          <a:bodyPr wrap="square" rtlCol="0" anchor="ctr"/>
          <a:lstStyle/>
          <a:p>
            <a:pPr marL="0" indent="0" algn="ctr">
              <a:buNone/>
            </a:pPr>
            <a:r>
              <a:rPr lang="en-US" sz="1100" dirty="0">
                <a:solidFill>
                  <a:srgbClr val="7A6152"/>
                </a:solidFill>
                <a:latin typeface="Calibri" pitchFamily="34" charset="0"/>
                <a:ea typeface="Calibri" pitchFamily="34" charset="-122"/>
                <a:cs typeface="Calibri" pitchFamily="34" charset="-120"/>
              </a:rPr>
              <a:t>Units Sold</a:t>
            </a:r>
            <a:endParaRPr lang="en-US" sz="1100" dirty="0"/>
          </a:p>
        </p:txBody>
      </p:sp>
      <p:sp>
        <p:nvSpPr>
          <p:cNvPr id="11" name="Text 8"/>
          <p:cNvSpPr/>
          <p:nvPr/>
        </p:nvSpPr>
        <p:spPr>
          <a:xfrm>
            <a:off x="6126480" y="2624328"/>
            <a:ext cx="2560320" cy="384048"/>
          </a:xfrm>
          <a:prstGeom prst="rect">
            <a:avLst/>
          </a:prstGeom>
          <a:noFill/>
          <a:ln/>
        </p:spPr>
        <p:txBody>
          <a:bodyPr wrap="square" rtlCol="0" anchor="ctr"/>
          <a:lstStyle/>
          <a:p>
            <a:pPr marL="0" indent="0" algn="ctr">
              <a:buNone/>
            </a:pPr>
            <a:r>
              <a:rPr lang="en-US" sz="2200" b="1" dirty="0">
                <a:solidFill>
                  <a:srgbClr val="B85042"/>
                </a:solidFill>
                <a:latin typeface="Cambria" pitchFamily="34" charset="0"/>
                <a:ea typeface="Cambria" pitchFamily="34" charset="-122"/>
                <a:cs typeface="Cambria" pitchFamily="34" charset="-120"/>
              </a:rPr>
              <a:t>305</a:t>
            </a:r>
            <a:endParaRPr lang="en-US" sz="2200" dirty="0"/>
          </a:p>
        </p:txBody>
      </p:sp>
      <p:sp>
        <p:nvSpPr>
          <p:cNvPr id="12" name="Text 9"/>
          <p:cNvSpPr/>
          <p:nvPr/>
        </p:nvSpPr>
        <p:spPr>
          <a:xfrm>
            <a:off x="6126480" y="3026664"/>
            <a:ext cx="2560320" cy="228600"/>
          </a:xfrm>
          <a:prstGeom prst="rect">
            <a:avLst/>
          </a:prstGeom>
          <a:noFill/>
          <a:ln/>
        </p:spPr>
        <p:txBody>
          <a:bodyPr wrap="square" rtlCol="0" anchor="ctr"/>
          <a:lstStyle/>
          <a:p>
            <a:pPr marL="0" indent="0" algn="ctr">
              <a:buNone/>
            </a:pPr>
            <a:r>
              <a:rPr lang="en-US" sz="1000" i="1" dirty="0">
                <a:solidFill>
                  <a:srgbClr val="7A6152"/>
                </a:solidFill>
                <a:latin typeface="Calibri" pitchFamily="34" charset="0"/>
                <a:ea typeface="Calibri" pitchFamily="34" charset="-122"/>
                <a:cs typeface="Calibri" pitchFamily="34" charset="-120"/>
              </a:rPr>
              <a:t>total this week</a:t>
            </a:r>
            <a:endParaRPr lang="en-US" sz="1000" dirty="0"/>
          </a:p>
        </p:txBody>
      </p:sp>
      <p:sp>
        <p:nvSpPr>
          <p:cNvPr id="13" name="Shape 10"/>
          <p:cNvSpPr/>
          <p:nvPr/>
        </p:nvSpPr>
        <p:spPr>
          <a:xfrm>
            <a:off x="6126480" y="3566160"/>
            <a:ext cx="2560320" cy="1005840"/>
          </a:xfrm>
          <a:prstGeom prst="roundRect">
            <a:avLst>
              <a:gd name="adj" fmla="val 7273"/>
            </a:avLst>
          </a:prstGeom>
          <a:solidFill>
            <a:srgbClr val="F5F0EB"/>
          </a:solidFill>
          <a:ln/>
          <a:effectLst>
            <a:outerShdw blurRad="76200" dist="25400" dir="2700000" algn="bl" rotWithShape="0">
              <a:srgbClr val="000000">
                <a:alpha val="10000"/>
              </a:srgbClr>
            </a:outerShdw>
          </a:effectLst>
        </p:spPr>
      </p:sp>
      <p:sp>
        <p:nvSpPr>
          <p:cNvPr id="14" name="Text 11"/>
          <p:cNvSpPr/>
          <p:nvPr/>
        </p:nvSpPr>
        <p:spPr>
          <a:xfrm>
            <a:off x="6126480" y="3639312"/>
            <a:ext cx="2560320" cy="256032"/>
          </a:xfrm>
          <a:prstGeom prst="rect">
            <a:avLst/>
          </a:prstGeom>
          <a:noFill/>
          <a:ln/>
        </p:spPr>
        <p:txBody>
          <a:bodyPr wrap="square" rtlCol="0" anchor="ctr"/>
          <a:lstStyle/>
          <a:p>
            <a:pPr marL="0" indent="0" algn="ctr">
              <a:buNone/>
            </a:pPr>
            <a:r>
              <a:rPr lang="en-US" sz="1100" dirty="0">
                <a:solidFill>
                  <a:srgbClr val="7A6152"/>
                </a:solidFill>
                <a:latin typeface="Calibri" pitchFamily="34" charset="0"/>
                <a:ea typeface="Calibri" pitchFamily="34" charset="-122"/>
                <a:cs typeface="Calibri" pitchFamily="34" charset="-120"/>
              </a:rPr>
              <a:t>Weekly Revenue</a:t>
            </a:r>
            <a:endParaRPr lang="en-US" sz="1100" dirty="0"/>
          </a:p>
        </p:txBody>
      </p:sp>
      <p:sp>
        <p:nvSpPr>
          <p:cNvPr id="15" name="Text 12"/>
          <p:cNvSpPr/>
          <p:nvPr/>
        </p:nvSpPr>
        <p:spPr>
          <a:xfrm>
            <a:off x="6126480" y="3858768"/>
            <a:ext cx="2560320" cy="384048"/>
          </a:xfrm>
          <a:prstGeom prst="rect">
            <a:avLst/>
          </a:prstGeom>
          <a:noFill/>
          <a:ln/>
        </p:spPr>
        <p:txBody>
          <a:bodyPr wrap="square" rtlCol="0" anchor="ctr"/>
          <a:lstStyle/>
          <a:p>
            <a:pPr marL="0" indent="0" algn="ctr">
              <a:buNone/>
            </a:pPr>
            <a:r>
              <a:rPr lang="en-US" sz="2200" b="1" dirty="0">
                <a:solidFill>
                  <a:srgbClr val="B85042"/>
                </a:solidFill>
                <a:latin typeface="Cambria" pitchFamily="34" charset="0"/>
                <a:ea typeface="Cambria" pitchFamily="34" charset="-122"/>
                <a:cs typeface="Cambria" pitchFamily="34" charset="-120"/>
              </a:rPr>
              <a:t>£852.50</a:t>
            </a:r>
            <a:endParaRPr lang="en-US" sz="2200" dirty="0"/>
          </a:p>
        </p:txBody>
      </p:sp>
      <p:sp>
        <p:nvSpPr>
          <p:cNvPr id="16" name="Text 13"/>
          <p:cNvSpPr/>
          <p:nvPr/>
        </p:nvSpPr>
        <p:spPr>
          <a:xfrm>
            <a:off x="6126480" y="4261104"/>
            <a:ext cx="2560320" cy="228600"/>
          </a:xfrm>
          <a:prstGeom prst="rect">
            <a:avLst/>
          </a:prstGeom>
          <a:noFill/>
          <a:ln/>
        </p:spPr>
        <p:txBody>
          <a:bodyPr wrap="square" rtlCol="0" anchor="ctr"/>
          <a:lstStyle/>
          <a:p>
            <a:pPr marL="0" indent="0" algn="ctr">
              <a:buNone/>
            </a:pPr>
            <a:r>
              <a:rPr lang="en-US" sz="1000" i="1" dirty="0">
                <a:solidFill>
                  <a:srgbClr val="7A6152"/>
                </a:solidFill>
                <a:latin typeface="Calibri" pitchFamily="34" charset="0"/>
                <a:ea typeface="Calibri" pitchFamily="34" charset="-122"/>
                <a:cs typeface="Calibri" pitchFamily="34" charset="-120"/>
              </a:rPr>
              <a:t>all products</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5F0EB"/>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02920"/>
          </a:xfrm>
          <a:prstGeom prst="rect">
            <a:avLst/>
          </a:prstGeom>
          <a:noFill/>
          <a:ln/>
        </p:spPr>
        <p:txBody>
          <a:bodyPr wrap="square" rtlCol="0" anchor="ctr"/>
          <a:lstStyle/>
          <a:p>
            <a:pPr marL="0" indent="0" algn="l">
              <a:buNone/>
            </a:pPr>
            <a:r>
              <a:rPr lang="en-US" sz="3000" b="1" dirty="0">
                <a:solidFill>
                  <a:srgbClr val="2C1A0E"/>
                </a:solidFill>
                <a:latin typeface="Cambria" pitchFamily="34" charset="0"/>
                <a:ea typeface="Cambria" pitchFamily="34" charset="-122"/>
                <a:cs typeface="Cambria" pitchFamily="34" charset="-120"/>
              </a:rPr>
              <a:t>Key Observations &amp; Next Steps</a:t>
            </a:r>
            <a:endParaRPr lang="en-US" sz="3000" dirty="0"/>
          </a:p>
        </p:txBody>
      </p:sp>
      <p:sp>
        <p:nvSpPr>
          <p:cNvPr id="3" name="Shape 1"/>
          <p:cNvSpPr/>
          <p:nvPr/>
        </p:nvSpPr>
        <p:spPr>
          <a:xfrm>
            <a:off x="457200" y="841248"/>
            <a:ext cx="8229600" cy="36576"/>
          </a:xfrm>
          <a:prstGeom prst="rect">
            <a:avLst/>
          </a:prstGeom>
          <a:solidFill>
            <a:srgbClr val="B85042"/>
          </a:solidFill>
          <a:ln w="12700">
            <a:solidFill>
              <a:srgbClr val="B85042"/>
            </a:solidFill>
            <a:prstDash val="solid"/>
          </a:ln>
        </p:spPr>
      </p:sp>
      <p:sp>
        <p:nvSpPr>
          <p:cNvPr id="4" name="Shape 2"/>
          <p:cNvSpPr/>
          <p:nvPr/>
        </p:nvSpPr>
        <p:spPr>
          <a:xfrm>
            <a:off x="457200" y="1051560"/>
            <a:ext cx="4023360" cy="1508760"/>
          </a:xfrm>
          <a:prstGeom prst="roundRect">
            <a:avLst>
              <a:gd name="adj" fmla="val 6061"/>
            </a:avLst>
          </a:prstGeom>
          <a:solidFill>
            <a:srgbClr val="FFFFFF"/>
          </a:solidFill>
          <a:ln/>
          <a:effectLst>
            <a:outerShdw blurRad="101600" dist="25400" dir="2700000" algn="bl" rotWithShape="0">
              <a:srgbClr val="000000">
                <a:alpha val="10000"/>
              </a:srgbClr>
            </a:outerShdw>
          </a:effectLst>
        </p:spPr>
      </p:sp>
      <p:sp>
        <p:nvSpPr>
          <p:cNvPr id="5" name="Text 3"/>
          <p:cNvSpPr/>
          <p:nvPr/>
        </p:nvSpPr>
        <p:spPr>
          <a:xfrm>
            <a:off x="594360" y="1188720"/>
            <a:ext cx="502920" cy="502920"/>
          </a:xfrm>
          <a:prstGeom prst="rect">
            <a:avLst/>
          </a:prstGeom>
          <a:noFill/>
          <a:ln/>
        </p:spPr>
        <p:txBody>
          <a:bodyPr wrap="square" lIns="0" tIns="0" rIns="0" bIns="0" rtlCol="0" anchor="ctr"/>
          <a:lstStyle/>
          <a:p>
            <a:pPr marL="0" indent="0" algn="ctr">
              <a:buNone/>
            </a:pPr>
            <a:r>
              <a:rPr lang="en-US" sz="2200" dirty="0">
                <a:solidFill>
                  <a:srgbClr val="000000"/>
                </a:solidFill>
              </a:rPr>
              <a:t>📈</a:t>
            </a:r>
            <a:endParaRPr lang="en-US" sz="2200" dirty="0"/>
          </a:p>
        </p:txBody>
      </p:sp>
      <p:sp>
        <p:nvSpPr>
          <p:cNvPr id="6" name="Text 4"/>
          <p:cNvSpPr/>
          <p:nvPr/>
        </p:nvSpPr>
        <p:spPr>
          <a:xfrm>
            <a:off x="1143000" y="1161288"/>
            <a:ext cx="3200400" cy="292608"/>
          </a:xfrm>
          <a:prstGeom prst="rect">
            <a:avLst/>
          </a:prstGeom>
          <a:noFill/>
          <a:ln/>
        </p:spPr>
        <p:txBody>
          <a:bodyPr wrap="square" rtlCol="0" anchor="ctr"/>
          <a:lstStyle/>
          <a:p>
            <a:pPr marL="0" indent="0">
              <a:buNone/>
            </a:pPr>
            <a:r>
              <a:rPr lang="en-US" sz="1300" b="1" dirty="0">
                <a:solidFill>
                  <a:srgbClr val="B85042"/>
                </a:solidFill>
                <a:latin typeface="Cambria" pitchFamily="34" charset="0"/>
                <a:ea typeface="Cambria" pitchFamily="34" charset="-122"/>
                <a:cs typeface="Cambria" pitchFamily="34" charset="-120"/>
              </a:rPr>
              <a:t>Coffee leads sales</a:t>
            </a:r>
            <a:endParaRPr lang="en-US" sz="1300" dirty="0"/>
          </a:p>
        </p:txBody>
      </p:sp>
      <p:sp>
        <p:nvSpPr>
          <p:cNvPr id="7" name="Text 5"/>
          <p:cNvSpPr/>
          <p:nvPr/>
        </p:nvSpPr>
        <p:spPr>
          <a:xfrm>
            <a:off x="1143000" y="1453896"/>
            <a:ext cx="3200400" cy="960120"/>
          </a:xfrm>
          <a:prstGeom prst="rect">
            <a:avLst/>
          </a:prstGeom>
          <a:noFill/>
          <a:ln/>
        </p:spPr>
        <p:txBody>
          <a:bodyPr wrap="square" rtlCol="0" anchor="ctr"/>
          <a:lstStyle/>
          <a:p>
            <a:pPr marL="0" indent="0">
              <a:buNone/>
            </a:pPr>
            <a:r>
              <a:rPr lang="en-US" sz="1100" dirty="0">
                <a:solidFill>
                  <a:srgbClr val="2C1A0E"/>
                </a:solidFill>
                <a:latin typeface="Calibri" pitchFamily="34" charset="0"/>
                <a:ea typeface="Calibri" pitchFamily="34" charset="-122"/>
                <a:cs typeface="Calibri" pitchFamily="34" charset="-120"/>
              </a:rPr>
              <a:t>Coffee generated the highest revenue (£360) and most units sold (120). Consider adding a loyalty card to reward regular buyers.</a:t>
            </a:r>
            <a:endParaRPr lang="en-US" sz="1100" dirty="0"/>
          </a:p>
        </p:txBody>
      </p:sp>
      <p:sp>
        <p:nvSpPr>
          <p:cNvPr id="8" name="Shape 6"/>
          <p:cNvSpPr/>
          <p:nvPr/>
        </p:nvSpPr>
        <p:spPr>
          <a:xfrm>
            <a:off x="4846320" y="1051560"/>
            <a:ext cx="4023360" cy="1508760"/>
          </a:xfrm>
          <a:prstGeom prst="roundRect">
            <a:avLst>
              <a:gd name="adj" fmla="val 6061"/>
            </a:avLst>
          </a:prstGeom>
          <a:solidFill>
            <a:srgbClr val="FFFFFF"/>
          </a:solidFill>
          <a:ln/>
          <a:effectLst>
            <a:outerShdw blurRad="101600" dist="25400" dir="2700000" algn="bl" rotWithShape="0">
              <a:srgbClr val="000000">
                <a:alpha val="10000"/>
              </a:srgbClr>
            </a:outerShdw>
          </a:effectLst>
        </p:spPr>
      </p:sp>
      <p:sp>
        <p:nvSpPr>
          <p:cNvPr id="9" name="Text 7"/>
          <p:cNvSpPr/>
          <p:nvPr/>
        </p:nvSpPr>
        <p:spPr>
          <a:xfrm>
            <a:off x="4983480" y="1188720"/>
            <a:ext cx="502920" cy="502920"/>
          </a:xfrm>
          <a:prstGeom prst="rect">
            <a:avLst/>
          </a:prstGeom>
          <a:noFill/>
          <a:ln/>
        </p:spPr>
        <p:txBody>
          <a:bodyPr wrap="square" lIns="0" tIns="0" rIns="0" bIns="0" rtlCol="0" anchor="ctr"/>
          <a:lstStyle/>
          <a:p>
            <a:pPr marL="0" indent="0" algn="ctr">
              <a:buNone/>
            </a:pPr>
            <a:r>
              <a:rPr lang="en-US" sz="2200" dirty="0">
                <a:solidFill>
                  <a:srgbClr val="000000"/>
                </a:solidFill>
              </a:rPr>
              <a:t>⚠️</a:t>
            </a:r>
            <a:endParaRPr lang="en-US" sz="2200" dirty="0"/>
          </a:p>
        </p:txBody>
      </p:sp>
      <p:sp>
        <p:nvSpPr>
          <p:cNvPr id="10" name="Text 8"/>
          <p:cNvSpPr/>
          <p:nvPr/>
        </p:nvSpPr>
        <p:spPr>
          <a:xfrm>
            <a:off x="5532120" y="1161288"/>
            <a:ext cx="3200400" cy="292608"/>
          </a:xfrm>
          <a:prstGeom prst="rect">
            <a:avLst/>
          </a:prstGeom>
          <a:noFill/>
          <a:ln/>
        </p:spPr>
        <p:txBody>
          <a:bodyPr wrap="square" rtlCol="0" anchor="ctr"/>
          <a:lstStyle/>
          <a:p>
            <a:pPr marL="0" indent="0">
              <a:buNone/>
            </a:pPr>
            <a:r>
              <a:rPr lang="en-US" sz="1300" b="1" dirty="0">
                <a:solidFill>
                  <a:srgbClr val="B85042"/>
                </a:solidFill>
                <a:latin typeface="Cambria" pitchFamily="34" charset="0"/>
                <a:ea typeface="Cambria" pitchFamily="34" charset="-122"/>
                <a:cs typeface="Cambria" pitchFamily="34" charset="-120"/>
              </a:rPr>
              <a:t>Pastries need a boost</a:t>
            </a:r>
            <a:endParaRPr lang="en-US" sz="1300" dirty="0"/>
          </a:p>
        </p:txBody>
      </p:sp>
      <p:sp>
        <p:nvSpPr>
          <p:cNvPr id="11" name="Text 9"/>
          <p:cNvSpPr/>
          <p:nvPr/>
        </p:nvSpPr>
        <p:spPr>
          <a:xfrm>
            <a:off x="5532120" y="1453896"/>
            <a:ext cx="3200400" cy="960120"/>
          </a:xfrm>
          <a:prstGeom prst="rect">
            <a:avLst/>
          </a:prstGeom>
          <a:noFill/>
          <a:ln/>
        </p:spPr>
        <p:txBody>
          <a:bodyPr wrap="square" rtlCol="0" anchor="ctr"/>
          <a:lstStyle/>
          <a:p>
            <a:pPr marL="0" indent="0">
              <a:buNone/>
            </a:pPr>
            <a:r>
              <a:rPr lang="en-US" sz="1100" dirty="0">
                <a:solidFill>
                  <a:srgbClr val="2C1A0E"/>
                </a:solidFill>
                <a:latin typeface="Calibri" pitchFamily="34" charset="0"/>
                <a:ea typeface="Calibri" pitchFamily="34" charset="-122"/>
                <a:cs typeface="Calibri" pitchFamily="34" charset="-120"/>
              </a:rPr>
              <a:t>Pastries had the lowest total sales (£120). Promoting a 'coffee and pastry' deal could increase this figure next week.</a:t>
            </a:r>
            <a:endParaRPr lang="en-US" sz="1100" dirty="0"/>
          </a:p>
        </p:txBody>
      </p:sp>
      <p:sp>
        <p:nvSpPr>
          <p:cNvPr id="12" name="Shape 10"/>
          <p:cNvSpPr/>
          <p:nvPr/>
        </p:nvSpPr>
        <p:spPr>
          <a:xfrm>
            <a:off x="457200" y="2743200"/>
            <a:ext cx="4023360" cy="1508760"/>
          </a:xfrm>
          <a:prstGeom prst="roundRect">
            <a:avLst>
              <a:gd name="adj" fmla="val 6061"/>
            </a:avLst>
          </a:prstGeom>
          <a:solidFill>
            <a:srgbClr val="FFFFFF"/>
          </a:solidFill>
          <a:ln/>
          <a:effectLst>
            <a:outerShdw blurRad="101600" dist="25400" dir="2700000" algn="bl" rotWithShape="0">
              <a:srgbClr val="000000">
                <a:alpha val="10000"/>
              </a:srgbClr>
            </a:outerShdw>
          </a:effectLst>
        </p:spPr>
      </p:sp>
      <p:sp>
        <p:nvSpPr>
          <p:cNvPr id="13" name="Text 11"/>
          <p:cNvSpPr/>
          <p:nvPr/>
        </p:nvSpPr>
        <p:spPr>
          <a:xfrm>
            <a:off x="594360" y="2880360"/>
            <a:ext cx="502920" cy="502920"/>
          </a:xfrm>
          <a:prstGeom prst="rect">
            <a:avLst/>
          </a:prstGeom>
          <a:noFill/>
          <a:ln/>
        </p:spPr>
        <p:txBody>
          <a:bodyPr wrap="square" lIns="0" tIns="0" rIns="0" bIns="0" rtlCol="0" anchor="ctr"/>
          <a:lstStyle/>
          <a:p>
            <a:pPr marL="0" indent="0" algn="ctr">
              <a:buNone/>
            </a:pPr>
            <a:r>
              <a:rPr lang="en-US" sz="2200" dirty="0">
                <a:solidFill>
                  <a:srgbClr val="000000"/>
                </a:solidFill>
              </a:rPr>
              <a:t>💡</a:t>
            </a:r>
            <a:endParaRPr lang="en-US" sz="2200" dirty="0"/>
          </a:p>
        </p:txBody>
      </p:sp>
      <p:sp>
        <p:nvSpPr>
          <p:cNvPr id="14" name="Text 12"/>
          <p:cNvSpPr/>
          <p:nvPr/>
        </p:nvSpPr>
        <p:spPr>
          <a:xfrm>
            <a:off x="1143000" y="2852928"/>
            <a:ext cx="3200400" cy="292608"/>
          </a:xfrm>
          <a:prstGeom prst="rect">
            <a:avLst/>
          </a:prstGeom>
          <a:noFill/>
          <a:ln/>
        </p:spPr>
        <p:txBody>
          <a:bodyPr wrap="square" rtlCol="0" anchor="ctr"/>
          <a:lstStyle/>
          <a:p>
            <a:pPr marL="0" indent="0">
              <a:buNone/>
            </a:pPr>
            <a:r>
              <a:rPr lang="en-US" sz="1300" b="1" dirty="0">
                <a:solidFill>
                  <a:srgbClr val="B85042"/>
                </a:solidFill>
                <a:latin typeface="Cambria" pitchFamily="34" charset="0"/>
                <a:ea typeface="Cambria" pitchFamily="34" charset="-122"/>
                <a:cs typeface="Cambria" pitchFamily="34" charset="-120"/>
              </a:rPr>
              <a:t>Sandwiches: high value</a:t>
            </a:r>
            <a:endParaRPr lang="en-US" sz="1300" dirty="0"/>
          </a:p>
        </p:txBody>
      </p:sp>
      <p:sp>
        <p:nvSpPr>
          <p:cNvPr id="15" name="Text 13"/>
          <p:cNvSpPr/>
          <p:nvPr/>
        </p:nvSpPr>
        <p:spPr>
          <a:xfrm>
            <a:off x="1143000" y="3145536"/>
            <a:ext cx="3200400" cy="960120"/>
          </a:xfrm>
          <a:prstGeom prst="rect">
            <a:avLst/>
          </a:prstGeom>
          <a:noFill/>
          <a:ln/>
        </p:spPr>
        <p:txBody>
          <a:bodyPr wrap="square" rtlCol="0" anchor="ctr"/>
          <a:lstStyle/>
          <a:p>
            <a:pPr marL="0" indent="0">
              <a:buNone/>
            </a:pPr>
            <a:r>
              <a:rPr lang="en-US" sz="1100" dirty="0">
                <a:solidFill>
                  <a:srgbClr val="2C1A0E"/>
                </a:solidFill>
                <a:latin typeface="Calibri" pitchFamily="34" charset="0"/>
                <a:ea typeface="Calibri" pitchFamily="34" charset="-122"/>
                <a:cs typeface="Calibri" pitchFamily="34" charset="-120"/>
              </a:rPr>
              <a:t>Sandwiches have the highest price per unit (£4.00). Even a small increase in units sold would significantly raise revenue.</a:t>
            </a:r>
            <a:endParaRPr lang="en-US" sz="1100" dirty="0"/>
          </a:p>
        </p:txBody>
      </p:sp>
      <p:sp>
        <p:nvSpPr>
          <p:cNvPr id="16" name="Shape 14"/>
          <p:cNvSpPr/>
          <p:nvPr/>
        </p:nvSpPr>
        <p:spPr>
          <a:xfrm>
            <a:off x="4846320" y="2743200"/>
            <a:ext cx="4023360" cy="1508760"/>
          </a:xfrm>
          <a:prstGeom prst="roundRect">
            <a:avLst>
              <a:gd name="adj" fmla="val 6061"/>
            </a:avLst>
          </a:prstGeom>
          <a:solidFill>
            <a:srgbClr val="FFFFFF"/>
          </a:solidFill>
          <a:ln/>
          <a:effectLst>
            <a:outerShdw blurRad="101600" dist="25400" dir="2700000" algn="bl" rotWithShape="0">
              <a:srgbClr val="000000">
                <a:alpha val="10000"/>
              </a:srgbClr>
            </a:outerShdw>
          </a:effectLst>
        </p:spPr>
      </p:sp>
      <p:sp>
        <p:nvSpPr>
          <p:cNvPr id="17" name="Text 15"/>
          <p:cNvSpPr/>
          <p:nvPr/>
        </p:nvSpPr>
        <p:spPr>
          <a:xfrm>
            <a:off x="4983480" y="2880360"/>
            <a:ext cx="502920" cy="502920"/>
          </a:xfrm>
          <a:prstGeom prst="rect">
            <a:avLst/>
          </a:prstGeom>
          <a:noFill/>
          <a:ln/>
        </p:spPr>
        <p:txBody>
          <a:bodyPr wrap="square" lIns="0" tIns="0" rIns="0" bIns="0" rtlCol="0" anchor="ctr"/>
          <a:lstStyle/>
          <a:p>
            <a:pPr marL="0" indent="0" algn="ctr">
              <a:buNone/>
            </a:pPr>
            <a:r>
              <a:rPr lang="en-US" sz="2200" dirty="0">
                <a:solidFill>
                  <a:srgbClr val="000000"/>
                </a:solidFill>
              </a:rPr>
              <a:t>🎯</a:t>
            </a:r>
            <a:endParaRPr lang="en-US" sz="2200" dirty="0"/>
          </a:p>
        </p:txBody>
      </p:sp>
      <p:sp>
        <p:nvSpPr>
          <p:cNvPr id="18" name="Text 16"/>
          <p:cNvSpPr/>
          <p:nvPr/>
        </p:nvSpPr>
        <p:spPr>
          <a:xfrm>
            <a:off x="5532120" y="2852928"/>
            <a:ext cx="3200400" cy="292608"/>
          </a:xfrm>
          <a:prstGeom prst="rect">
            <a:avLst/>
          </a:prstGeom>
          <a:noFill/>
          <a:ln/>
        </p:spPr>
        <p:txBody>
          <a:bodyPr wrap="square" rtlCol="0" anchor="ctr"/>
          <a:lstStyle/>
          <a:p>
            <a:pPr marL="0" indent="0">
              <a:buNone/>
            </a:pPr>
            <a:r>
              <a:rPr lang="en-US" sz="1300" b="1" dirty="0">
                <a:solidFill>
                  <a:srgbClr val="B85042"/>
                </a:solidFill>
                <a:latin typeface="Cambria" pitchFamily="34" charset="0"/>
                <a:ea typeface="Cambria" pitchFamily="34" charset="-122"/>
                <a:cs typeface="Cambria" pitchFamily="34" charset="-120"/>
              </a:rPr>
              <a:t>Target for next week</a:t>
            </a:r>
            <a:endParaRPr lang="en-US" sz="1300" dirty="0"/>
          </a:p>
        </p:txBody>
      </p:sp>
      <p:sp>
        <p:nvSpPr>
          <p:cNvPr id="19" name="Text 17"/>
          <p:cNvSpPr/>
          <p:nvPr/>
        </p:nvSpPr>
        <p:spPr>
          <a:xfrm>
            <a:off x="5532120" y="3145536"/>
            <a:ext cx="3200400" cy="960120"/>
          </a:xfrm>
          <a:prstGeom prst="rect">
            <a:avLst/>
          </a:prstGeom>
          <a:noFill/>
          <a:ln/>
        </p:spPr>
        <p:txBody>
          <a:bodyPr wrap="square" rtlCol="0" anchor="ctr"/>
          <a:lstStyle/>
          <a:p>
            <a:pPr marL="0" indent="0">
              <a:buNone/>
            </a:pPr>
            <a:r>
              <a:rPr lang="en-US" sz="1100" dirty="0">
                <a:solidFill>
                  <a:srgbClr val="2C1A0E"/>
                </a:solidFill>
                <a:latin typeface="Calibri" pitchFamily="34" charset="0"/>
                <a:ea typeface="Calibri" pitchFamily="34" charset="-122"/>
                <a:cs typeface="Calibri" pitchFamily="34" charset="-120"/>
              </a:rPr>
              <a:t>Aim to sell 10% more units across all products. Focus promotions on Pastries and Sandwiches during lunch hours.</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2C1A0E"/>
        </a:solidFill>
        <a:effectLst/>
      </p:bgPr>
    </p:bg>
    <p:spTree>
      <p:nvGrpSpPr>
        <p:cNvPr id="1" name=""/>
        <p:cNvGrpSpPr/>
        <p:nvPr/>
      </p:nvGrpSpPr>
      <p:grpSpPr>
        <a:xfrm>
          <a:off x="0" y="0"/>
          <a:ext cx="0" cy="0"/>
          <a:chOff x="0" y="0"/>
          <a:chExt cx="0" cy="0"/>
        </a:xfrm>
      </p:grpSpPr>
      <p:sp>
        <p:nvSpPr>
          <p:cNvPr id="2" name="Shape 0"/>
          <p:cNvSpPr/>
          <p:nvPr/>
        </p:nvSpPr>
        <p:spPr>
          <a:xfrm>
            <a:off x="3886200" y="365760"/>
            <a:ext cx="1371600" cy="1371600"/>
          </a:xfrm>
          <a:prstGeom prst="ellipse">
            <a:avLst/>
          </a:prstGeom>
          <a:solidFill>
            <a:srgbClr val="B85042"/>
          </a:solidFill>
          <a:ln/>
        </p:spPr>
      </p:sp>
      <p:sp>
        <p:nvSpPr>
          <p:cNvPr id="3" name="Text 1"/>
          <p:cNvSpPr/>
          <p:nvPr/>
        </p:nvSpPr>
        <p:spPr>
          <a:xfrm>
            <a:off x="3886200" y="393192"/>
            <a:ext cx="1371600" cy="1280160"/>
          </a:xfrm>
          <a:prstGeom prst="rect">
            <a:avLst/>
          </a:prstGeom>
          <a:noFill/>
          <a:ln/>
        </p:spPr>
        <p:txBody>
          <a:bodyPr wrap="square" lIns="0" tIns="0" rIns="0" bIns="0" rtlCol="0" anchor="ctr"/>
          <a:lstStyle/>
          <a:p>
            <a:pPr marL="0" indent="0" algn="ctr">
              <a:buNone/>
            </a:pPr>
            <a:r>
              <a:rPr lang="en-US" sz="4200" dirty="0">
                <a:solidFill>
                  <a:srgbClr val="000000"/>
                </a:solidFill>
              </a:rPr>
              <a:t>☕</a:t>
            </a:r>
            <a:endParaRPr lang="en-US" sz="4200" dirty="0"/>
          </a:p>
        </p:txBody>
      </p:sp>
      <p:sp>
        <p:nvSpPr>
          <p:cNvPr id="4" name="Text 2"/>
          <p:cNvSpPr/>
          <p:nvPr/>
        </p:nvSpPr>
        <p:spPr>
          <a:xfrm>
            <a:off x="457200" y="1920240"/>
            <a:ext cx="8229600" cy="502920"/>
          </a:xfrm>
          <a:prstGeom prst="rect">
            <a:avLst/>
          </a:prstGeom>
          <a:noFill/>
          <a:ln/>
        </p:spPr>
        <p:txBody>
          <a:bodyPr wrap="square" rtlCol="0" anchor="ctr"/>
          <a:lstStyle/>
          <a:p>
            <a:pPr marL="0" indent="0" algn="ctr">
              <a:buNone/>
            </a:pPr>
            <a:r>
              <a:rPr lang="en-US" sz="3600" b="1" dirty="0">
                <a:solidFill>
                  <a:srgbClr val="FFFFFF"/>
                </a:solidFill>
                <a:latin typeface="Cambria" pitchFamily="34" charset="0"/>
                <a:ea typeface="Cambria" pitchFamily="34" charset="-122"/>
                <a:cs typeface="Cambria" pitchFamily="34" charset="-120"/>
              </a:rPr>
              <a:t>Summary</a:t>
            </a:r>
            <a:endParaRPr lang="en-US" sz="3600" dirty="0"/>
          </a:p>
        </p:txBody>
      </p:sp>
      <p:sp>
        <p:nvSpPr>
          <p:cNvPr id="5" name="Text 3"/>
          <p:cNvSpPr/>
          <p:nvPr/>
        </p:nvSpPr>
        <p:spPr>
          <a:xfrm>
            <a:off x="914400" y="2606040"/>
            <a:ext cx="7315200" cy="1371600"/>
          </a:xfrm>
          <a:prstGeom prst="rect">
            <a:avLst/>
          </a:prstGeom>
          <a:noFill/>
          <a:ln/>
        </p:spPr>
        <p:txBody>
          <a:bodyPr wrap="square" rtlCol="0" anchor="ctr"/>
          <a:lstStyle/>
          <a:p>
            <a:pPr marL="0" indent="0" algn="ctr">
              <a:lnSpc>
                <a:spcPct val="140000"/>
              </a:lnSpc>
              <a:buNone/>
            </a:pPr>
            <a:r>
              <a:rPr lang="en-US" sz="1500" dirty="0">
                <a:solidFill>
                  <a:srgbClr val="FFFFFF"/>
                </a:solidFill>
                <a:latin typeface="Calibri" pitchFamily="34" charset="0"/>
                <a:ea typeface="Calibri" pitchFamily="34" charset="-122"/>
                <a:cs typeface="Calibri" pitchFamily="34" charset="-120"/>
              </a:rPr>
              <a:t>Brew &amp; Bites had a strong week, generating </a:t>
            </a:r>
            <a:r>
              <a:rPr lang="en-US" sz="1500" b="1" dirty="0">
                <a:solidFill>
                  <a:srgbClr val="E8C9A0"/>
                </a:solidFill>
                <a:latin typeface="Calibri" pitchFamily="34" charset="0"/>
                <a:ea typeface="Calibri" pitchFamily="34" charset="-122"/>
                <a:cs typeface="Calibri" pitchFamily="34" charset="-120"/>
              </a:rPr>
              <a:t>£852.50</a:t>
            </a:r>
            <a:r>
              <a:rPr lang="en-US" sz="1500" dirty="0">
                <a:solidFill>
                  <a:srgbClr val="FFFFFF"/>
                </a:solidFill>
                <a:latin typeface="Calibri" pitchFamily="34" charset="0"/>
                <a:ea typeface="Calibri" pitchFamily="34" charset="-122"/>
                <a:cs typeface="Calibri" pitchFamily="34" charset="-120"/>
              </a:rPr>
              <a:t> in total sales.</a:t>
            </a:r>
            <a:endParaRPr lang="en-US" sz="1500" dirty="0"/>
          </a:p>
          <a:p>
            <a:pPr marL="0" indent="0" algn="ctr">
              <a:lnSpc>
                <a:spcPct val="140000"/>
              </a:lnSpc>
              <a:buNone/>
            </a:pPr>
            <a:r>
              <a:rPr lang="en-US" sz="1500" dirty="0">
                <a:solidFill>
                  <a:srgbClr val="FFFFFF"/>
                </a:solidFill>
                <a:latin typeface="Calibri" pitchFamily="34" charset="0"/>
                <a:ea typeface="Calibri" pitchFamily="34" charset="-122"/>
                <a:cs typeface="Calibri" pitchFamily="34" charset="-120"/>
              </a:rPr>
              <a:t>Coffee remains our top product. With targeted promotions on</a:t>
            </a:r>
            <a:endParaRPr lang="en-US" sz="1500" dirty="0"/>
          </a:p>
          <a:p>
            <a:pPr marL="0" indent="0" algn="ctr">
              <a:lnSpc>
                <a:spcPct val="140000"/>
              </a:lnSpc>
              <a:buNone/>
            </a:pPr>
            <a:r>
              <a:rPr lang="en-US" sz="1500" dirty="0">
                <a:solidFill>
                  <a:srgbClr val="FFFFFF"/>
                </a:solidFill>
                <a:latin typeface="Calibri" pitchFamily="34" charset="0"/>
                <a:ea typeface="Calibri" pitchFamily="34" charset="-122"/>
                <a:cs typeface="Calibri" pitchFamily="34" charset="-120"/>
              </a:rPr>
              <a:t>Pastries and Sandwiches, we can grow revenue further next week.</a:t>
            </a:r>
            <a:endParaRPr lang="en-US" sz="1500" dirty="0"/>
          </a:p>
        </p:txBody>
      </p:sp>
      <p:sp>
        <p:nvSpPr>
          <p:cNvPr id="6" name="Shape 4"/>
          <p:cNvSpPr/>
          <p:nvPr/>
        </p:nvSpPr>
        <p:spPr>
          <a:xfrm>
            <a:off x="0" y="4526280"/>
            <a:ext cx="9144000" cy="617220"/>
          </a:xfrm>
          <a:prstGeom prst="rect">
            <a:avLst/>
          </a:prstGeom>
          <a:solidFill>
            <a:srgbClr val="B85042"/>
          </a:solidFill>
          <a:ln/>
        </p:spPr>
      </p:sp>
      <p:sp>
        <p:nvSpPr>
          <p:cNvPr id="7" name="Text 5"/>
          <p:cNvSpPr/>
          <p:nvPr/>
        </p:nvSpPr>
        <p:spPr>
          <a:xfrm>
            <a:off x="0" y="4526280"/>
            <a:ext cx="9144000" cy="617220"/>
          </a:xfrm>
          <a:prstGeom prst="rect">
            <a:avLst/>
          </a:prstGeom>
          <a:noFill/>
          <a:ln/>
        </p:spPr>
        <p:txBody>
          <a:bodyPr wrap="square" lIns="0" tIns="0" rIns="0" bIns="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DS2 Business Digital Artefact  |  Brew &amp; Bites Café  |  June 2025</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5988" y="684055"/>
            <a:ext cx="8173759" cy="3970318"/>
          </a:xfrm>
          <a:prstGeom prst="rect">
            <a:avLst/>
          </a:prstGeom>
          <a:noFill/>
        </p:spPr>
        <p:txBody>
          <a:bodyPr wrap="square" rtlCol="0">
            <a:spAutoFit/>
          </a:bodyPr>
          <a:lstStyle/>
          <a:p>
            <a:r>
              <a:rPr lang="en-US" sz="1400" b="1" dirty="0"/>
              <a:t>DS2 – Business Digital Artefact</a:t>
            </a:r>
            <a:endParaRPr lang="en-US" sz="1400" dirty="0"/>
          </a:p>
          <a:p>
            <a:r>
              <a:rPr lang="en-US" sz="1400" dirty="0"/>
              <a:t>Reflection Log</a:t>
            </a:r>
          </a:p>
          <a:p>
            <a:endParaRPr lang="en-US" sz="1400" b="1" dirty="0" smtClean="0"/>
          </a:p>
          <a:p>
            <a:r>
              <a:rPr lang="en-US" sz="1400" b="1" dirty="0" smtClean="0"/>
              <a:t>1</a:t>
            </a:r>
            <a:r>
              <a:rPr lang="en-US" sz="1400" b="1" dirty="0"/>
              <a:t>. Why I Chose PowerPoint</a:t>
            </a:r>
          </a:p>
          <a:p>
            <a:r>
              <a:rPr lang="en-US" sz="1400" dirty="0"/>
              <a:t>For this task I used PowerPoint to create an example of an artefact for the business scenario ‘Presenting Weekly Sales Data to Management’. This was a digital tool choice as the task asked for a presentation to be created, and it is far easier to create a presentation using a computer program and then share it, as opposed to creating a document and then reading it out.</a:t>
            </a:r>
          </a:p>
          <a:p>
            <a:r>
              <a:rPr lang="en-US" sz="1400" dirty="0"/>
              <a:t>Again, the example artefact on Moodle was a spreadsheet containing the same data for sales for Brew &amp; Bites Café for the last week. The task was to create a presentation for the management team, and I opted for PowerPoint as it provided a more suited format to the task of presenting the information to them. Unlike a plain document, the information in the presentation can be organized and displayed on individual slides, thus making it easier to read and to share with others also present at the meeting.</a:t>
            </a:r>
          </a:p>
          <a:p>
            <a:r>
              <a:rPr lang="en-US" sz="1400" dirty="0"/>
              <a:t>I chose to use PowerPoint for this task, as the business scenario for this task required the weekly sales figures to be presented to the management team of the business in a presentation. This would allow the clear organization of information found in a document to be presented to the team to allow discussion of the sales information.</a:t>
            </a:r>
          </a:p>
          <a:p>
            <a:endParaRPr lang="en-US" sz="1400" dirty="0"/>
          </a:p>
        </p:txBody>
      </p:sp>
    </p:spTree>
    <p:extLst>
      <p:ext uri="{BB962C8B-B14F-4D97-AF65-F5344CB8AC3E}">
        <p14:creationId xmlns:p14="http://schemas.microsoft.com/office/powerpoint/2010/main" val="36090958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5988" y="230178"/>
            <a:ext cx="8173759" cy="4955203"/>
          </a:xfrm>
          <a:prstGeom prst="rect">
            <a:avLst/>
          </a:prstGeom>
          <a:noFill/>
        </p:spPr>
        <p:txBody>
          <a:bodyPr wrap="square" rtlCol="0">
            <a:spAutoFit/>
          </a:bodyPr>
          <a:lstStyle/>
          <a:p>
            <a:r>
              <a:rPr lang="en-US" sz="1400" dirty="0"/>
              <a:t>2. What Information I Used</a:t>
            </a:r>
          </a:p>
          <a:p>
            <a:r>
              <a:rPr lang="en-US" sz="1400" dirty="0"/>
              <a:t>I obtained the sales data from the business scenario for the Brew &amp; Bites Café, for weekly figures such as: Coffee – 120 units sold at £3.00 each = £360.00.</a:t>
            </a:r>
          </a:p>
          <a:p>
            <a:r>
              <a:rPr lang="en-US" sz="1400" dirty="0"/>
              <a:t>•	Coffee – 120 units sold at £3.00 each = £360.00</a:t>
            </a:r>
          </a:p>
          <a:p>
            <a:r>
              <a:rPr lang="en-US" sz="1400" dirty="0"/>
              <a:t>•	Tea – 85 units sold at £2.50 each = £212.50</a:t>
            </a:r>
          </a:p>
          <a:p>
            <a:r>
              <a:rPr lang="en-US" sz="1400" dirty="0"/>
              <a:t>•	Pastries – 60 units sold at £2.00 each = £120.00</a:t>
            </a:r>
          </a:p>
          <a:p>
            <a:r>
              <a:rPr lang="en-US" sz="1400" dirty="0"/>
              <a:t>•	Sandwiches – 40 units sold at £4.00 each = £160.00</a:t>
            </a:r>
          </a:p>
          <a:p>
            <a:r>
              <a:rPr lang="en-US" sz="1400" dirty="0"/>
              <a:t>The formula for Total Sales for each product is Units Sold × Price per Unit. This is the same as for the DS2 example (=B2*C2). The total revenue for the week for all the products is £852.50.</a:t>
            </a:r>
          </a:p>
          <a:p>
            <a:r>
              <a:rPr lang="en-US" sz="1400" dirty="0"/>
              <a:t>In addition to calculating the sales figures for each of the products, I added a comment to the information that would be of use to the business. For example, I commented that Coffee was the best-selling product and that Pastries had the lowest return in terms of sales and that with the right promotion this could be increased.</a:t>
            </a:r>
          </a:p>
          <a:p>
            <a:r>
              <a:rPr lang="en-US" sz="1400" dirty="0"/>
              <a:t>3. What My Artefact Contains</a:t>
            </a:r>
          </a:p>
          <a:p>
            <a:r>
              <a:rPr lang="en-US" sz="1400" dirty="0"/>
              <a:t>My presentation has five slides:</a:t>
            </a:r>
          </a:p>
          <a:p>
            <a:r>
              <a:rPr lang="en-US" sz="1400" dirty="0"/>
              <a:t>•	Slide 1 – Title slide: business name, report title, and date.</a:t>
            </a:r>
          </a:p>
          <a:p>
            <a:r>
              <a:rPr lang="en-US" sz="1400" dirty="0"/>
              <a:t>•	Slide 2 – Weekly Sales Data table: The sales data from the example. A total row has been added at the bottom of the table.</a:t>
            </a:r>
          </a:p>
          <a:p>
            <a:r>
              <a:rPr lang="en-US" sz="1400" dirty="0"/>
              <a:t>•	Slide 3 – A bar chart which shows total sales for each product, and on the right-hand side there are the corresponding figures for the total sales for each product.</a:t>
            </a:r>
          </a:p>
          <a:p>
            <a:r>
              <a:rPr lang="en-US" sz="1400" dirty="0"/>
              <a:t>•	Slide 4 – Key observations and next steps for the business.</a:t>
            </a:r>
          </a:p>
          <a:p>
            <a:r>
              <a:rPr lang="en-US" sz="1400" dirty="0"/>
              <a:t>•	Slide 5 – Summary conclusion slide.</a:t>
            </a:r>
          </a:p>
          <a:p>
            <a:endParaRPr lang="en-US" sz="1400" dirty="0"/>
          </a:p>
        </p:txBody>
      </p:sp>
    </p:spTree>
    <p:extLst>
      <p:ext uri="{BB962C8B-B14F-4D97-AF65-F5344CB8AC3E}">
        <p14:creationId xmlns:p14="http://schemas.microsoft.com/office/powerpoint/2010/main" val="33523794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5988" y="230178"/>
            <a:ext cx="8173759" cy="4185761"/>
          </a:xfrm>
          <a:prstGeom prst="rect">
            <a:avLst/>
          </a:prstGeom>
          <a:noFill/>
        </p:spPr>
        <p:txBody>
          <a:bodyPr wrap="square" rtlCol="0">
            <a:spAutoFit/>
          </a:bodyPr>
          <a:lstStyle/>
          <a:p>
            <a:r>
              <a:rPr lang="en-US" sz="1400" dirty="0"/>
              <a:t>4. Changes I Made and How I Improved My Work</a:t>
            </a:r>
          </a:p>
          <a:p>
            <a:r>
              <a:rPr lang="en-US" sz="1400" b="1" dirty="0"/>
              <a:t>First version</a:t>
            </a:r>
          </a:p>
          <a:p>
            <a:r>
              <a:rPr lang="en-US" sz="1400" dirty="0"/>
              <a:t>In my first attempt at this, I thought I would create an artefact that included a data table such as the example given and a title slide. However, after some thought, I felt that this would be too basic for a written report and would simply add to the information that a spreadsheet would provide to a report.</a:t>
            </a:r>
          </a:p>
          <a:p>
            <a:r>
              <a:rPr lang="en-US" sz="1400" b="1" dirty="0"/>
              <a:t>What I changed</a:t>
            </a:r>
          </a:p>
          <a:p>
            <a:r>
              <a:rPr lang="en-US" sz="1400" dirty="0"/>
              <a:t>In order to make my presentation more user friendly, I decided to add a bar chart to the third slide. This is far easier to read than the same information presented in a table. It clearly shows that the coffee is faring better than the pastries.</a:t>
            </a:r>
          </a:p>
          <a:p>
            <a:r>
              <a:rPr lang="en-US" sz="1400" dirty="0"/>
              <a:t>I also added a slide that consisted of the business observations and next steps from the report. This would be something that a real manager would want to see in a business report and is more than just displaying information from a spreadsheet.</a:t>
            </a:r>
          </a:p>
          <a:p>
            <a:r>
              <a:rPr lang="en-US" sz="1400" dirty="0"/>
              <a:t>Finally, I added a proper title slide and a summary conclusion slide to make the presentation start and end as you would expect in a real business presentation.</a:t>
            </a:r>
          </a:p>
          <a:p>
            <a:r>
              <a:rPr lang="en-US" sz="1400" b="1" dirty="0"/>
              <a:t>Design decisions</a:t>
            </a:r>
          </a:p>
          <a:p>
            <a:r>
              <a:rPr lang="en-US" sz="1400" dirty="0"/>
              <a:t>My </a:t>
            </a:r>
            <a:r>
              <a:rPr lang="en-US" sz="1400" dirty="0" err="1"/>
              <a:t>colour</a:t>
            </a:r>
            <a:r>
              <a:rPr lang="en-US" sz="1400" dirty="0"/>
              <a:t> scheme is warm and terracotta as it is to complement the café theme and to make a welcoming </a:t>
            </a:r>
            <a:r>
              <a:rPr lang="en-US" sz="1400" dirty="0" err="1"/>
              <a:t>colour</a:t>
            </a:r>
            <a:r>
              <a:rPr lang="en-US" sz="1400" dirty="0"/>
              <a:t> scheme. Ensured all text was readable and each slide had a concise purpose to make the presentation make sense in the case of a real meeting.</a:t>
            </a:r>
          </a:p>
          <a:p>
            <a:endParaRPr lang="en-US" sz="1400" dirty="0"/>
          </a:p>
        </p:txBody>
      </p:sp>
    </p:spTree>
    <p:extLst>
      <p:ext uri="{BB962C8B-B14F-4D97-AF65-F5344CB8AC3E}">
        <p14:creationId xmlns:p14="http://schemas.microsoft.com/office/powerpoint/2010/main" val="2061249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5988" y="230178"/>
            <a:ext cx="8173759" cy="1815882"/>
          </a:xfrm>
          <a:prstGeom prst="rect">
            <a:avLst/>
          </a:prstGeom>
          <a:noFill/>
        </p:spPr>
        <p:txBody>
          <a:bodyPr wrap="square" rtlCol="0">
            <a:spAutoFit/>
          </a:bodyPr>
          <a:lstStyle/>
          <a:p>
            <a:r>
              <a:rPr lang="en-US" sz="1400" dirty="0"/>
              <a:t>5. What I Learned</a:t>
            </a:r>
          </a:p>
          <a:p>
            <a:r>
              <a:rPr lang="en-US" sz="1400" dirty="0"/>
              <a:t>I learned in this task that the right digital tool can make a difference. You would have used a spreadsheet to display the numbers, but with a presentation you can tell a story with the numbers. I also discovered that it is better to make things step by step, starting simple and adding more value than to try to get everything right from the beginning.</a:t>
            </a:r>
          </a:p>
          <a:p>
            <a:r>
              <a:rPr lang="en-US" sz="1400" dirty="0"/>
              <a:t>I'm more confident now working with PowerPoint as a business tool, and I'm aware of how I can present data in a manner that will be usable to an actual audience, rather than just right on paper.</a:t>
            </a:r>
          </a:p>
          <a:p>
            <a:endParaRPr lang="en-US" sz="1400" dirty="0"/>
          </a:p>
        </p:txBody>
      </p:sp>
    </p:spTree>
    <p:extLst>
      <p:ext uri="{BB962C8B-B14F-4D97-AF65-F5344CB8AC3E}">
        <p14:creationId xmlns:p14="http://schemas.microsoft.com/office/powerpoint/2010/main" val="12689308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4107" y="230178"/>
            <a:ext cx="8173759" cy="307777"/>
          </a:xfrm>
          <a:prstGeom prst="rect">
            <a:avLst/>
          </a:prstGeom>
          <a:noFill/>
        </p:spPr>
        <p:txBody>
          <a:bodyPr wrap="square" rtlCol="0">
            <a:spAutoFit/>
          </a:bodyPr>
          <a:lstStyle/>
          <a:p>
            <a:endParaRPr lang="en-US" sz="1400" dirty="0"/>
          </a:p>
        </p:txBody>
      </p:sp>
      <p:graphicFrame>
        <p:nvGraphicFramePr>
          <p:cNvPr id="7" name="Table 6"/>
          <p:cNvGraphicFramePr>
            <a:graphicFrameLocks noGrp="1"/>
          </p:cNvGraphicFramePr>
          <p:nvPr/>
        </p:nvGraphicFramePr>
        <p:xfrm>
          <a:off x="1600200" y="1487329"/>
          <a:ext cx="5943600" cy="3027680"/>
        </p:xfrm>
        <a:graphic>
          <a:graphicData uri="http://schemas.openxmlformats.org/drawingml/2006/table">
            <a:tbl>
              <a:tblPr firstRow="1" firstCol="1" bandRow="1">
                <a:tableStyleId>{5C22544A-7EE6-4342-B048-85BDC9FD1C3A}</a:tableStyleId>
              </a:tblPr>
              <a:tblGrid>
                <a:gridCol w="1600200"/>
                <a:gridCol w="4343400"/>
              </a:tblGrid>
              <a:tr h="0">
                <a:tc>
                  <a:txBody>
                    <a:bodyPr/>
                    <a:lstStyle/>
                    <a:p>
                      <a:pPr marL="0" marR="0">
                        <a:spcBef>
                          <a:spcPts val="0"/>
                        </a:spcBef>
                        <a:spcAft>
                          <a:spcPts val="0"/>
                        </a:spcAft>
                      </a:pPr>
                      <a:r>
                        <a:rPr lang="en-US" sz="1200">
                          <a:effectLst/>
                        </a:rPr>
                        <a:t>Scenario</a:t>
                      </a:r>
                      <a:endParaRPr lang="en-US" sz="1100">
                        <a:effectLst/>
                        <a:latin typeface="Arial" panose="020B0604020202020204" pitchFamily="34" charset="0"/>
                        <a:ea typeface="Arial" panose="020B0604020202020204" pitchFamily="34" charset="0"/>
                      </a:endParaRPr>
                    </a:p>
                  </a:txBody>
                  <a:tcPr marL="88900" marR="88900" marT="63500" marB="63500"/>
                </a:tc>
                <a:tc>
                  <a:txBody>
                    <a:bodyPr/>
                    <a:lstStyle/>
                    <a:p>
                      <a:pPr marL="0" marR="0">
                        <a:spcBef>
                          <a:spcPts val="0"/>
                        </a:spcBef>
                        <a:spcAft>
                          <a:spcPts val="0"/>
                        </a:spcAft>
                      </a:pPr>
                      <a:r>
                        <a:rPr lang="en-US" sz="1200">
                          <a:effectLst/>
                        </a:rPr>
                        <a:t>Small café business – weekly sales report for management team</a:t>
                      </a:r>
                      <a:endParaRPr lang="en-US" sz="1100">
                        <a:effectLst/>
                        <a:latin typeface="Arial" panose="020B0604020202020204" pitchFamily="34" charset="0"/>
                        <a:ea typeface="Arial" panose="020B0604020202020204" pitchFamily="34" charset="0"/>
                      </a:endParaRPr>
                    </a:p>
                  </a:txBody>
                  <a:tcPr marL="88900" marR="88900" marT="63500" marB="63500"/>
                </a:tc>
              </a:tr>
              <a:tr h="0">
                <a:tc>
                  <a:txBody>
                    <a:bodyPr/>
                    <a:lstStyle/>
                    <a:p>
                      <a:pPr marL="0" marR="0">
                        <a:spcBef>
                          <a:spcPts val="0"/>
                        </a:spcBef>
                        <a:spcAft>
                          <a:spcPts val="0"/>
                        </a:spcAft>
                      </a:pPr>
                      <a:r>
                        <a:rPr lang="en-US" sz="1200">
                          <a:effectLst/>
                        </a:rPr>
                        <a:t>Tool chosen</a:t>
                      </a:r>
                      <a:endParaRPr lang="en-US" sz="1100">
                        <a:effectLst/>
                        <a:latin typeface="Arial" panose="020B0604020202020204" pitchFamily="34" charset="0"/>
                        <a:ea typeface="Arial" panose="020B0604020202020204" pitchFamily="34" charset="0"/>
                      </a:endParaRPr>
                    </a:p>
                  </a:txBody>
                  <a:tcPr marL="88900" marR="88900" marT="63500" marB="63500"/>
                </a:tc>
                <a:tc>
                  <a:txBody>
                    <a:bodyPr/>
                    <a:lstStyle/>
                    <a:p>
                      <a:pPr marL="0" marR="0">
                        <a:spcBef>
                          <a:spcPts val="0"/>
                        </a:spcBef>
                        <a:spcAft>
                          <a:spcPts val="0"/>
                        </a:spcAft>
                      </a:pPr>
                      <a:r>
                        <a:rPr lang="en-US" sz="1200">
                          <a:effectLst/>
                        </a:rPr>
                        <a:t>Microsoft PowerPoint</a:t>
                      </a:r>
                      <a:endParaRPr lang="en-US" sz="1100">
                        <a:effectLst/>
                        <a:latin typeface="Arial" panose="020B0604020202020204" pitchFamily="34" charset="0"/>
                        <a:ea typeface="Arial" panose="020B0604020202020204" pitchFamily="34" charset="0"/>
                      </a:endParaRPr>
                    </a:p>
                  </a:txBody>
                  <a:tcPr marL="88900" marR="88900" marT="63500" marB="63500"/>
                </a:tc>
              </a:tr>
              <a:tr h="0">
                <a:tc>
                  <a:txBody>
                    <a:bodyPr/>
                    <a:lstStyle/>
                    <a:p>
                      <a:pPr marL="0" marR="0">
                        <a:spcBef>
                          <a:spcPts val="0"/>
                        </a:spcBef>
                        <a:spcAft>
                          <a:spcPts val="0"/>
                        </a:spcAft>
                      </a:pPr>
                      <a:r>
                        <a:rPr lang="en-US" sz="1200">
                          <a:effectLst/>
                        </a:rPr>
                        <a:t>Why this tool</a:t>
                      </a:r>
                      <a:endParaRPr lang="en-US" sz="1100">
                        <a:effectLst/>
                        <a:latin typeface="Arial" panose="020B0604020202020204" pitchFamily="34" charset="0"/>
                        <a:ea typeface="Arial" panose="020B0604020202020204" pitchFamily="34" charset="0"/>
                      </a:endParaRPr>
                    </a:p>
                  </a:txBody>
                  <a:tcPr marL="88900" marR="88900" marT="63500" marB="63500"/>
                </a:tc>
                <a:tc>
                  <a:txBody>
                    <a:bodyPr/>
                    <a:lstStyle/>
                    <a:p>
                      <a:pPr marL="0" marR="0">
                        <a:spcBef>
                          <a:spcPts val="0"/>
                        </a:spcBef>
                        <a:spcAft>
                          <a:spcPts val="0"/>
                        </a:spcAft>
                      </a:pPr>
                      <a:r>
                        <a:rPr lang="en-US" sz="1200">
                          <a:effectLst/>
                        </a:rPr>
                        <a:t>Best for presenting data visually to a team; allows charts and clear slide structure.</a:t>
                      </a:r>
                      <a:endParaRPr lang="en-US" sz="1100">
                        <a:effectLst/>
                        <a:latin typeface="Arial" panose="020B0604020202020204" pitchFamily="34" charset="0"/>
                        <a:ea typeface="Arial" panose="020B0604020202020204" pitchFamily="34" charset="0"/>
                      </a:endParaRPr>
                    </a:p>
                  </a:txBody>
                  <a:tcPr marL="88900" marR="88900" marT="63500" marB="63500"/>
                </a:tc>
              </a:tr>
              <a:tr h="0">
                <a:tc>
                  <a:txBody>
                    <a:bodyPr/>
                    <a:lstStyle/>
                    <a:p>
                      <a:pPr marL="0" marR="0">
                        <a:spcBef>
                          <a:spcPts val="0"/>
                        </a:spcBef>
                        <a:spcAft>
                          <a:spcPts val="0"/>
                        </a:spcAft>
                      </a:pPr>
                      <a:r>
                        <a:rPr lang="en-US" sz="1200">
                          <a:effectLst/>
                        </a:rPr>
                        <a:t>Information used</a:t>
                      </a:r>
                      <a:endParaRPr lang="en-US" sz="1100">
                        <a:effectLst/>
                        <a:latin typeface="Arial" panose="020B0604020202020204" pitchFamily="34" charset="0"/>
                        <a:ea typeface="Arial" panose="020B0604020202020204" pitchFamily="34" charset="0"/>
                      </a:endParaRPr>
                    </a:p>
                  </a:txBody>
                  <a:tcPr marL="88900" marR="88900" marT="63500" marB="63500"/>
                </a:tc>
                <a:tc>
                  <a:txBody>
                    <a:bodyPr/>
                    <a:lstStyle/>
                    <a:p>
                      <a:pPr marL="0" marR="0">
                        <a:spcBef>
                          <a:spcPts val="0"/>
                        </a:spcBef>
                        <a:spcAft>
                          <a:spcPts val="0"/>
                        </a:spcAft>
                      </a:pPr>
                      <a:r>
                        <a:rPr lang="en-US" sz="1200">
                          <a:effectLst/>
                        </a:rPr>
                        <a:t>Sales data from business scenario: 4 products, units sold, price per unit</a:t>
                      </a:r>
                      <a:endParaRPr lang="en-US" sz="1100">
                        <a:effectLst/>
                        <a:latin typeface="Arial" panose="020B0604020202020204" pitchFamily="34" charset="0"/>
                        <a:ea typeface="Arial" panose="020B0604020202020204" pitchFamily="34" charset="0"/>
                      </a:endParaRPr>
                    </a:p>
                  </a:txBody>
                  <a:tcPr marL="88900" marR="88900" marT="63500" marB="63500"/>
                </a:tc>
              </a:tr>
              <a:tr h="0">
                <a:tc>
                  <a:txBody>
                    <a:bodyPr/>
                    <a:lstStyle/>
                    <a:p>
                      <a:pPr marL="0" marR="0">
                        <a:spcBef>
                          <a:spcPts val="0"/>
                        </a:spcBef>
                        <a:spcAft>
                          <a:spcPts val="0"/>
                        </a:spcAft>
                      </a:pPr>
                      <a:r>
                        <a:rPr lang="en-US" sz="1200">
                          <a:effectLst/>
                        </a:rPr>
                        <a:t>Formula used</a:t>
                      </a:r>
                      <a:endParaRPr lang="en-US" sz="1100">
                        <a:effectLst/>
                        <a:latin typeface="Arial" panose="020B0604020202020204" pitchFamily="34" charset="0"/>
                        <a:ea typeface="Arial" panose="020B0604020202020204" pitchFamily="34" charset="0"/>
                      </a:endParaRPr>
                    </a:p>
                  </a:txBody>
                  <a:tcPr marL="88900" marR="88900" marT="63500" marB="63500"/>
                </a:tc>
                <a:tc>
                  <a:txBody>
                    <a:bodyPr/>
                    <a:lstStyle/>
                    <a:p>
                      <a:pPr marL="0" marR="0">
                        <a:spcBef>
                          <a:spcPts val="0"/>
                        </a:spcBef>
                        <a:spcAft>
                          <a:spcPts val="0"/>
                        </a:spcAft>
                      </a:pPr>
                      <a:r>
                        <a:rPr lang="en-US" sz="1200">
                          <a:effectLst/>
                        </a:rPr>
                        <a:t>Total Sales = Units Sold × Price per Unit (e.g. =B2*C2)</a:t>
                      </a:r>
                      <a:endParaRPr lang="en-US" sz="1100">
                        <a:effectLst/>
                        <a:latin typeface="Arial" panose="020B0604020202020204" pitchFamily="34" charset="0"/>
                        <a:ea typeface="Arial" panose="020B0604020202020204" pitchFamily="34" charset="0"/>
                      </a:endParaRPr>
                    </a:p>
                  </a:txBody>
                  <a:tcPr marL="88900" marR="88900" marT="63500" marB="63500"/>
                </a:tc>
              </a:tr>
              <a:tr h="0">
                <a:tc>
                  <a:txBody>
                    <a:bodyPr/>
                    <a:lstStyle/>
                    <a:p>
                      <a:pPr marL="0" marR="0">
                        <a:spcBef>
                          <a:spcPts val="0"/>
                        </a:spcBef>
                        <a:spcAft>
                          <a:spcPts val="0"/>
                        </a:spcAft>
                      </a:pPr>
                      <a:r>
                        <a:rPr lang="en-US" sz="1200">
                          <a:effectLst/>
                        </a:rPr>
                        <a:t>Number of slides</a:t>
                      </a:r>
                      <a:endParaRPr lang="en-US" sz="1100">
                        <a:effectLst/>
                        <a:latin typeface="Arial" panose="020B0604020202020204" pitchFamily="34" charset="0"/>
                        <a:ea typeface="Arial" panose="020B0604020202020204" pitchFamily="34" charset="0"/>
                      </a:endParaRPr>
                    </a:p>
                  </a:txBody>
                  <a:tcPr marL="88900" marR="88900" marT="63500" marB="63500"/>
                </a:tc>
                <a:tc>
                  <a:txBody>
                    <a:bodyPr/>
                    <a:lstStyle/>
                    <a:p>
                      <a:pPr marL="0" marR="0">
                        <a:spcBef>
                          <a:spcPts val="0"/>
                        </a:spcBef>
                        <a:spcAft>
                          <a:spcPts val="0"/>
                        </a:spcAft>
                      </a:pPr>
                      <a:r>
                        <a:rPr lang="en-US" sz="1200">
                          <a:effectLst/>
                        </a:rPr>
                        <a:t>5 slides: Title, Data Table, Chart, Observations, Summary</a:t>
                      </a:r>
                      <a:endParaRPr lang="en-US" sz="1100">
                        <a:effectLst/>
                        <a:latin typeface="Arial" panose="020B0604020202020204" pitchFamily="34" charset="0"/>
                        <a:ea typeface="Arial" panose="020B0604020202020204" pitchFamily="34" charset="0"/>
                      </a:endParaRPr>
                    </a:p>
                  </a:txBody>
                  <a:tcPr marL="88900" marR="88900" marT="63500" marB="63500"/>
                </a:tc>
              </a:tr>
              <a:tr h="0">
                <a:tc>
                  <a:txBody>
                    <a:bodyPr/>
                    <a:lstStyle/>
                    <a:p>
                      <a:pPr marL="0" marR="0">
                        <a:spcBef>
                          <a:spcPts val="0"/>
                        </a:spcBef>
                        <a:spcAft>
                          <a:spcPts val="0"/>
                        </a:spcAft>
                      </a:pPr>
                      <a:r>
                        <a:rPr lang="en-US" sz="1200">
                          <a:effectLst/>
                        </a:rPr>
                        <a:t>Key improvement</a:t>
                      </a:r>
                      <a:endParaRPr lang="en-US" sz="1100">
                        <a:effectLst/>
                        <a:latin typeface="Arial" panose="020B0604020202020204" pitchFamily="34" charset="0"/>
                        <a:ea typeface="Arial" panose="020B0604020202020204" pitchFamily="34" charset="0"/>
                      </a:endParaRPr>
                    </a:p>
                  </a:txBody>
                  <a:tcPr marL="88900" marR="88900" marT="63500" marB="63500"/>
                </a:tc>
                <a:tc>
                  <a:txBody>
                    <a:bodyPr/>
                    <a:lstStyle/>
                    <a:p>
                      <a:pPr marL="0" marR="0">
                        <a:spcBef>
                          <a:spcPts val="0"/>
                        </a:spcBef>
                        <a:spcAft>
                          <a:spcPts val="0"/>
                        </a:spcAft>
                      </a:pPr>
                      <a:r>
                        <a:rPr lang="en-US" sz="1200">
                          <a:effectLst/>
                        </a:rPr>
                        <a:t>Added a bar chart and observations slide to go beyond basic data display.</a:t>
                      </a:r>
                      <a:endParaRPr lang="en-US" sz="1100">
                        <a:effectLst/>
                        <a:latin typeface="Arial" panose="020B0604020202020204" pitchFamily="34" charset="0"/>
                        <a:ea typeface="Arial" panose="020B0604020202020204" pitchFamily="34" charset="0"/>
                      </a:endParaRPr>
                    </a:p>
                  </a:txBody>
                  <a:tcPr marL="88900" marR="88900" marT="63500" marB="63500"/>
                </a:tc>
              </a:tr>
              <a:tr h="0">
                <a:tc>
                  <a:txBody>
                    <a:bodyPr/>
                    <a:lstStyle/>
                    <a:p>
                      <a:pPr marL="0" marR="0">
                        <a:spcBef>
                          <a:spcPts val="0"/>
                        </a:spcBef>
                        <a:spcAft>
                          <a:spcPts val="0"/>
                        </a:spcAft>
                      </a:pPr>
                      <a:r>
                        <a:rPr lang="en-US" sz="1200">
                          <a:effectLst/>
                        </a:rPr>
                        <a:t>What I learned</a:t>
                      </a:r>
                      <a:endParaRPr lang="en-US" sz="1100">
                        <a:effectLst/>
                        <a:latin typeface="Arial" panose="020B0604020202020204" pitchFamily="34" charset="0"/>
                        <a:ea typeface="Arial" panose="020B0604020202020204" pitchFamily="34" charset="0"/>
                      </a:endParaRPr>
                    </a:p>
                  </a:txBody>
                  <a:tcPr marL="88900" marR="88900" marT="63500" marB="63500"/>
                </a:tc>
                <a:tc>
                  <a:txBody>
                    <a:bodyPr/>
                    <a:lstStyle/>
                    <a:p>
                      <a:pPr marL="0" marR="0">
                        <a:spcBef>
                          <a:spcPts val="0"/>
                        </a:spcBef>
                        <a:spcAft>
                          <a:spcPts val="0"/>
                        </a:spcAft>
                      </a:pPr>
                      <a:r>
                        <a:rPr lang="en-US" sz="1200" dirty="0">
                          <a:effectLst/>
                        </a:rPr>
                        <a:t>How to present business data clearly and make better decisions</a:t>
                      </a:r>
                      <a:endParaRPr lang="en-US" sz="1100" dirty="0">
                        <a:effectLst/>
                        <a:latin typeface="Arial" panose="020B0604020202020204" pitchFamily="34" charset="0"/>
                        <a:ea typeface="Arial" panose="020B0604020202020204" pitchFamily="34" charset="0"/>
                      </a:endParaRPr>
                    </a:p>
                  </a:txBody>
                  <a:tcPr marL="88900" marR="88900" marT="63500" marB="63500"/>
                </a:tc>
              </a:tr>
            </a:tbl>
          </a:graphicData>
        </a:graphic>
      </p:graphicFrame>
      <p:sp>
        <p:nvSpPr>
          <p:cNvPr id="8" name="Rectangle 3"/>
          <p:cNvSpPr>
            <a:spLocks noChangeArrowheads="1"/>
          </p:cNvSpPr>
          <p:nvPr/>
        </p:nvSpPr>
        <p:spPr bwMode="auto">
          <a:xfrm>
            <a:off x="1600200" y="148748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t>
            </a:r>
            <a:endParaRPr kumimoji="0" lang="en-US" sz="1800" b="0" i="0" u="none" strike="noStrike" cap="none" normalizeH="0" baseline="0" smtClean="0">
              <a:ln>
                <a:noFill/>
              </a:ln>
              <a:solidFill>
                <a:schemeClr val="tx1"/>
              </a:solidFill>
              <a:effectLst/>
              <a:latin typeface="Arial" panose="020B0604020202020204" pitchFamily="34" charset="0"/>
            </a:endParaRPr>
          </a:p>
        </p:txBody>
      </p:sp>
      <p:sp>
        <p:nvSpPr>
          <p:cNvPr id="10" name="TextBox 9"/>
          <p:cNvSpPr txBox="1"/>
          <p:nvPr/>
        </p:nvSpPr>
        <p:spPr>
          <a:xfrm>
            <a:off x="1382070" y="425789"/>
            <a:ext cx="4222993" cy="369332"/>
          </a:xfrm>
          <a:prstGeom prst="rect">
            <a:avLst/>
          </a:prstGeom>
          <a:noFill/>
        </p:spPr>
        <p:txBody>
          <a:bodyPr wrap="square" rtlCol="0">
            <a:spAutoFit/>
          </a:bodyPr>
          <a:lstStyle/>
          <a:p>
            <a:r>
              <a:rPr lang="en-US" dirty="0" smtClean="0"/>
              <a:t>Log Summary</a:t>
            </a:r>
            <a:endParaRPr lang="en-US" dirty="0"/>
          </a:p>
        </p:txBody>
      </p:sp>
    </p:spTree>
    <p:extLst>
      <p:ext uri="{BB962C8B-B14F-4D97-AF65-F5344CB8AC3E}">
        <p14:creationId xmlns:p14="http://schemas.microsoft.com/office/powerpoint/2010/main" val="26636441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1059</Words>
  <Application>Microsoft Office PowerPoint</Application>
  <PresentationFormat>On-screen Show (16:9)</PresentationFormat>
  <Paragraphs>118</Paragraphs>
  <Slides>10</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Cambria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Brew &amp; Bites Cafe - Weekly Sales Report</dc:title>
  <dc:subject>PptxGenJS Presentation</dc:subject>
  <dc:creator>PptxGenJS</dc:creator>
  <cp:lastModifiedBy>Microsoft account</cp:lastModifiedBy>
  <cp:revision>2</cp:revision>
  <dcterms:created xsi:type="dcterms:W3CDTF">2026-06-11T12:31:54Z</dcterms:created>
  <dcterms:modified xsi:type="dcterms:W3CDTF">2026-06-26T18:31:38Z</dcterms:modified>
</cp:coreProperties>
</file>