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4"/>
  </p:sldMasterIdLst>
  <p:sldIdLst>
    <p:sldId id="256" r:id="rId5"/>
    <p:sldId id="258" r:id="rId6"/>
    <p:sldId id="260" r:id="rId7"/>
    <p:sldId id="264" r:id="rId8"/>
    <p:sldId id="262" r:id="rId9"/>
    <p:sldId id="261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539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viewProps" Target="viewProps.xml" /><Relationship Id="rId3" Type="http://schemas.openxmlformats.org/officeDocument/2006/relationships/customXml" Target="../customXml/item3.xml" /><Relationship Id="rId7" Type="http://schemas.openxmlformats.org/officeDocument/2006/relationships/slide" Target="slides/slide3.xml" /><Relationship Id="rId12" Type="http://schemas.openxmlformats.org/officeDocument/2006/relationships/presProps" Target="presProps.xml" /><Relationship Id="rId2" Type="http://schemas.openxmlformats.org/officeDocument/2006/relationships/customXml" Target="../customXml/item2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tableStyles" Target="tableStyles.xml" /><Relationship Id="rId10" Type="http://schemas.openxmlformats.org/officeDocument/2006/relationships/slide" Target="slides/slide6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668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209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72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60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83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054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273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79021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19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7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image" Target="../media/image1.jpeg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10/10/2021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3166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75" r:id="rId6"/>
    <p:sldLayoutId id="2147483780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 /><Relationship Id="rId2" Type="http://schemas.openxmlformats.org/officeDocument/2006/relationships/audio" Target="../media/media1.mp3" /><Relationship Id="rId1" Type="http://schemas.microsoft.com/office/2007/relationships/media" Target="../media/media1.mp3" /><Relationship Id="rId5" Type="http://schemas.openxmlformats.org/officeDocument/2006/relationships/image" Target="../media/image7.png" /><Relationship Id="rId4" Type="http://schemas.openxmlformats.org/officeDocument/2006/relationships/audio" Target="../media/audio1.wav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0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72" name="Color Fill">
            <a:extLst>
              <a:ext uri="{FF2B5EF4-FFF2-40B4-BE49-F238E27FC236}">
                <a16:creationId xmlns:a16="http://schemas.microsoft.com/office/drawing/2014/main" id="{96AE4BD0-E2D6-4FE1-9295-59E338A453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4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7" y="-1"/>
            <a:ext cx="12195048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B8C79-513D-4CF1-8101-F79679D70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76656"/>
            <a:ext cx="3277432" cy="3063240"/>
          </a:xfrm>
        </p:spPr>
        <p:txBody>
          <a:bodyPr>
            <a:normAutofit/>
          </a:bodyPr>
          <a:lstStyle/>
          <a:p>
            <a:r>
              <a:rPr lang="en-GB" sz="5000" dirty="0"/>
              <a:t>The principles designs of 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9AD979-0C1F-4F44-938D-A97C65167B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840481"/>
            <a:ext cx="3277432" cy="2347272"/>
          </a:xfrm>
        </p:spPr>
        <p:txBody>
          <a:bodyPr>
            <a:normAutofit/>
          </a:bodyPr>
          <a:lstStyle/>
          <a:p>
            <a:r>
              <a:rPr lang="en-GB" dirty="0"/>
              <a:t>University of Wales – Trinity Saint David</a:t>
            </a:r>
          </a:p>
          <a:p>
            <a:endParaRPr lang="en-GB" dirty="0"/>
          </a:p>
          <a:p>
            <a:r>
              <a:rPr lang="en-GB" dirty="0"/>
              <a:t>Teacher : Abdi  </a:t>
            </a:r>
            <a:r>
              <a:rPr lang="en-GB" dirty="0" err="1"/>
              <a:t>Rahmen</a:t>
            </a:r>
            <a:r>
              <a:rPr lang="en-GB" dirty="0"/>
              <a:t>.</a:t>
            </a:r>
          </a:p>
        </p:txBody>
      </p:sp>
      <p:pic>
        <p:nvPicPr>
          <p:cNvPr id="16" name="Picture 3" descr="Connected wire-frame lines and dots">
            <a:extLst>
              <a:ext uri="{FF2B5EF4-FFF2-40B4-BE49-F238E27FC236}">
                <a16:creationId xmlns:a16="http://schemas.microsoft.com/office/drawing/2014/main" id="{619D2C1F-4375-4A9C-94B6-EDBEEDBC3B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25" r="9923" b="-1"/>
          <a:stretch/>
        </p:blipFill>
        <p:spPr>
          <a:xfrm>
            <a:off x="3957208" y="10"/>
            <a:ext cx="8234792" cy="6857990"/>
          </a:xfrm>
          <a:custGeom>
            <a:avLst/>
            <a:gdLst/>
            <a:ahLst/>
            <a:cxnLst/>
            <a:rect l="l" t="t" r="r" b="b"/>
            <a:pathLst>
              <a:path w="8234792" h="6821666">
                <a:moveTo>
                  <a:pt x="2322410" y="0"/>
                </a:moveTo>
                <a:lnTo>
                  <a:pt x="8234792" y="0"/>
                </a:lnTo>
                <a:lnTo>
                  <a:pt x="8234792" y="4503719"/>
                </a:lnTo>
                <a:lnTo>
                  <a:pt x="8215888" y="4629599"/>
                </a:lnTo>
                <a:cubicBezTo>
                  <a:pt x="8049795" y="5454493"/>
                  <a:pt x="7647096" y="6191792"/>
                  <a:pt x="7082996" y="6765066"/>
                </a:cubicBezTo>
                <a:lnTo>
                  <a:pt x="7021717" y="6821666"/>
                </a:lnTo>
                <a:lnTo>
                  <a:pt x="0" y="6821666"/>
                </a:lnTo>
                <a:lnTo>
                  <a:pt x="0" y="3790727"/>
                </a:lnTo>
                <a:cubicBezTo>
                  <a:pt x="0" y="2186928"/>
                  <a:pt x="879517" y="791919"/>
                  <a:pt x="2175128" y="7665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083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EA6D9-47A9-4C11-A61F-72C235C61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952" y="321414"/>
            <a:ext cx="7685037" cy="646775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Kokila" panose="020B0502040204020203" pitchFamily="34" charset="0"/>
                <a:cs typeface="Kokila" panose="020B0502040204020203" pitchFamily="34" charset="0"/>
              </a:rPr>
              <a:t>*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message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7967B-FF42-4AD2-B242-2D5D2158B2FF}"/>
              </a:ext>
            </a:extLst>
          </p:cNvPr>
          <p:cNvSpPr txBox="1"/>
          <p:nvPr/>
        </p:nvSpPr>
        <p:spPr>
          <a:xfrm>
            <a:off x="424823" y="968189"/>
            <a:ext cx="616590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message - is the ability to help the reader viewing the project, </a:t>
            </a:r>
            <a:endParaRPr lang="ro-RO" dirty="0"/>
          </a:p>
          <a:p>
            <a:endParaRPr lang="ro-RO" dirty="0"/>
          </a:p>
          <a:p>
            <a:r>
              <a:rPr lang="en-GB" dirty="0"/>
              <a:t>to be focused on only one message, </a:t>
            </a:r>
            <a:endParaRPr lang="ro-RO" dirty="0"/>
          </a:p>
          <a:p>
            <a:r>
              <a:rPr lang="en-GB" dirty="0"/>
              <a:t>which helps to understand coherently what is being said in the presentation and not to create confusion. </a:t>
            </a:r>
            <a:endParaRPr lang="ro-RO" dirty="0"/>
          </a:p>
          <a:p>
            <a:endParaRPr lang="ro-RO" dirty="0"/>
          </a:p>
          <a:p>
            <a:r>
              <a:rPr lang="en-GB" dirty="0"/>
              <a:t>If the reader sees several topics in a single slide, </a:t>
            </a:r>
            <a:endParaRPr lang="ro-RO" dirty="0"/>
          </a:p>
          <a:p>
            <a:r>
              <a:rPr lang="en-GB" dirty="0"/>
              <a:t>it leads to disorientation and does not help to properly understand the topic being discussed.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</a:t>
            </a:r>
          </a:p>
        </p:txBody>
      </p:sp>
      <p:pic>
        <p:nvPicPr>
          <p:cNvPr id="3" name="Imagine 3">
            <a:extLst>
              <a:ext uri="{FF2B5EF4-FFF2-40B4-BE49-F238E27FC236}">
                <a16:creationId xmlns:a16="http://schemas.microsoft.com/office/drawing/2014/main" id="{1B393639-57C2-A045-A865-1E33D0A789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176" y="2865346"/>
            <a:ext cx="2542814" cy="3121936"/>
          </a:xfrm>
          <a:prstGeom prst="rect">
            <a:avLst/>
          </a:prstGeom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CF54DC10-0525-4B41-A369-9C614AF82613}"/>
              </a:ext>
            </a:extLst>
          </p:cNvPr>
          <p:cNvSpPr txBox="1"/>
          <p:nvPr/>
        </p:nvSpPr>
        <p:spPr>
          <a:xfrm>
            <a:off x="5468470" y="5987282"/>
            <a:ext cx="6364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Tx/>
              <a:buChar char="-"/>
            </a:pPr>
            <a:r>
              <a:rPr lang="ro-RO"/>
              <a:t>Valentin Antonio Neagu</a:t>
            </a:r>
          </a:p>
          <a:p>
            <a:pPr algn="l"/>
            <a:r>
              <a:rPr lang="ro-RO"/>
              <a:t>                 2109312</a:t>
            </a:r>
          </a:p>
        </p:txBody>
      </p:sp>
    </p:spTree>
    <p:extLst>
      <p:ext uri="{BB962C8B-B14F-4D97-AF65-F5344CB8AC3E}">
        <p14:creationId xmlns:p14="http://schemas.microsoft.com/office/powerpoint/2010/main" val="38449391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F6613-2FF3-0F45-A150-32E3B0F3A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4815" y="936005"/>
            <a:ext cx="7646936" cy="322551"/>
          </a:xfrm>
        </p:spPr>
        <p:txBody>
          <a:bodyPr>
            <a:noAutofit/>
          </a:bodyPr>
          <a:lstStyle/>
          <a:p>
            <a:r>
              <a:rPr lang="en-US" sz="2400" dirty="0"/>
              <a:t>*Contrast</a:t>
            </a:r>
            <a:r>
              <a:rPr lang="en-US" sz="2000" dirty="0"/>
              <a:t>*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108ABA-CCF1-464E-BBE2-F1429BD2FBA1}"/>
              </a:ext>
            </a:extLst>
          </p:cNvPr>
          <p:cNvSpPr txBox="1"/>
          <p:nvPr/>
        </p:nvSpPr>
        <p:spPr>
          <a:xfrm>
            <a:off x="6038384" y="5726686"/>
            <a:ext cx="2524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</a:t>
            </a:r>
            <a:r>
              <a:rPr lang="en-GB" sz="2400"/>
              <a:t>st</a:t>
            </a:r>
            <a:r>
              <a:rPr lang="en-GB"/>
              <a:t> Masuda Begum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F29D0A4F-B14C-3F4A-9A49-F5689EDF7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7952" y="3816470"/>
            <a:ext cx="2122378" cy="179938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316861F-CAB6-DF43-9577-801C80924678}"/>
              </a:ext>
            </a:extLst>
          </p:cNvPr>
          <p:cNvSpPr txBox="1"/>
          <p:nvPr/>
        </p:nvSpPr>
        <p:spPr>
          <a:xfrm flipV="1">
            <a:off x="9436099" y="8028141"/>
            <a:ext cx="1174397" cy="9134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E2452-53A9-4236-B7A5-C89FEB531891}"/>
              </a:ext>
            </a:extLst>
          </p:cNvPr>
          <p:cNvSpPr txBox="1"/>
          <p:nvPr/>
        </p:nvSpPr>
        <p:spPr>
          <a:xfrm>
            <a:off x="6423016" y="6113725"/>
            <a:ext cx="175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2109967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01CE20-3311-0542-A3BF-D69A2EF1537A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5ACDA41-708C-2C45-976C-7AA163A02840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8C9320-04A7-154D-90FC-89D2D46A513B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9833C5A-5B5A-BA40-887A-9D88B6D6FC9E}"/>
              </a:ext>
            </a:extLst>
          </p:cNvPr>
          <p:cNvSpPr txBox="1"/>
          <p:nvPr/>
        </p:nvSpPr>
        <p:spPr>
          <a:xfrm>
            <a:off x="3047691" y="3248045"/>
            <a:ext cx="60953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E307F5C-5A23-C442-B540-F7B5B21F7B97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9B9A3D3-2643-B04D-B3D2-222A9FDABC7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28E21AE-9C2B-B140-893C-F602944FD575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65BE61-11A3-4E4F-B19A-4409B78ECD1C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AC39583-510B-044A-BA31-311DE73F6DAA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FE91ED-85A9-B24E-AD1E-44FB34FA24A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5B36D79-84E9-8345-BBDC-F5E7D41C0DB1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CAC2385-5B0A-5940-B097-57D9AB02D0E8}"/>
              </a:ext>
            </a:extLst>
          </p:cNvPr>
          <p:cNvSpPr txBox="1"/>
          <p:nvPr/>
        </p:nvSpPr>
        <p:spPr>
          <a:xfrm>
            <a:off x="3048689" y="3244522"/>
            <a:ext cx="60973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B6F85FA9-E718-614E-8FAD-BECC48779A82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A4696B1-BCA7-2844-9575-5E78891E7345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F4D98DC-4FB4-0649-AD31-DAC42293E211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C0B46788-753C-1249-99E5-ED20A852E4FC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59A3096-192E-8A4B-A0C3-F72F2FF5D72F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433B88E-41C0-504F-9BD6-9CD84A7F4B9D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C62835A-3018-2E4A-8428-168149B436E9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8A6369F-588B-614D-8CAD-13608D2FC950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5EE195B3-6D5D-4648-A735-7650FDA67897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1D38D5D-EAD6-0549-AF2D-B056E92F8DC6}"/>
              </a:ext>
            </a:extLst>
          </p:cNvPr>
          <p:cNvSpPr txBox="1"/>
          <p:nvPr/>
        </p:nvSpPr>
        <p:spPr>
          <a:xfrm>
            <a:off x="3049799" y="3242984"/>
            <a:ext cx="60995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en-GB" sz="1800" b="0" i="0" u="none" strike="noStrike">
              <a:effectLst/>
              <a:latin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EF688E9E-15D8-BD4E-A288-B3C0B06D0DD9}"/>
              </a:ext>
            </a:extLst>
          </p:cNvPr>
          <p:cNvSpPr txBox="1"/>
          <p:nvPr/>
        </p:nvSpPr>
        <p:spPr>
          <a:xfrm flipV="1">
            <a:off x="5180981" y="1306224"/>
            <a:ext cx="3317298" cy="1212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3" name="CasetăText 32">
            <a:extLst>
              <a:ext uri="{FF2B5EF4-FFF2-40B4-BE49-F238E27FC236}">
                <a16:creationId xmlns:a16="http://schemas.microsoft.com/office/drawing/2014/main" id="{5D8EA7CB-41EA-0348-9BDF-F6900FDA57C1}"/>
              </a:ext>
            </a:extLst>
          </p:cNvPr>
          <p:cNvSpPr txBox="1"/>
          <p:nvPr/>
        </p:nvSpPr>
        <p:spPr>
          <a:xfrm>
            <a:off x="254981" y="1995147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If there isn’t enough contrast between</a:t>
            </a:r>
          </a:p>
          <a:p>
            <a:r>
              <a:rPr lang="ro-RO"/>
              <a:t>  your text and the background or enough</a:t>
            </a:r>
          </a:p>
          <a:p>
            <a:r>
              <a:rPr lang="ro-RO"/>
              <a:t>  color contrast between lines on a graph.</a:t>
            </a:r>
          </a:p>
          <a:p>
            <a:endParaRPr lang="ro-RO"/>
          </a:p>
          <a:p>
            <a:r>
              <a:rPr lang="ro-RO"/>
              <a:t> Your audience is going to have trouble </a:t>
            </a:r>
          </a:p>
          <a:p>
            <a:r>
              <a:rPr lang="ro-RO"/>
              <a:t> reading and understanding your content.</a:t>
            </a:r>
          </a:p>
        </p:txBody>
      </p:sp>
      <p:sp>
        <p:nvSpPr>
          <p:cNvPr id="35" name="CasetăText 34">
            <a:extLst>
              <a:ext uri="{FF2B5EF4-FFF2-40B4-BE49-F238E27FC236}">
                <a16:creationId xmlns:a16="http://schemas.microsoft.com/office/drawing/2014/main" id="{CF8A4721-CDA2-B342-92F3-04F292CD65D7}"/>
              </a:ext>
            </a:extLst>
          </p:cNvPr>
          <p:cNvSpPr txBox="1"/>
          <p:nvPr/>
        </p:nvSpPr>
        <p:spPr>
          <a:xfrm>
            <a:off x="254981" y="3875324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The principle of contrast is dependent upon </a:t>
            </a:r>
          </a:p>
          <a:p>
            <a:r>
              <a:rPr lang="ro-RO"/>
              <a:t>the surrounding elements being noticeably </a:t>
            </a:r>
          </a:p>
          <a:p>
            <a:r>
              <a:rPr lang="ro-RO"/>
              <a:t>different from the focal point.</a:t>
            </a:r>
          </a:p>
        </p:txBody>
      </p:sp>
    </p:spTree>
    <p:extLst>
      <p:ext uri="{BB962C8B-B14F-4D97-AF65-F5344CB8AC3E}">
        <p14:creationId xmlns:p14="http://schemas.microsoft.com/office/powerpoint/2010/main" val="29542728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A9354-7665-4B12-A46A-71B7510D1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* Size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10593-6535-44E0-8ADE-E68CDB807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is large font size important in presentation?</a:t>
            </a:r>
          </a:p>
          <a:p>
            <a:r>
              <a:rPr lang="en-GB" dirty="0"/>
              <a:t>The font you choose must be readable to your audience</a:t>
            </a:r>
            <a:r>
              <a:rPr lang="en-GB"/>
              <a:t>. ...</a:t>
            </a:r>
            <a:endParaRPr lang="ro-RO"/>
          </a:p>
          <a:p>
            <a:r>
              <a:rPr lang="en-GB"/>
              <a:t> </a:t>
            </a:r>
            <a:r>
              <a:rPr lang="en-GB" dirty="0"/>
              <a:t>After you've chosen a font, you should keep it larger than 18 </a:t>
            </a:r>
            <a:r>
              <a:rPr lang="en-GB"/>
              <a:t>points.</a:t>
            </a:r>
            <a:endParaRPr lang="ro-RO"/>
          </a:p>
          <a:p>
            <a:r>
              <a:rPr lang="en-GB"/>
              <a:t> </a:t>
            </a:r>
            <a:r>
              <a:rPr lang="en-GB" dirty="0"/>
              <a:t>Some experts even suggest never going below 30 points</a:t>
            </a:r>
            <a:r>
              <a:rPr lang="en-GB"/>
              <a:t>. </a:t>
            </a:r>
            <a:endParaRPr lang="ro-RO"/>
          </a:p>
          <a:p>
            <a:r>
              <a:rPr lang="en-GB"/>
              <a:t>Using </a:t>
            </a:r>
            <a:r>
              <a:rPr lang="en-GB" dirty="0"/>
              <a:t>large point sizes encourages you to create a concise presentation that augments, not over shadows, your talking </a:t>
            </a:r>
            <a:r>
              <a:rPr lang="en-GB"/>
              <a:t>points.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634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A6E2F49-DA71-DE44-AFFE-5E3B53E0F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047" y="-300139"/>
            <a:ext cx="7685037" cy="1325563"/>
          </a:xfrm>
        </p:spPr>
        <p:txBody>
          <a:bodyPr/>
          <a:lstStyle/>
          <a:p>
            <a:r>
              <a:rPr lang="ro-RO" dirty="0"/>
              <a:t>SENTENCES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217D5BB-7218-ED4A-AA9D-F6205BBAD8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047" y="1025424"/>
            <a:ext cx="7685037" cy="4080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400" dirty="0"/>
              <a:t>It's not necessary to use big sentences. </a:t>
            </a:r>
          </a:p>
          <a:p>
            <a:pPr marL="0" indent="0">
              <a:buNone/>
            </a:pPr>
            <a:r>
              <a:rPr lang="ro-RO" sz="2400" dirty="0"/>
              <a:t>The use of big sentences can be difficult to understand and people might get bored reading them. </a:t>
            </a:r>
          </a:p>
          <a:p>
            <a:pPr marL="0" indent="0">
              <a:buNone/>
            </a:pPr>
            <a:r>
              <a:rPr lang="ro-RO" sz="2400" dirty="0"/>
              <a:t>You can use key words and pictures because they make the information easier to remember. </a:t>
            </a:r>
          </a:p>
          <a:p>
            <a:pPr marL="0" indent="0">
              <a:buNone/>
            </a:pPr>
            <a:r>
              <a:rPr lang="ro-RO" sz="2400" dirty="0"/>
              <a:t>The information must be conveyed in short and simple sentences. </a:t>
            </a:r>
          </a:p>
          <a:p>
            <a:pPr marL="0" indent="0">
              <a:buNone/>
            </a:pPr>
            <a:r>
              <a:rPr lang="ro-RO" sz="2400" dirty="0"/>
              <a:t>Using photographs can also help you </a:t>
            </a:r>
          </a:p>
          <a:p>
            <a:pPr marL="0" indent="0">
              <a:buNone/>
            </a:pPr>
            <a:r>
              <a:rPr lang="ro-RO" sz="2400" dirty="0"/>
              <a:t>ilustrate what you trying to say.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7F29061A-3521-5044-AF44-B5D3164843CE}"/>
              </a:ext>
            </a:extLst>
          </p:cNvPr>
          <p:cNvSpPr txBox="1"/>
          <p:nvPr/>
        </p:nvSpPr>
        <p:spPr>
          <a:xfrm>
            <a:off x="5175623" y="236668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0B4E6AB1-8C29-FF47-A9C2-60DB713FC801}"/>
              </a:ext>
            </a:extLst>
          </p:cNvPr>
          <p:cNvSpPr txBox="1"/>
          <p:nvPr/>
        </p:nvSpPr>
        <p:spPr>
          <a:xfrm>
            <a:off x="6358963" y="6108071"/>
            <a:ext cx="4566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/>
              <a:t>Ionut Gugoi</a:t>
            </a:r>
          </a:p>
          <a:p>
            <a:pPr algn="l"/>
            <a:r>
              <a:rPr lang="ro-RO"/>
              <a:t>2113008</a:t>
            </a:r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921B90D5-D233-7540-9A9A-22A2603AD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3038" y="3854857"/>
            <a:ext cx="2066661" cy="2253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6716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setăText 4">
            <a:extLst>
              <a:ext uri="{FF2B5EF4-FFF2-40B4-BE49-F238E27FC236}">
                <a16:creationId xmlns:a16="http://schemas.microsoft.com/office/drawing/2014/main" id="{EF9BAFAB-4803-1944-86B5-367CA8E707F5}"/>
              </a:ext>
            </a:extLst>
          </p:cNvPr>
          <p:cNvSpPr txBox="1"/>
          <p:nvPr/>
        </p:nvSpPr>
        <p:spPr>
          <a:xfrm>
            <a:off x="102215" y="1522910"/>
            <a:ext cx="648488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>
                <a:effectLst/>
              </a:rPr>
              <a:t>                                                      </a:t>
            </a:r>
          </a:p>
          <a:p>
            <a:r>
              <a:rPr lang="ro-RO"/>
              <a:t>-In </a:t>
            </a:r>
            <a:r>
              <a:rPr lang="ro-RO" dirty="0"/>
              <a:t>order t</a:t>
            </a:r>
            <a:r>
              <a:rPr lang="ro-RO" dirty="0">
                <a:effectLst/>
              </a:rPr>
              <a:t>o be able to please everyone </a:t>
            </a:r>
            <a:r>
              <a:rPr lang="ro-RO" dirty="0"/>
              <a:t>you </a:t>
            </a:r>
            <a:r>
              <a:rPr lang="ro-RO" dirty="0">
                <a:effectLst/>
              </a:rPr>
              <a:t>must not visually disturb the first </a:t>
            </a:r>
            <a:r>
              <a:rPr lang="ro-RO">
                <a:effectLst/>
              </a:rPr>
              <a:t>impact </a:t>
            </a:r>
          </a:p>
          <a:p>
            <a:r>
              <a:rPr lang="ro-RO">
                <a:effectLst/>
              </a:rPr>
              <a:t>- </a:t>
            </a:r>
            <a:r>
              <a:rPr lang="ro-RO" dirty="0">
                <a:effectLst/>
              </a:rPr>
              <a:t>If the background of the works is white or a very bright image from the start we lose focus on the message we want </a:t>
            </a:r>
            <a:r>
              <a:rPr lang="ro-RO" dirty="0"/>
              <a:t>to sent </a:t>
            </a:r>
            <a:br>
              <a:rPr lang="ro-RO"/>
            </a:br>
            <a:r>
              <a:rPr lang="ro-RO"/>
              <a:t>-</a:t>
            </a:r>
            <a:r>
              <a:rPr lang="ro-RO">
                <a:effectLst/>
              </a:rPr>
              <a:t> </a:t>
            </a:r>
            <a:r>
              <a:rPr lang="ro-RO" dirty="0">
                <a:effectLst/>
              </a:rPr>
              <a:t>We opted for darker colors to highlight the written text.</a:t>
            </a:r>
          </a:p>
          <a:p>
            <a:endParaRPr lang="ro-RO" dirty="0"/>
          </a:p>
        </p:txBody>
      </p:sp>
      <p:pic>
        <p:nvPicPr>
          <p:cNvPr id="6" name="Imagine 6">
            <a:extLst>
              <a:ext uri="{FF2B5EF4-FFF2-40B4-BE49-F238E27FC236}">
                <a16:creationId xmlns:a16="http://schemas.microsoft.com/office/drawing/2014/main" id="{B84B7C47-5C4E-DD49-AF14-AAB797FD95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103" y="3584109"/>
            <a:ext cx="2081107" cy="2134690"/>
          </a:xfrm>
          <a:prstGeom prst="rect">
            <a:avLst/>
          </a:prstGeom>
        </p:spPr>
      </p:pic>
      <p:sp>
        <p:nvSpPr>
          <p:cNvPr id="7" name="CasetăText 6">
            <a:extLst>
              <a:ext uri="{FF2B5EF4-FFF2-40B4-BE49-F238E27FC236}">
                <a16:creationId xmlns:a16="http://schemas.microsoft.com/office/drawing/2014/main" id="{B6F81D1B-C116-A144-AFF8-2A40883F2B32}"/>
              </a:ext>
            </a:extLst>
          </p:cNvPr>
          <p:cNvSpPr txBox="1"/>
          <p:nvPr/>
        </p:nvSpPr>
        <p:spPr>
          <a:xfrm>
            <a:off x="5892520" y="5825565"/>
            <a:ext cx="398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/>
              <a:t>- Mirabela Mutcu </a:t>
            </a:r>
          </a:p>
          <a:p>
            <a:pPr algn="l"/>
            <a:r>
              <a:rPr lang="ro-RO"/>
              <a:t>      2108200</a:t>
            </a:r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F0E79824-5315-FF4A-BB29-21E72E073AB2}"/>
              </a:ext>
            </a:extLst>
          </p:cNvPr>
          <p:cNvSpPr txBox="1"/>
          <p:nvPr/>
        </p:nvSpPr>
        <p:spPr>
          <a:xfrm>
            <a:off x="3319929" y="91437"/>
            <a:ext cx="36038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sz="2000" dirty="0"/>
              <a:t>Dark </a:t>
            </a:r>
          </a:p>
        </p:txBody>
      </p:sp>
      <p:sp>
        <p:nvSpPr>
          <p:cNvPr id="11" name="Subtitlu 10">
            <a:extLst>
              <a:ext uri="{FF2B5EF4-FFF2-40B4-BE49-F238E27FC236}">
                <a16:creationId xmlns:a16="http://schemas.microsoft.com/office/drawing/2014/main" id="{A62DF193-B861-D049-A3E4-DAC7E44A57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3590" y="3455753"/>
            <a:ext cx="2165263" cy="2922367"/>
          </a:xfrm>
        </p:spPr>
        <p:txBody>
          <a:bodyPr/>
          <a:lstStyle/>
          <a:p>
            <a:r>
              <a:rPr lang="ro-RO" b="1" i="1" u="sng">
                <a:solidFill>
                  <a:schemeClr val="bg1"/>
                </a:solidFill>
              </a:rPr>
              <a:t> </a:t>
            </a:r>
            <a:r>
              <a:rPr lang="ro-RO" b="1">
                <a:solidFill>
                  <a:schemeClr val="bg1"/>
                </a:solidFill>
              </a:rPr>
              <a:t>       </a:t>
            </a:r>
            <a:endParaRPr lang="ro-RO" b="1" i="1" u="sng">
              <a:solidFill>
                <a:schemeClr val="bg1"/>
              </a:solidFill>
            </a:endParaRPr>
          </a:p>
        </p:txBody>
      </p:sp>
      <p:sp>
        <p:nvSpPr>
          <p:cNvPr id="13" name="Subtitlu 10">
            <a:extLst>
              <a:ext uri="{FF2B5EF4-FFF2-40B4-BE49-F238E27FC236}">
                <a16:creationId xmlns:a16="http://schemas.microsoft.com/office/drawing/2014/main" id="{118778F6-3E39-9A4B-9F8D-E38434C7A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6737" y="3584108"/>
            <a:ext cx="2351741" cy="2685209"/>
          </a:xfrm>
        </p:spPr>
        <p:txBody>
          <a:bodyPr/>
          <a:lstStyle/>
          <a:p>
            <a:r>
              <a:rPr lang="ro-RO"/>
              <a:t>       </a:t>
            </a:r>
          </a:p>
        </p:txBody>
      </p:sp>
      <p:sp>
        <p:nvSpPr>
          <p:cNvPr id="21" name="CasetăText 20">
            <a:extLst>
              <a:ext uri="{FF2B5EF4-FFF2-40B4-BE49-F238E27FC236}">
                <a16:creationId xmlns:a16="http://schemas.microsoft.com/office/drawing/2014/main" id="{20BFF52C-524D-184A-8C28-650CE86D665C}"/>
              </a:ext>
            </a:extLst>
          </p:cNvPr>
          <p:cNvSpPr txBox="1"/>
          <p:nvPr/>
        </p:nvSpPr>
        <p:spPr>
          <a:xfrm>
            <a:off x="358589" y="3688105"/>
            <a:ext cx="47632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ro-RO" sz="2400"/>
              <a:t>Ex:1                            Ex:2</a:t>
            </a:r>
          </a:p>
        </p:txBody>
      </p:sp>
      <p:sp>
        <p:nvSpPr>
          <p:cNvPr id="24" name="CasetăText 23">
            <a:extLst>
              <a:ext uri="{FF2B5EF4-FFF2-40B4-BE49-F238E27FC236}">
                <a16:creationId xmlns:a16="http://schemas.microsoft.com/office/drawing/2014/main" id="{128F6FE7-EC46-F948-B9CC-E098A13B4672}"/>
              </a:ext>
            </a:extLst>
          </p:cNvPr>
          <p:cNvSpPr txBox="1"/>
          <p:nvPr/>
        </p:nvSpPr>
        <p:spPr>
          <a:xfrm>
            <a:off x="358589" y="4202228"/>
            <a:ext cx="4329025" cy="2364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26" name="Dreptunghi 25">
            <a:extLst>
              <a:ext uri="{FF2B5EF4-FFF2-40B4-BE49-F238E27FC236}">
                <a16:creationId xmlns:a16="http://schemas.microsoft.com/office/drawing/2014/main" id="{BF1F164D-79A5-B64F-9E15-7897FC21AA8E}"/>
              </a:ext>
            </a:extLst>
          </p:cNvPr>
          <p:cNvSpPr/>
          <p:nvPr/>
        </p:nvSpPr>
        <p:spPr>
          <a:xfrm>
            <a:off x="246223" y="4175474"/>
            <a:ext cx="4534954" cy="235775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9025CDA9-7ED8-D843-AE6F-BDC7E96C8562}"/>
              </a:ext>
            </a:extLst>
          </p:cNvPr>
          <p:cNvSpPr/>
          <p:nvPr/>
        </p:nvSpPr>
        <p:spPr>
          <a:xfrm>
            <a:off x="388228" y="4461208"/>
            <a:ext cx="1828800" cy="1828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96180EF4-D83F-3D48-8C86-8817891431ED}"/>
              </a:ext>
            </a:extLst>
          </p:cNvPr>
          <p:cNvSpPr/>
          <p:nvPr/>
        </p:nvSpPr>
        <p:spPr>
          <a:xfrm>
            <a:off x="2687230" y="4469968"/>
            <a:ext cx="1828800" cy="1828800"/>
          </a:xfrm>
          <a:prstGeom prst="ellipse">
            <a:avLst/>
          </a:prstGeom>
          <a:solidFill>
            <a:srgbClr val="30539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/>
              <a:t>Good day </a:t>
            </a: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89A108C7-C046-2242-9451-CAC7673111B9}"/>
              </a:ext>
            </a:extLst>
          </p:cNvPr>
          <p:cNvSpPr/>
          <p:nvPr/>
        </p:nvSpPr>
        <p:spPr>
          <a:xfrm>
            <a:off x="396628" y="4443074"/>
            <a:ext cx="1828800" cy="188258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ro-RO">
                <a:solidFill>
                  <a:schemeClr val="bg1"/>
                </a:solidFill>
              </a:rPr>
              <a:t>Good day 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CAB93D2-FF78-0F4C-B78C-75D9622BE643}"/>
              </a:ext>
            </a:extLst>
          </p:cNvPr>
          <p:cNvSpPr txBox="1"/>
          <p:nvPr/>
        </p:nvSpPr>
        <p:spPr>
          <a:xfrm flipV="1">
            <a:off x="4129740" y="1733176"/>
            <a:ext cx="5169647" cy="878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ro-RO"/>
          </a:p>
        </p:txBody>
      </p:sp>
      <p:sp>
        <p:nvSpPr>
          <p:cNvPr id="16" name="CasetăText 15">
            <a:extLst>
              <a:ext uri="{FF2B5EF4-FFF2-40B4-BE49-F238E27FC236}">
                <a16:creationId xmlns:a16="http://schemas.microsoft.com/office/drawing/2014/main" id="{812F73F1-716B-0E40-A9AE-F7144846934E}"/>
              </a:ext>
            </a:extLst>
          </p:cNvPr>
          <p:cNvSpPr txBox="1"/>
          <p:nvPr/>
        </p:nvSpPr>
        <p:spPr>
          <a:xfrm>
            <a:off x="102215" y="90246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ro-RO"/>
              <a:t>-Talking about background colors blue is considered to be the most effective one since it makes you feel confident and secure </a:t>
            </a:r>
          </a:p>
          <a:p>
            <a:r>
              <a:rPr lang="ro-RO"/>
              <a:t>-This color is universal and can be used in any presentation</a:t>
            </a:r>
          </a:p>
        </p:txBody>
      </p:sp>
    </p:spTree>
    <p:extLst>
      <p:ext uri="{BB962C8B-B14F-4D97-AF65-F5344CB8AC3E}">
        <p14:creationId xmlns:p14="http://schemas.microsoft.com/office/powerpoint/2010/main" val="17758384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8F683-CDF8-4FD8-9AC0-D149C9A07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/>
              <a:t>Source of Inspiration : Death by PowerPoint TED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AF64AA-7032-4279-AA62-34A68F56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16310"/>
            <a:ext cx="7685037" cy="4080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- Link : https://youtu.be/Iwpi1Lm6dFo</a:t>
            </a:r>
          </a:p>
        </p:txBody>
      </p:sp>
      <p:pic>
        <p:nvPicPr>
          <p:cNvPr id="4" name="OnlyMP3.net - Applause sound effect-qGubQZ9ZRHk-192k-1633406066888">
            <a:hlinkClick r:id="" action="ppaction://media"/>
            <a:extLst>
              <a:ext uri="{FF2B5EF4-FFF2-40B4-BE49-F238E27FC236}">
                <a16:creationId xmlns:a16="http://schemas.microsoft.com/office/drawing/2014/main" id="{3929C030-3DBE-4813-98C9-F533202834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1637438" y="6496560"/>
            <a:ext cx="194724" cy="194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6190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E132D9D-F310-47A6-843A-1525A423F91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84C7A21-AFAC-47E9-99AF-FD1D0F28358F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e49ff73-cec0-4379-9da8-63ff3cc411bb"/>
  </ds:schemaRefs>
</ds:datastoreItem>
</file>

<file path=customXml/itemProps3.xml><?xml version="1.0" encoding="utf-8"?>
<ds:datastoreItem xmlns:ds="http://schemas.openxmlformats.org/officeDocument/2006/customXml" ds:itemID="{BCC943AA-2A0E-4083-B542-C9F14C992D3E}">
  <ds:schemaRefs>
    <ds:schemaRef ds:uri="http://schemas.microsoft.com/office/2006/metadata/properties"/>
    <ds:schemaRef ds:uri="http://www.w3.org/2000/xmln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469</Words>
  <Application>Microsoft Office PowerPoint</Application>
  <PresentationFormat>Ecran lat</PresentationFormat>
  <Paragraphs>51</Paragraphs>
  <Slides>7</Slides>
  <Notes>0</Notes>
  <HiddenSlides>0</HiddenSlides>
  <MMClips>1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7</vt:i4>
      </vt:variant>
    </vt:vector>
  </HeadingPairs>
  <TitlesOfParts>
    <vt:vector size="8" baseType="lpstr">
      <vt:lpstr>TropicVTI</vt:lpstr>
      <vt:lpstr>The principles designs of PowerPoint</vt:lpstr>
      <vt:lpstr>* One message</vt:lpstr>
      <vt:lpstr>*Contrast*</vt:lpstr>
      <vt:lpstr>* Size </vt:lpstr>
      <vt:lpstr>SENTENCES</vt:lpstr>
      <vt:lpstr>Prezentare PowerPoint</vt:lpstr>
      <vt:lpstr>Source of Inspiration : Death by PowerPoint TED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principles designs of PowerPoint</dc:title>
  <dc:creator>Valentin Antonio</dc:creator>
  <cp:lastModifiedBy>Mirabela Mutcu</cp:lastModifiedBy>
  <cp:revision>15</cp:revision>
  <dcterms:created xsi:type="dcterms:W3CDTF">2021-10-06T18:33:11Z</dcterms:created>
  <dcterms:modified xsi:type="dcterms:W3CDTF">2021-10-10T19:32:03Z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