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1" r:id="rId4"/>
  </p:sldMasterIdLst>
  <p:notesMasterIdLst>
    <p:notesMasterId r:id="rId20"/>
  </p:notesMasterIdLst>
  <p:sldIdLst>
    <p:sldId id="256" r:id="rId5"/>
    <p:sldId id="272" r:id="rId6"/>
    <p:sldId id="273" r:id="rId7"/>
    <p:sldId id="274" r:id="rId8"/>
    <p:sldId id="275" r:id="rId9"/>
    <p:sldId id="276" r:id="rId10"/>
    <p:sldId id="278" r:id="rId11"/>
    <p:sldId id="277" r:id="rId12"/>
    <p:sldId id="279" r:id="rId13"/>
    <p:sldId id="287" r:id="rId14"/>
    <p:sldId id="286" r:id="rId15"/>
    <p:sldId id="282" r:id="rId16"/>
    <p:sldId id="281" r:id="rId17"/>
    <p:sldId id="284" r:id="rId18"/>
    <p:sldId id="285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EDE"/>
    <a:srgbClr val="C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C297D6C-866C-4F37-982B-75FCED8B84CF}" v="55" dt="2026-03-23T11:51:19.3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9494" autoAdjust="0"/>
  </p:normalViewPr>
  <p:slideViewPr>
    <p:cSldViewPr snapToGrid="0">
      <p:cViewPr varScale="1">
        <p:scale>
          <a:sx n="61" d="100"/>
          <a:sy n="61" d="100"/>
        </p:scale>
        <p:origin x="10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4FAA66-72E5-4181-8A4C-5F3A0DD2FA16}" type="datetimeFigureOut">
              <a:rPr lang="en-GB" smtClean="0"/>
              <a:t>23/03/2026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B24DF8-BB2A-4002-B4FF-DB95285D1D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880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B24DF8-BB2A-4002-B4FF-DB95285D1DFB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4120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B24DF8-BB2A-4002-B4FF-DB95285D1DFB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3554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B24DF8-BB2A-4002-B4FF-DB95285D1DFB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23086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B24DF8-BB2A-4002-B4FF-DB95285D1DFB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37344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B24DF8-BB2A-4002-B4FF-DB95285D1DFB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1106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B24DF8-BB2A-4002-B4FF-DB95285D1DFB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89603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B24DF8-BB2A-4002-B4FF-DB95285D1DFB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87364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B24DF8-BB2A-4002-B4FF-DB95285D1DFB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80390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B24DF8-BB2A-4002-B4FF-DB95285D1DFB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3269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355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297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806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609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1800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310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473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804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778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835-12AC-4E8F-955A-EA3F4DE2791F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059564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835-12AC-4E8F-955A-EA3F4DE2791F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9765819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835-12AC-4E8F-955A-EA3F4DE2791F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075373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835-12AC-4E8F-955A-EA3F4DE2791F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1030753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835-12AC-4E8F-955A-EA3F4DE2791F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30960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98242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95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BA835-12AC-4E8F-955A-EA3F4DE2791F}" type="datetime1">
              <a:rPr lang="en-US" smtClean="0"/>
              <a:t>3/23/2026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268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ginasthma.org/" TargetMode="External"/><Relationship Id="rId3" Type="http://schemas.openxmlformats.org/officeDocument/2006/relationships/hyperlink" Target="https://www.nhlbi.nih.gov/" TargetMode="External"/><Relationship Id="rId7" Type="http://schemas.openxmlformats.org/officeDocument/2006/relationships/hyperlink" Target="https://www.who.int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asthma.org.uk/" TargetMode="External"/><Relationship Id="rId5" Type="http://schemas.openxmlformats.org/officeDocument/2006/relationships/hyperlink" Target="https://www.nice.org.uk/" TargetMode="External"/><Relationship Id="rId4" Type="http://schemas.openxmlformats.org/officeDocument/2006/relationships/hyperlink" Target="https://www.nhs.uk/conditions/asthma/" TargetMode="External"/><Relationship Id="rId9" Type="http://schemas.openxmlformats.org/officeDocument/2006/relationships/hyperlink" Target="https://www.gov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047C25-F9F8-4807-0F15-04050D3215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2912" y="0"/>
            <a:ext cx="4579088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4C36C2-C98C-D998-1F03-59A9FB728368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0"/>
            <a:ext cx="8320088" cy="6858000"/>
          </a:xfrm>
        </p:spPr>
        <p:txBody>
          <a:bodyPr>
            <a:normAutofit fontScale="90000"/>
          </a:bodyPr>
          <a:lstStyle/>
          <a:p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 : RAVJEET KAUR</a:t>
            </a:r>
            <a:b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NO. : 2421160</a:t>
            </a:r>
            <a:b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PROGRAMME : BSc HEALTH AND SOCIAL CARE</a:t>
            </a:r>
            <a:b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: INTRODUCTION OF PHYSIOLOGY </a:t>
            </a:r>
            <a:b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CODE : BMHP5023</a:t>
            </a:r>
            <a:b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 : GILLIAN WEAVER</a:t>
            </a:r>
            <a:b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b="1" cap="al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 Title: Presentation (PowerPoint with Voice-Over</a:t>
            </a:r>
            <a: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ABOUT ASTHMA CARE PLAN	</a:t>
            </a:r>
            <a:endParaRPr lang="en-GB" sz="2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800BBA3-FE08-6CC8-D8FF-3DDBCF7D0A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809" y="-74951"/>
            <a:ext cx="8901487" cy="3004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6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70"/>
    </mc:Choice>
    <mc:Fallback xmlns="">
      <p:transition spd="slow" advTm="2177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BF36C2B-1E9E-E610-9A78-6A780F42E8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962407"/>
              </p:ext>
            </p:extLst>
          </p:nvPr>
        </p:nvGraphicFramePr>
        <p:xfrm>
          <a:off x="15766" y="434714"/>
          <a:ext cx="6921062" cy="6297161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921062">
                  <a:extLst>
                    <a:ext uri="{9D8B030D-6E8A-4147-A177-3AD203B41FA5}">
                      <a16:colId xmlns:a16="http://schemas.microsoft.com/office/drawing/2014/main" val="374907755"/>
                    </a:ext>
                  </a:extLst>
                </a:gridCol>
              </a:tblGrid>
              <a:tr h="6297161"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None/>
                      </a:pPr>
                      <a:r>
                        <a:rPr lang="en-US" sz="40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Introduction (Asthma)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i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Asthma develop at any age</a:t>
                      </a:r>
                      <a:endParaRPr lang="en-US" sz="2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Asthma is a long-term lung dieses   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Pollen, weather changes, dust, animal hair affects airways and breathing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airways become narrow, swollen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People may wheeze, cough, or feel short of breath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Common in the UK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Asthma can be controlled through medication and support.</a:t>
                      </a:r>
                      <a:b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</a:t>
                      </a:r>
                      <a:r>
                        <a:rPr lang="en-US" sz="20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(NHS, 2023)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44126"/>
                  </a:ext>
                </a:extLst>
              </a:tr>
            </a:tbl>
          </a:graphicData>
        </a:graphic>
      </p:graphicFrame>
      <p:pic>
        <p:nvPicPr>
          <p:cNvPr id="25" name="Picture 24">
            <a:extLst>
              <a:ext uri="{FF2B5EF4-FFF2-40B4-BE49-F238E27FC236}">
                <a16:creationId xmlns:a16="http://schemas.microsoft.com/office/drawing/2014/main" id="{A8CF8CBE-54DE-2589-CA29-EF378728AE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0703" y="0"/>
            <a:ext cx="5381296" cy="589630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489E89B5-3D37-66E6-794E-21B59DE8A2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2082683"/>
              </p:ext>
            </p:extLst>
          </p:nvPr>
        </p:nvGraphicFramePr>
        <p:xfrm>
          <a:off x="7267004" y="5943249"/>
          <a:ext cx="33895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9586">
                  <a:extLst>
                    <a:ext uri="{9D8B030D-6E8A-4147-A177-3AD203B41FA5}">
                      <a16:colId xmlns:a16="http://schemas.microsoft.com/office/drawing/2014/main" val="35158194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            (NHLBI, 2022)</a:t>
                      </a:r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35167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163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025"/>
    </mc:Choice>
    <mc:Fallback xmlns="">
      <p:transition spd="slow" advTm="4902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338BD8B-012F-58B3-CA31-E0038BEE0E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1233572"/>
              </p:ext>
            </p:extLst>
          </p:nvPr>
        </p:nvGraphicFramePr>
        <p:xfrm>
          <a:off x="269823" y="239843"/>
          <a:ext cx="4317943" cy="64307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17943">
                  <a:extLst>
                    <a:ext uri="{9D8B030D-6E8A-4147-A177-3AD203B41FA5}">
                      <a16:colId xmlns:a16="http://schemas.microsoft.com/office/drawing/2014/main" val="3469895782"/>
                    </a:ext>
                  </a:extLst>
                </a:gridCol>
              </a:tblGrid>
              <a:tr h="64307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1450658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15BFAA3-5764-B5FB-1CF6-9D7925D845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697663"/>
              </p:ext>
            </p:extLst>
          </p:nvPr>
        </p:nvGraphicFramePr>
        <p:xfrm>
          <a:off x="1" y="344775"/>
          <a:ext cx="4587766" cy="62733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87766">
                  <a:extLst>
                    <a:ext uri="{9D8B030D-6E8A-4147-A177-3AD203B41FA5}">
                      <a16:colId xmlns:a16="http://schemas.microsoft.com/office/drawing/2014/main" val="2806202640"/>
                    </a:ext>
                  </a:extLst>
                </a:gridCol>
              </a:tblGrid>
              <a:tr h="6273382">
                <a:tc>
                  <a:txBody>
                    <a:bodyPr/>
                    <a:lstStyle/>
                    <a:p>
                      <a:r>
                        <a:rPr lang="en-US" sz="3200" b="1" dirty="0">
                          <a:solidFill>
                            <a:srgbClr val="00B0F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Respiratory System</a:t>
                      </a:r>
                    </a:p>
                    <a:p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Structure(Anatomy)</a:t>
                      </a:r>
                    </a:p>
                    <a:p>
                      <a:endParaRPr lang="en-US" sz="28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Trachea (windpipe)</a:t>
                      </a:r>
                    </a:p>
                    <a:p>
                      <a:pPr marL="45720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Bronchi (main airways)</a:t>
                      </a:r>
                    </a:p>
                    <a:p>
                      <a:pPr marL="45720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Bronchioles (small airways)</a:t>
                      </a:r>
                    </a:p>
                    <a:p>
                      <a:pPr marL="45720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Alveoli  (gas exchange)</a:t>
                      </a:r>
                    </a:p>
                    <a:p>
                      <a:r>
                        <a:rPr lang="en-GB" sz="2000" b="1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GB" sz="20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(Tortora and Derrickson, 2021)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3297335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60D2E004-A1F2-9E29-041F-2EB7366B4A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8285" y="-1"/>
            <a:ext cx="6313715" cy="5770179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2610BBA-A86F-9440-C6DA-FD4FE569E8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541173"/>
              </p:ext>
            </p:extLst>
          </p:nvPr>
        </p:nvGraphicFramePr>
        <p:xfrm>
          <a:off x="4747230" y="5580320"/>
          <a:ext cx="744477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44770">
                  <a:extLst>
                    <a:ext uri="{9D8B030D-6E8A-4147-A177-3AD203B41FA5}">
                      <a16:colId xmlns:a16="http://schemas.microsoft.com/office/drawing/2014/main" val="29183030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National Heart, Lung, and Blood Institute (2022) </a:t>
                      </a:r>
                      <a:r>
                        <a:rPr lang="en-US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Asthma airway inflammation diagram</a:t>
                      </a:r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70386"/>
                  </a:ext>
                </a:extLst>
              </a:tr>
            </a:tbl>
          </a:graphicData>
        </a:graphic>
      </p:graphicFrame>
      <p:pic>
        <p:nvPicPr>
          <p:cNvPr id="54" name="Audio 53">
            <a:hlinkClick r:id="" action="ppaction://media"/>
            <a:extLst>
              <a:ext uri="{FF2B5EF4-FFF2-40B4-BE49-F238E27FC236}">
                <a16:creationId xmlns:a16="http://schemas.microsoft.com/office/drawing/2014/main" id="{A0EAC1C1-BA3D-715C-9B20-8A3E5C7327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737038" y="4163000"/>
            <a:ext cx="2057400" cy="2057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842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421"/>
    </mc:Choice>
    <mc:Fallback xmlns="">
      <p:transition spd="slow" advTm="424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15A241E-3394-6759-1731-01A2C53E54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648554"/>
              </p:ext>
            </p:extLst>
          </p:nvPr>
        </p:nvGraphicFramePr>
        <p:xfrm>
          <a:off x="283779" y="110359"/>
          <a:ext cx="4840014" cy="66215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0014">
                  <a:extLst>
                    <a:ext uri="{9D8B030D-6E8A-4147-A177-3AD203B41FA5}">
                      <a16:colId xmlns:a16="http://schemas.microsoft.com/office/drawing/2014/main" val="4211093904"/>
                    </a:ext>
                  </a:extLst>
                </a:gridCol>
              </a:tblGrid>
              <a:tr h="6621517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b="1" dirty="0">
                          <a:solidFill>
                            <a:srgbClr val="00B0F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Respiratory System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Function (Physiology)</a:t>
                      </a:r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Air moves into lungs during breathing (inhalation)</a:t>
                      </a:r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Oxygen passes into blood in alveoli</a:t>
                      </a:r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Carbon dioxide is removed</a:t>
                      </a:r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Helps the body breathe</a:t>
                      </a:r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Supplies oxygen to the blood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(Tortora and Derrickson, 2021)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3054448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CFE0F3BD-C75C-7843-017D-6018679FA9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0"/>
            <a:ext cx="6096000" cy="6164317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52AA9F7-A04B-B75C-6DDA-C99A80137E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4333006"/>
              </p:ext>
            </p:extLst>
          </p:nvPr>
        </p:nvGraphicFramePr>
        <p:xfrm>
          <a:off x="3594538" y="5943600"/>
          <a:ext cx="8597462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7462">
                  <a:extLst>
                    <a:ext uri="{9D8B030D-6E8A-4147-A177-3AD203B41FA5}">
                      <a16:colId xmlns:a16="http://schemas.microsoft.com/office/drawing/2014/main" val="463732160"/>
                    </a:ext>
                  </a:extLst>
                </a:gridCol>
              </a:tblGrid>
              <a:tr h="630621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Breathing process showing oxygen intake and carbon dioxide removal (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Dreamstime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2024).</a:t>
                      </a:r>
                      <a:endParaRPr lang="en-US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2523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18640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B1E26E4-000F-BC76-10B8-07480869CF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122877"/>
              </p:ext>
            </p:extLst>
          </p:nvPr>
        </p:nvGraphicFramePr>
        <p:xfrm>
          <a:off x="282027" y="220717"/>
          <a:ext cx="4826001" cy="64165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26001">
                  <a:extLst>
                    <a:ext uri="{9D8B030D-6E8A-4147-A177-3AD203B41FA5}">
                      <a16:colId xmlns:a16="http://schemas.microsoft.com/office/drawing/2014/main" val="3785402945"/>
                    </a:ext>
                  </a:extLst>
                </a:gridCol>
              </a:tblGrid>
              <a:tr h="6416566"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Happens in Asthma</a:t>
                      </a:r>
                    </a:p>
                    <a:p>
                      <a:endParaRPr lang="en-US" sz="28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Airways become inflamed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Muscles tighten (bronchospasm)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More mucus is produced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Airways become narrow</a:t>
                      </a:r>
                    </a:p>
                    <a:p>
                      <a:r>
                        <a:rPr lang="en-US" i="0" dirty="0">
                          <a:solidFill>
                            <a:schemeClr val="tx1"/>
                          </a:solidFill>
                        </a:rPr>
                        <a:t>        </a:t>
                      </a:r>
                      <a:r>
                        <a:rPr lang="en-US" sz="20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(NHS, 2023)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6353922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21E7F9B-8D00-459E-2C10-A55432CFBB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1545" y="0"/>
            <a:ext cx="7320455" cy="5785945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0893465-8FD8-8427-ED5F-BEF8BAECDA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259290"/>
              </p:ext>
            </p:extLst>
          </p:nvPr>
        </p:nvGraphicFramePr>
        <p:xfrm>
          <a:off x="4064000" y="5785945"/>
          <a:ext cx="8128000" cy="37084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33203474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(National Heart, Lung, and Blood Institute, 2022)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08894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2926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05E189C-F91F-9DC9-F098-CFD1819D79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6887280"/>
              </p:ext>
            </p:extLst>
          </p:nvPr>
        </p:nvGraphicFramePr>
        <p:xfrm>
          <a:off x="130629" y="173421"/>
          <a:ext cx="8200571" cy="6511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0571">
                  <a:extLst>
                    <a:ext uri="{9D8B030D-6E8A-4147-A177-3AD203B41FA5}">
                      <a16:colId xmlns:a16="http://schemas.microsoft.com/office/drawing/2014/main" val="531033048"/>
                    </a:ext>
                  </a:extLst>
                </a:gridCol>
              </a:tblGrid>
              <a:tr h="6511158">
                <a:tc>
                  <a:txBody>
                    <a:bodyPr/>
                    <a:lstStyle/>
                    <a:p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Symptoms of Asthma</a:t>
                      </a:r>
                    </a:p>
                    <a:p>
                      <a:endParaRPr lang="en-US" sz="28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Shortness of breath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Wheezing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Chest tightness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i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whistling sound when breathing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i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Cough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en-US" sz="2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en-US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(Asthma UK, 2023)</a:t>
                      </a:r>
                    </a:p>
                    <a:p>
                      <a:br>
                        <a:rPr lang="en-US" dirty="0">
                          <a:solidFill>
                            <a:schemeClr val="tx1"/>
                          </a:solidFill>
                        </a:rPr>
                      </a:b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5403892"/>
                  </a:ext>
                </a:extLst>
              </a:tr>
            </a:tbl>
          </a:graphicData>
        </a:graphic>
      </p:graphicFrame>
      <p:pic>
        <p:nvPicPr>
          <p:cNvPr id="19" name="Picture 18">
            <a:extLst>
              <a:ext uri="{FF2B5EF4-FFF2-40B4-BE49-F238E27FC236}">
                <a16:creationId xmlns:a16="http://schemas.microsoft.com/office/drawing/2014/main" id="{320D3D55-CB7E-0641-5BA7-9F8ED735B7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7415" y="0"/>
            <a:ext cx="64945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6004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B176D4D-A1D0-F10F-395B-80C81F0CCF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324915"/>
              </p:ext>
            </p:extLst>
          </p:nvPr>
        </p:nvGraphicFramePr>
        <p:xfrm>
          <a:off x="218966" y="189186"/>
          <a:ext cx="5371937" cy="64796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937">
                  <a:extLst>
                    <a:ext uri="{9D8B030D-6E8A-4147-A177-3AD203B41FA5}">
                      <a16:colId xmlns:a16="http://schemas.microsoft.com/office/drawing/2014/main" val="1054876501"/>
                    </a:ext>
                  </a:extLst>
                </a:gridCol>
              </a:tblGrid>
              <a:tr h="6479627">
                <a:tc>
                  <a:txBody>
                    <a:bodyPr/>
                    <a:lstStyle/>
                    <a:p>
                      <a:r>
                        <a:rPr lang="en-GB" sz="3200" b="1" i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Causes &amp; Triggers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Smoking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Dust, pollen, pollution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Cold air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Exercise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Allergies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Chemical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Pets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Mould</a:t>
                      </a:r>
                    </a:p>
                    <a:p>
                      <a:r>
                        <a:rPr lang="en-GB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(WHO, 2023)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7522898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2A8276D7-35AD-98B7-6235-CA5E75FA5D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2422" y="0"/>
            <a:ext cx="5650611" cy="6085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685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AACEC83-3A4A-875E-7457-C37E402CC4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4" r="24448" b="-1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56749C0-2BEE-E310-56B8-1025CF82C3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026765"/>
              </p:ext>
            </p:extLst>
          </p:nvPr>
        </p:nvGraphicFramePr>
        <p:xfrm>
          <a:off x="124372" y="136342"/>
          <a:ext cx="6104843" cy="65955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04843">
                  <a:extLst>
                    <a:ext uri="{9D8B030D-6E8A-4147-A177-3AD203B41FA5}">
                      <a16:colId xmlns:a16="http://schemas.microsoft.com/office/drawing/2014/main" val="1855549118"/>
                    </a:ext>
                  </a:extLst>
                </a:gridCol>
              </a:tblGrid>
              <a:tr h="6595534">
                <a:tc>
                  <a:txBody>
                    <a:bodyPr/>
                    <a:lstStyle/>
                    <a:p>
                      <a:r>
                        <a:rPr kumimoji="0" lang="en-US" sz="3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Care plan</a:t>
                      </a:r>
                      <a:br>
                        <a:rPr kumimoji="0" lang="en-US" sz="3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</a:br>
                      <a:r>
                        <a:rPr kumimoji="0" lang="en-US" sz="3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Patient profile</a:t>
                      </a:r>
                      <a:br>
                        <a:rPr kumimoji="0" lang="en-US" sz="3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</a:br>
                      <a:r>
                        <a:rPr kumimoji="0" lang="en-US" sz="3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Name: A. J. </a:t>
                      </a:r>
                      <a:br>
                        <a:rPr kumimoji="0" lang="en-US" sz="3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</a:br>
                      <a:r>
                        <a:rPr kumimoji="0" lang="en-US" sz="3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Age: 45</a:t>
                      </a:r>
                      <a:br>
                        <a:rPr kumimoji="0" lang="en-US" sz="3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</a:br>
                      <a:r>
                        <a:rPr kumimoji="0" lang="en-US" sz="3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Gender: Female</a:t>
                      </a:r>
                      <a:br>
                        <a:rPr kumimoji="0" lang="en-US" sz="3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</a:br>
                      <a:r>
                        <a:rPr kumimoji="0" lang="en-US" sz="3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Occupation: Office worker</a:t>
                      </a:r>
                      <a:br>
                        <a:rPr kumimoji="0" lang="en-US" sz="3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</a:br>
                      <a:r>
                        <a:rPr kumimoji="0" lang="en-US" sz="3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Lives: in urban area</a:t>
                      </a:r>
                      <a:br>
                        <a:rPr kumimoji="0" lang="en-US" sz="3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</a:br>
                      <a:r>
                        <a:rPr kumimoji="0" lang="en-US" sz="3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Diagnosis: Asthma</a:t>
                      </a:r>
                      <a:br>
                        <a:rPr kumimoji="0" lang="en-US" sz="3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</a:br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80452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5360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708218F-1AFA-EB8D-04F0-0085D3EE29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138014"/>
              </p:ext>
            </p:extLst>
          </p:nvPr>
        </p:nvGraphicFramePr>
        <p:xfrm>
          <a:off x="187434" y="152106"/>
          <a:ext cx="5094014" cy="65640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94014">
                  <a:extLst>
                    <a:ext uri="{9D8B030D-6E8A-4147-A177-3AD203B41FA5}">
                      <a16:colId xmlns:a16="http://schemas.microsoft.com/office/drawing/2014/main" val="3996020497"/>
                    </a:ext>
                  </a:extLst>
                </a:gridCol>
              </a:tblGrid>
              <a:tr h="65640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802297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3F54020-0F26-0663-3F03-2A3F4671BD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9241986"/>
              </p:ext>
            </p:extLst>
          </p:nvPr>
        </p:nvGraphicFramePr>
        <p:xfrm>
          <a:off x="189186" y="141890"/>
          <a:ext cx="7872248" cy="65537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72248">
                  <a:extLst>
                    <a:ext uri="{9D8B030D-6E8A-4147-A177-3AD203B41FA5}">
                      <a16:colId xmlns:a16="http://schemas.microsoft.com/office/drawing/2014/main" val="2878098525"/>
                    </a:ext>
                  </a:extLst>
                </a:gridCol>
              </a:tblGrid>
              <a:tr h="6553788">
                <a:tc>
                  <a:txBody>
                    <a:bodyPr/>
                    <a:lstStyle/>
                    <a:p>
                      <a:r>
                        <a:rPr lang="en-US" sz="4000" b="1" i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Risk Factors (Lifestyle)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US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Smoker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US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 physical activity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US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Exposure to pollution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US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Poor diet</a:t>
                      </a:r>
                    </a:p>
                    <a:p>
                      <a:r>
                        <a:rPr lang="en-US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(Public Health England, 2022)</a:t>
                      </a:r>
                    </a:p>
                    <a:p>
                      <a:r>
                        <a:rPr lang="en-US" sz="4000" b="1" i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Impact on Body System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US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Reduced airflow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US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Less oxygen to body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US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Increased breathing effort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US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Reduced activity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24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(McCance and Huether, 2019)</a:t>
                      </a:r>
                    </a:p>
                    <a:p>
                      <a:endParaRPr lang="en-US" sz="3600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5077760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88064CEC-FE87-D2B9-82EB-B46370DA32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0111" y="10551"/>
            <a:ext cx="59618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8766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9B16A3C-B263-1CA2-CE02-C81998F497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7821084"/>
              </p:ext>
            </p:extLst>
          </p:nvPr>
        </p:nvGraphicFramePr>
        <p:xfrm>
          <a:off x="109092" y="146043"/>
          <a:ext cx="8128000" cy="56338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2053229863"/>
                    </a:ext>
                  </a:extLst>
                </a:gridCol>
              </a:tblGrid>
              <a:tr h="5633837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Diagnosis</a:t>
                      </a:r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Spirometry test ( Lung function test )</a:t>
                      </a:r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Peak flow monitoring</a:t>
                      </a:r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Medical history</a:t>
                      </a:r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Physical exam</a:t>
                      </a:r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Blood and allergy test</a:t>
                      </a:r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Breath test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  (NICE, 2022)</a:t>
                      </a:r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1821938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EF345B86-A055-6467-4A4E-67B5822D53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0111" y="0"/>
            <a:ext cx="59618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5045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14A74F7-41A0-919F-3BF3-1E24AF1EDE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4857288"/>
              </p:ext>
            </p:extLst>
          </p:nvPr>
        </p:nvGraphicFramePr>
        <p:xfrm>
          <a:off x="171669" y="152108"/>
          <a:ext cx="6623269" cy="65167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3269">
                  <a:extLst>
                    <a:ext uri="{9D8B030D-6E8A-4147-A177-3AD203B41FA5}">
                      <a16:colId xmlns:a16="http://schemas.microsoft.com/office/drawing/2014/main" val="3022133714"/>
                    </a:ext>
                  </a:extLst>
                </a:gridCol>
              </a:tblGrid>
              <a:tr h="6516706">
                <a:tc>
                  <a:txBody>
                    <a:bodyPr/>
                    <a:lstStyle/>
                    <a:p>
                      <a:r>
                        <a:rPr lang="en-GB" sz="4000" b="1" i="0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Treatment</a:t>
                      </a:r>
                    </a:p>
                    <a:p>
                      <a:pPr marL="457200" indent="-45720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28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Combination Inhalers</a:t>
                      </a:r>
                      <a:endParaRPr lang="en-GB" sz="2800" b="1" i="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457200" indent="-45720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2800" b="1" i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Reliever inhaler (blue)</a:t>
                      </a:r>
                    </a:p>
                    <a:p>
                      <a:pPr marL="457200" lvl="0" indent="-45720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2800" b="1" i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Preventer inhaler (steroids)</a:t>
                      </a:r>
                    </a:p>
                    <a:p>
                      <a:pPr marL="457200" lvl="0" indent="-45720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28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Spacers</a:t>
                      </a:r>
                      <a:endParaRPr lang="en-GB" sz="2800" b="1" i="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457200" lvl="0" indent="-45720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28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Anti-inflammatory Reliever</a:t>
                      </a:r>
                      <a:endParaRPr lang="en-GB" sz="2800" b="1" i="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457200" lvl="0" indent="-45720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2800" b="1" i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Avoid triggers</a:t>
                      </a:r>
                    </a:p>
                    <a:p>
                      <a:pPr marL="457200" lvl="0" indent="-45720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2800" b="1" i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Regular GP reviews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2800" b="1" i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(NICE, 2022)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800" b="1" i="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2349124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584E36AC-2C62-D14D-54D9-2EAD6F77C2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0111" y="0"/>
            <a:ext cx="59618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2466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1454E19-282B-FCDF-6967-DFAA444D93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76938"/>
              </p:ext>
            </p:extLst>
          </p:nvPr>
        </p:nvGraphicFramePr>
        <p:xfrm>
          <a:off x="141890" y="127416"/>
          <a:ext cx="5302307" cy="6603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2307">
                  <a:extLst>
                    <a:ext uri="{9D8B030D-6E8A-4147-A177-3AD203B41FA5}">
                      <a16:colId xmlns:a16="http://schemas.microsoft.com/office/drawing/2014/main" val="3896283065"/>
                    </a:ext>
                  </a:extLst>
                </a:gridCol>
              </a:tblGrid>
              <a:tr h="6603168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4000" dirty="0">
                          <a:solidFill>
                            <a:srgbClr val="009ED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Monitoring 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Lung function tests</a:t>
                      </a:r>
                    </a:p>
                    <a:p>
                      <a:pPr marL="45720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8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Oxygen level checks</a:t>
                      </a:r>
                    </a:p>
                    <a:p>
                      <a:pPr marL="45720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8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GP appointments</a:t>
                      </a:r>
                    </a:p>
                    <a:p>
                      <a:pPr marL="457200" lvl="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800" b="1" i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Daily symptom check</a:t>
                      </a:r>
                    </a:p>
                    <a:p>
                      <a:pPr marL="457200" lvl="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800" b="1" i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Peak flow monitoring</a:t>
                      </a:r>
                    </a:p>
                    <a:p>
                      <a:pPr marL="457200" lvl="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800" b="1" i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Medication </a:t>
                      </a:r>
                    </a:p>
                    <a:p>
                      <a:pPr marL="457200" lvl="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800" b="1" i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Emergency action plan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2800" b="1" i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(NHS, 2023)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9867800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CD9A597F-3953-7496-FE79-5D71562026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0111" y="0"/>
            <a:ext cx="59618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7867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F9A0620-DD23-26B9-6118-A6B697F6A0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8617168"/>
              </p:ext>
            </p:extLst>
          </p:nvPr>
        </p:nvGraphicFramePr>
        <p:xfrm>
          <a:off x="-15766" y="136342"/>
          <a:ext cx="8607973" cy="6579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07973">
                  <a:extLst>
                    <a:ext uri="{9D8B030D-6E8A-4147-A177-3AD203B41FA5}">
                      <a16:colId xmlns:a16="http://schemas.microsoft.com/office/drawing/2014/main" val="2459266223"/>
                    </a:ext>
                  </a:extLst>
                </a:gridCol>
              </a:tblGrid>
              <a:tr h="6579768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4000" dirty="0">
                          <a:solidFill>
                            <a:schemeClr val="accent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Care Routine 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3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Stop smoking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3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 inhalers as prescribed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3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Healthy balanced diet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3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Regular physical activity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3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Pulmonary rehabilitation</a:t>
                      </a:r>
                      <a:endParaRPr lang="en-GB" sz="3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0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Family history of asthma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3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(NHS, 2023)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83521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3A5C1D1B-C336-843E-513B-7FE7465B09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0111" y="0"/>
            <a:ext cx="59618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864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73F35BA-3510-70DD-B937-8797984BB4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9138025"/>
              </p:ext>
            </p:extLst>
          </p:nvPr>
        </p:nvGraphicFramePr>
        <p:xfrm>
          <a:off x="236482" y="144408"/>
          <a:ext cx="9238593" cy="64455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38593">
                  <a:extLst>
                    <a:ext uri="{9D8B030D-6E8A-4147-A177-3AD203B41FA5}">
                      <a16:colId xmlns:a16="http://schemas.microsoft.com/office/drawing/2014/main" val="3011619235"/>
                    </a:ext>
                  </a:extLst>
                </a:gridCol>
              </a:tblGrid>
              <a:tr h="6445578">
                <a:tc>
                  <a:txBody>
                    <a:bodyPr/>
                    <a:lstStyle/>
                    <a:p>
                      <a:r>
                        <a:rPr lang="en-GB" sz="4000" b="1" kern="1200" dirty="0">
                          <a:solidFill>
                            <a:srgbClr val="009EDE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Communication and </a:t>
                      </a:r>
                      <a:r>
                        <a:rPr lang="en-GB" sz="4000" b="1" i="0" kern="1200" dirty="0">
                          <a:solidFill>
                            <a:srgbClr val="009EDE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Ethical</a:t>
                      </a:r>
                      <a:endParaRPr lang="en-GB" sz="4000" b="1" kern="1200" dirty="0">
                        <a:solidFill>
                          <a:srgbClr val="009EDE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342900" lvl="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Use simple language and clear communication</a:t>
                      </a:r>
                    </a:p>
                    <a:p>
                      <a:pPr marL="342900" lvl="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Educate patient about inhaler use</a:t>
                      </a:r>
                    </a:p>
                    <a:p>
                      <a:pPr marL="342900" lvl="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Encourage questions</a:t>
                      </a:r>
                    </a:p>
                    <a:p>
                      <a:pPr marL="342900" lvl="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Respect and dignity</a:t>
                      </a:r>
                    </a:p>
                    <a:p>
                      <a:pPr marL="342900" lvl="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Informed consent</a:t>
                      </a:r>
                    </a:p>
                    <a:p>
                      <a:pPr marL="342900" lvl="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Provide person-centred care</a:t>
                      </a:r>
                    </a:p>
                    <a:p>
                      <a:pPr marL="0" lv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2400" b="1" i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        (NICE, 2022)</a:t>
                      </a:r>
                      <a:endParaRPr lang="en-GB" sz="1800" b="1" i="0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endParaRPr lang="en-GB" sz="24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3600" b="1" i="0" kern="12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2372672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70C63A03-B776-8A65-51BE-CBA144128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8763" y="0"/>
            <a:ext cx="53832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8496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6064DA9-C263-F62F-F7FC-16E1C267E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889" y="126124"/>
            <a:ext cx="11839903" cy="6605752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References</a:t>
            </a:r>
            <a:br>
              <a:rPr lang="en-US" b="1" dirty="0">
                <a:solidFill>
                  <a:schemeClr val="tx1"/>
                </a:solidFill>
              </a:rPr>
            </a:br>
            <a:r>
              <a:rPr lang="en-US" sz="1800" dirty="0">
                <a:solidFill>
                  <a:schemeClr val="tx1"/>
                </a:solidFill>
              </a:rPr>
              <a:t>National Heart, Lung, and Blood Institute (2022) </a:t>
            </a:r>
            <a:r>
              <a:rPr lang="en-US" sz="1800" i="1" dirty="0">
                <a:solidFill>
                  <a:schemeClr val="tx1"/>
                </a:solidFill>
              </a:rPr>
              <a:t>Asthma airway inflammation diagram</a:t>
            </a:r>
            <a:r>
              <a:rPr lang="en-US" sz="1800" dirty="0">
                <a:solidFill>
                  <a:schemeClr val="tx1"/>
                </a:solidFill>
              </a:rPr>
              <a:t>.</a:t>
            </a:r>
            <a:br>
              <a:rPr lang="en-US" sz="1800" dirty="0">
                <a:solidFill>
                  <a:schemeClr val="tx1"/>
                </a:solidFill>
              </a:rPr>
            </a:br>
            <a:r>
              <a:rPr lang="en-US" sz="1800" dirty="0">
                <a:solidFill>
                  <a:schemeClr val="tx1"/>
                </a:solidFill>
              </a:rPr>
              <a:t>Available 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at: 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https://www.nhlbi.nih.gov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800" dirty="0">
                <a:solidFill>
                  <a:schemeClr val="tx1"/>
                </a:solidFill>
              </a:rPr>
              <a:t>(Accessed: 10 March 2026).</a:t>
            </a:r>
            <a:br>
              <a:rPr lang="en-US" sz="1800" dirty="0">
                <a:solidFill>
                  <a:schemeClr val="tx1"/>
                </a:solidFill>
              </a:rPr>
            </a:br>
            <a:br>
              <a:rPr lang="en-US" sz="1800" dirty="0">
                <a:solidFill>
                  <a:schemeClr val="tx1"/>
                </a:solidFill>
              </a:rPr>
            </a:b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NHS (2023) </a:t>
            </a:r>
            <a:r>
              <a:rPr lang="en-US" sz="1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Asthma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https://www.nhs.uk/conditions/asthma/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(Accessed: 12 March 2026</a:t>
            </a:r>
            <a:r>
              <a:rPr lang="en-US" sz="1800" dirty="0">
                <a:solidFill>
                  <a:schemeClr val="tx1"/>
                </a:solidFill>
              </a:rPr>
              <a:t>).</a:t>
            </a:r>
            <a:br>
              <a:rPr lang="en-US" sz="1800" dirty="0">
                <a:solidFill>
                  <a:schemeClr val="tx1"/>
                </a:solidFill>
              </a:rPr>
            </a:br>
            <a:br>
              <a:rPr lang="en-US" sz="1800" dirty="0">
                <a:solidFill>
                  <a:schemeClr val="tx1"/>
                </a:solidFill>
              </a:rPr>
            </a:b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NICE (2022) </a:t>
            </a:r>
            <a:r>
              <a:rPr lang="en-US" sz="1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Asthma: diagnosis, monitoring and chronic asthma management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https://www.nice.org.uk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(Accessed: 13 March 2026).</a:t>
            </a:r>
            <a:b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Asthma UK (2023) </a:t>
            </a:r>
            <a:r>
              <a:rPr lang="en-US" sz="1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asthma?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https://www.asthma.org.uk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15 March 2026).</a:t>
            </a:r>
            <a:b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World Health Organization (2023) </a:t>
            </a:r>
            <a:r>
              <a:rPr lang="en-US" sz="1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Asthma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17 March 2026).</a:t>
            </a:r>
            <a:b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Initiative for Asthma (2023) </a:t>
            </a:r>
            <a:r>
              <a:rPr lang="en-US" sz="1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strategy for asthma management and prevention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b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https://ginasthma.org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18 March 2026).</a:t>
            </a:r>
            <a:b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Tortora, G.J. and Derrickson, B.H. (2021) </a:t>
            </a:r>
            <a:r>
              <a:rPr lang="en-US" sz="1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Principles of anatomy and physiology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16th </a:t>
            </a:r>
            <a:r>
              <a:rPr lang="en-US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Hoboken: Wiley.</a:t>
            </a:r>
            <a:b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McCance, K.L. and Huether, S.E. (2019) </a:t>
            </a:r>
            <a:r>
              <a:rPr lang="en-US" sz="1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Pathophysiology: The biologic basis for disease in adults and children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8th </a:t>
            </a:r>
            <a:r>
              <a:rPr lang="en-US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St. Louis: Elsevier.</a:t>
            </a:r>
            <a:b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Health England (2022) </a:t>
            </a:r>
            <a:r>
              <a:rPr lang="en-US" sz="1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Respiratory disease profile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19 March 2026).</a:t>
            </a:r>
            <a:endPara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3970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BBA30E815171B49A8B0A90D5B17D9C5" ma:contentTypeVersion="6" ma:contentTypeDescription="Create a new document." ma:contentTypeScope="" ma:versionID="533d6eacdf4dd73599be3959b4c8e735">
  <xsd:schema xmlns:xsd="http://www.w3.org/2001/XMLSchema" xmlns:xs="http://www.w3.org/2001/XMLSchema" xmlns:p="http://schemas.microsoft.com/office/2006/metadata/properties" xmlns:ns3="2d776912-36ab-4ca7-8616-6adea31f3d7c" targetNamespace="http://schemas.microsoft.com/office/2006/metadata/properties" ma:root="true" ma:fieldsID="3d35ef62f3e2612ef054e84abbf3556c" ns3:_="">
    <xsd:import namespace="2d776912-36ab-4ca7-8616-6adea31f3d7c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776912-36ab-4ca7-8616-6adea31f3d7c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d776912-36ab-4ca7-8616-6adea31f3d7c" xsi:nil="true"/>
  </documentManagement>
</p:properties>
</file>

<file path=customXml/itemProps1.xml><?xml version="1.0" encoding="utf-8"?>
<ds:datastoreItem xmlns:ds="http://schemas.openxmlformats.org/officeDocument/2006/customXml" ds:itemID="{6AB128F7-6A16-4BC2-B806-30B4F56D68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776912-36ab-4ca7-8616-6adea31f3d7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C3E5B09-507F-418B-AA6E-3B052C8E6C1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4BB77E-C667-4825-8CB5-75E56EE31F28}">
  <ds:schemaRefs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  <ds:schemaRef ds:uri="http://purl.org/dc/elements/1.1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2d776912-36ab-4ca7-8616-6adea31f3d7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16771</TotalTime>
  <Words>836</Words>
  <Application>Microsoft Office PowerPoint</Application>
  <PresentationFormat>Widescreen</PresentationFormat>
  <Paragraphs>123</Paragraphs>
  <Slides>15</Slides>
  <Notes>9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Arial</vt:lpstr>
      <vt:lpstr>Trebuchet MS</vt:lpstr>
      <vt:lpstr>Wingdings 3</vt:lpstr>
      <vt:lpstr>Facet</vt:lpstr>
      <vt:lpstr>          STUDENT NAME : RAVJEET KAUR STUDENT NO. : 2421160  PROGRAMME : BSc HEALTH AND SOCIAL CARE  MODULE : INTRODUCTION OF PHYSIOLOGY  MODULE CODE : BMHP5023  LECTURER : GILLIAN WEAVER  Assignment Title: Presentation (PowerPoint with Voice-Over) ABOUT ASTHMA CARE PLAN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References National Heart, Lung, and Blood Institute (2022) Asthma airway inflammation diagram. Available at: https://www.nhlbi.nih.gov  (Accessed: 10 March 2026).  NHS (2023) Asthma. Available at: https://www.nhs.uk/conditions/asthma/  (Accessed: 12 March 2026).  NICE (2022) Asthma: diagnosis, monitoring and chronic asthma management. Available at: https://www.nice.org.uk  (Accessed: 13 March 2026).  Asthma UK (2023) What is asthma? Available at: https://www.asthma.org.uk (Accessed: 15 March 2026).  World Health Organization (2023) Asthma. Available at: https://www.who.int (Accessed: 17 March 2026).  Global Initiative for Asthma (2023) Global strategy for asthma management and prevention.  Available at: https://ginasthma.org (Accessed: 18 March 2026).  Tortora, G.J. and Derrickson, B.H. (2021) Principles of anatomy and physiology. 16th edn. Hoboken: Wiley.  McCance, K.L. and Huether, S.E. (2019) Pathophysiology: The biologic basis for disease in adults and children. 8th edn. St. Louis: Elsevier. Public Health England (2022) Respiratory disease profile. Available at: https://www.gov.uk (Accessed: 19 March 2026).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Ravjeet Kaur (2421160)</dc:creator>
  <cp:lastModifiedBy>Ravjeet Kaur</cp:lastModifiedBy>
  <cp:revision>2</cp:revision>
  <dcterms:created xsi:type="dcterms:W3CDTF">2026-03-11T11:05:11Z</dcterms:created>
  <dcterms:modified xsi:type="dcterms:W3CDTF">2026-03-23T11:51:19Z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0x0101007BBA30E815171B49A8B0A90D5B17D9C5</vt:lpwstr>
  </property>
</Properties>
</file>