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77" r:id="rId2"/>
    <p:sldId id="266" r:id="rId3"/>
    <p:sldId id="265" r:id="rId4"/>
    <p:sldId id="264" r:id="rId5"/>
    <p:sldId id="263" r:id="rId6"/>
    <p:sldId id="276" r:id="rId7"/>
    <p:sldId id="275" r:id="rId8"/>
    <p:sldId id="274" r:id="rId9"/>
    <p:sldId id="273" r:id="rId10"/>
    <p:sldId id="272" r:id="rId11"/>
    <p:sldId id="271"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F4F8"/>
    <a:srgbClr val="DFF1F7"/>
    <a:srgbClr val="F0F8FA"/>
    <a:srgbClr val="F4EFF6"/>
    <a:srgbClr val="FDFDFF"/>
    <a:srgbClr val="BBDEF6"/>
    <a:srgbClr val="FBFC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278" autoAdjust="0"/>
  </p:normalViewPr>
  <p:slideViewPr>
    <p:cSldViewPr snapToGrid="0">
      <p:cViewPr varScale="1">
        <p:scale>
          <a:sx n="70" d="100"/>
          <a:sy n="70" d="100"/>
        </p:scale>
        <p:origin x="50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BE8F87-1BE5-4DCE-A4E4-4C0A0987DA57}" type="datetimeFigureOut">
              <a:rPr lang="en-US" smtClean="0"/>
              <a:t>10/16/2023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25B03E-C709-4D2F-9A15-DD9A9A730285}" type="slidenum">
              <a:rPr lang="en-US" smtClean="0"/>
              <a:t>‹#›</a:t>
            </a:fld>
            <a:endParaRPr lang="en-US"/>
          </a:p>
        </p:txBody>
      </p:sp>
    </p:spTree>
    <p:extLst>
      <p:ext uri="{BB962C8B-B14F-4D97-AF65-F5344CB8AC3E}">
        <p14:creationId xmlns:p14="http://schemas.microsoft.com/office/powerpoint/2010/main" val="23975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Welcome Presentation</a:t>
            </a:r>
            <a:endParaRPr lang="en-GB" dirty="0"/>
          </a:p>
        </p:txBody>
      </p:sp>
      <p:sp>
        <p:nvSpPr>
          <p:cNvPr id="4" name="Slide Number Placeholder 3"/>
          <p:cNvSpPr>
            <a:spLocks noGrp="1"/>
          </p:cNvSpPr>
          <p:nvPr>
            <p:ph type="sldNum" sz="quarter" idx="5"/>
          </p:nvPr>
        </p:nvSpPr>
        <p:spPr/>
        <p:txBody>
          <a:bodyPr/>
          <a:lstStyle/>
          <a:p>
            <a:fld id="{3A25B03E-C709-4D2F-9A15-DD9A9A730285}" type="slidenum">
              <a:rPr lang="en-US" smtClean="0"/>
              <a:t>1</a:t>
            </a:fld>
            <a:endParaRPr lang="en-US"/>
          </a:p>
        </p:txBody>
      </p:sp>
    </p:spTree>
    <p:extLst>
      <p:ext uri="{BB962C8B-B14F-4D97-AF65-F5344CB8AC3E}">
        <p14:creationId xmlns:p14="http://schemas.microsoft.com/office/powerpoint/2010/main" val="2719902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of contents</a:t>
            </a:r>
          </a:p>
        </p:txBody>
      </p:sp>
      <p:sp>
        <p:nvSpPr>
          <p:cNvPr id="4" name="Slide Number Placeholder 3"/>
          <p:cNvSpPr>
            <a:spLocks noGrp="1"/>
          </p:cNvSpPr>
          <p:nvPr>
            <p:ph type="sldNum" sz="quarter" idx="10"/>
          </p:nvPr>
        </p:nvSpPr>
        <p:spPr/>
        <p:txBody>
          <a:bodyPr/>
          <a:lstStyle/>
          <a:p>
            <a:fld id="{3A25B03E-C709-4D2F-9A15-DD9A9A730285}" type="slidenum">
              <a:rPr lang="en-US" smtClean="0"/>
              <a:t>2</a:t>
            </a:fld>
            <a:endParaRPr lang="en-US"/>
          </a:p>
        </p:txBody>
      </p:sp>
    </p:spTree>
    <p:extLst>
      <p:ext uri="{BB962C8B-B14F-4D97-AF65-F5344CB8AC3E}">
        <p14:creationId xmlns:p14="http://schemas.microsoft.com/office/powerpoint/2010/main" val="1648613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hospitality industry is referred to as the industry which provides hospitality and guest services for tourists and customers. It provides different facilities to its customers including lodging, food and beverage and other amenities. The hotel plays playing significant role in providing personalized service with unforgettable experiences to the customers. The management of the hotel concentrates on improving the service quality and recruiting skilled hotel staff to provide an enjoyable and excellent experience to the customer (Mitchell, 2018). JW Marriott is known as one of the largest hotel chains in the world and popular for their services. This work will discuss the product, consumers and scope of the JW Marriott. It will also discuss the significance of hospitality and ways to meet customers' expectations. </a:t>
            </a:r>
          </a:p>
        </p:txBody>
      </p:sp>
      <p:sp>
        <p:nvSpPr>
          <p:cNvPr id="4" name="Slide Number Placeholder 3"/>
          <p:cNvSpPr>
            <a:spLocks noGrp="1"/>
          </p:cNvSpPr>
          <p:nvPr>
            <p:ph type="sldNum" sz="quarter" idx="10"/>
          </p:nvPr>
        </p:nvSpPr>
        <p:spPr/>
        <p:txBody>
          <a:bodyPr/>
          <a:lstStyle/>
          <a:p>
            <a:fld id="{3A25B03E-C709-4D2F-9A15-DD9A9A730285}" type="slidenum">
              <a:rPr lang="en-US" smtClean="0"/>
              <a:t>3</a:t>
            </a:fld>
            <a:endParaRPr lang="en-US"/>
          </a:p>
        </p:txBody>
      </p:sp>
    </p:spTree>
    <p:extLst>
      <p:ext uri="{BB962C8B-B14F-4D97-AF65-F5344CB8AC3E}">
        <p14:creationId xmlns:p14="http://schemas.microsoft.com/office/powerpoint/2010/main" val="1009625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JW Marriott is a luxurious and popular hotel brand in the world. It is renowned for its supreme services and personalized services. The JW Marriott hotel is the biggest hotel chain in the world which provides five-star facilities to the customers. The JW Marriott is providing more specialized and luxurious services than traditional Marriott systems (</a:t>
            </a:r>
            <a:r>
              <a:rPr lang="en-US" sz="1200" kern="1200" dirty="0" err="1">
                <a:solidFill>
                  <a:schemeClr val="tx1"/>
                </a:solidFill>
                <a:effectLst/>
                <a:latin typeface="+mn-lt"/>
                <a:ea typeface="+mn-ea"/>
                <a:cs typeface="+mn-cs"/>
              </a:rPr>
              <a:t>Andreani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Sumargo</a:t>
            </a:r>
            <a:r>
              <a:rPr lang="en-US" sz="1200" kern="1200" dirty="0">
                <a:solidFill>
                  <a:schemeClr val="tx1"/>
                </a:solidFill>
                <a:effectLst/>
                <a:latin typeface="+mn-lt"/>
                <a:ea typeface="+mn-ea"/>
                <a:cs typeface="+mn-cs"/>
              </a:rPr>
              <a:t>, 2016). The JW stands for John Willard who is building the largest hotel chain in the world. The JW Marriott started its journey in 1984 as the world's most luxurious hotel brand. It provides luxurious hotel services in over 35 countries in the world with more than 100 distinct properties.  </a:t>
            </a:r>
          </a:p>
        </p:txBody>
      </p:sp>
      <p:sp>
        <p:nvSpPr>
          <p:cNvPr id="4" name="Slide Number Placeholder 3"/>
          <p:cNvSpPr>
            <a:spLocks noGrp="1"/>
          </p:cNvSpPr>
          <p:nvPr>
            <p:ph type="sldNum" sz="quarter" idx="10"/>
          </p:nvPr>
        </p:nvSpPr>
        <p:spPr/>
        <p:txBody>
          <a:bodyPr/>
          <a:lstStyle/>
          <a:p>
            <a:fld id="{3A25B03E-C709-4D2F-9A15-DD9A9A730285}" type="slidenum">
              <a:rPr lang="en-US" smtClean="0"/>
              <a:t>4</a:t>
            </a:fld>
            <a:endParaRPr lang="en-US"/>
          </a:p>
        </p:txBody>
      </p:sp>
    </p:spTree>
    <p:extLst>
      <p:ext uri="{BB962C8B-B14F-4D97-AF65-F5344CB8AC3E}">
        <p14:creationId xmlns:p14="http://schemas.microsoft.com/office/powerpoint/2010/main" val="2723028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Annually more than 177 million people are facilitated with the service of JW Marriott. The JW Marriott provides quality and luxurious as well as personalized services for the customers. The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are the main customers of this hotel. They are facilitated with required services for conducting their business conference and meetings. Tourists are attracted by the excellent services of the hotel which enhance customer engagement (</a:t>
            </a:r>
            <a:r>
              <a:rPr lang="en-US" sz="1200" kern="1200" dirty="0" err="1">
                <a:solidFill>
                  <a:schemeClr val="tx1"/>
                </a:solidFill>
                <a:effectLst/>
                <a:latin typeface="+mn-lt"/>
                <a:ea typeface="+mn-ea"/>
                <a:cs typeface="+mn-cs"/>
              </a:rPr>
              <a:t>Assaf</a:t>
            </a:r>
            <a:r>
              <a:rPr lang="en-US" sz="1200" kern="1200" dirty="0">
                <a:solidFill>
                  <a:schemeClr val="tx1"/>
                </a:solidFill>
                <a:effectLst/>
                <a:latin typeface="+mn-lt"/>
                <a:ea typeface="+mn-ea"/>
                <a:cs typeface="+mn-cs"/>
              </a:rPr>
              <a:t> and Barros, 2015). Conventional vacationers who are looking for luxurious hotel service and facilities are visited there often. The family vacationers are going to the hotel to facilitate themselves with the quality hotel services and facilities. And digital hotel guests also experience the luxurious services of JW Marriot.</a:t>
            </a:r>
          </a:p>
        </p:txBody>
      </p:sp>
      <p:sp>
        <p:nvSpPr>
          <p:cNvPr id="4" name="Slide Number Placeholder 3"/>
          <p:cNvSpPr>
            <a:spLocks noGrp="1"/>
          </p:cNvSpPr>
          <p:nvPr>
            <p:ph type="sldNum" sz="quarter" idx="10"/>
          </p:nvPr>
        </p:nvSpPr>
        <p:spPr/>
        <p:txBody>
          <a:bodyPr/>
          <a:lstStyle/>
          <a:p>
            <a:fld id="{3A25B03E-C709-4D2F-9A15-DD9A9A730285}" type="slidenum">
              <a:rPr lang="en-US" smtClean="0"/>
              <a:t>5</a:t>
            </a:fld>
            <a:endParaRPr lang="en-US"/>
          </a:p>
        </p:txBody>
      </p:sp>
    </p:spTree>
    <p:extLst>
      <p:ext uri="{BB962C8B-B14F-4D97-AF65-F5344CB8AC3E}">
        <p14:creationId xmlns:p14="http://schemas.microsoft.com/office/powerpoint/2010/main" val="3373043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JW Marriott provides different hotel services for customers with supreme quality. The hotel provides luxurious accommodation facilities with attractive interior rooms. It attracts the design and decoration of the rooms. The hotel provides food and beverage service for customers with awesome hotel staff (</a:t>
            </a:r>
            <a:r>
              <a:rPr lang="en-US" sz="1200" kern="1200" dirty="0" err="1">
                <a:solidFill>
                  <a:schemeClr val="tx1"/>
                </a:solidFill>
                <a:effectLst/>
                <a:latin typeface="+mn-lt"/>
                <a:ea typeface="+mn-ea"/>
                <a:cs typeface="+mn-cs"/>
              </a:rPr>
              <a:t>Hinkin</a:t>
            </a:r>
            <a:r>
              <a:rPr lang="en-US" sz="1200" kern="1200" dirty="0">
                <a:solidFill>
                  <a:schemeClr val="tx1"/>
                </a:solidFill>
                <a:effectLst/>
                <a:latin typeface="+mn-lt"/>
                <a:ea typeface="+mn-ea"/>
                <a:cs typeface="+mn-cs"/>
              </a:rPr>
              <a:t> and Tracey, 2015). The hotel also provides entertainment and recreation services to the customers for refreshments. The hotel also provides resort and spa services to enhance the experience of customers. It also provides tourism and travel agency services to facilitate the tourist. </a:t>
            </a:r>
          </a:p>
        </p:txBody>
      </p:sp>
      <p:sp>
        <p:nvSpPr>
          <p:cNvPr id="4" name="Slide Number Placeholder 3"/>
          <p:cNvSpPr>
            <a:spLocks noGrp="1"/>
          </p:cNvSpPr>
          <p:nvPr>
            <p:ph type="sldNum" sz="quarter" idx="10"/>
          </p:nvPr>
        </p:nvSpPr>
        <p:spPr/>
        <p:txBody>
          <a:bodyPr/>
          <a:lstStyle/>
          <a:p>
            <a:fld id="{3A25B03E-C709-4D2F-9A15-DD9A9A730285}" type="slidenum">
              <a:rPr lang="en-US" smtClean="0"/>
              <a:t>6</a:t>
            </a:fld>
            <a:endParaRPr lang="en-US"/>
          </a:p>
        </p:txBody>
      </p:sp>
    </p:spTree>
    <p:extLst>
      <p:ext uri="{BB962C8B-B14F-4D97-AF65-F5344CB8AC3E}">
        <p14:creationId xmlns:p14="http://schemas.microsoft.com/office/powerpoint/2010/main" val="2264517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hotel management is concentrating on improving their hotel services to enhance the customer engagement of the hotel. It develops hotel management to expand their hotel services all over the world. The hotel is also providing restaurant and bar facilities to the customers to enjoy their quality time in the hotel. The Hotel also facilitate event management facilities for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other customers (</a:t>
            </a:r>
            <a:r>
              <a:rPr lang="en-US" sz="1200" kern="1200" dirty="0" err="1">
                <a:solidFill>
                  <a:schemeClr val="tx1"/>
                </a:solidFill>
                <a:effectLst/>
                <a:latin typeface="+mn-lt"/>
                <a:ea typeface="+mn-ea"/>
                <a:cs typeface="+mn-cs"/>
              </a:rPr>
              <a:t>Martínez</a:t>
            </a:r>
            <a:r>
              <a:rPr lang="en-US" sz="1200" kern="1200" dirty="0">
                <a:solidFill>
                  <a:schemeClr val="tx1"/>
                </a:solidFill>
                <a:effectLst/>
                <a:latin typeface="+mn-lt"/>
                <a:ea typeface="+mn-ea"/>
                <a:cs typeface="+mn-cs"/>
              </a:rPr>
              <a:t> and Pérez, 2017). It helps to arrange different types of occasions in the hotel environment. It also implements healthcare management in the hotel to provide health facilities to its customers. </a:t>
            </a:r>
          </a:p>
        </p:txBody>
      </p:sp>
      <p:sp>
        <p:nvSpPr>
          <p:cNvPr id="4" name="Slide Number Placeholder 3"/>
          <p:cNvSpPr>
            <a:spLocks noGrp="1"/>
          </p:cNvSpPr>
          <p:nvPr>
            <p:ph type="sldNum" sz="quarter" idx="10"/>
          </p:nvPr>
        </p:nvSpPr>
        <p:spPr/>
        <p:txBody>
          <a:bodyPr/>
          <a:lstStyle/>
          <a:p>
            <a:fld id="{3A25B03E-C709-4D2F-9A15-DD9A9A730285}" type="slidenum">
              <a:rPr lang="en-US" smtClean="0"/>
              <a:t>7</a:t>
            </a:fld>
            <a:endParaRPr lang="en-US"/>
          </a:p>
        </p:txBody>
      </p:sp>
    </p:spTree>
    <p:extLst>
      <p:ext uri="{BB962C8B-B14F-4D97-AF65-F5344CB8AC3E}">
        <p14:creationId xmlns:p14="http://schemas.microsoft.com/office/powerpoint/2010/main" val="241204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hotel is providing adequate front desk service to the customer with a warm welcome. The hotel ensures personalized customer service for the customers to expedite their experiences. It also recruits skilled and experienced hotel staff to provide adequate and quality hotel service to the customers. The management responds to customer complaints by bringing solutions and ensuring service quality (Mitchell, 2018). Adequate customer service ensures the loyalty of customers towards the hotel. It also increases customer engagement. It plays a significant role in promoting the brand of the hotel. </a:t>
            </a:r>
          </a:p>
        </p:txBody>
      </p:sp>
      <p:sp>
        <p:nvSpPr>
          <p:cNvPr id="4" name="Slide Number Placeholder 3"/>
          <p:cNvSpPr>
            <a:spLocks noGrp="1"/>
          </p:cNvSpPr>
          <p:nvPr>
            <p:ph type="sldNum" sz="quarter" idx="10"/>
          </p:nvPr>
        </p:nvSpPr>
        <p:spPr/>
        <p:txBody>
          <a:bodyPr/>
          <a:lstStyle/>
          <a:p>
            <a:fld id="{3A25B03E-C709-4D2F-9A15-DD9A9A730285}" type="slidenum">
              <a:rPr lang="en-US" smtClean="0"/>
              <a:t>8</a:t>
            </a:fld>
            <a:endParaRPr lang="en-US"/>
          </a:p>
        </p:txBody>
      </p:sp>
    </p:spTree>
    <p:extLst>
      <p:ext uri="{BB962C8B-B14F-4D97-AF65-F5344CB8AC3E}">
        <p14:creationId xmlns:p14="http://schemas.microsoft.com/office/powerpoint/2010/main" val="2837667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hotel provides luxurious and personalized services to enhance the experience of customers. The quality hospitality service of the hotel enhances the brand reputation and promotes the hotel brand. It also plays a significant role in improving customer retention in the hotel (</a:t>
            </a:r>
            <a:r>
              <a:rPr lang="en-US" sz="1200" kern="1200" dirty="0" err="1">
                <a:solidFill>
                  <a:schemeClr val="tx1"/>
                </a:solidFill>
                <a:effectLst/>
                <a:latin typeface="+mn-lt"/>
                <a:ea typeface="+mn-ea"/>
                <a:cs typeface="+mn-cs"/>
              </a:rPr>
              <a:t>Hinkin</a:t>
            </a:r>
            <a:r>
              <a:rPr lang="en-US" sz="1200" kern="1200" dirty="0">
                <a:solidFill>
                  <a:schemeClr val="tx1"/>
                </a:solidFill>
                <a:effectLst/>
                <a:latin typeface="+mn-lt"/>
                <a:ea typeface="+mn-ea"/>
                <a:cs typeface="+mn-cs"/>
              </a:rPr>
              <a:t> and Tracey, 2015). Quality hotel services are providing a remarkable experience to the customers that can be unforgettable. It also develops personalized services in the hotel to provide the best experience to its customers. </a:t>
            </a:r>
          </a:p>
        </p:txBody>
      </p:sp>
      <p:sp>
        <p:nvSpPr>
          <p:cNvPr id="4" name="Slide Number Placeholder 3"/>
          <p:cNvSpPr>
            <a:spLocks noGrp="1"/>
          </p:cNvSpPr>
          <p:nvPr>
            <p:ph type="sldNum" sz="quarter" idx="10"/>
          </p:nvPr>
        </p:nvSpPr>
        <p:spPr/>
        <p:txBody>
          <a:bodyPr/>
          <a:lstStyle/>
          <a:p>
            <a:fld id="{3A25B03E-C709-4D2F-9A15-DD9A9A730285}" type="slidenum">
              <a:rPr lang="en-US" smtClean="0"/>
              <a:t>9</a:t>
            </a:fld>
            <a:endParaRPr lang="en-US"/>
          </a:p>
        </p:txBody>
      </p:sp>
    </p:spTree>
    <p:extLst>
      <p:ext uri="{BB962C8B-B14F-4D97-AF65-F5344CB8AC3E}">
        <p14:creationId xmlns:p14="http://schemas.microsoft.com/office/powerpoint/2010/main" val="2719875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hotel concentrated on providing a warm welcome and reception to their customers with front desk services. It also ensures a sound and safe hotel environment to exhilarate the experience of customers. The hotel has to build effective communication systems to respond to their customers instantly. The hotel should improve personalized services with affordability. The hotel should develop a sustainable development strategy for hotels (</a:t>
            </a:r>
            <a:r>
              <a:rPr lang="en-US" sz="1200" kern="1200" dirty="0" err="1">
                <a:solidFill>
                  <a:schemeClr val="tx1"/>
                </a:solidFill>
                <a:effectLst/>
                <a:latin typeface="+mn-lt"/>
                <a:ea typeface="+mn-ea"/>
                <a:cs typeface="+mn-cs"/>
              </a:rPr>
              <a:t>Nevett</a:t>
            </a:r>
            <a:r>
              <a:rPr lang="en-US" sz="1200" kern="1200" dirty="0">
                <a:solidFill>
                  <a:schemeClr val="tx1"/>
                </a:solidFill>
                <a:effectLst/>
                <a:latin typeface="+mn-lt"/>
                <a:ea typeface="+mn-ea"/>
                <a:cs typeface="+mn-cs"/>
              </a:rPr>
              <a:t>, 2016). It also focuses on providing excellent catering services for providing a remarkable experience. It also provides entertainment and theme park facilities for kids. It also facilitates theatre facilities for the recreation of the customers. </a:t>
            </a:r>
          </a:p>
        </p:txBody>
      </p:sp>
      <p:sp>
        <p:nvSpPr>
          <p:cNvPr id="4" name="Slide Number Placeholder 3"/>
          <p:cNvSpPr>
            <a:spLocks noGrp="1"/>
          </p:cNvSpPr>
          <p:nvPr>
            <p:ph type="sldNum" sz="quarter" idx="10"/>
          </p:nvPr>
        </p:nvSpPr>
        <p:spPr/>
        <p:txBody>
          <a:bodyPr/>
          <a:lstStyle/>
          <a:p>
            <a:fld id="{3A25B03E-C709-4D2F-9A15-DD9A9A730285}" type="slidenum">
              <a:rPr lang="en-US" smtClean="0"/>
              <a:t>10</a:t>
            </a:fld>
            <a:endParaRPr lang="en-US"/>
          </a:p>
        </p:txBody>
      </p:sp>
    </p:spTree>
    <p:extLst>
      <p:ext uri="{BB962C8B-B14F-4D97-AF65-F5344CB8AC3E}">
        <p14:creationId xmlns:p14="http://schemas.microsoft.com/office/powerpoint/2010/main" val="902965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JW Marriott is most leading hotel brand in the world operating the business in over 35 countries all over the world. The hotel also represents the largest hotel chain which provides luxurious hotel services. The hotel management is concentrating on improving the hotel staff to provide quality hotel services for customers. It also developing its accommodation and catering services to provide remarkable experience to its customers (</a:t>
            </a:r>
            <a:r>
              <a:rPr lang="en-US" sz="1200" kern="1200" dirty="0" err="1">
                <a:solidFill>
                  <a:schemeClr val="tx1"/>
                </a:solidFill>
                <a:effectLst/>
                <a:latin typeface="+mn-lt"/>
                <a:ea typeface="+mn-ea"/>
                <a:cs typeface="+mn-cs"/>
              </a:rPr>
              <a:t>Andreani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Sumargo</a:t>
            </a:r>
            <a:r>
              <a:rPr lang="en-US" sz="1200" kern="1200" dirty="0">
                <a:solidFill>
                  <a:schemeClr val="tx1"/>
                </a:solidFill>
                <a:effectLst/>
                <a:latin typeface="+mn-lt"/>
                <a:ea typeface="+mn-ea"/>
                <a:cs typeface="+mn-cs"/>
              </a:rPr>
              <a:t>, 2016). The hotel is expanding its business all over the world by improving guest services and hospitality services adequately. The hotel also uses a sustainable development strategy to provide unforgettable experiences to its customers. </a:t>
            </a:r>
          </a:p>
          <a:p>
            <a:endParaRPr lang="en-US" dirty="0"/>
          </a:p>
        </p:txBody>
      </p:sp>
      <p:sp>
        <p:nvSpPr>
          <p:cNvPr id="4" name="Slide Number Placeholder 3"/>
          <p:cNvSpPr>
            <a:spLocks noGrp="1"/>
          </p:cNvSpPr>
          <p:nvPr>
            <p:ph type="sldNum" sz="quarter" idx="10"/>
          </p:nvPr>
        </p:nvSpPr>
        <p:spPr/>
        <p:txBody>
          <a:bodyPr/>
          <a:lstStyle/>
          <a:p>
            <a:fld id="{3A25B03E-C709-4D2F-9A15-DD9A9A730285}" type="slidenum">
              <a:rPr lang="en-US" smtClean="0"/>
              <a:t>11</a:t>
            </a:fld>
            <a:endParaRPr lang="en-US"/>
          </a:p>
        </p:txBody>
      </p:sp>
    </p:spTree>
    <p:extLst>
      <p:ext uri="{BB962C8B-B14F-4D97-AF65-F5344CB8AC3E}">
        <p14:creationId xmlns:p14="http://schemas.microsoft.com/office/powerpoint/2010/main" val="34875544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References</a:t>
            </a:r>
            <a:r>
              <a:rPr lang="en-US" sz="1200" b="0" kern="1200" baseline="0" dirty="0">
                <a:solidFill>
                  <a:schemeClr val="tx1"/>
                </a:solidFill>
                <a:effectLst/>
                <a:latin typeface="+mn-lt"/>
                <a:ea typeface="+mn-ea"/>
                <a:cs typeface="+mn-cs"/>
              </a:rPr>
              <a:t> </a:t>
            </a: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A25B03E-C709-4D2F-9A15-DD9A9A730285}" type="slidenum">
              <a:rPr lang="en-US" smtClean="0"/>
              <a:t>12</a:t>
            </a:fld>
            <a:endParaRPr lang="en-US"/>
          </a:p>
        </p:txBody>
      </p:sp>
    </p:spTree>
    <p:extLst>
      <p:ext uri="{BB962C8B-B14F-4D97-AF65-F5344CB8AC3E}">
        <p14:creationId xmlns:p14="http://schemas.microsoft.com/office/powerpoint/2010/main" val="3183997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C22A232-D37F-4AF3-9D7F-769DFC8F7482}"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3416645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22A232-D37F-4AF3-9D7F-769DFC8F7482}"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1248500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22A232-D37F-4AF3-9D7F-769DFC8F7482}"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285678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C22A232-D37F-4AF3-9D7F-769DFC8F7482}" type="datetimeFigureOut">
              <a:rPr lang="en-US" smtClean="0"/>
              <a:t>10/16/2023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311616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C22A232-D37F-4AF3-9D7F-769DFC8F7482}" type="datetimeFigureOut">
              <a:rPr lang="en-US" smtClean="0"/>
              <a:t>10/16/2023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802034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C22A232-D37F-4AF3-9D7F-769DFC8F7482}" type="datetimeFigureOut">
              <a:rPr lang="en-US" smtClean="0"/>
              <a:t>10/16/2023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4059378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22A232-D37F-4AF3-9D7F-769DFC8F7482}" type="datetimeFigureOut">
              <a:rPr lang="en-US" smtClean="0"/>
              <a:t>10/16/2023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3682065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22A232-D37F-4AF3-9D7F-769DFC8F7482}" type="datetimeFigureOut">
              <a:rPr lang="en-US" smtClean="0"/>
              <a:t>10/16/2023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1589196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22A232-D37F-4AF3-9D7F-769DFC8F7482}" type="datetimeFigureOut">
              <a:rPr lang="en-US" smtClean="0"/>
              <a:t>10/16/2023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3441000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22A232-D37F-4AF3-9D7F-769DFC8F7482}"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3470586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22A232-D37F-4AF3-9D7F-769DFC8F7482}"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2EC24-1903-47DB-9EF9-868E6B57C284}" type="slidenum">
              <a:rPr lang="en-US" smtClean="0"/>
              <a:t>‹#›</a:t>
            </a:fld>
            <a:endParaRPr lang="en-US"/>
          </a:p>
        </p:txBody>
      </p:sp>
    </p:spTree>
    <p:extLst>
      <p:ext uri="{BB962C8B-B14F-4D97-AF65-F5344CB8AC3E}">
        <p14:creationId xmlns:p14="http://schemas.microsoft.com/office/powerpoint/2010/main" val="722621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22A232-D37F-4AF3-9D7F-769DFC8F7482}" type="datetimeFigureOut">
              <a:rPr lang="en-US" smtClean="0"/>
              <a:t>10/16/2023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D2EC24-1903-47DB-9EF9-868E6B57C284}" type="slidenum">
              <a:rPr lang="en-US" smtClean="0"/>
              <a:t>‹#›</a:t>
            </a:fld>
            <a:endParaRPr lang="en-US"/>
          </a:p>
        </p:txBody>
      </p:sp>
    </p:spTree>
    <p:extLst>
      <p:ext uri="{BB962C8B-B14F-4D97-AF65-F5344CB8AC3E}">
        <p14:creationId xmlns:p14="http://schemas.microsoft.com/office/powerpoint/2010/main" val="2304267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109634809401800105"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0CAA1-BA66-7911-1D84-51E9BEA2343D}"/>
              </a:ext>
            </a:extLst>
          </p:cNvPr>
          <p:cNvSpPr>
            <a:spLocks noGrp="1"/>
          </p:cNvSpPr>
          <p:nvPr>
            <p:ph type="ctrTitle"/>
          </p:nvPr>
        </p:nvSpPr>
        <p:spPr>
          <a:xfrm flipV="1">
            <a:off x="3780052" y="1597925"/>
            <a:ext cx="3465575" cy="1655762"/>
          </a:xfrm>
        </p:spPr>
        <p:txBody>
          <a:bodyPr>
            <a:normAutofit/>
          </a:bodyPr>
          <a:lstStyle/>
          <a:p>
            <a:endParaRPr lang="en-GB" dirty="0"/>
          </a:p>
        </p:txBody>
      </p:sp>
      <p:sp>
        <p:nvSpPr>
          <p:cNvPr id="3" name="Subtitle 2">
            <a:extLst>
              <a:ext uri="{FF2B5EF4-FFF2-40B4-BE49-F238E27FC236}">
                <a16:creationId xmlns:a16="http://schemas.microsoft.com/office/drawing/2014/main" id="{7B452224-0255-8887-278B-D38C50BA4C07}"/>
              </a:ext>
            </a:extLst>
          </p:cNvPr>
          <p:cNvSpPr>
            <a:spLocks noGrp="1"/>
          </p:cNvSpPr>
          <p:nvPr>
            <p:ph type="subTitle" idx="1"/>
          </p:nvPr>
        </p:nvSpPr>
        <p:spPr>
          <a:xfrm>
            <a:off x="4075044" y="3602038"/>
            <a:ext cx="4218564" cy="695642"/>
          </a:xfrm>
        </p:spPr>
        <p:txBody>
          <a:bodyPr/>
          <a:lstStyle/>
          <a:p>
            <a:endParaRPr lang="en-GB" dirty="0"/>
          </a:p>
        </p:txBody>
      </p:sp>
      <p:pic>
        <p:nvPicPr>
          <p:cNvPr id="5" name="Picture 4" descr="A close-up of a level of assessment">
            <a:extLst>
              <a:ext uri="{FF2B5EF4-FFF2-40B4-BE49-F238E27FC236}">
                <a16:creationId xmlns:a16="http://schemas.microsoft.com/office/drawing/2014/main" id="{085EACC4-C2B5-C61C-78C7-1C8DD1F259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75688" y="-93793"/>
            <a:ext cx="8400612" cy="7391661"/>
          </a:xfrm>
          <a:prstGeom prst="rect">
            <a:avLst/>
          </a:prstGeom>
        </p:spPr>
      </p:pic>
      <p:sp>
        <p:nvSpPr>
          <p:cNvPr id="6" name="TextBox 5">
            <a:extLst>
              <a:ext uri="{FF2B5EF4-FFF2-40B4-BE49-F238E27FC236}">
                <a16:creationId xmlns:a16="http://schemas.microsoft.com/office/drawing/2014/main" id="{079DA3EE-EB49-AD7E-588D-DA6722B78E37}"/>
              </a:ext>
            </a:extLst>
          </p:cNvPr>
          <p:cNvSpPr txBox="1"/>
          <p:nvPr/>
        </p:nvSpPr>
        <p:spPr>
          <a:xfrm>
            <a:off x="4075044" y="1202635"/>
            <a:ext cx="2365514" cy="646331"/>
          </a:xfrm>
          <a:prstGeom prst="rect">
            <a:avLst/>
          </a:prstGeom>
          <a:noFill/>
        </p:spPr>
        <p:txBody>
          <a:bodyPr wrap="square" rtlCol="0">
            <a:spAutoFit/>
          </a:bodyPr>
          <a:lstStyle/>
          <a:p>
            <a:r>
              <a:rPr lang="en-GB" dirty="0"/>
              <a:t>Nenciu Constantin Dragos</a:t>
            </a:r>
          </a:p>
        </p:txBody>
      </p:sp>
      <p:sp>
        <p:nvSpPr>
          <p:cNvPr id="7" name="TextBox 6">
            <a:extLst>
              <a:ext uri="{FF2B5EF4-FFF2-40B4-BE49-F238E27FC236}">
                <a16:creationId xmlns:a16="http://schemas.microsoft.com/office/drawing/2014/main" id="{650C8587-3F36-0D0B-4B99-477B91E5C765}"/>
              </a:ext>
            </a:extLst>
          </p:cNvPr>
          <p:cNvSpPr txBox="1"/>
          <p:nvPr/>
        </p:nvSpPr>
        <p:spPr>
          <a:xfrm flipH="1">
            <a:off x="8421626" y="1302026"/>
            <a:ext cx="1435606" cy="380470"/>
          </a:xfrm>
          <a:prstGeom prst="rect">
            <a:avLst/>
          </a:prstGeom>
          <a:noFill/>
        </p:spPr>
        <p:txBody>
          <a:bodyPr wrap="square" rtlCol="0">
            <a:spAutoFit/>
          </a:bodyPr>
          <a:lstStyle/>
          <a:p>
            <a:r>
              <a:rPr lang="en-GB" dirty="0"/>
              <a:t>2246448</a:t>
            </a:r>
          </a:p>
        </p:txBody>
      </p:sp>
      <p:sp>
        <p:nvSpPr>
          <p:cNvPr id="8" name="TextBox 7">
            <a:extLst>
              <a:ext uri="{FF2B5EF4-FFF2-40B4-BE49-F238E27FC236}">
                <a16:creationId xmlns:a16="http://schemas.microsoft.com/office/drawing/2014/main" id="{2EFF5163-DD3A-62D2-CC98-1B25A1993001}"/>
              </a:ext>
            </a:extLst>
          </p:cNvPr>
          <p:cNvSpPr txBox="1"/>
          <p:nvPr/>
        </p:nvSpPr>
        <p:spPr>
          <a:xfrm>
            <a:off x="7525511" y="5378326"/>
            <a:ext cx="4026539" cy="369332"/>
          </a:xfrm>
          <a:prstGeom prst="rect">
            <a:avLst/>
          </a:prstGeom>
          <a:noFill/>
        </p:spPr>
        <p:txBody>
          <a:bodyPr wrap="square" rtlCol="0">
            <a:spAutoFit/>
          </a:bodyPr>
          <a:lstStyle/>
          <a:p>
            <a:r>
              <a:rPr lang="en-GB" dirty="0"/>
              <a:t>1340</a:t>
            </a:r>
          </a:p>
        </p:txBody>
      </p:sp>
    </p:spTree>
    <p:extLst>
      <p:ext uri="{BB962C8B-B14F-4D97-AF65-F5344CB8AC3E}">
        <p14:creationId xmlns:p14="http://schemas.microsoft.com/office/powerpoint/2010/main" val="1179663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3036" y="890797"/>
            <a:ext cx="7137779" cy="5355312"/>
          </a:xfrm>
          <a:prstGeom prst="rect">
            <a:avLst/>
          </a:prstGeom>
          <a:noFill/>
        </p:spPr>
        <p:txBody>
          <a:bodyPr wrap="square" rtlCol="0">
            <a:spAutoFit/>
          </a:bodyPr>
          <a:lstStyle/>
          <a:p>
            <a:pPr marL="285750" indent="-285750">
              <a:buFont typeface="Wingdings" panose="05000000000000000000" pitchFamily="2" charset="2"/>
              <a:buChar char="q"/>
            </a:pPr>
            <a:r>
              <a:rPr lang="en-US" b="1" dirty="0"/>
              <a:t>Introduction</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JW Marriott: World's Largest Hotel Chain</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The Core Customers of JW Marriott</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Nature in Hospitality Industry of JW Marriot</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Scope in Hospitality Industry of JW Marriot </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Roles of Guest Services of JW Marriott</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Importance of Hospitality in JW Marriott</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Ways to Meet Customers’ Expectations of JW Marriott</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Conclusion</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Reference</a:t>
            </a:r>
          </a:p>
        </p:txBody>
      </p:sp>
      <p:sp>
        <p:nvSpPr>
          <p:cNvPr id="3" name="TextBox 2"/>
          <p:cNvSpPr txBox="1"/>
          <p:nvPr/>
        </p:nvSpPr>
        <p:spPr>
          <a:xfrm>
            <a:off x="0" y="0"/>
            <a:ext cx="12192000" cy="646331"/>
          </a:xfrm>
          <a:prstGeom prst="rect">
            <a:avLst/>
          </a:prstGeom>
          <a:solidFill>
            <a:schemeClr val="accent1">
              <a:lumMod val="40000"/>
              <a:lumOff val="60000"/>
            </a:schemeClr>
          </a:solidFill>
        </p:spPr>
        <p:txBody>
          <a:bodyPr wrap="square" rtlCol="0">
            <a:spAutoFit/>
          </a:bodyPr>
          <a:lstStyle/>
          <a:p>
            <a:pPr algn="ctr"/>
            <a:r>
              <a:rPr lang="en-US" sz="3600" dirty="0"/>
              <a:t>Table of Contents</a:t>
            </a:r>
          </a:p>
        </p:txBody>
      </p:sp>
      <p:pic>
        <p:nvPicPr>
          <p:cNvPr id="9218" name="Picture 2" descr="240+ Table Of Contents Stock Photos, Pictures &amp; Royalty-Free Images -  iStock | Table of contents template, Table of contents icon, Agend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815" y="1723752"/>
            <a:ext cx="3689400" cy="368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446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CFE"/>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46331"/>
          </a:xfrm>
          <a:prstGeom prst="rect">
            <a:avLst/>
          </a:prstGeom>
          <a:solidFill>
            <a:schemeClr val="accent1">
              <a:lumMod val="40000"/>
              <a:lumOff val="60000"/>
            </a:schemeClr>
          </a:solidFill>
        </p:spPr>
        <p:txBody>
          <a:bodyPr wrap="square" rtlCol="0">
            <a:spAutoFit/>
          </a:bodyPr>
          <a:lstStyle/>
          <a:p>
            <a:pPr algn="ctr"/>
            <a:r>
              <a:rPr lang="en-US" sz="3600" b="1" dirty="0"/>
              <a:t>Introduction</a:t>
            </a:r>
          </a:p>
        </p:txBody>
      </p:sp>
      <p:sp>
        <p:nvSpPr>
          <p:cNvPr id="3" name="TextBox 2"/>
          <p:cNvSpPr txBox="1"/>
          <p:nvPr/>
        </p:nvSpPr>
        <p:spPr>
          <a:xfrm>
            <a:off x="107576" y="975771"/>
            <a:ext cx="6379285" cy="2031325"/>
          </a:xfrm>
          <a:prstGeom prst="rect">
            <a:avLst/>
          </a:prstGeom>
          <a:noFill/>
          <a:ln w="19050">
            <a:solidFill>
              <a:schemeClr val="tx1"/>
            </a:solidFill>
          </a:ln>
        </p:spPr>
        <p:txBody>
          <a:bodyPr wrap="square" rtlCol="0">
            <a:spAutoFit/>
          </a:bodyPr>
          <a:lstStyle/>
          <a:p>
            <a:pPr algn="just"/>
            <a:r>
              <a:rPr lang="en-US" b="1" dirty="0"/>
              <a:t>The hospitality industry is referred to as the industry which provides hospitality and guest services for tourists and customers. It provides different facilities to its customers including lodging, food and beverage and other amenities. The management of the hotel concentrates on improving the service quality and recruiting skilled hotel staff to provide an enjoyable and excellent experience to the customer (Mitchell, 2018). </a:t>
            </a:r>
          </a:p>
        </p:txBody>
      </p:sp>
      <p:sp>
        <p:nvSpPr>
          <p:cNvPr id="4" name="TextBox 3"/>
          <p:cNvSpPr txBox="1"/>
          <p:nvPr/>
        </p:nvSpPr>
        <p:spPr>
          <a:xfrm>
            <a:off x="6096000" y="4701091"/>
            <a:ext cx="5992010" cy="1477328"/>
          </a:xfrm>
          <a:prstGeom prst="rect">
            <a:avLst/>
          </a:prstGeom>
          <a:noFill/>
          <a:ln w="19050">
            <a:solidFill>
              <a:schemeClr val="tx1"/>
            </a:solidFill>
          </a:ln>
        </p:spPr>
        <p:txBody>
          <a:bodyPr wrap="square" rtlCol="0">
            <a:spAutoFit/>
          </a:bodyPr>
          <a:lstStyle/>
          <a:p>
            <a:pPr algn="just"/>
            <a:r>
              <a:rPr lang="en-US" b="1" dirty="0"/>
              <a:t>JW Marriott is known as one of the largest hotel chains in the world and popular for their services. This work will discuss the product, consumers and scope of the JW Marriott. It will also discuss the significance of hospitality and ways to meet customers' expectations. </a:t>
            </a:r>
          </a:p>
        </p:txBody>
      </p:sp>
      <p:pic>
        <p:nvPicPr>
          <p:cNvPr id="1026" name="Picture 2" descr="Covid-19 impact on hospitality industry | EdgeProp.m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3882" y="1106370"/>
            <a:ext cx="5041399" cy="313468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artoon Hotel Stock Photos and Images - 123R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458" y="3388659"/>
            <a:ext cx="4610062" cy="3377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922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dirty="0"/>
              <a:t>JW Marriott: World's Largest Hotel Chain</a:t>
            </a:r>
          </a:p>
        </p:txBody>
      </p:sp>
      <p:sp>
        <p:nvSpPr>
          <p:cNvPr id="3" name="TextBox 2"/>
          <p:cNvSpPr txBox="1"/>
          <p:nvPr/>
        </p:nvSpPr>
        <p:spPr>
          <a:xfrm>
            <a:off x="451821" y="1065007"/>
            <a:ext cx="5938222" cy="2031325"/>
          </a:xfrm>
          <a:prstGeom prst="rect">
            <a:avLst/>
          </a:prstGeom>
          <a:noFill/>
          <a:ln w="19050">
            <a:solidFill>
              <a:schemeClr val="tx1"/>
            </a:solidFill>
          </a:ln>
        </p:spPr>
        <p:txBody>
          <a:bodyPr wrap="square" rtlCol="0">
            <a:spAutoFit/>
          </a:bodyPr>
          <a:lstStyle/>
          <a:p>
            <a:pPr algn="just"/>
            <a:r>
              <a:rPr lang="en-US" b="1" dirty="0"/>
              <a:t>JW Marriott is a luxurious and popular hotel brand in the world. It is renowned for its supreme services and personalized services. The JW Marriott hotel is the biggest hotel chain in the world which provides five-star facilities to the customers. The JW Marriott is providing more specialized and luxurious services than traditional Marriott systems (</a:t>
            </a:r>
            <a:r>
              <a:rPr lang="en-US" b="1" dirty="0" err="1"/>
              <a:t>Andreani</a:t>
            </a:r>
            <a:r>
              <a:rPr lang="en-US" b="1" dirty="0"/>
              <a:t> and </a:t>
            </a:r>
            <a:r>
              <a:rPr lang="en-US" b="1" dirty="0" err="1"/>
              <a:t>Sumargo</a:t>
            </a:r>
            <a:r>
              <a:rPr lang="en-US" b="1" dirty="0"/>
              <a:t>, 2016). </a:t>
            </a:r>
          </a:p>
        </p:txBody>
      </p:sp>
      <p:sp>
        <p:nvSpPr>
          <p:cNvPr id="4" name="TextBox 3"/>
          <p:cNvSpPr txBox="1"/>
          <p:nvPr/>
        </p:nvSpPr>
        <p:spPr>
          <a:xfrm>
            <a:off x="6095999" y="4604273"/>
            <a:ext cx="5931049" cy="1477328"/>
          </a:xfrm>
          <a:prstGeom prst="rect">
            <a:avLst/>
          </a:prstGeom>
          <a:noFill/>
          <a:ln w="19050">
            <a:solidFill>
              <a:schemeClr val="tx1"/>
            </a:solidFill>
          </a:ln>
        </p:spPr>
        <p:txBody>
          <a:bodyPr wrap="square" rtlCol="0">
            <a:spAutoFit/>
          </a:bodyPr>
          <a:lstStyle/>
          <a:p>
            <a:pPr algn="just"/>
            <a:r>
              <a:rPr lang="en-US" b="1" dirty="0"/>
              <a:t>The JW stands for John Willard who is building the largest hotel chain in the world. The JW Marriott started its journey in 1984 as the world's most luxurious hotel brand. It provides luxurious hotel services in over 35 countries in the world with more than 100 distinct properties.  </a:t>
            </a:r>
          </a:p>
        </p:txBody>
      </p:sp>
      <p:pic>
        <p:nvPicPr>
          <p:cNvPr id="2050" name="Picture 2" descr="JW Marriott Hotel Chandigarh- Deluxe Chandigarh, India Hotels- GDS  Reservation Codes: Travel Week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2250" y="892885"/>
            <a:ext cx="5217374" cy="34782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JW Marriott Mumbai Sahar, Mumbai | Wedding &amp; Reception Venues, Banquet  Halls &amp; 5 Star Hotels | WeddingSutra Favorit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821" y="3259565"/>
            <a:ext cx="5415412" cy="3490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4051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DFF"/>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a:t>The Core Customers of JW Marriott</a:t>
            </a:r>
            <a:endParaRPr lang="en-US" sz="3200" b="1" dirty="0"/>
          </a:p>
        </p:txBody>
      </p:sp>
      <p:sp>
        <p:nvSpPr>
          <p:cNvPr id="3" name="TextBox 2"/>
          <p:cNvSpPr txBox="1"/>
          <p:nvPr/>
        </p:nvSpPr>
        <p:spPr>
          <a:xfrm>
            <a:off x="1021976" y="1635163"/>
            <a:ext cx="4442908" cy="3970318"/>
          </a:xfrm>
          <a:prstGeom prst="rect">
            <a:avLst/>
          </a:prstGeom>
          <a:noFill/>
        </p:spPr>
        <p:txBody>
          <a:bodyPr wrap="square" rtlCol="0">
            <a:spAutoFit/>
          </a:bodyPr>
          <a:lstStyle/>
          <a:p>
            <a:pPr marL="342900" indent="-342900">
              <a:buFont typeface="Wingdings" panose="05000000000000000000" pitchFamily="2" charset="2"/>
              <a:buChar char="§"/>
            </a:pPr>
            <a:r>
              <a:rPr lang="en-US" sz="2800" b="1" dirty="0"/>
              <a:t>Business </a:t>
            </a:r>
            <a:r>
              <a:rPr lang="en-US" sz="2800" b="1" dirty="0" err="1"/>
              <a:t>travellers</a:t>
            </a:r>
            <a:r>
              <a:rPr lang="en-US" sz="2800" b="1" dirty="0"/>
              <a:t> </a:t>
            </a:r>
          </a:p>
          <a:p>
            <a:pPr marL="342900" indent="-342900">
              <a:buFont typeface="Wingdings" panose="05000000000000000000" pitchFamily="2" charset="2"/>
              <a:buChar char="§"/>
            </a:pPr>
            <a:endParaRPr lang="en-US" sz="2800" b="1" dirty="0"/>
          </a:p>
          <a:p>
            <a:pPr marL="342900" indent="-342900">
              <a:buFont typeface="Wingdings" panose="05000000000000000000" pitchFamily="2" charset="2"/>
              <a:buChar char="§"/>
            </a:pPr>
            <a:r>
              <a:rPr lang="en-US" sz="2800" b="1" dirty="0"/>
              <a:t>Tourists</a:t>
            </a:r>
          </a:p>
          <a:p>
            <a:pPr marL="342900" indent="-342900">
              <a:buFont typeface="Wingdings" panose="05000000000000000000" pitchFamily="2" charset="2"/>
              <a:buChar char="§"/>
            </a:pPr>
            <a:endParaRPr lang="en-US" sz="2800" b="1" dirty="0"/>
          </a:p>
          <a:p>
            <a:pPr marL="342900" indent="-342900">
              <a:buFont typeface="Wingdings" panose="05000000000000000000" pitchFamily="2" charset="2"/>
              <a:buChar char="§"/>
            </a:pPr>
            <a:r>
              <a:rPr lang="en-US" sz="2800" b="1" dirty="0"/>
              <a:t>Conventional vacationers</a:t>
            </a:r>
          </a:p>
          <a:p>
            <a:pPr marL="342900" indent="-342900">
              <a:buFont typeface="Wingdings" panose="05000000000000000000" pitchFamily="2" charset="2"/>
              <a:buChar char="§"/>
            </a:pPr>
            <a:endParaRPr lang="en-US" sz="2800" b="1" dirty="0"/>
          </a:p>
          <a:p>
            <a:pPr marL="342900" indent="-342900">
              <a:buFont typeface="Wingdings" panose="05000000000000000000" pitchFamily="2" charset="2"/>
              <a:buChar char="§"/>
            </a:pPr>
            <a:r>
              <a:rPr lang="en-US" sz="2800" b="1" dirty="0"/>
              <a:t>Family vacationers </a:t>
            </a:r>
          </a:p>
          <a:p>
            <a:pPr marL="342900" indent="-342900">
              <a:buFont typeface="Wingdings" panose="05000000000000000000" pitchFamily="2" charset="2"/>
              <a:buChar char="§"/>
            </a:pPr>
            <a:endParaRPr lang="en-US" sz="2800" b="1" dirty="0"/>
          </a:p>
          <a:p>
            <a:pPr marL="342900" indent="-342900">
              <a:buFont typeface="Wingdings" panose="05000000000000000000" pitchFamily="2" charset="2"/>
              <a:buChar char="§"/>
            </a:pPr>
            <a:r>
              <a:rPr lang="en-US" sz="2800" b="1" dirty="0"/>
              <a:t>Digital hotel guests </a:t>
            </a:r>
          </a:p>
        </p:txBody>
      </p:sp>
      <p:pic>
        <p:nvPicPr>
          <p:cNvPr id="3078" name="Picture 6" descr="Premium Vector | Hotel reception tourist guest couple people standing next  to receptionist, hospitality service | Front office, Hotel reception,  Social network ic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042" y="1063601"/>
            <a:ext cx="5647765" cy="493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582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EFF6"/>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1">
              <a:lumMod val="40000"/>
              <a:lumOff val="60000"/>
            </a:schemeClr>
          </a:solidFill>
        </p:spPr>
        <p:txBody>
          <a:bodyPr wrap="square" rtlCol="0">
            <a:spAutoFit/>
          </a:bodyPr>
          <a:lstStyle/>
          <a:p>
            <a:pPr algn="ctr"/>
            <a:r>
              <a:rPr lang="en-US" sz="2800" b="1"/>
              <a:t>Nature in Hospitality Industry of JW Marriot</a:t>
            </a:r>
            <a:endParaRPr lang="en-US" sz="2800" b="1" dirty="0"/>
          </a:p>
        </p:txBody>
      </p:sp>
      <p:sp>
        <p:nvSpPr>
          <p:cNvPr id="3" name="TextBox 2"/>
          <p:cNvSpPr txBox="1"/>
          <p:nvPr/>
        </p:nvSpPr>
        <p:spPr>
          <a:xfrm>
            <a:off x="6400800" y="1656677"/>
            <a:ext cx="5282005" cy="3785652"/>
          </a:xfrm>
          <a:prstGeom prst="rect">
            <a:avLst/>
          </a:prstGeom>
          <a:noFill/>
        </p:spPr>
        <p:txBody>
          <a:bodyPr wrap="square" rtlCol="0">
            <a:spAutoFit/>
          </a:bodyPr>
          <a:lstStyle/>
          <a:p>
            <a:pPr marL="457200" indent="-457200">
              <a:buFont typeface="Wingdings" panose="05000000000000000000" pitchFamily="2" charset="2"/>
              <a:buChar char="v"/>
            </a:pPr>
            <a:r>
              <a:rPr lang="en-US" sz="2400" b="1" dirty="0"/>
              <a:t>Luxurious accommodation facilities</a:t>
            </a:r>
          </a:p>
          <a:p>
            <a:pPr marL="457200" indent="-457200">
              <a:buFont typeface="Wingdings" panose="05000000000000000000" pitchFamily="2" charset="2"/>
              <a:buChar char="v"/>
            </a:pPr>
            <a:endParaRPr lang="en-US" sz="2400" b="1" dirty="0"/>
          </a:p>
          <a:p>
            <a:pPr marL="457200" indent="-457200">
              <a:buFont typeface="Wingdings" panose="05000000000000000000" pitchFamily="2" charset="2"/>
              <a:buChar char="v"/>
            </a:pPr>
            <a:r>
              <a:rPr lang="en-US" sz="2400" b="1" dirty="0"/>
              <a:t>Food and beverage service </a:t>
            </a:r>
          </a:p>
          <a:p>
            <a:pPr marL="457200" indent="-457200">
              <a:buFont typeface="Wingdings" panose="05000000000000000000" pitchFamily="2" charset="2"/>
              <a:buChar char="v"/>
            </a:pPr>
            <a:endParaRPr lang="en-US" sz="2400" b="1" dirty="0"/>
          </a:p>
          <a:p>
            <a:pPr marL="457200" indent="-457200">
              <a:buFont typeface="Wingdings" panose="05000000000000000000" pitchFamily="2" charset="2"/>
              <a:buChar char="v"/>
            </a:pPr>
            <a:r>
              <a:rPr lang="en-US" sz="2400" b="1" dirty="0"/>
              <a:t>Entertainment and recreation services </a:t>
            </a:r>
          </a:p>
          <a:p>
            <a:pPr marL="457200" indent="-457200">
              <a:buFont typeface="Wingdings" panose="05000000000000000000" pitchFamily="2" charset="2"/>
              <a:buChar char="v"/>
            </a:pPr>
            <a:endParaRPr lang="en-US" sz="2400" b="1" dirty="0"/>
          </a:p>
          <a:p>
            <a:pPr marL="457200" indent="-457200">
              <a:buFont typeface="Wingdings" panose="05000000000000000000" pitchFamily="2" charset="2"/>
              <a:buChar char="v"/>
            </a:pPr>
            <a:r>
              <a:rPr lang="en-US" sz="2400" b="1" dirty="0"/>
              <a:t>Resort and spa services </a:t>
            </a:r>
          </a:p>
          <a:p>
            <a:pPr marL="457200" indent="-457200">
              <a:buFont typeface="Wingdings" panose="05000000000000000000" pitchFamily="2" charset="2"/>
              <a:buChar char="v"/>
            </a:pPr>
            <a:endParaRPr lang="en-US" sz="2400" b="1" dirty="0"/>
          </a:p>
          <a:p>
            <a:pPr marL="457200" indent="-457200">
              <a:buFont typeface="Wingdings" panose="05000000000000000000" pitchFamily="2" charset="2"/>
              <a:buChar char="v"/>
            </a:pPr>
            <a:r>
              <a:rPr lang="en-US" sz="2400" b="1" dirty="0"/>
              <a:t>Tourism and travel agency services </a:t>
            </a:r>
          </a:p>
        </p:txBody>
      </p:sp>
      <p:pic>
        <p:nvPicPr>
          <p:cNvPr id="4" name="Picture 3"/>
          <p:cNvPicPr>
            <a:picLocks noChangeAspect="1"/>
          </p:cNvPicPr>
          <p:nvPr/>
        </p:nvPicPr>
        <p:blipFill>
          <a:blip r:embed="rId3"/>
          <a:stretch>
            <a:fillRect/>
          </a:stretch>
        </p:blipFill>
        <p:spPr>
          <a:xfrm>
            <a:off x="657897" y="1312077"/>
            <a:ext cx="5438103" cy="4474852"/>
          </a:xfrm>
          <a:prstGeom prst="rect">
            <a:avLst/>
          </a:prstGeom>
        </p:spPr>
      </p:pic>
    </p:spTree>
    <p:extLst>
      <p:ext uri="{BB962C8B-B14F-4D97-AF65-F5344CB8AC3E}">
        <p14:creationId xmlns:p14="http://schemas.microsoft.com/office/powerpoint/2010/main" val="428535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a:t>Scope in Hospitality Industry of JW Marriot </a:t>
            </a:r>
            <a:endParaRPr lang="en-US" sz="3200" b="1" dirty="0"/>
          </a:p>
        </p:txBody>
      </p:sp>
      <p:sp>
        <p:nvSpPr>
          <p:cNvPr id="3" name="TextBox 2"/>
          <p:cNvSpPr txBox="1"/>
          <p:nvPr/>
        </p:nvSpPr>
        <p:spPr>
          <a:xfrm>
            <a:off x="1061420" y="1667435"/>
            <a:ext cx="4629375" cy="3785652"/>
          </a:xfrm>
          <a:prstGeom prst="rect">
            <a:avLst/>
          </a:prstGeom>
          <a:noFill/>
        </p:spPr>
        <p:txBody>
          <a:bodyPr wrap="square" rtlCol="0">
            <a:spAutoFit/>
          </a:bodyPr>
          <a:lstStyle/>
          <a:p>
            <a:pPr marL="342900" indent="-342900">
              <a:buFont typeface="Arial" panose="020B0604020202020204" pitchFamily="34" charset="0"/>
              <a:buChar char="•"/>
            </a:pPr>
            <a:r>
              <a:rPr lang="en-US" sz="2400" b="1" dirty="0"/>
              <a:t>Enhance the customer engagement </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Hotel management </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Restaurant and bar facilities</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Event management facilities </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Healthcare management </a:t>
            </a:r>
          </a:p>
        </p:txBody>
      </p:sp>
      <p:pic>
        <p:nvPicPr>
          <p:cNvPr id="5122" name="Picture 2" descr="Hotel Concierge Cartoon Images – Browse 890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667435"/>
            <a:ext cx="5451004" cy="371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926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a:t>Roles of Guest Services of JW Marriott</a:t>
            </a:r>
            <a:endParaRPr lang="en-US" sz="3200" b="1" dirty="0"/>
          </a:p>
        </p:txBody>
      </p:sp>
      <p:sp>
        <p:nvSpPr>
          <p:cNvPr id="3" name="TextBox 2"/>
          <p:cNvSpPr txBox="1"/>
          <p:nvPr/>
        </p:nvSpPr>
        <p:spPr>
          <a:xfrm>
            <a:off x="6626711" y="1172584"/>
            <a:ext cx="5056094" cy="4893647"/>
          </a:xfrm>
          <a:prstGeom prst="rect">
            <a:avLst/>
          </a:prstGeom>
          <a:noFill/>
        </p:spPr>
        <p:txBody>
          <a:bodyPr wrap="square" rtlCol="0">
            <a:spAutoFit/>
          </a:bodyPr>
          <a:lstStyle/>
          <a:p>
            <a:pPr marL="342900" indent="-342900">
              <a:buFont typeface="Wingdings" panose="05000000000000000000" pitchFamily="2" charset="2"/>
              <a:buChar char="Ø"/>
            </a:pPr>
            <a:r>
              <a:rPr lang="en-US" sz="2400" b="1" dirty="0"/>
              <a:t>Adequate front desk service</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Ensures personalized customer service </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Recruits skilled and experienced hotel staff </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Responds to customer complaints </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Increases customer engagement</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Promoting the hotel brand</a:t>
            </a:r>
          </a:p>
        </p:txBody>
      </p:sp>
      <p:pic>
        <p:nvPicPr>
          <p:cNvPr id="4" name="Picture 3"/>
          <p:cNvPicPr>
            <a:picLocks noChangeAspect="1"/>
          </p:cNvPicPr>
          <p:nvPr/>
        </p:nvPicPr>
        <p:blipFill>
          <a:blip r:embed="rId3"/>
          <a:stretch>
            <a:fillRect/>
          </a:stretch>
        </p:blipFill>
        <p:spPr>
          <a:xfrm>
            <a:off x="798870" y="1545866"/>
            <a:ext cx="5602710" cy="4304149"/>
          </a:xfrm>
          <a:prstGeom prst="rect">
            <a:avLst/>
          </a:prstGeom>
        </p:spPr>
      </p:pic>
    </p:spTree>
    <p:extLst>
      <p:ext uri="{BB962C8B-B14F-4D97-AF65-F5344CB8AC3E}">
        <p14:creationId xmlns:p14="http://schemas.microsoft.com/office/powerpoint/2010/main" val="2796854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4F8"/>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a:t>Importance of Hospitality in JW Marriott</a:t>
            </a:r>
            <a:endParaRPr lang="en-US" sz="3200" b="1" dirty="0"/>
          </a:p>
        </p:txBody>
      </p:sp>
      <p:sp>
        <p:nvSpPr>
          <p:cNvPr id="3" name="TextBox 2"/>
          <p:cNvSpPr txBox="1"/>
          <p:nvPr/>
        </p:nvSpPr>
        <p:spPr>
          <a:xfrm>
            <a:off x="839097" y="1473797"/>
            <a:ext cx="5712309" cy="4401205"/>
          </a:xfrm>
          <a:prstGeom prst="rect">
            <a:avLst/>
          </a:prstGeom>
          <a:noFill/>
        </p:spPr>
        <p:txBody>
          <a:bodyPr wrap="square" rtlCol="0">
            <a:spAutoFit/>
          </a:bodyPr>
          <a:lstStyle/>
          <a:p>
            <a:pPr marL="342900" indent="-342900">
              <a:buFont typeface="Wingdings" panose="05000000000000000000" pitchFamily="2" charset="2"/>
              <a:buChar char="v"/>
            </a:pPr>
            <a:r>
              <a:rPr lang="en-US" sz="2800" b="1" dirty="0"/>
              <a:t>Luxurious and personalized services </a:t>
            </a:r>
          </a:p>
          <a:p>
            <a:pPr marL="342900" indent="-342900">
              <a:buFont typeface="Wingdings" panose="05000000000000000000" pitchFamily="2" charset="2"/>
              <a:buChar char="v"/>
            </a:pPr>
            <a:endParaRPr lang="en-US" sz="2800" b="1" dirty="0"/>
          </a:p>
          <a:p>
            <a:pPr marL="342900" indent="-342900">
              <a:buFont typeface="Wingdings" panose="05000000000000000000" pitchFamily="2" charset="2"/>
              <a:buChar char="v"/>
            </a:pPr>
            <a:r>
              <a:rPr lang="en-US" sz="2800" b="1" dirty="0"/>
              <a:t>Enhances the brand reputation </a:t>
            </a:r>
          </a:p>
          <a:p>
            <a:pPr marL="342900" indent="-342900">
              <a:buFont typeface="Wingdings" panose="05000000000000000000" pitchFamily="2" charset="2"/>
              <a:buChar char="v"/>
            </a:pPr>
            <a:endParaRPr lang="en-US" sz="2800" b="1" dirty="0"/>
          </a:p>
          <a:p>
            <a:pPr marL="342900" indent="-342900">
              <a:buFont typeface="Wingdings" panose="05000000000000000000" pitchFamily="2" charset="2"/>
              <a:buChar char="v"/>
            </a:pPr>
            <a:r>
              <a:rPr lang="en-US" sz="2800" b="1" dirty="0"/>
              <a:t>Improving customer retention </a:t>
            </a:r>
          </a:p>
          <a:p>
            <a:pPr marL="342900" indent="-342900">
              <a:buFont typeface="Wingdings" panose="05000000000000000000" pitchFamily="2" charset="2"/>
              <a:buChar char="v"/>
            </a:pPr>
            <a:endParaRPr lang="en-US" sz="2800" b="1" dirty="0"/>
          </a:p>
          <a:p>
            <a:pPr marL="342900" indent="-342900">
              <a:buFont typeface="Wingdings" panose="05000000000000000000" pitchFamily="2" charset="2"/>
              <a:buChar char="v"/>
            </a:pPr>
            <a:r>
              <a:rPr lang="en-US" sz="2800" b="1" dirty="0"/>
              <a:t>Providing a remarkable experience </a:t>
            </a:r>
          </a:p>
          <a:p>
            <a:pPr marL="342900" indent="-342900">
              <a:buFont typeface="Wingdings" panose="05000000000000000000" pitchFamily="2" charset="2"/>
              <a:buChar char="v"/>
            </a:pPr>
            <a:endParaRPr lang="en-US" sz="2800" b="1" dirty="0"/>
          </a:p>
          <a:p>
            <a:pPr marL="342900" indent="-342900">
              <a:buFont typeface="Wingdings" panose="05000000000000000000" pitchFamily="2" charset="2"/>
              <a:buChar char="v"/>
            </a:pPr>
            <a:r>
              <a:rPr lang="en-US" sz="2800" b="1" dirty="0"/>
              <a:t>Develops personalized services </a:t>
            </a:r>
          </a:p>
        </p:txBody>
      </p:sp>
      <p:pic>
        <p:nvPicPr>
          <p:cNvPr id="6148" name="Picture 4" descr="Hotel Concierge Cartoon Images – Browse 890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1256" y="1473797"/>
            <a:ext cx="5214807" cy="4023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88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1">
              <a:lumMod val="40000"/>
              <a:lumOff val="60000"/>
            </a:schemeClr>
          </a:solidFill>
        </p:spPr>
        <p:txBody>
          <a:bodyPr wrap="square" rtlCol="0">
            <a:spAutoFit/>
          </a:bodyPr>
          <a:lstStyle/>
          <a:p>
            <a:pPr algn="ctr"/>
            <a:r>
              <a:rPr lang="en-US" sz="2800" b="1"/>
              <a:t>Ways to Meet Customers’ Expectations of JW Marriott</a:t>
            </a:r>
            <a:endParaRPr lang="en-US" sz="2800" b="1" dirty="0"/>
          </a:p>
        </p:txBody>
      </p:sp>
      <p:sp>
        <p:nvSpPr>
          <p:cNvPr id="3" name="TextBox 2"/>
          <p:cNvSpPr txBox="1"/>
          <p:nvPr/>
        </p:nvSpPr>
        <p:spPr>
          <a:xfrm>
            <a:off x="6651812" y="1226372"/>
            <a:ext cx="5540188" cy="5262979"/>
          </a:xfrm>
          <a:prstGeom prst="rect">
            <a:avLst/>
          </a:prstGeom>
          <a:noFill/>
        </p:spPr>
        <p:txBody>
          <a:bodyPr wrap="square" rtlCol="0">
            <a:spAutoFit/>
          </a:bodyPr>
          <a:lstStyle/>
          <a:p>
            <a:pPr marL="342900" indent="-342900">
              <a:buFont typeface="Wingdings" panose="05000000000000000000" pitchFamily="2" charset="2"/>
              <a:buChar char="ü"/>
            </a:pPr>
            <a:r>
              <a:rPr lang="en-US" sz="2400" b="1" dirty="0"/>
              <a:t>Warm welcome and reception</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Ensures a sound and safe hotel environment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Build effective communication systems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Improve personalized services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Providing excellent catering services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Entertainment and theme park facilities </a:t>
            </a:r>
          </a:p>
          <a:p>
            <a:pPr marL="342900" indent="-342900">
              <a:buFont typeface="Wingdings" panose="05000000000000000000" pitchFamily="2" charset="2"/>
              <a:buChar char="ü"/>
            </a:pPr>
            <a:endParaRPr lang="en-US" sz="2400" b="1" dirty="0"/>
          </a:p>
        </p:txBody>
      </p:sp>
      <p:pic>
        <p:nvPicPr>
          <p:cNvPr id="7172" name="Picture 4" descr="Hotel Concierge Cartoon Images – Browse 890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910" y="1677875"/>
            <a:ext cx="6019314" cy="3851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9903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a:t>Conclusion</a:t>
            </a:r>
            <a:endParaRPr lang="en-US" sz="3200" b="1" dirty="0"/>
          </a:p>
        </p:txBody>
      </p:sp>
      <p:sp>
        <p:nvSpPr>
          <p:cNvPr id="3" name="TextBox 2"/>
          <p:cNvSpPr txBox="1"/>
          <p:nvPr/>
        </p:nvSpPr>
        <p:spPr>
          <a:xfrm>
            <a:off x="516368" y="1161826"/>
            <a:ext cx="5905948" cy="1754326"/>
          </a:xfrm>
          <a:prstGeom prst="rect">
            <a:avLst/>
          </a:prstGeom>
          <a:noFill/>
          <a:ln w="19050">
            <a:solidFill>
              <a:schemeClr val="tx1"/>
            </a:solidFill>
          </a:ln>
        </p:spPr>
        <p:txBody>
          <a:bodyPr wrap="square" rtlCol="0">
            <a:spAutoFit/>
          </a:bodyPr>
          <a:lstStyle/>
          <a:p>
            <a:pPr algn="just"/>
            <a:r>
              <a:rPr lang="en-US" b="1" dirty="0"/>
              <a:t>JW Marriott is most leading hotel brand in the world operating the business in over 35 countries all over the world. The hotel also represents the largest hotel chain which provides luxurious hotel services. The hotel management is concentrating on improving the hotel staff to provide quality hotel services for customers. </a:t>
            </a:r>
          </a:p>
        </p:txBody>
      </p:sp>
      <p:sp>
        <p:nvSpPr>
          <p:cNvPr id="4" name="TextBox 3"/>
          <p:cNvSpPr txBox="1"/>
          <p:nvPr/>
        </p:nvSpPr>
        <p:spPr>
          <a:xfrm>
            <a:off x="6035040" y="4528969"/>
            <a:ext cx="6035039" cy="2031325"/>
          </a:xfrm>
          <a:prstGeom prst="rect">
            <a:avLst/>
          </a:prstGeom>
          <a:noFill/>
          <a:ln w="19050">
            <a:solidFill>
              <a:schemeClr val="tx1"/>
            </a:solidFill>
          </a:ln>
        </p:spPr>
        <p:txBody>
          <a:bodyPr wrap="square" rtlCol="0">
            <a:spAutoFit/>
          </a:bodyPr>
          <a:lstStyle/>
          <a:p>
            <a:pPr algn="just"/>
            <a:r>
              <a:rPr lang="en-US" b="1" dirty="0"/>
              <a:t>It also developing its accommodation and catering services to provide remarkable experience to its customers (</a:t>
            </a:r>
            <a:r>
              <a:rPr lang="en-US" b="1" dirty="0" err="1"/>
              <a:t>Andreani</a:t>
            </a:r>
            <a:r>
              <a:rPr lang="en-US" b="1" dirty="0"/>
              <a:t> and </a:t>
            </a:r>
            <a:r>
              <a:rPr lang="en-US" b="1" dirty="0" err="1"/>
              <a:t>Sumargo</a:t>
            </a:r>
            <a:r>
              <a:rPr lang="en-US" b="1" dirty="0"/>
              <a:t>, 2016). The hotel is expanding its business all over the world by improving guest services and hospitality services adequately. The hotel also uses a sustainable development strategy to provide unforgettable experiences to its customers. </a:t>
            </a:r>
          </a:p>
        </p:txBody>
      </p:sp>
      <p:pic>
        <p:nvPicPr>
          <p:cNvPr id="5" name="Picture 4"/>
          <p:cNvPicPr>
            <a:picLocks noChangeAspect="1"/>
          </p:cNvPicPr>
          <p:nvPr/>
        </p:nvPicPr>
        <p:blipFill>
          <a:blip r:embed="rId3"/>
          <a:stretch>
            <a:fillRect/>
          </a:stretch>
        </p:blipFill>
        <p:spPr>
          <a:xfrm>
            <a:off x="428543" y="3331838"/>
            <a:ext cx="5294526" cy="3004562"/>
          </a:xfrm>
          <a:prstGeom prst="rect">
            <a:avLst/>
          </a:prstGeom>
        </p:spPr>
      </p:pic>
      <p:pic>
        <p:nvPicPr>
          <p:cNvPr id="6" name="Picture 5"/>
          <p:cNvPicPr>
            <a:picLocks noChangeAspect="1"/>
          </p:cNvPicPr>
          <p:nvPr/>
        </p:nvPicPr>
        <p:blipFill>
          <a:blip r:embed="rId4"/>
          <a:stretch>
            <a:fillRect/>
          </a:stretch>
        </p:blipFill>
        <p:spPr>
          <a:xfrm>
            <a:off x="6532338" y="878037"/>
            <a:ext cx="5040442" cy="3357669"/>
          </a:xfrm>
          <a:prstGeom prst="rect">
            <a:avLst/>
          </a:prstGeom>
        </p:spPr>
      </p:pic>
    </p:spTree>
    <p:extLst>
      <p:ext uri="{BB962C8B-B14F-4D97-AF65-F5344CB8AC3E}">
        <p14:creationId xmlns:p14="http://schemas.microsoft.com/office/powerpoint/2010/main" val="177982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1">
              <a:lumMod val="40000"/>
              <a:lumOff val="60000"/>
            </a:schemeClr>
          </a:solidFill>
        </p:spPr>
        <p:txBody>
          <a:bodyPr wrap="square" rtlCol="0">
            <a:spAutoFit/>
          </a:bodyPr>
          <a:lstStyle/>
          <a:p>
            <a:pPr algn="ctr"/>
            <a:r>
              <a:rPr lang="en-US" sz="3200" b="1" dirty="0"/>
              <a:t>Reference</a:t>
            </a:r>
          </a:p>
        </p:txBody>
      </p:sp>
      <p:sp>
        <p:nvSpPr>
          <p:cNvPr id="3" name="TextBox 2"/>
          <p:cNvSpPr txBox="1"/>
          <p:nvPr/>
        </p:nvSpPr>
        <p:spPr>
          <a:xfrm>
            <a:off x="225910" y="871369"/>
            <a:ext cx="11585986" cy="5355312"/>
          </a:xfrm>
          <a:prstGeom prst="rect">
            <a:avLst/>
          </a:prstGeom>
          <a:noFill/>
        </p:spPr>
        <p:txBody>
          <a:bodyPr wrap="square" rtlCol="0">
            <a:spAutoFit/>
          </a:bodyPr>
          <a:lstStyle/>
          <a:p>
            <a:pPr algn="just"/>
            <a:r>
              <a:rPr lang="en-US" dirty="0" err="1"/>
              <a:t>Andreani</a:t>
            </a:r>
            <a:r>
              <a:rPr lang="en-US" dirty="0"/>
              <a:t>, F. and </a:t>
            </a:r>
            <a:r>
              <a:rPr lang="en-US" dirty="0" err="1"/>
              <a:t>Sumargo</a:t>
            </a:r>
            <a:r>
              <a:rPr lang="en-US" dirty="0"/>
              <a:t>, Y. (2016). THE INFLUENCE OF CUSTOMER RELATIONSHIP MANAGEMENT (CRM) ON CUSTOMER LOYALTY IN JW MARRIOTT HOTEL SURABAYA. </a:t>
            </a:r>
            <a:r>
              <a:rPr lang="en-US" i="1" dirty="0" err="1"/>
              <a:t>Jurnal</a:t>
            </a:r>
            <a:r>
              <a:rPr lang="en-US" i="1" dirty="0"/>
              <a:t> </a:t>
            </a:r>
            <a:r>
              <a:rPr lang="en-US" i="1" dirty="0" err="1"/>
              <a:t>Manajemen</a:t>
            </a:r>
            <a:r>
              <a:rPr lang="en-US" i="1" dirty="0"/>
              <a:t> </a:t>
            </a:r>
            <a:r>
              <a:rPr lang="en-US" i="1" dirty="0" err="1"/>
              <a:t>dan</a:t>
            </a:r>
            <a:r>
              <a:rPr lang="en-US" i="1" dirty="0"/>
              <a:t> </a:t>
            </a:r>
            <a:r>
              <a:rPr lang="en-US" i="1" dirty="0" err="1"/>
              <a:t>Kewirausahaan</a:t>
            </a:r>
            <a:r>
              <a:rPr lang="en-US" dirty="0"/>
              <a:t>, 14(2). </a:t>
            </a:r>
            <a:r>
              <a:rPr lang="en-US" dirty="0" err="1"/>
              <a:t>doi:https</a:t>
            </a:r>
            <a:r>
              <a:rPr lang="en-US" dirty="0"/>
              <a:t>://doi.org/10.9744/jmk.14.2.156-163.</a:t>
            </a:r>
          </a:p>
          <a:p>
            <a:pPr algn="just"/>
            <a:endParaRPr lang="en-US" dirty="0"/>
          </a:p>
          <a:p>
            <a:pPr algn="just"/>
            <a:r>
              <a:rPr lang="en-US" dirty="0" err="1"/>
              <a:t>Assaf</a:t>
            </a:r>
            <a:r>
              <a:rPr lang="en-US" dirty="0"/>
              <a:t>, G. and Barros, C. (2015). A Global Benchmarking of the Hotel Industry. </a:t>
            </a:r>
            <a:r>
              <a:rPr lang="en-US" i="1" dirty="0"/>
              <a:t>Tourism Economics</a:t>
            </a:r>
            <a:r>
              <a:rPr lang="en-US" dirty="0"/>
              <a:t>, 19(4), pp.811–821. </a:t>
            </a:r>
            <a:r>
              <a:rPr lang="en-US" dirty="0" err="1"/>
              <a:t>doi:https</a:t>
            </a:r>
            <a:r>
              <a:rPr lang="en-US" dirty="0"/>
              <a:t>://doi.org/10.5367/te.2013.0230.</a:t>
            </a:r>
          </a:p>
          <a:p>
            <a:pPr algn="just"/>
            <a:endParaRPr lang="en-US" dirty="0"/>
          </a:p>
          <a:p>
            <a:pPr algn="just"/>
            <a:r>
              <a:rPr lang="en-US" dirty="0" err="1"/>
              <a:t>Hinkin</a:t>
            </a:r>
            <a:r>
              <a:rPr lang="en-US" dirty="0"/>
              <a:t>, T. and Tracey, B. (2015). Transformational Leadership in the Hospitality Industry. </a:t>
            </a:r>
            <a:r>
              <a:rPr lang="en-US" i="1" dirty="0"/>
              <a:t>Hospitality Research Journal</a:t>
            </a:r>
            <a:r>
              <a:rPr lang="en-US" dirty="0"/>
              <a:t>, 18(1), pp.49–63. </a:t>
            </a:r>
            <a:r>
              <a:rPr lang="en-US" dirty="0" err="1"/>
              <a:t>doi</a:t>
            </a:r>
            <a:r>
              <a:rPr lang="en-US" dirty="0"/>
              <a:t> </a:t>
            </a:r>
            <a:r>
              <a:rPr lang="en-US" dirty="0">
                <a:hlinkClick r:id="rId3"/>
              </a:rPr>
              <a:t>https://doi.org/10.1177/109634809401800105</a:t>
            </a:r>
            <a:r>
              <a:rPr lang="en-US" dirty="0"/>
              <a:t>.</a:t>
            </a:r>
          </a:p>
          <a:p>
            <a:pPr algn="just"/>
            <a:endParaRPr lang="en-US" dirty="0"/>
          </a:p>
          <a:p>
            <a:pPr algn="just"/>
            <a:r>
              <a:rPr lang="en-US" dirty="0" err="1"/>
              <a:t>Martínez</a:t>
            </a:r>
            <a:r>
              <a:rPr lang="en-US" dirty="0"/>
              <a:t>, P. and Pérez, A. (2017). Exploring the Role of CSR in the Organizational Identity of Hospitality Companies: A Case from the Spanish Tourism Industry. </a:t>
            </a:r>
            <a:r>
              <a:rPr lang="en-US" i="1" dirty="0"/>
              <a:t>Journal of Business Ethics</a:t>
            </a:r>
            <a:r>
              <a:rPr lang="en-US" dirty="0"/>
              <a:t>, 124(1), pp.47–66. </a:t>
            </a:r>
            <a:r>
              <a:rPr lang="en-US" dirty="0" err="1"/>
              <a:t>doi:https</a:t>
            </a:r>
            <a:r>
              <a:rPr lang="en-US" dirty="0"/>
              <a:t>://doi.org/10.1007/s10551-013-1857-1.</a:t>
            </a:r>
          </a:p>
          <a:p>
            <a:pPr algn="just"/>
            <a:endParaRPr lang="en-US" dirty="0"/>
          </a:p>
          <a:p>
            <a:pPr algn="just"/>
            <a:r>
              <a:rPr lang="en-US" dirty="0"/>
              <a:t>Mitchell, P. (2018). Human Resource Management in the Hospitality Industry. </a:t>
            </a:r>
            <a:r>
              <a:rPr lang="en-US" i="1" dirty="0"/>
              <a:t>International Journal of Hospitality Management</a:t>
            </a:r>
            <a:r>
              <a:rPr lang="en-US" dirty="0"/>
              <a:t>, 16(1), pp.122–123. </a:t>
            </a:r>
            <a:r>
              <a:rPr lang="en-US" dirty="0" err="1"/>
              <a:t>doi:https</a:t>
            </a:r>
            <a:r>
              <a:rPr lang="en-US" dirty="0"/>
              <a:t>://doi.org/10.1016/s0278-4319(97)81212-1.</a:t>
            </a:r>
          </a:p>
          <a:p>
            <a:pPr algn="just"/>
            <a:endParaRPr lang="en-US" dirty="0"/>
          </a:p>
          <a:p>
            <a:pPr algn="just"/>
            <a:r>
              <a:rPr lang="en-US" dirty="0" err="1"/>
              <a:t>Nevett</a:t>
            </a:r>
            <a:r>
              <a:rPr lang="en-US" dirty="0"/>
              <a:t>, W. (2016). Operations management perspectives and the hospitality industry. </a:t>
            </a:r>
            <a:r>
              <a:rPr lang="en-US" i="1" dirty="0"/>
              <a:t>International Journal of Hospitality Management</a:t>
            </a:r>
            <a:r>
              <a:rPr lang="en-US" dirty="0"/>
              <a:t>, 4(4), pp.173–178. </a:t>
            </a:r>
            <a:r>
              <a:rPr lang="en-US" dirty="0" err="1"/>
              <a:t>doi:https</a:t>
            </a:r>
            <a:r>
              <a:rPr lang="en-US" dirty="0"/>
              <a:t>://doi.org/10.1016/0278-4319(85)90055-6.</a:t>
            </a:r>
          </a:p>
        </p:txBody>
      </p:sp>
    </p:spTree>
    <p:extLst>
      <p:ext uri="{BB962C8B-B14F-4D97-AF65-F5344CB8AC3E}">
        <p14:creationId xmlns:p14="http://schemas.microsoft.com/office/powerpoint/2010/main" val="2959034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1835</Words>
  <Application>Microsoft Office PowerPoint</Application>
  <PresentationFormat>Widescreen</PresentationFormat>
  <Paragraphs>132</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2023-10-13T12:09:14Z</dcterms:created>
  <dcterms:modified xsi:type="dcterms:W3CDTF">2023-10-16T17:57:58Z</dcterms:modified>
</cp:coreProperties>
</file>